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DfSKLYwjfd0GzPl2h+Hs8cL5F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B97786-FE3D-49EB-A468-FB9D68873B56}">
  <a:tblStyle styleId="{3DB97786-FE3D-49EB-A468-FB9D68873B5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884B03D-C70A-4AF6-A378-618E4236C4B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Users/junki/Desktop/&#12414;&#12392;&#12417;&#30330;&#34920;.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junki/Desktop/&#12414;&#12392;&#12417;&#30330;&#34920;.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junki/Desktop/&#12414;&#12392;&#12417;&#30330;&#34920;.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junki/Desktop/&#12414;&#12392;&#12417;&#30330;&#34920;.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junki/Desktop/&#12414;&#12392;&#12417;&#30330;&#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a:t>DERC</a:t>
            </a:r>
            <a:r>
              <a:rPr lang="ja-JP" altLang="en-US"/>
              <a:t>を使用したシステム</a:t>
            </a:r>
            <a:endParaRPr lang="en-US" altLang="ja-JP" dirty="0"/>
          </a:p>
          <a:p>
            <a:pPr>
              <a:defRPr sz="1400" b="0" i="0" u="none" strike="noStrike" kern="1200" spc="0" baseline="0">
                <a:solidFill>
                  <a:schemeClr val="tx1">
                    <a:lumMod val="65000"/>
                    <a:lumOff val="35000"/>
                  </a:schemeClr>
                </a:solidFill>
                <a:latin typeface="+mn-lt"/>
                <a:ea typeface="+mn-ea"/>
                <a:cs typeface="+mn-cs"/>
              </a:defRPr>
            </a:pPr>
            <a:r>
              <a:rPr lang="ja-JP" altLang="en-US"/>
              <a:t>での議論に楽しさを感じたか</a:t>
            </a:r>
          </a:p>
        </c:rich>
      </c:tx>
      <c:layout>
        <c:manualLayout>
          <c:xMode val="edge"/>
          <c:yMode val="edge"/>
          <c:x val="0.10938827439300727"/>
          <c:y val="0.10293016782932203"/>
        </c:manualLayout>
      </c:layout>
      <c:overlay val="0"/>
      <c:spPr>
        <a:noFill/>
        <a:ln>
          <a:noFill/>
        </a:ln>
        <a:effectLst/>
      </c:spPr>
    </c:title>
    <c:autoTitleDeleted val="0"/>
    <c:plotArea>
      <c:layout/>
      <c:pieChart>
        <c:varyColors val="1"/>
        <c:ser>
          <c:idx val="1"/>
          <c:order val="0"/>
          <c:tx>
            <c:strRef>
              <c:f>Sheet1!$B$1</c:f>
              <c:strCache>
                <c:ptCount val="1"/>
                <c:pt idx="0">
                  <c:v>DERCを使用したシステムでの議論に楽しさを感じたか</c:v>
                </c:pt>
              </c:strCache>
            </c:strRef>
          </c:tx>
          <c:dPt>
            <c:idx val="0"/>
            <c:bubble3D val="0"/>
            <c:spPr>
              <a:solidFill>
                <a:schemeClr val="accent6">
                  <a:lumMod val="50000"/>
                </a:schemeClr>
              </a:solidFill>
              <a:ln>
                <a:noFill/>
              </a:ln>
              <a:effectLst/>
            </c:spPr>
            <c:extLst>
              <c:ext xmlns:c16="http://schemas.microsoft.com/office/drawing/2014/chart" uri="{C3380CC4-5D6E-409C-BE32-E72D297353CC}">
                <c16:uniqueId val="{00000001-A6EF-8940-8C7C-97F84B316232}"/>
              </c:ext>
            </c:extLst>
          </c:dPt>
          <c:dPt>
            <c:idx val="1"/>
            <c:bubble3D val="0"/>
            <c:spPr>
              <a:solidFill>
                <a:schemeClr val="accent6">
                  <a:lumMod val="40000"/>
                  <a:lumOff val="60000"/>
                </a:schemeClr>
              </a:solidFill>
              <a:ln>
                <a:noFill/>
              </a:ln>
              <a:effectLst/>
            </c:spPr>
            <c:extLst>
              <c:ext xmlns:c16="http://schemas.microsoft.com/office/drawing/2014/chart" uri="{C3380CC4-5D6E-409C-BE32-E72D297353CC}">
                <c16:uniqueId val="{00000003-A6EF-8940-8C7C-97F84B316232}"/>
              </c:ext>
            </c:extLst>
          </c:dPt>
          <c:dPt>
            <c:idx val="2"/>
            <c:bubble3D val="0"/>
            <c:spPr>
              <a:solidFill>
                <a:schemeClr val="accent3"/>
              </a:solidFill>
              <a:ln>
                <a:noFill/>
              </a:ln>
              <a:effectLst/>
            </c:spPr>
            <c:extLst>
              <c:ext xmlns:c16="http://schemas.microsoft.com/office/drawing/2014/chart" uri="{C3380CC4-5D6E-409C-BE32-E72D297353CC}">
                <c16:uniqueId val="{00000005-A6EF-8940-8C7C-97F84B316232}"/>
              </c:ext>
            </c:extLst>
          </c:dPt>
          <c:dPt>
            <c:idx val="3"/>
            <c:bubble3D val="0"/>
            <c:spPr>
              <a:solidFill>
                <a:schemeClr val="accent5">
                  <a:lumMod val="60000"/>
                  <a:lumOff val="40000"/>
                </a:schemeClr>
              </a:solidFill>
              <a:ln>
                <a:noFill/>
              </a:ln>
              <a:effectLst/>
            </c:spPr>
            <c:extLst>
              <c:ext xmlns:c16="http://schemas.microsoft.com/office/drawing/2014/chart" uri="{C3380CC4-5D6E-409C-BE32-E72D297353CC}">
                <c16:uniqueId val="{00000007-A6EF-8940-8C7C-97F84B316232}"/>
              </c:ext>
            </c:extLst>
          </c:dPt>
          <c:dPt>
            <c:idx val="4"/>
            <c:bubble3D val="0"/>
            <c:spPr>
              <a:solidFill>
                <a:schemeClr val="accent5">
                  <a:lumMod val="50000"/>
                </a:schemeClr>
              </a:solidFill>
              <a:ln>
                <a:noFill/>
              </a:ln>
              <a:effectLst/>
            </c:spPr>
            <c:extLst>
              <c:ext xmlns:c16="http://schemas.microsoft.com/office/drawing/2014/chart" uri="{C3380CC4-5D6E-409C-BE32-E72D297353CC}">
                <c16:uniqueId val="{00000009-A6EF-8940-8C7C-97F84B316232}"/>
              </c:ext>
            </c:extLst>
          </c:dPt>
          <c:dLbls>
            <c:dLbl>
              <c:idx val="2"/>
              <c:delete val="1"/>
              <c:extLst>
                <c:ext xmlns:c15="http://schemas.microsoft.com/office/drawing/2012/chart" uri="{CE6537A1-D6FC-4f65-9D91-7224C49458BB}"/>
                <c:ext xmlns:c16="http://schemas.microsoft.com/office/drawing/2014/chart" uri="{C3380CC4-5D6E-409C-BE32-E72D297353CC}">
                  <c16:uniqueId val="{00000005-A6EF-8940-8C7C-97F84B316232}"/>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思う</c:v>
                </c:pt>
                <c:pt idx="1">
                  <c:v>やや思う</c:v>
                </c:pt>
                <c:pt idx="2">
                  <c:v>どちらでもない</c:v>
                </c:pt>
                <c:pt idx="3">
                  <c:v>あまり思わない</c:v>
                </c:pt>
                <c:pt idx="4">
                  <c:v>思わない</c:v>
                </c:pt>
              </c:strCache>
            </c:strRef>
          </c:cat>
          <c:val>
            <c:numRef>
              <c:f>Sheet1!$B$2:$B$6</c:f>
              <c:numCache>
                <c:formatCode>General</c:formatCode>
                <c:ptCount val="5"/>
                <c:pt idx="0">
                  <c:v>3</c:v>
                </c:pt>
                <c:pt idx="1">
                  <c:v>8</c:v>
                </c:pt>
                <c:pt idx="2">
                  <c:v>0</c:v>
                </c:pt>
                <c:pt idx="3">
                  <c:v>4</c:v>
                </c:pt>
                <c:pt idx="4">
                  <c:v>5</c:v>
                </c:pt>
              </c:numCache>
            </c:numRef>
          </c:val>
          <c:extLst>
            <c:ext xmlns:c16="http://schemas.microsoft.com/office/drawing/2014/chart" uri="{C3380CC4-5D6E-409C-BE32-E72D297353CC}">
              <c16:uniqueId val="{0000000A-A6EF-8940-8C7C-97F84B316232}"/>
            </c:ext>
          </c:extLst>
        </c:ser>
        <c:ser>
          <c:idx val="2"/>
          <c:order val="1"/>
          <c:tx>
            <c:strRef>
              <c:f>Sheet1!$B$1</c:f>
              <c:strCache>
                <c:ptCount val="1"/>
                <c:pt idx="0">
                  <c:v>DERCを使用したシステムでの議論に楽しさを感じたか</c:v>
                </c:pt>
              </c:strCache>
            </c:strRef>
          </c:tx>
          <c:dPt>
            <c:idx val="0"/>
            <c:bubble3D val="0"/>
            <c:spPr>
              <a:solidFill>
                <a:schemeClr val="accent1"/>
              </a:solidFill>
              <a:ln>
                <a:noFill/>
              </a:ln>
              <a:effectLst/>
            </c:spPr>
            <c:extLst>
              <c:ext xmlns:c16="http://schemas.microsoft.com/office/drawing/2014/chart" uri="{C3380CC4-5D6E-409C-BE32-E72D297353CC}">
                <c16:uniqueId val="{0000000C-A6EF-8940-8C7C-97F84B316232}"/>
              </c:ext>
            </c:extLst>
          </c:dPt>
          <c:dPt>
            <c:idx val="1"/>
            <c:bubble3D val="0"/>
            <c:spPr>
              <a:solidFill>
                <a:schemeClr val="accent2"/>
              </a:solidFill>
              <a:ln>
                <a:noFill/>
              </a:ln>
              <a:effectLst/>
            </c:spPr>
            <c:extLst>
              <c:ext xmlns:c16="http://schemas.microsoft.com/office/drawing/2014/chart" uri="{C3380CC4-5D6E-409C-BE32-E72D297353CC}">
                <c16:uniqueId val="{0000000E-A6EF-8940-8C7C-97F84B316232}"/>
              </c:ext>
            </c:extLst>
          </c:dPt>
          <c:dPt>
            <c:idx val="2"/>
            <c:bubble3D val="0"/>
            <c:spPr>
              <a:solidFill>
                <a:schemeClr val="accent3"/>
              </a:solidFill>
              <a:ln>
                <a:noFill/>
              </a:ln>
              <a:effectLst/>
            </c:spPr>
            <c:extLst>
              <c:ext xmlns:c16="http://schemas.microsoft.com/office/drawing/2014/chart" uri="{C3380CC4-5D6E-409C-BE32-E72D297353CC}">
                <c16:uniqueId val="{00000010-A6EF-8940-8C7C-97F84B316232}"/>
              </c:ext>
            </c:extLst>
          </c:dPt>
          <c:dPt>
            <c:idx val="3"/>
            <c:bubble3D val="0"/>
            <c:spPr>
              <a:solidFill>
                <a:schemeClr val="accent4"/>
              </a:solidFill>
              <a:ln>
                <a:noFill/>
              </a:ln>
              <a:effectLst/>
            </c:spPr>
            <c:extLst>
              <c:ext xmlns:c16="http://schemas.microsoft.com/office/drawing/2014/chart" uri="{C3380CC4-5D6E-409C-BE32-E72D297353CC}">
                <c16:uniqueId val="{00000012-A6EF-8940-8C7C-97F84B316232}"/>
              </c:ext>
            </c:extLst>
          </c:dPt>
          <c:dPt>
            <c:idx val="4"/>
            <c:bubble3D val="0"/>
            <c:spPr>
              <a:solidFill>
                <a:schemeClr val="accent5"/>
              </a:solidFill>
              <a:ln>
                <a:noFill/>
              </a:ln>
              <a:effectLst/>
            </c:spPr>
            <c:extLst>
              <c:ext xmlns:c16="http://schemas.microsoft.com/office/drawing/2014/chart" uri="{C3380CC4-5D6E-409C-BE32-E72D297353CC}">
                <c16:uniqueId val="{00000014-A6EF-8940-8C7C-97F84B316232}"/>
              </c:ext>
            </c:extLst>
          </c:dPt>
          <c:cat>
            <c:strRef>
              <c:f>Sheet1!$A$2:$A$6</c:f>
              <c:strCache>
                <c:ptCount val="5"/>
                <c:pt idx="0">
                  <c:v>思う</c:v>
                </c:pt>
                <c:pt idx="1">
                  <c:v>やや思う</c:v>
                </c:pt>
                <c:pt idx="2">
                  <c:v>どちらでもない</c:v>
                </c:pt>
                <c:pt idx="3">
                  <c:v>あまり思わない</c:v>
                </c:pt>
                <c:pt idx="4">
                  <c:v>思わない</c:v>
                </c:pt>
              </c:strCache>
            </c:strRef>
          </c:cat>
          <c:val>
            <c:numRef>
              <c:f>Sheet1!$B$2:$B$6</c:f>
              <c:numCache>
                <c:formatCode>General</c:formatCode>
                <c:ptCount val="5"/>
                <c:pt idx="0">
                  <c:v>3</c:v>
                </c:pt>
                <c:pt idx="1">
                  <c:v>8</c:v>
                </c:pt>
                <c:pt idx="2">
                  <c:v>0</c:v>
                </c:pt>
                <c:pt idx="3">
                  <c:v>4</c:v>
                </c:pt>
                <c:pt idx="4">
                  <c:v>5</c:v>
                </c:pt>
              </c:numCache>
            </c:numRef>
          </c:val>
          <c:extLst>
            <c:ext xmlns:c16="http://schemas.microsoft.com/office/drawing/2014/chart" uri="{C3380CC4-5D6E-409C-BE32-E72D297353CC}">
              <c16:uniqueId val="{00000015-A6EF-8940-8C7C-97F84B316232}"/>
            </c:ext>
          </c:extLst>
        </c:ser>
        <c:ser>
          <c:idx val="3"/>
          <c:order val="2"/>
          <c:tx>
            <c:strRef>
              <c:f>Sheet1!$B$1</c:f>
              <c:strCache>
                <c:ptCount val="1"/>
                <c:pt idx="0">
                  <c:v>DERCを使用したシステムでの議論に楽しさを感じたか</c:v>
                </c:pt>
              </c:strCache>
            </c:strRef>
          </c:tx>
          <c:dPt>
            <c:idx val="0"/>
            <c:bubble3D val="0"/>
            <c:spPr>
              <a:solidFill>
                <a:schemeClr val="accent1"/>
              </a:solidFill>
              <a:ln>
                <a:noFill/>
              </a:ln>
              <a:effectLst/>
            </c:spPr>
            <c:extLst>
              <c:ext xmlns:c16="http://schemas.microsoft.com/office/drawing/2014/chart" uri="{C3380CC4-5D6E-409C-BE32-E72D297353CC}">
                <c16:uniqueId val="{00000017-A6EF-8940-8C7C-97F84B316232}"/>
              </c:ext>
            </c:extLst>
          </c:dPt>
          <c:dPt>
            <c:idx val="1"/>
            <c:bubble3D val="0"/>
            <c:spPr>
              <a:solidFill>
                <a:schemeClr val="accent2"/>
              </a:solidFill>
              <a:ln>
                <a:noFill/>
              </a:ln>
              <a:effectLst/>
            </c:spPr>
            <c:extLst>
              <c:ext xmlns:c16="http://schemas.microsoft.com/office/drawing/2014/chart" uri="{C3380CC4-5D6E-409C-BE32-E72D297353CC}">
                <c16:uniqueId val="{00000019-A6EF-8940-8C7C-97F84B316232}"/>
              </c:ext>
            </c:extLst>
          </c:dPt>
          <c:dPt>
            <c:idx val="2"/>
            <c:bubble3D val="0"/>
            <c:spPr>
              <a:solidFill>
                <a:schemeClr val="accent3"/>
              </a:solidFill>
              <a:ln>
                <a:noFill/>
              </a:ln>
              <a:effectLst/>
            </c:spPr>
            <c:extLst>
              <c:ext xmlns:c16="http://schemas.microsoft.com/office/drawing/2014/chart" uri="{C3380CC4-5D6E-409C-BE32-E72D297353CC}">
                <c16:uniqueId val="{0000001B-A6EF-8940-8C7C-97F84B316232}"/>
              </c:ext>
            </c:extLst>
          </c:dPt>
          <c:dPt>
            <c:idx val="3"/>
            <c:bubble3D val="0"/>
            <c:spPr>
              <a:solidFill>
                <a:schemeClr val="accent4"/>
              </a:solidFill>
              <a:ln>
                <a:noFill/>
              </a:ln>
              <a:effectLst/>
            </c:spPr>
            <c:extLst>
              <c:ext xmlns:c16="http://schemas.microsoft.com/office/drawing/2014/chart" uri="{C3380CC4-5D6E-409C-BE32-E72D297353CC}">
                <c16:uniqueId val="{0000001D-A6EF-8940-8C7C-97F84B316232}"/>
              </c:ext>
            </c:extLst>
          </c:dPt>
          <c:dPt>
            <c:idx val="4"/>
            <c:bubble3D val="0"/>
            <c:spPr>
              <a:solidFill>
                <a:schemeClr val="accent5"/>
              </a:solidFill>
              <a:ln>
                <a:noFill/>
              </a:ln>
              <a:effectLst/>
            </c:spPr>
            <c:extLst>
              <c:ext xmlns:c16="http://schemas.microsoft.com/office/drawing/2014/chart" uri="{C3380CC4-5D6E-409C-BE32-E72D297353CC}">
                <c16:uniqueId val="{0000001F-A6EF-8940-8C7C-97F84B316232}"/>
              </c:ext>
            </c:extLst>
          </c:dPt>
          <c:cat>
            <c:strRef>
              <c:f>Sheet1!$A$2:$A$6</c:f>
              <c:strCache>
                <c:ptCount val="5"/>
                <c:pt idx="0">
                  <c:v>思う</c:v>
                </c:pt>
                <c:pt idx="1">
                  <c:v>やや思う</c:v>
                </c:pt>
                <c:pt idx="2">
                  <c:v>どちらでもない</c:v>
                </c:pt>
                <c:pt idx="3">
                  <c:v>あまり思わない</c:v>
                </c:pt>
                <c:pt idx="4">
                  <c:v>思わない</c:v>
                </c:pt>
              </c:strCache>
            </c:strRef>
          </c:cat>
          <c:val>
            <c:numRef>
              <c:f>Sheet1!$B$2:$B$6</c:f>
              <c:numCache>
                <c:formatCode>General</c:formatCode>
                <c:ptCount val="5"/>
                <c:pt idx="0">
                  <c:v>3</c:v>
                </c:pt>
                <c:pt idx="1">
                  <c:v>8</c:v>
                </c:pt>
                <c:pt idx="2">
                  <c:v>0</c:v>
                </c:pt>
                <c:pt idx="3">
                  <c:v>4</c:v>
                </c:pt>
                <c:pt idx="4">
                  <c:v>5</c:v>
                </c:pt>
              </c:numCache>
            </c:numRef>
          </c:val>
          <c:extLst>
            <c:ext xmlns:c16="http://schemas.microsoft.com/office/drawing/2014/chart" uri="{C3380CC4-5D6E-409C-BE32-E72D297353CC}">
              <c16:uniqueId val="{00000020-A6EF-8940-8C7C-97F84B316232}"/>
            </c:ext>
          </c:extLst>
        </c:ser>
        <c:ser>
          <c:idx val="4"/>
          <c:order val="3"/>
          <c:tx>
            <c:strRef>
              <c:f>Sheet1!$B$1</c:f>
              <c:strCache>
                <c:ptCount val="1"/>
                <c:pt idx="0">
                  <c:v>DERCを使用したシステムでの議論に楽しさを感じたか</c:v>
                </c:pt>
              </c:strCache>
            </c:strRef>
          </c:tx>
          <c:dPt>
            <c:idx val="0"/>
            <c:bubble3D val="0"/>
            <c:spPr>
              <a:solidFill>
                <a:schemeClr val="accent1"/>
              </a:solidFill>
              <a:ln>
                <a:noFill/>
              </a:ln>
              <a:effectLst/>
            </c:spPr>
            <c:extLst>
              <c:ext xmlns:c16="http://schemas.microsoft.com/office/drawing/2014/chart" uri="{C3380CC4-5D6E-409C-BE32-E72D297353CC}">
                <c16:uniqueId val="{00000022-A6EF-8940-8C7C-97F84B316232}"/>
              </c:ext>
            </c:extLst>
          </c:dPt>
          <c:dPt>
            <c:idx val="1"/>
            <c:bubble3D val="0"/>
            <c:spPr>
              <a:solidFill>
                <a:schemeClr val="accent2"/>
              </a:solidFill>
              <a:ln>
                <a:noFill/>
              </a:ln>
              <a:effectLst/>
            </c:spPr>
            <c:extLst>
              <c:ext xmlns:c16="http://schemas.microsoft.com/office/drawing/2014/chart" uri="{C3380CC4-5D6E-409C-BE32-E72D297353CC}">
                <c16:uniqueId val="{00000024-A6EF-8940-8C7C-97F84B316232}"/>
              </c:ext>
            </c:extLst>
          </c:dPt>
          <c:dPt>
            <c:idx val="2"/>
            <c:bubble3D val="0"/>
            <c:spPr>
              <a:solidFill>
                <a:schemeClr val="accent3"/>
              </a:solidFill>
              <a:ln>
                <a:noFill/>
              </a:ln>
              <a:effectLst/>
            </c:spPr>
            <c:extLst>
              <c:ext xmlns:c16="http://schemas.microsoft.com/office/drawing/2014/chart" uri="{C3380CC4-5D6E-409C-BE32-E72D297353CC}">
                <c16:uniqueId val="{00000026-A6EF-8940-8C7C-97F84B316232}"/>
              </c:ext>
            </c:extLst>
          </c:dPt>
          <c:dPt>
            <c:idx val="3"/>
            <c:bubble3D val="0"/>
            <c:spPr>
              <a:solidFill>
                <a:schemeClr val="accent4"/>
              </a:solidFill>
              <a:ln>
                <a:noFill/>
              </a:ln>
              <a:effectLst/>
            </c:spPr>
            <c:extLst>
              <c:ext xmlns:c16="http://schemas.microsoft.com/office/drawing/2014/chart" uri="{C3380CC4-5D6E-409C-BE32-E72D297353CC}">
                <c16:uniqueId val="{00000028-A6EF-8940-8C7C-97F84B316232}"/>
              </c:ext>
            </c:extLst>
          </c:dPt>
          <c:dPt>
            <c:idx val="4"/>
            <c:bubble3D val="0"/>
            <c:spPr>
              <a:solidFill>
                <a:schemeClr val="accent5"/>
              </a:solidFill>
              <a:ln>
                <a:noFill/>
              </a:ln>
              <a:effectLst/>
            </c:spPr>
            <c:extLst>
              <c:ext xmlns:c16="http://schemas.microsoft.com/office/drawing/2014/chart" uri="{C3380CC4-5D6E-409C-BE32-E72D297353CC}">
                <c16:uniqueId val="{0000002A-A6EF-8940-8C7C-97F84B316232}"/>
              </c:ext>
            </c:extLst>
          </c:dPt>
          <c:cat>
            <c:strRef>
              <c:f>Sheet1!$A$2:$A$6</c:f>
              <c:strCache>
                <c:ptCount val="5"/>
                <c:pt idx="0">
                  <c:v>思う</c:v>
                </c:pt>
                <c:pt idx="1">
                  <c:v>やや思う</c:v>
                </c:pt>
                <c:pt idx="2">
                  <c:v>どちらでもない</c:v>
                </c:pt>
                <c:pt idx="3">
                  <c:v>あまり思わない</c:v>
                </c:pt>
                <c:pt idx="4">
                  <c:v>思わない</c:v>
                </c:pt>
              </c:strCache>
            </c:strRef>
          </c:cat>
          <c:val>
            <c:numRef>
              <c:f>Sheet1!$B$2:$B$6</c:f>
              <c:numCache>
                <c:formatCode>General</c:formatCode>
                <c:ptCount val="5"/>
                <c:pt idx="0">
                  <c:v>3</c:v>
                </c:pt>
                <c:pt idx="1">
                  <c:v>8</c:v>
                </c:pt>
                <c:pt idx="2">
                  <c:v>0</c:v>
                </c:pt>
                <c:pt idx="3">
                  <c:v>4</c:v>
                </c:pt>
                <c:pt idx="4">
                  <c:v>5</c:v>
                </c:pt>
              </c:numCache>
            </c:numRef>
          </c:val>
          <c:extLst>
            <c:ext xmlns:c16="http://schemas.microsoft.com/office/drawing/2014/chart" uri="{C3380CC4-5D6E-409C-BE32-E72D297353CC}">
              <c16:uniqueId val="{0000002B-A6EF-8940-8C7C-97F84B316232}"/>
            </c:ext>
          </c:extLst>
        </c:ser>
        <c:ser>
          <c:idx val="0"/>
          <c:order val="4"/>
          <c:tx>
            <c:strRef>
              <c:f>Sheet1!$B$1</c:f>
              <c:strCache>
                <c:ptCount val="1"/>
                <c:pt idx="0">
                  <c:v>DERCを使用したシステムでの議論に楽しさを感じたか</c:v>
                </c:pt>
              </c:strCache>
            </c:strRef>
          </c:tx>
          <c:dPt>
            <c:idx val="0"/>
            <c:bubble3D val="0"/>
            <c:spPr>
              <a:solidFill>
                <a:schemeClr val="accent1"/>
              </a:solidFill>
              <a:ln>
                <a:noFill/>
              </a:ln>
              <a:effectLst/>
            </c:spPr>
            <c:extLst>
              <c:ext xmlns:c16="http://schemas.microsoft.com/office/drawing/2014/chart" uri="{C3380CC4-5D6E-409C-BE32-E72D297353CC}">
                <c16:uniqueId val="{0000002D-A6EF-8940-8C7C-97F84B316232}"/>
              </c:ext>
            </c:extLst>
          </c:dPt>
          <c:dPt>
            <c:idx val="1"/>
            <c:bubble3D val="0"/>
            <c:spPr>
              <a:solidFill>
                <a:schemeClr val="accent2"/>
              </a:solidFill>
              <a:ln>
                <a:noFill/>
              </a:ln>
              <a:effectLst/>
            </c:spPr>
            <c:extLst>
              <c:ext xmlns:c16="http://schemas.microsoft.com/office/drawing/2014/chart" uri="{C3380CC4-5D6E-409C-BE32-E72D297353CC}">
                <c16:uniqueId val="{0000002F-A6EF-8940-8C7C-97F84B316232}"/>
              </c:ext>
            </c:extLst>
          </c:dPt>
          <c:dPt>
            <c:idx val="2"/>
            <c:bubble3D val="0"/>
            <c:spPr>
              <a:solidFill>
                <a:schemeClr val="accent3"/>
              </a:solidFill>
              <a:ln>
                <a:noFill/>
              </a:ln>
              <a:effectLst/>
            </c:spPr>
            <c:extLst>
              <c:ext xmlns:c16="http://schemas.microsoft.com/office/drawing/2014/chart" uri="{C3380CC4-5D6E-409C-BE32-E72D297353CC}">
                <c16:uniqueId val="{00000031-A6EF-8940-8C7C-97F84B316232}"/>
              </c:ext>
            </c:extLst>
          </c:dPt>
          <c:dPt>
            <c:idx val="3"/>
            <c:bubble3D val="0"/>
            <c:spPr>
              <a:solidFill>
                <a:schemeClr val="accent4"/>
              </a:solidFill>
              <a:ln>
                <a:noFill/>
              </a:ln>
              <a:effectLst/>
            </c:spPr>
            <c:extLst>
              <c:ext xmlns:c16="http://schemas.microsoft.com/office/drawing/2014/chart" uri="{C3380CC4-5D6E-409C-BE32-E72D297353CC}">
                <c16:uniqueId val="{00000033-A6EF-8940-8C7C-97F84B316232}"/>
              </c:ext>
            </c:extLst>
          </c:dPt>
          <c:dPt>
            <c:idx val="4"/>
            <c:bubble3D val="0"/>
            <c:spPr>
              <a:solidFill>
                <a:schemeClr val="accent5"/>
              </a:solidFill>
              <a:ln>
                <a:noFill/>
              </a:ln>
              <a:effectLst/>
            </c:spPr>
            <c:extLst>
              <c:ext xmlns:c16="http://schemas.microsoft.com/office/drawing/2014/chart" uri="{C3380CC4-5D6E-409C-BE32-E72D297353CC}">
                <c16:uniqueId val="{00000035-A6EF-8940-8C7C-97F84B316232}"/>
              </c:ext>
            </c:extLst>
          </c:dPt>
          <c:cat>
            <c:strRef>
              <c:f>Sheet1!$A$2:$A$6</c:f>
              <c:strCache>
                <c:ptCount val="5"/>
                <c:pt idx="0">
                  <c:v>思う</c:v>
                </c:pt>
                <c:pt idx="1">
                  <c:v>やや思う</c:v>
                </c:pt>
                <c:pt idx="2">
                  <c:v>どちらでもない</c:v>
                </c:pt>
                <c:pt idx="3">
                  <c:v>あまり思わない</c:v>
                </c:pt>
                <c:pt idx="4">
                  <c:v>思わない</c:v>
                </c:pt>
              </c:strCache>
            </c:strRef>
          </c:cat>
          <c:val>
            <c:numRef>
              <c:f>Sheet1!$B$2:$B$6</c:f>
              <c:numCache>
                <c:formatCode>General</c:formatCode>
                <c:ptCount val="5"/>
                <c:pt idx="0">
                  <c:v>3</c:v>
                </c:pt>
                <c:pt idx="1">
                  <c:v>8</c:v>
                </c:pt>
                <c:pt idx="2">
                  <c:v>0</c:v>
                </c:pt>
                <c:pt idx="3">
                  <c:v>4</c:v>
                </c:pt>
                <c:pt idx="4">
                  <c:v>5</c:v>
                </c:pt>
              </c:numCache>
            </c:numRef>
          </c:val>
          <c:extLst>
            <c:ext xmlns:c16="http://schemas.microsoft.com/office/drawing/2014/chart" uri="{C3380CC4-5D6E-409C-BE32-E72D297353CC}">
              <c16:uniqueId val="{00000036-A6EF-8940-8C7C-97F84B31623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リアクションで評価された時に</a:t>
            </a:r>
            <a:endParaRPr lang="en-US" altLang="ja-JP" dirty="0"/>
          </a:p>
          <a:p>
            <a:pPr>
              <a:defRPr/>
            </a:pPr>
            <a:r>
              <a:rPr lang="ja-JP" altLang="en-US"/>
              <a:t>喜びを感じたか</a:t>
            </a:r>
          </a:p>
        </c:rich>
      </c:tx>
      <c:layout>
        <c:manualLayout>
          <c:xMode val="edge"/>
          <c:yMode val="edge"/>
          <c:x val="0.1400681292206338"/>
          <c:y val="0.104029466207591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Sheet1!$B$8</c:f>
              <c:strCache>
                <c:ptCount val="1"/>
                <c:pt idx="0">
                  <c:v>リアクションで評価された時に喜びを感じたか</c:v>
                </c:pt>
              </c:strCache>
            </c:strRef>
          </c:tx>
          <c:spPr>
            <a:ln>
              <a:noFill/>
            </a:ln>
          </c:spPr>
          <c:dPt>
            <c:idx val="0"/>
            <c:bubble3D val="0"/>
            <c:spPr>
              <a:solidFill>
                <a:schemeClr val="accent6">
                  <a:lumMod val="50000"/>
                </a:schemeClr>
              </a:solidFill>
              <a:ln w="19050">
                <a:noFill/>
              </a:ln>
              <a:effectLst/>
            </c:spPr>
            <c:extLst>
              <c:ext xmlns:c16="http://schemas.microsoft.com/office/drawing/2014/chart" uri="{C3380CC4-5D6E-409C-BE32-E72D297353CC}">
                <c16:uniqueId val="{00000001-3CDA-DC47-AB4B-48957685B552}"/>
              </c:ext>
            </c:extLst>
          </c:dPt>
          <c:dPt>
            <c:idx val="1"/>
            <c:bubble3D val="0"/>
            <c:spPr>
              <a:solidFill>
                <a:schemeClr val="accent6">
                  <a:lumMod val="40000"/>
                  <a:lumOff val="60000"/>
                </a:schemeClr>
              </a:solidFill>
              <a:ln w="19050">
                <a:noFill/>
              </a:ln>
              <a:effectLst/>
            </c:spPr>
            <c:extLst>
              <c:ext xmlns:c16="http://schemas.microsoft.com/office/drawing/2014/chart" uri="{C3380CC4-5D6E-409C-BE32-E72D297353CC}">
                <c16:uniqueId val="{00000003-3CDA-DC47-AB4B-48957685B552}"/>
              </c:ext>
            </c:extLst>
          </c:dPt>
          <c:dPt>
            <c:idx val="2"/>
            <c:bubble3D val="0"/>
            <c:spPr>
              <a:solidFill>
                <a:schemeClr val="accent3"/>
              </a:solidFill>
              <a:ln w="19050">
                <a:noFill/>
              </a:ln>
              <a:effectLst/>
            </c:spPr>
            <c:extLst>
              <c:ext xmlns:c16="http://schemas.microsoft.com/office/drawing/2014/chart" uri="{C3380CC4-5D6E-409C-BE32-E72D297353CC}">
                <c16:uniqueId val="{00000005-3CDA-DC47-AB4B-48957685B552}"/>
              </c:ext>
            </c:extLst>
          </c:dPt>
          <c:dPt>
            <c:idx val="3"/>
            <c:bubble3D val="0"/>
            <c:spPr>
              <a:solidFill>
                <a:schemeClr val="accent1">
                  <a:lumMod val="60000"/>
                  <a:lumOff val="40000"/>
                </a:schemeClr>
              </a:solidFill>
              <a:ln w="19050">
                <a:noFill/>
              </a:ln>
              <a:effectLst/>
            </c:spPr>
            <c:extLst>
              <c:ext xmlns:c16="http://schemas.microsoft.com/office/drawing/2014/chart" uri="{C3380CC4-5D6E-409C-BE32-E72D297353CC}">
                <c16:uniqueId val="{00000007-3CDA-DC47-AB4B-48957685B552}"/>
              </c:ext>
            </c:extLst>
          </c:dPt>
          <c:dPt>
            <c:idx val="4"/>
            <c:bubble3D val="0"/>
            <c:spPr>
              <a:solidFill>
                <a:schemeClr val="accent1">
                  <a:lumMod val="50000"/>
                </a:schemeClr>
              </a:solidFill>
              <a:ln w="19050">
                <a:noFill/>
              </a:ln>
              <a:effectLst/>
            </c:spPr>
            <c:extLst>
              <c:ext xmlns:c16="http://schemas.microsoft.com/office/drawing/2014/chart" uri="{C3380CC4-5D6E-409C-BE32-E72D297353CC}">
                <c16:uniqueId val="{00000009-3CDA-DC47-AB4B-48957685B552}"/>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ja-JP"/>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Sheet1!$A$9:$A$13</c:f>
              <c:strCache>
                <c:ptCount val="5"/>
                <c:pt idx="0">
                  <c:v>思う</c:v>
                </c:pt>
                <c:pt idx="1">
                  <c:v>やや思う</c:v>
                </c:pt>
                <c:pt idx="2">
                  <c:v>どちらでもない</c:v>
                </c:pt>
                <c:pt idx="3">
                  <c:v>あまり思わない</c:v>
                </c:pt>
                <c:pt idx="4">
                  <c:v>思わない</c:v>
                </c:pt>
              </c:strCache>
            </c:strRef>
          </c:cat>
          <c:val>
            <c:numRef>
              <c:f>Sheet1!$B$9:$B$13</c:f>
              <c:numCache>
                <c:formatCode>General</c:formatCode>
                <c:ptCount val="5"/>
                <c:pt idx="0">
                  <c:v>10</c:v>
                </c:pt>
                <c:pt idx="1">
                  <c:v>4</c:v>
                </c:pt>
                <c:pt idx="2">
                  <c:v>2</c:v>
                </c:pt>
                <c:pt idx="3">
                  <c:v>1</c:v>
                </c:pt>
                <c:pt idx="4">
                  <c:v>3</c:v>
                </c:pt>
              </c:numCache>
            </c:numRef>
          </c:val>
          <c:extLst>
            <c:ext xmlns:c16="http://schemas.microsoft.com/office/drawing/2014/chart" uri="{C3380CC4-5D6E-409C-BE32-E72D297353CC}">
              <c16:uniqueId val="{0000000A-3CDA-DC47-AB4B-48957685B55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Sheet1!$B$22</c:f>
              <c:strCache>
                <c:ptCount val="1"/>
                <c:pt idx="0">
                  <c:v>議論の質が向上したと思うか</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43A-4142-B52C-07C78B0D71A0}"/>
              </c:ext>
            </c:extLst>
          </c:dPt>
          <c:dPt>
            <c:idx val="1"/>
            <c:bubble3D val="0"/>
            <c:spPr>
              <a:solidFill>
                <a:schemeClr val="accent6">
                  <a:lumMod val="50000"/>
                </a:schemeClr>
              </a:solidFill>
              <a:ln w="19050">
                <a:noFill/>
              </a:ln>
              <a:effectLst/>
            </c:spPr>
            <c:extLst>
              <c:ext xmlns:c16="http://schemas.microsoft.com/office/drawing/2014/chart" uri="{C3380CC4-5D6E-409C-BE32-E72D297353CC}">
                <c16:uniqueId val="{00000003-443A-4142-B52C-07C78B0D71A0}"/>
              </c:ext>
            </c:extLst>
          </c:dPt>
          <c:dPt>
            <c:idx val="2"/>
            <c:bubble3D val="0"/>
            <c:spPr>
              <a:solidFill>
                <a:schemeClr val="accent3"/>
              </a:solidFill>
              <a:ln w="19050">
                <a:noFill/>
              </a:ln>
              <a:effectLst/>
            </c:spPr>
            <c:extLst>
              <c:ext xmlns:c16="http://schemas.microsoft.com/office/drawing/2014/chart" uri="{C3380CC4-5D6E-409C-BE32-E72D297353CC}">
                <c16:uniqueId val="{00000005-443A-4142-B52C-07C78B0D71A0}"/>
              </c:ext>
            </c:extLst>
          </c:dPt>
          <c:dPt>
            <c:idx val="3"/>
            <c:bubble3D val="0"/>
            <c:spPr>
              <a:solidFill>
                <a:schemeClr val="accent5">
                  <a:lumMod val="40000"/>
                  <a:lumOff val="60000"/>
                </a:schemeClr>
              </a:solidFill>
              <a:ln w="19050">
                <a:noFill/>
              </a:ln>
              <a:effectLst/>
            </c:spPr>
            <c:extLst>
              <c:ext xmlns:c16="http://schemas.microsoft.com/office/drawing/2014/chart" uri="{C3380CC4-5D6E-409C-BE32-E72D297353CC}">
                <c16:uniqueId val="{00000007-443A-4142-B52C-07C78B0D71A0}"/>
              </c:ext>
            </c:extLst>
          </c:dPt>
          <c:dPt>
            <c:idx val="4"/>
            <c:bubble3D val="0"/>
            <c:spPr>
              <a:solidFill>
                <a:schemeClr val="accent5">
                  <a:lumMod val="50000"/>
                </a:schemeClr>
              </a:solidFill>
              <a:ln w="19050">
                <a:noFill/>
              </a:ln>
              <a:effectLst/>
            </c:spPr>
            <c:extLst>
              <c:ext xmlns:c16="http://schemas.microsoft.com/office/drawing/2014/chart" uri="{C3380CC4-5D6E-409C-BE32-E72D297353CC}">
                <c16:uniqueId val="{00000009-443A-4142-B52C-07C78B0D71A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ja-JP"/>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Sheet1!$A$23:$A$27</c:f>
              <c:strCache>
                <c:ptCount val="5"/>
                <c:pt idx="0">
                  <c:v>思う</c:v>
                </c:pt>
                <c:pt idx="1">
                  <c:v>やや思う</c:v>
                </c:pt>
                <c:pt idx="2">
                  <c:v>どちらでもない</c:v>
                </c:pt>
                <c:pt idx="3">
                  <c:v>あまり思わない</c:v>
                </c:pt>
                <c:pt idx="4">
                  <c:v>思わない</c:v>
                </c:pt>
              </c:strCache>
            </c:strRef>
          </c:cat>
          <c:val>
            <c:numRef>
              <c:f>Sheet1!$B$23:$B$27</c:f>
              <c:numCache>
                <c:formatCode>General</c:formatCode>
                <c:ptCount val="5"/>
                <c:pt idx="0">
                  <c:v>0</c:v>
                </c:pt>
                <c:pt idx="1">
                  <c:v>3</c:v>
                </c:pt>
                <c:pt idx="2">
                  <c:v>8</c:v>
                </c:pt>
                <c:pt idx="3">
                  <c:v>4</c:v>
                </c:pt>
                <c:pt idx="4">
                  <c:v>5</c:v>
                </c:pt>
              </c:numCache>
            </c:numRef>
          </c:val>
          <c:extLst>
            <c:ext xmlns:c16="http://schemas.microsoft.com/office/drawing/2014/chart" uri="{C3380CC4-5D6E-409C-BE32-E72D297353CC}">
              <c16:uniqueId val="{0000000A-443A-4142-B52C-07C78B0D71A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今後機会があればこのシステムを</a:t>
            </a:r>
            <a:endParaRPr lang="en-US" altLang="ja-JP" dirty="0"/>
          </a:p>
          <a:p>
            <a:pPr>
              <a:defRPr/>
            </a:pPr>
            <a:r>
              <a:rPr lang="ja-JP" altLang="en-US"/>
              <a:t>使い続けたいと思うか</a:t>
            </a:r>
          </a:p>
        </c:rich>
      </c:tx>
      <c:layout>
        <c:manualLayout>
          <c:xMode val="edge"/>
          <c:yMode val="edge"/>
          <c:x val="0.14377326792787792"/>
          <c:y val="7.80948608209119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Sheet1!$B$29</c:f>
              <c:strCache>
                <c:ptCount val="1"/>
                <c:pt idx="0">
                  <c:v>今後機会があればこのシステムを使い続けたいと思うか</c:v>
                </c:pt>
              </c:strCache>
            </c:strRef>
          </c:tx>
          <c:spPr>
            <a:ln>
              <a:noFill/>
            </a:ln>
          </c:spPr>
          <c:dPt>
            <c:idx val="0"/>
            <c:bubble3D val="0"/>
            <c:spPr>
              <a:solidFill>
                <a:schemeClr val="accent6">
                  <a:lumMod val="50000"/>
                </a:schemeClr>
              </a:solidFill>
              <a:ln w="19050">
                <a:noFill/>
              </a:ln>
              <a:effectLst/>
            </c:spPr>
            <c:extLst>
              <c:ext xmlns:c16="http://schemas.microsoft.com/office/drawing/2014/chart" uri="{C3380CC4-5D6E-409C-BE32-E72D297353CC}">
                <c16:uniqueId val="{00000001-54BD-6C40-9C66-0869AC9B08EB}"/>
              </c:ext>
            </c:extLst>
          </c:dPt>
          <c:dPt>
            <c:idx val="1"/>
            <c:bubble3D val="0"/>
            <c:spPr>
              <a:solidFill>
                <a:schemeClr val="accent6">
                  <a:lumMod val="40000"/>
                  <a:lumOff val="60000"/>
                </a:schemeClr>
              </a:solidFill>
              <a:ln w="19050">
                <a:noFill/>
              </a:ln>
              <a:effectLst/>
            </c:spPr>
            <c:extLst>
              <c:ext xmlns:c16="http://schemas.microsoft.com/office/drawing/2014/chart" uri="{C3380CC4-5D6E-409C-BE32-E72D297353CC}">
                <c16:uniqueId val="{00000003-54BD-6C40-9C66-0869AC9B08EB}"/>
              </c:ext>
            </c:extLst>
          </c:dPt>
          <c:dPt>
            <c:idx val="2"/>
            <c:bubble3D val="0"/>
            <c:spPr>
              <a:solidFill>
                <a:schemeClr val="accent3"/>
              </a:solidFill>
              <a:ln w="19050">
                <a:noFill/>
              </a:ln>
              <a:effectLst/>
            </c:spPr>
            <c:extLst>
              <c:ext xmlns:c16="http://schemas.microsoft.com/office/drawing/2014/chart" uri="{C3380CC4-5D6E-409C-BE32-E72D297353CC}">
                <c16:uniqueId val="{00000005-54BD-6C40-9C66-0869AC9B08EB}"/>
              </c:ext>
            </c:extLst>
          </c:dPt>
          <c:dPt>
            <c:idx val="3"/>
            <c:bubble3D val="0"/>
            <c:spPr>
              <a:solidFill>
                <a:schemeClr val="accent5">
                  <a:lumMod val="40000"/>
                  <a:lumOff val="60000"/>
                </a:schemeClr>
              </a:solidFill>
              <a:ln w="19050">
                <a:noFill/>
              </a:ln>
              <a:effectLst/>
            </c:spPr>
            <c:extLst>
              <c:ext xmlns:c16="http://schemas.microsoft.com/office/drawing/2014/chart" uri="{C3380CC4-5D6E-409C-BE32-E72D297353CC}">
                <c16:uniqueId val="{00000007-54BD-6C40-9C66-0869AC9B08EB}"/>
              </c:ext>
            </c:extLst>
          </c:dPt>
          <c:dPt>
            <c:idx val="4"/>
            <c:bubble3D val="0"/>
            <c:spPr>
              <a:solidFill>
                <a:schemeClr val="accent5">
                  <a:lumMod val="50000"/>
                </a:schemeClr>
              </a:solidFill>
              <a:ln w="19050">
                <a:noFill/>
              </a:ln>
              <a:effectLst/>
            </c:spPr>
            <c:extLst>
              <c:ext xmlns:c16="http://schemas.microsoft.com/office/drawing/2014/chart" uri="{C3380CC4-5D6E-409C-BE32-E72D297353CC}">
                <c16:uniqueId val="{00000009-54BD-6C40-9C66-0869AC9B08E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ja-JP"/>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Sheet1!$A$30:$A$34</c:f>
              <c:strCache>
                <c:ptCount val="5"/>
                <c:pt idx="0">
                  <c:v>思う</c:v>
                </c:pt>
                <c:pt idx="1">
                  <c:v>やや思う</c:v>
                </c:pt>
                <c:pt idx="2">
                  <c:v>どちらでもない</c:v>
                </c:pt>
                <c:pt idx="3">
                  <c:v>あまり思わない</c:v>
                </c:pt>
                <c:pt idx="4">
                  <c:v>思わない</c:v>
                </c:pt>
              </c:strCache>
            </c:strRef>
          </c:cat>
          <c:val>
            <c:numRef>
              <c:f>Sheet1!$B$30:$B$34</c:f>
              <c:numCache>
                <c:formatCode>General</c:formatCode>
                <c:ptCount val="5"/>
                <c:pt idx="0">
                  <c:v>1</c:v>
                </c:pt>
                <c:pt idx="1">
                  <c:v>4</c:v>
                </c:pt>
                <c:pt idx="2">
                  <c:v>6</c:v>
                </c:pt>
                <c:pt idx="3">
                  <c:v>4</c:v>
                </c:pt>
                <c:pt idx="4">
                  <c:v>5</c:v>
                </c:pt>
              </c:numCache>
            </c:numRef>
          </c:val>
          <c:extLst>
            <c:ext xmlns:c16="http://schemas.microsoft.com/office/drawing/2014/chart" uri="{C3380CC4-5D6E-409C-BE32-E72D297353CC}">
              <c16:uniqueId val="{0000000A-54BD-6C40-9C66-0869AC9B08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Sheet1!$B$15</c:f>
              <c:strCache>
                <c:ptCount val="1"/>
                <c:pt idx="0">
                  <c:v>自分が持つポイントが他者からどのように思われているのか気になったか</c:v>
                </c:pt>
              </c:strCache>
            </c:strRef>
          </c:tx>
          <c:spPr>
            <a:ln>
              <a:noFill/>
            </a:ln>
          </c:spPr>
          <c:dPt>
            <c:idx val="0"/>
            <c:bubble3D val="0"/>
            <c:spPr>
              <a:solidFill>
                <a:schemeClr val="accent6">
                  <a:lumMod val="50000"/>
                </a:schemeClr>
              </a:solidFill>
              <a:ln w="19050">
                <a:noFill/>
              </a:ln>
              <a:effectLst/>
            </c:spPr>
            <c:extLst>
              <c:ext xmlns:c16="http://schemas.microsoft.com/office/drawing/2014/chart" uri="{C3380CC4-5D6E-409C-BE32-E72D297353CC}">
                <c16:uniqueId val="{00000001-A4F9-9644-82AE-F929335B3DA8}"/>
              </c:ext>
            </c:extLst>
          </c:dPt>
          <c:dPt>
            <c:idx val="1"/>
            <c:bubble3D val="0"/>
            <c:spPr>
              <a:solidFill>
                <a:schemeClr val="accent6">
                  <a:lumMod val="60000"/>
                  <a:lumOff val="40000"/>
                </a:schemeClr>
              </a:solidFill>
              <a:ln w="19050">
                <a:noFill/>
              </a:ln>
              <a:effectLst/>
            </c:spPr>
            <c:extLst>
              <c:ext xmlns:c16="http://schemas.microsoft.com/office/drawing/2014/chart" uri="{C3380CC4-5D6E-409C-BE32-E72D297353CC}">
                <c16:uniqueId val="{00000003-A4F9-9644-82AE-F929335B3DA8}"/>
              </c:ext>
            </c:extLst>
          </c:dPt>
          <c:dPt>
            <c:idx val="2"/>
            <c:bubble3D val="0"/>
            <c:spPr>
              <a:solidFill>
                <a:schemeClr val="accent3"/>
              </a:solidFill>
              <a:ln w="19050">
                <a:noFill/>
              </a:ln>
              <a:effectLst/>
            </c:spPr>
            <c:extLst>
              <c:ext xmlns:c16="http://schemas.microsoft.com/office/drawing/2014/chart" uri="{C3380CC4-5D6E-409C-BE32-E72D297353CC}">
                <c16:uniqueId val="{00000005-A4F9-9644-82AE-F929335B3DA8}"/>
              </c:ext>
            </c:extLst>
          </c:dPt>
          <c:dPt>
            <c:idx val="3"/>
            <c:bubble3D val="0"/>
            <c:spPr>
              <a:solidFill>
                <a:schemeClr val="accent1">
                  <a:lumMod val="60000"/>
                  <a:lumOff val="40000"/>
                </a:schemeClr>
              </a:solidFill>
              <a:ln w="19050">
                <a:noFill/>
              </a:ln>
              <a:effectLst/>
            </c:spPr>
            <c:extLst>
              <c:ext xmlns:c16="http://schemas.microsoft.com/office/drawing/2014/chart" uri="{C3380CC4-5D6E-409C-BE32-E72D297353CC}">
                <c16:uniqueId val="{00000007-A4F9-9644-82AE-F929335B3DA8}"/>
              </c:ext>
            </c:extLst>
          </c:dPt>
          <c:dPt>
            <c:idx val="4"/>
            <c:bubble3D val="0"/>
            <c:spPr>
              <a:solidFill>
                <a:schemeClr val="accent1">
                  <a:lumMod val="50000"/>
                </a:schemeClr>
              </a:solidFill>
              <a:ln w="19050">
                <a:noFill/>
              </a:ln>
              <a:effectLst/>
            </c:spPr>
            <c:extLst>
              <c:ext xmlns:c16="http://schemas.microsoft.com/office/drawing/2014/chart" uri="{C3380CC4-5D6E-409C-BE32-E72D297353CC}">
                <c16:uniqueId val="{00000009-A4F9-9644-82AE-F929335B3DA8}"/>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ja-JP"/>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Sheet1!$A$16:$A$20</c:f>
              <c:strCache>
                <c:ptCount val="5"/>
                <c:pt idx="0">
                  <c:v>思う</c:v>
                </c:pt>
                <c:pt idx="1">
                  <c:v>やや思う</c:v>
                </c:pt>
                <c:pt idx="2">
                  <c:v>どちらでもない</c:v>
                </c:pt>
                <c:pt idx="3">
                  <c:v>あまり思わない</c:v>
                </c:pt>
                <c:pt idx="4">
                  <c:v>思わない</c:v>
                </c:pt>
              </c:strCache>
            </c:strRef>
          </c:cat>
          <c:val>
            <c:numRef>
              <c:f>Sheet1!$B$16:$B$20</c:f>
              <c:numCache>
                <c:formatCode>General</c:formatCode>
                <c:ptCount val="5"/>
                <c:pt idx="0">
                  <c:v>4</c:v>
                </c:pt>
                <c:pt idx="1">
                  <c:v>9</c:v>
                </c:pt>
                <c:pt idx="2">
                  <c:v>1</c:v>
                </c:pt>
                <c:pt idx="3">
                  <c:v>2</c:v>
                </c:pt>
                <c:pt idx="4">
                  <c:v>4</c:v>
                </c:pt>
              </c:numCache>
            </c:numRef>
          </c:val>
          <c:extLst>
            <c:ext xmlns:c16="http://schemas.microsoft.com/office/drawing/2014/chart" uri="{C3380CC4-5D6E-409C-BE32-E72D297353CC}">
              <c16:uniqueId val="{0000000A-A4F9-9644-82AE-F929335B3DA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ja-JP" sz="1200"/>
              <a:t>ゲーミフィケーションの良くないところが全て出てしまっている。</a:t>
            </a:r>
            <a:endParaRPr/>
          </a:p>
          <a:p>
            <a:pPr indent="0" lvl="0" marL="0" rtl="0" algn="l">
              <a:spcBef>
                <a:spcPts val="0"/>
              </a:spcBef>
              <a:spcAft>
                <a:spcPts val="0"/>
              </a:spcAft>
              <a:buNone/>
            </a:pPr>
            <a:r>
              <a:t/>
            </a:r>
            <a:endParaRPr/>
          </a:p>
        </p:txBody>
      </p:sp>
      <p:sp>
        <p:nvSpPr>
          <p:cNvPr id="276" name="Google Shape;2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ゲーミフィケーションについての研究背景です。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走った距離に応じてバッヂがもらえる。</a:t>
            </a:r>
            <a:endParaRPr/>
          </a:p>
          <a:p>
            <a:pPr indent="0" lvl="0" marL="0" rtl="0" algn="l">
              <a:spcBef>
                <a:spcPts val="0"/>
              </a:spcBef>
              <a:spcAft>
                <a:spcPts val="0"/>
              </a:spcAft>
              <a:buNone/>
            </a:pPr>
            <a:r>
              <a:rPr lang="ja-JP"/>
              <a:t>回転寿司のくら寿司で食べた枚数に応じてゲームができる。</a:t>
            </a:r>
            <a:endParaRPr/>
          </a:p>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次に互恵主義についての説明です。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期待されるために</a:t>
            </a:r>
            <a:endParaRPr/>
          </a:p>
          <a:p>
            <a:pPr indent="0" lvl="0" marL="0" rtl="0" algn="l">
              <a:spcBef>
                <a:spcPts val="0"/>
              </a:spcBef>
              <a:spcAft>
                <a:spcPts val="0"/>
              </a:spcAft>
              <a:buNone/>
            </a:pPr>
            <a:r>
              <a:rPr lang="ja-JP"/>
              <a:t>言い過ぎ</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そしてdercの持つレベル１とレベル2の二重構造によって、</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相互評価</a:t>
            </a:r>
            <a:endParaRPr/>
          </a:p>
          <a:p>
            <a:pPr indent="0" lvl="0" marL="0" rtl="0" algn="l">
              <a:spcBef>
                <a:spcPts val="0"/>
              </a:spcBef>
              <a:spcAft>
                <a:spcPts val="0"/>
              </a:spcAft>
              <a:buNone/>
            </a:pPr>
            <a:r>
              <a:rPr lang="ja-JP"/>
              <a:t>監視し合う。中なのにやり合うことが嫌</a:t>
            </a:r>
            <a:endParaRPr/>
          </a:p>
          <a:p>
            <a:pPr indent="0" lvl="0" marL="0" rtl="0" algn="l">
              <a:spcBef>
                <a:spcPts val="0"/>
              </a:spcBef>
              <a:spcAft>
                <a:spcPts val="0"/>
              </a:spcAft>
              <a:buNone/>
            </a:pPr>
            <a:r>
              <a:rPr lang="ja-JP"/>
              <a:t>だから意味が違う。</a:t>
            </a:r>
            <a:endParaRPr/>
          </a:p>
        </p:txBody>
      </p:sp>
      <p:sp>
        <p:nvSpPr>
          <p:cNvPr id="185" name="Google Shape;18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0" y="1829693"/>
            <a:ext cx="9144000" cy="1680541"/>
          </a:xfrm>
          <a:prstGeom prst="rect">
            <a:avLst/>
          </a:prstGeom>
          <a:solidFill>
            <a:srgbClr val="DDEAF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ja-JP" sz="5400"/>
              <a:t>二層化ゲーミフィケーションによる議論活性化の試み</a:t>
            </a:r>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None/>
            </a:pPr>
            <a:r>
              <a:rPr lang="ja-JP" sz="3000"/>
              <a:t>Activating discussing in conference by dual-layer gamification</a:t>
            </a:r>
            <a:endParaRPr sz="3000"/>
          </a:p>
        </p:txBody>
      </p:sp>
      <p:sp>
        <p:nvSpPr>
          <p:cNvPr id="90" name="Google Shape;90;p1"/>
          <p:cNvSpPr txBox="1"/>
          <p:nvPr/>
        </p:nvSpPr>
        <p:spPr>
          <a:xfrm>
            <a:off x="-129902" y="5063490"/>
            <a:ext cx="8639034" cy="572228"/>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3000"/>
              <a:buFont typeface="Arial"/>
              <a:buNone/>
            </a:pPr>
            <a:r>
              <a:rPr b="0" i="0" lang="ja-JP" sz="3000" u="none" cap="none" strike="noStrike">
                <a:solidFill>
                  <a:schemeClr val="dk1"/>
                </a:solidFill>
                <a:latin typeface="Calibri"/>
                <a:ea typeface="Calibri"/>
                <a:cs typeface="Calibri"/>
                <a:sym typeface="Calibri"/>
              </a:rPr>
              <a:t>名古屋大学 情報学研究科 複雑系科学専攻</a:t>
            </a:r>
            <a:endParaRPr b="0" i="0" sz="3000" u="none" cap="none" strike="noStrike">
              <a:solidFill>
                <a:schemeClr val="dk1"/>
              </a:solidFill>
              <a:latin typeface="Calibri"/>
              <a:ea typeface="Calibri"/>
              <a:cs typeface="Calibri"/>
              <a:sym typeface="Calibri"/>
            </a:endParaRPr>
          </a:p>
          <a:p>
            <a:pPr indent="0" lvl="0" marL="0" marR="0" rtl="0" algn="r">
              <a:lnSpc>
                <a:spcPct val="90000"/>
              </a:lnSpc>
              <a:spcBef>
                <a:spcPts val="1000"/>
              </a:spcBef>
              <a:spcAft>
                <a:spcPts val="0"/>
              </a:spcAft>
              <a:buClr>
                <a:schemeClr val="dk1"/>
              </a:buClr>
              <a:buSzPts val="3600"/>
              <a:buFont typeface="Arial"/>
              <a:buNone/>
            </a:pPr>
            <a:r>
              <a:rPr b="0" i="0" lang="ja-JP" sz="3600" u="none" cap="none" strike="noStrike">
                <a:solidFill>
                  <a:schemeClr val="dk1"/>
                </a:solidFill>
                <a:latin typeface="Calibri"/>
                <a:ea typeface="Calibri"/>
                <a:cs typeface="Calibri"/>
                <a:sym typeface="Calibri"/>
              </a:rPr>
              <a:t>吉川純輝</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aphicFrame>
        <p:nvGraphicFramePr>
          <p:cNvPr id="254" name="Google Shape;254;p10"/>
          <p:cNvGraphicFramePr/>
          <p:nvPr/>
        </p:nvGraphicFramePr>
        <p:xfrm>
          <a:off x="-189982" y="962106"/>
          <a:ext cx="3607745" cy="3184664"/>
        </p:xfrm>
        <a:graphic>
          <a:graphicData uri="http://schemas.openxmlformats.org/drawingml/2006/chart">
            <c:chart r:id="rId3"/>
          </a:graphicData>
        </a:graphic>
      </p:graphicFrame>
      <p:graphicFrame>
        <p:nvGraphicFramePr>
          <p:cNvPr id="255" name="Google Shape;255;p10"/>
          <p:cNvGraphicFramePr/>
          <p:nvPr/>
        </p:nvGraphicFramePr>
        <p:xfrm>
          <a:off x="2101543" y="985334"/>
          <a:ext cx="4339988" cy="3184665"/>
        </p:xfrm>
        <a:graphic>
          <a:graphicData uri="http://schemas.openxmlformats.org/drawingml/2006/chart">
            <c:chart r:id="rId4"/>
          </a:graphicData>
        </a:graphic>
      </p:graphicFrame>
      <p:graphicFrame>
        <p:nvGraphicFramePr>
          <p:cNvPr id="256" name="Google Shape;256;p10"/>
          <p:cNvGraphicFramePr/>
          <p:nvPr/>
        </p:nvGraphicFramePr>
        <p:xfrm>
          <a:off x="-626499" y="4146771"/>
          <a:ext cx="4461519" cy="2778715"/>
        </p:xfrm>
        <a:graphic>
          <a:graphicData uri="http://schemas.openxmlformats.org/drawingml/2006/chart">
            <c:chart r:id="rId5"/>
          </a:graphicData>
        </a:graphic>
      </p:graphicFrame>
      <p:graphicFrame>
        <p:nvGraphicFramePr>
          <p:cNvPr id="257" name="Google Shape;257;p10"/>
          <p:cNvGraphicFramePr/>
          <p:nvPr/>
        </p:nvGraphicFramePr>
        <p:xfrm>
          <a:off x="2295748" y="3991211"/>
          <a:ext cx="4028614" cy="3089832"/>
        </p:xfrm>
        <a:graphic>
          <a:graphicData uri="http://schemas.openxmlformats.org/drawingml/2006/chart">
            <c:chart r:id="rId6"/>
          </a:graphicData>
        </a:graphic>
      </p:graphicFrame>
      <p:sp>
        <p:nvSpPr>
          <p:cNvPr id="258" name="Google Shape;258;p10"/>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アンケート結果</a:t>
            </a:r>
            <a:endParaRPr b="1" sz="5400">
              <a:solidFill>
                <a:schemeClr val="lt1"/>
              </a:solidFill>
              <a:latin typeface="Calibri"/>
              <a:ea typeface="Calibri"/>
              <a:cs typeface="Calibri"/>
              <a:sym typeface="Calibri"/>
            </a:endParaRPr>
          </a:p>
        </p:txBody>
      </p:sp>
      <p:sp>
        <p:nvSpPr>
          <p:cNvPr id="259" name="Google Shape;259;p10"/>
          <p:cNvSpPr txBox="1"/>
          <p:nvPr/>
        </p:nvSpPr>
        <p:spPr>
          <a:xfrm>
            <a:off x="5613808" y="2931089"/>
            <a:ext cx="35301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システム自体に楽しさを感じたという意見が多かった。</a:t>
            </a:r>
            <a:endParaRPr/>
          </a:p>
        </p:txBody>
      </p:sp>
      <p:sp>
        <p:nvSpPr>
          <p:cNvPr id="260" name="Google Shape;260;p10"/>
          <p:cNvSpPr txBox="1"/>
          <p:nvPr/>
        </p:nvSpPr>
        <p:spPr>
          <a:xfrm>
            <a:off x="5389245" y="5450960"/>
            <a:ext cx="36118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議論の質の向上、システムを使い続けたいかということに対しては否定的。</a:t>
            </a:r>
            <a:endParaRPr/>
          </a:p>
        </p:txBody>
      </p:sp>
      <p:grpSp>
        <p:nvGrpSpPr>
          <p:cNvPr id="261" name="Google Shape;261;p10"/>
          <p:cNvGrpSpPr/>
          <p:nvPr/>
        </p:nvGrpSpPr>
        <p:grpSpPr>
          <a:xfrm>
            <a:off x="5613808" y="1472290"/>
            <a:ext cx="2416418" cy="1198428"/>
            <a:chOff x="5613808" y="1472290"/>
            <a:chExt cx="2416418" cy="1198428"/>
          </a:xfrm>
        </p:grpSpPr>
        <p:sp>
          <p:nvSpPr>
            <p:cNvPr id="262" name="Google Shape;262;p10"/>
            <p:cNvSpPr/>
            <p:nvPr/>
          </p:nvSpPr>
          <p:spPr>
            <a:xfrm>
              <a:off x="5808832" y="1650128"/>
              <a:ext cx="515530" cy="114300"/>
            </a:xfrm>
            <a:prstGeom prst="rect">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0"/>
            <p:cNvSpPr/>
            <p:nvPr/>
          </p:nvSpPr>
          <p:spPr>
            <a:xfrm>
              <a:off x="5808832" y="1815908"/>
              <a:ext cx="515530" cy="1143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0"/>
            <p:cNvSpPr/>
            <p:nvPr/>
          </p:nvSpPr>
          <p:spPr>
            <a:xfrm>
              <a:off x="5808832" y="2153354"/>
              <a:ext cx="515530" cy="114300"/>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0"/>
            <p:cNvSpPr/>
            <p:nvPr/>
          </p:nvSpPr>
          <p:spPr>
            <a:xfrm>
              <a:off x="5808832" y="1981688"/>
              <a:ext cx="515530" cy="114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0"/>
            <p:cNvSpPr/>
            <p:nvPr/>
          </p:nvSpPr>
          <p:spPr>
            <a:xfrm>
              <a:off x="5808832" y="2316349"/>
              <a:ext cx="515530" cy="1143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0"/>
            <p:cNvSpPr txBox="1"/>
            <p:nvPr/>
          </p:nvSpPr>
          <p:spPr>
            <a:xfrm>
              <a:off x="6324362" y="1550632"/>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Strongly agree</a:t>
              </a:r>
              <a:endParaRPr sz="1400">
                <a:solidFill>
                  <a:schemeClr val="dk1"/>
                </a:solidFill>
                <a:latin typeface="Calibri"/>
                <a:ea typeface="Calibri"/>
                <a:cs typeface="Calibri"/>
                <a:sym typeface="Calibri"/>
              </a:endParaRPr>
            </a:p>
          </p:txBody>
        </p:sp>
        <p:sp>
          <p:nvSpPr>
            <p:cNvPr id="268" name="Google Shape;268;p10"/>
            <p:cNvSpPr txBox="1"/>
            <p:nvPr/>
          </p:nvSpPr>
          <p:spPr>
            <a:xfrm>
              <a:off x="6360144" y="1719169"/>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Agree</a:t>
              </a:r>
              <a:endParaRPr sz="1400">
                <a:solidFill>
                  <a:schemeClr val="dk1"/>
                </a:solidFill>
                <a:latin typeface="Calibri"/>
                <a:ea typeface="Calibri"/>
                <a:cs typeface="Calibri"/>
                <a:sym typeface="Calibri"/>
              </a:endParaRPr>
            </a:p>
          </p:txBody>
        </p:sp>
        <p:sp>
          <p:nvSpPr>
            <p:cNvPr id="269" name="Google Shape;269;p10"/>
            <p:cNvSpPr txBox="1"/>
            <p:nvPr/>
          </p:nvSpPr>
          <p:spPr>
            <a:xfrm>
              <a:off x="6324362" y="2246661"/>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Strongly disagree</a:t>
              </a:r>
              <a:endParaRPr sz="1400">
                <a:solidFill>
                  <a:schemeClr val="dk1"/>
                </a:solidFill>
                <a:latin typeface="Calibri"/>
                <a:ea typeface="Calibri"/>
                <a:cs typeface="Calibri"/>
                <a:sym typeface="Calibri"/>
              </a:endParaRPr>
            </a:p>
          </p:txBody>
        </p:sp>
        <p:sp>
          <p:nvSpPr>
            <p:cNvPr id="270" name="Google Shape;270;p10"/>
            <p:cNvSpPr txBox="1"/>
            <p:nvPr/>
          </p:nvSpPr>
          <p:spPr>
            <a:xfrm>
              <a:off x="6324362" y="1903406"/>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Neutral</a:t>
              </a:r>
              <a:endParaRPr sz="1400">
                <a:solidFill>
                  <a:schemeClr val="dk1"/>
                </a:solidFill>
                <a:latin typeface="Calibri"/>
                <a:ea typeface="Calibri"/>
                <a:cs typeface="Calibri"/>
                <a:sym typeface="Calibri"/>
              </a:endParaRPr>
            </a:p>
          </p:txBody>
        </p:sp>
        <p:sp>
          <p:nvSpPr>
            <p:cNvPr id="271" name="Google Shape;271;p10"/>
            <p:cNvSpPr txBox="1"/>
            <p:nvPr/>
          </p:nvSpPr>
          <p:spPr>
            <a:xfrm>
              <a:off x="6324362" y="2071504"/>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Disagree</a:t>
              </a:r>
              <a:endParaRPr sz="1400">
                <a:solidFill>
                  <a:schemeClr val="dk1"/>
                </a:solidFill>
                <a:latin typeface="Calibri"/>
                <a:ea typeface="Calibri"/>
                <a:cs typeface="Calibri"/>
                <a:sym typeface="Calibri"/>
              </a:endParaRPr>
            </a:p>
          </p:txBody>
        </p:sp>
        <p:sp>
          <p:nvSpPr>
            <p:cNvPr id="272" name="Google Shape;272;p10"/>
            <p:cNvSpPr/>
            <p:nvPr/>
          </p:nvSpPr>
          <p:spPr>
            <a:xfrm>
              <a:off x="5613808" y="1472290"/>
              <a:ext cx="2206719" cy="1198428"/>
            </a:xfrm>
            <a:prstGeom prst="frame">
              <a:avLst>
                <a:gd fmla="val 298"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1"/>
          <p:cNvSpPr txBox="1"/>
          <p:nvPr/>
        </p:nvSpPr>
        <p:spPr>
          <a:xfrm>
            <a:off x="232322" y="1011382"/>
            <a:ext cx="8776337" cy="25405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ja-JP" sz="2400">
                <a:solidFill>
                  <a:schemeClr val="dk1"/>
                </a:solidFill>
                <a:latin typeface="Calibri"/>
                <a:ea typeface="Calibri"/>
                <a:cs typeface="Calibri"/>
                <a:sym typeface="Calibri"/>
              </a:rPr>
              <a:t>肯定的な意見</a:t>
            </a:r>
            <a:endParaRPr b="1"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硬い議論の場でも、</a:t>
            </a:r>
            <a:r>
              <a:rPr b="1" lang="ja-JP" sz="2000">
                <a:solidFill>
                  <a:srgbClr val="FF0000"/>
                </a:solidFill>
                <a:latin typeface="Calibri"/>
                <a:ea typeface="Calibri"/>
                <a:cs typeface="Calibri"/>
                <a:sym typeface="Calibri"/>
              </a:rPr>
              <a:t>発言しやすくなったり、楽しさが加わったりする</a:t>
            </a:r>
            <a:endParaRPr b="1" sz="2000">
              <a:solidFill>
                <a:srgbClr val="FF0000"/>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ポイントで議論の結果が可視化されるというのが</a:t>
            </a:r>
            <a:r>
              <a:rPr b="1" lang="ja-JP" sz="2000">
                <a:solidFill>
                  <a:srgbClr val="FF0000"/>
                </a:solidFill>
                <a:latin typeface="Calibri"/>
                <a:ea typeface="Calibri"/>
                <a:cs typeface="Calibri"/>
                <a:sym typeface="Calibri"/>
              </a:rPr>
              <a:t>新鮮だった</a:t>
            </a:r>
            <a:endParaRPr b="1" sz="2000">
              <a:solidFill>
                <a:srgbClr val="FF0000"/>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どのように意見が評価されているかが視覚化されたので、</a:t>
            </a:r>
            <a:r>
              <a:rPr b="1" lang="ja-JP" sz="2000">
                <a:solidFill>
                  <a:srgbClr val="FF0000"/>
                </a:solidFill>
                <a:latin typeface="Calibri"/>
                <a:ea typeface="Calibri"/>
                <a:cs typeface="Calibri"/>
                <a:sym typeface="Calibri"/>
              </a:rPr>
              <a:t>次の意見の参考になった</a:t>
            </a:r>
            <a:endParaRPr/>
          </a:p>
        </p:txBody>
      </p:sp>
      <p:sp>
        <p:nvSpPr>
          <p:cNvPr id="279" name="Google Shape;279;p11"/>
          <p:cNvSpPr txBox="1"/>
          <p:nvPr/>
        </p:nvSpPr>
        <p:spPr>
          <a:xfrm>
            <a:off x="232322" y="3516926"/>
            <a:ext cx="8263719" cy="29104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ja-JP" sz="2400">
                <a:solidFill>
                  <a:schemeClr val="dk1"/>
                </a:solidFill>
                <a:latin typeface="Calibri"/>
                <a:ea typeface="Calibri"/>
                <a:cs typeface="Calibri"/>
                <a:sym typeface="Calibri"/>
              </a:rPr>
              <a:t>否定的な意見</a:t>
            </a:r>
            <a:endParaRPr b="1"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目的が議論の質向上ではなく、ポイント獲得に移行してしまい</a:t>
            </a:r>
            <a:r>
              <a:rPr b="1" lang="ja-JP" sz="2000">
                <a:solidFill>
                  <a:srgbClr val="1F3864"/>
                </a:solidFill>
                <a:latin typeface="Calibri"/>
                <a:ea typeface="Calibri"/>
                <a:cs typeface="Calibri"/>
                <a:sym typeface="Calibri"/>
              </a:rPr>
              <a:t>裏の目的のある議論</a:t>
            </a:r>
            <a:r>
              <a:rPr lang="ja-JP" sz="2000">
                <a:solidFill>
                  <a:schemeClr val="dk1"/>
                </a:solidFill>
                <a:latin typeface="Calibri"/>
                <a:ea typeface="Calibri"/>
                <a:cs typeface="Calibri"/>
                <a:sym typeface="Calibri"/>
              </a:rPr>
              <a:t>のように感じたため。</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目的が「</a:t>
            </a:r>
            <a:r>
              <a:rPr b="1" lang="ja-JP" sz="2000">
                <a:solidFill>
                  <a:srgbClr val="1F3864"/>
                </a:solidFill>
                <a:latin typeface="Calibri"/>
                <a:ea typeface="Calibri"/>
                <a:cs typeface="Calibri"/>
                <a:sym typeface="Calibri"/>
              </a:rPr>
              <a:t>ポイントを貯めること</a:t>
            </a:r>
            <a:r>
              <a:rPr lang="ja-JP" sz="2000">
                <a:solidFill>
                  <a:schemeClr val="dk1"/>
                </a:solidFill>
                <a:latin typeface="Calibri"/>
                <a:ea typeface="Calibri"/>
                <a:cs typeface="Calibri"/>
                <a:sym typeface="Calibri"/>
              </a:rPr>
              <a:t>」になってしまうからです。</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rgbClr val="1F3864"/>
              </a:buClr>
              <a:buSzPts val="2000"/>
              <a:buFont typeface="Noto Sans Symbols"/>
              <a:buChar char="●"/>
            </a:pPr>
            <a:r>
              <a:rPr b="1" lang="ja-JP" sz="2000">
                <a:solidFill>
                  <a:srgbClr val="1F3864"/>
                </a:solidFill>
                <a:latin typeface="Calibri"/>
                <a:ea typeface="Calibri"/>
                <a:cs typeface="Calibri"/>
                <a:sym typeface="Calibri"/>
              </a:rPr>
              <a:t>よくわからなった</a:t>
            </a:r>
            <a:r>
              <a:rPr lang="ja-JP" sz="2000">
                <a:solidFill>
                  <a:schemeClr val="dk1"/>
                </a:solidFill>
                <a:latin typeface="Calibri"/>
                <a:ea typeface="Calibri"/>
                <a:cs typeface="Calibri"/>
                <a:sym typeface="Calibri"/>
              </a:rPr>
              <a:t>から。</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ポイントに気が行って、</a:t>
            </a:r>
            <a:r>
              <a:rPr b="1" lang="ja-JP" sz="2000">
                <a:solidFill>
                  <a:srgbClr val="1F3864"/>
                </a:solidFill>
                <a:latin typeface="Calibri"/>
                <a:ea typeface="Calibri"/>
                <a:cs typeface="Calibri"/>
                <a:sym typeface="Calibri"/>
              </a:rPr>
              <a:t>議論自体に集中できなかった</a:t>
            </a:r>
            <a:r>
              <a:rPr lang="ja-JP" sz="2000">
                <a:solidFill>
                  <a:schemeClr val="dk1"/>
                </a:solidFill>
                <a:latin typeface="Calibri"/>
                <a:ea typeface="Calibri"/>
                <a:cs typeface="Calibri"/>
                <a:sym typeface="Calibri"/>
              </a:rPr>
              <a:t>から。</a:t>
            </a:r>
            <a:endParaRPr sz="2000">
              <a:solidFill>
                <a:schemeClr val="dk1"/>
              </a:solidFill>
              <a:latin typeface="Calibri"/>
              <a:ea typeface="Calibri"/>
              <a:cs typeface="Calibri"/>
              <a:sym typeface="Calibri"/>
            </a:endParaRPr>
          </a:p>
        </p:txBody>
      </p:sp>
      <p:sp>
        <p:nvSpPr>
          <p:cNvPr id="280" name="Google Shape;280;p11"/>
          <p:cNvSpPr txBox="1"/>
          <p:nvPr/>
        </p:nvSpPr>
        <p:spPr>
          <a:xfrm>
            <a:off x="487847" y="6858000"/>
            <a:ext cx="65509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350">
                <a:solidFill>
                  <a:schemeClr val="dk1"/>
                </a:solidFill>
                <a:latin typeface="Calibri"/>
                <a:ea typeface="Calibri"/>
                <a:cs typeface="Calibri"/>
                <a:sym typeface="Calibri"/>
              </a:rPr>
              <a:t>自分が思うこと。</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単純にDERCシステムの評価をするために、「新鮮だった」、「システムについてよくわからなかったということをなくしたい」つまり、もう少し回数を重ねて、議論について慣れた状態、また、戦略を考えられる状態でやりたい。</a:t>
            </a:r>
            <a:endParaRPr/>
          </a:p>
        </p:txBody>
      </p:sp>
      <p:sp>
        <p:nvSpPr>
          <p:cNvPr id="281" name="Google Shape;281;p11"/>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具体的な意見（多かったもの）</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aphicFrame>
        <p:nvGraphicFramePr>
          <p:cNvPr id="286" name="Google Shape;286;p12"/>
          <p:cNvGraphicFramePr/>
          <p:nvPr/>
        </p:nvGraphicFramePr>
        <p:xfrm>
          <a:off x="467215" y="1075349"/>
          <a:ext cx="5059750" cy="3142224"/>
        </p:xfrm>
        <a:graphic>
          <a:graphicData uri="http://schemas.openxmlformats.org/drawingml/2006/chart">
            <c:chart r:id="rId3"/>
          </a:graphicData>
        </a:graphic>
      </p:graphicFrame>
      <p:sp>
        <p:nvSpPr>
          <p:cNvPr id="287" name="Google Shape;287;p12"/>
          <p:cNvSpPr txBox="1"/>
          <p:nvPr/>
        </p:nvSpPr>
        <p:spPr>
          <a:xfrm>
            <a:off x="245973" y="3962632"/>
            <a:ext cx="840010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chemeClr val="dk1"/>
                </a:solidFill>
                <a:latin typeface="Calibri"/>
                <a:ea typeface="Calibri"/>
                <a:cs typeface="Calibri"/>
                <a:sym typeface="Calibri"/>
              </a:rPr>
              <a:t>グループの3,4位の意見</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賭けが成功だったが少なかった、自分の投稿が評価されなかったのではないか</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リアクションに対して賭けの割合が大きすぎて</a:t>
            </a:r>
            <a:r>
              <a:rPr b="1" lang="ja-JP" sz="2000">
                <a:solidFill>
                  <a:schemeClr val="dk1"/>
                </a:solidFill>
                <a:latin typeface="Calibri"/>
                <a:ea typeface="Calibri"/>
                <a:cs typeface="Calibri"/>
                <a:sym typeface="Calibri"/>
              </a:rPr>
              <a:t>賭けですべて決まってしまって</a:t>
            </a:r>
            <a:r>
              <a:rPr lang="ja-JP" sz="2000">
                <a:solidFill>
                  <a:schemeClr val="dk1"/>
                </a:solidFill>
                <a:latin typeface="Calibri"/>
                <a:ea typeface="Calibri"/>
                <a:cs typeface="Calibri"/>
                <a:sym typeface="Calibri"/>
              </a:rPr>
              <a:t>理不尽に感じた</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自分の意見がなかなか他のメンバーに伝わっていないのではないかと感じてしまった</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ja-JP" sz="2000">
                <a:solidFill>
                  <a:schemeClr val="dk1"/>
                </a:solidFill>
                <a:latin typeface="Calibri"/>
                <a:ea typeface="Calibri"/>
                <a:cs typeface="Calibri"/>
                <a:sym typeface="Calibri"/>
              </a:rPr>
              <a:t>賭け幅を小さくしても勝てない。</a:t>
            </a:r>
            <a:endParaRPr b="1" sz="2000">
              <a:solidFill>
                <a:schemeClr val="dk1"/>
              </a:solidFill>
              <a:latin typeface="Calibri"/>
              <a:ea typeface="Calibri"/>
              <a:cs typeface="Calibri"/>
              <a:sym typeface="Calibri"/>
            </a:endParaRPr>
          </a:p>
        </p:txBody>
      </p:sp>
      <p:sp>
        <p:nvSpPr>
          <p:cNvPr id="288" name="Google Shape;288;p1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chemeClr val="lt1"/>
                </a:solidFill>
                <a:latin typeface="Calibri"/>
                <a:ea typeface="Calibri"/>
                <a:cs typeface="Calibri"/>
                <a:sym typeface="Calibri"/>
              </a:rPr>
              <a:t>自分の持つポイントについての意識</a:t>
            </a:r>
            <a:endParaRPr b="1" sz="4000">
              <a:solidFill>
                <a:schemeClr val="lt1"/>
              </a:solidFill>
              <a:latin typeface="Calibri"/>
              <a:ea typeface="Calibri"/>
              <a:cs typeface="Calibri"/>
              <a:sym typeface="Calibri"/>
            </a:endParaRPr>
          </a:p>
        </p:txBody>
      </p:sp>
      <p:grpSp>
        <p:nvGrpSpPr>
          <p:cNvPr id="289" name="Google Shape;289;p12"/>
          <p:cNvGrpSpPr/>
          <p:nvPr/>
        </p:nvGrpSpPr>
        <p:grpSpPr>
          <a:xfrm>
            <a:off x="4539998" y="2391646"/>
            <a:ext cx="2416418" cy="1198428"/>
            <a:chOff x="5613808" y="1472290"/>
            <a:chExt cx="2416418" cy="1198428"/>
          </a:xfrm>
        </p:grpSpPr>
        <p:sp>
          <p:nvSpPr>
            <p:cNvPr id="290" name="Google Shape;290;p12"/>
            <p:cNvSpPr/>
            <p:nvPr/>
          </p:nvSpPr>
          <p:spPr>
            <a:xfrm>
              <a:off x="5808832" y="1650128"/>
              <a:ext cx="515530" cy="114300"/>
            </a:xfrm>
            <a:prstGeom prst="rect">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2"/>
            <p:cNvSpPr/>
            <p:nvPr/>
          </p:nvSpPr>
          <p:spPr>
            <a:xfrm>
              <a:off x="5808832" y="1815908"/>
              <a:ext cx="515530" cy="1143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2"/>
            <p:cNvSpPr/>
            <p:nvPr/>
          </p:nvSpPr>
          <p:spPr>
            <a:xfrm>
              <a:off x="5808832" y="2153354"/>
              <a:ext cx="515530" cy="114300"/>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2"/>
            <p:cNvSpPr/>
            <p:nvPr/>
          </p:nvSpPr>
          <p:spPr>
            <a:xfrm>
              <a:off x="5808832" y="1981688"/>
              <a:ext cx="515530" cy="114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2"/>
            <p:cNvSpPr/>
            <p:nvPr/>
          </p:nvSpPr>
          <p:spPr>
            <a:xfrm>
              <a:off x="5808832" y="2316349"/>
              <a:ext cx="515530" cy="1143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2"/>
            <p:cNvSpPr txBox="1"/>
            <p:nvPr/>
          </p:nvSpPr>
          <p:spPr>
            <a:xfrm>
              <a:off x="6324362" y="1550632"/>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Strongly agree</a:t>
              </a:r>
              <a:endParaRPr sz="1400">
                <a:solidFill>
                  <a:schemeClr val="dk1"/>
                </a:solidFill>
                <a:latin typeface="Calibri"/>
                <a:ea typeface="Calibri"/>
                <a:cs typeface="Calibri"/>
                <a:sym typeface="Calibri"/>
              </a:endParaRPr>
            </a:p>
          </p:txBody>
        </p:sp>
        <p:sp>
          <p:nvSpPr>
            <p:cNvPr id="296" name="Google Shape;296;p12"/>
            <p:cNvSpPr txBox="1"/>
            <p:nvPr/>
          </p:nvSpPr>
          <p:spPr>
            <a:xfrm>
              <a:off x="6360144" y="1719169"/>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Agree</a:t>
              </a:r>
              <a:endParaRPr sz="1400">
                <a:solidFill>
                  <a:schemeClr val="dk1"/>
                </a:solidFill>
                <a:latin typeface="Calibri"/>
                <a:ea typeface="Calibri"/>
                <a:cs typeface="Calibri"/>
                <a:sym typeface="Calibri"/>
              </a:endParaRPr>
            </a:p>
          </p:txBody>
        </p:sp>
        <p:sp>
          <p:nvSpPr>
            <p:cNvPr id="297" name="Google Shape;297;p12"/>
            <p:cNvSpPr txBox="1"/>
            <p:nvPr/>
          </p:nvSpPr>
          <p:spPr>
            <a:xfrm>
              <a:off x="6324362" y="2246661"/>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Strongly disagree</a:t>
              </a:r>
              <a:endParaRPr sz="1400">
                <a:solidFill>
                  <a:schemeClr val="dk1"/>
                </a:solidFill>
                <a:latin typeface="Calibri"/>
                <a:ea typeface="Calibri"/>
                <a:cs typeface="Calibri"/>
                <a:sym typeface="Calibri"/>
              </a:endParaRPr>
            </a:p>
          </p:txBody>
        </p:sp>
        <p:sp>
          <p:nvSpPr>
            <p:cNvPr id="298" name="Google Shape;298;p12"/>
            <p:cNvSpPr txBox="1"/>
            <p:nvPr/>
          </p:nvSpPr>
          <p:spPr>
            <a:xfrm>
              <a:off x="6324362" y="1903406"/>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Neutral</a:t>
              </a:r>
              <a:endParaRPr sz="1400">
                <a:solidFill>
                  <a:schemeClr val="dk1"/>
                </a:solidFill>
                <a:latin typeface="Calibri"/>
                <a:ea typeface="Calibri"/>
                <a:cs typeface="Calibri"/>
                <a:sym typeface="Calibri"/>
              </a:endParaRPr>
            </a:p>
          </p:txBody>
        </p:sp>
        <p:sp>
          <p:nvSpPr>
            <p:cNvPr id="299" name="Google Shape;299;p12"/>
            <p:cNvSpPr txBox="1"/>
            <p:nvPr/>
          </p:nvSpPr>
          <p:spPr>
            <a:xfrm>
              <a:off x="6324362" y="2071504"/>
              <a:ext cx="1670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Disagree</a:t>
              </a:r>
              <a:endParaRPr sz="1400">
                <a:solidFill>
                  <a:schemeClr val="dk1"/>
                </a:solidFill>
                <a:latin typeface="Calibri"/>
                <a:ea typeface="Calibri"/>
                <a:cs typeface="Calibri"/>
                <a:sym typeface="Calibri"/>
              </a:endParaRPr>
            </a:p>
          </p:txBody>
        </p:sp>
        <p:sp>
          <p:nvSpPr>
            <p:cNvPr id="300" name="Google Shape;300;p12"/>
            <p:cNvSpPr/>
            <p:nvPr/>
          </p:nvSpPr>
          <p:spPr>
            <a:xfrm>
              <a:off x="5613808" y="1472290"/>
              <a:ext cx="2206719" cy="1198428"/>
            </a:xfrm>
            <a:prstGeom prst="frame">
              <a:avLst>
                <a:gd fmla="val 298"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3"/>
          <p:cNvSpPr/>
          <p:nvPr/>
        </p:nvSpPr>
        <p:spPr>
          <a:xfrm>
            <a:off x="-637309" y="1565563"/>
            <a:ext cx="10335491" cy="3117273"/>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DERCによって投稿数、総文字数</a:t>
            </a:r>
            <a:endParaRPr b="1" sz="4800">
              <a:solidFill>
                <a:schemeClr val="lt1"/>
              </a:solidFill>
              <a:latin typeface="Calibri"/>
              <a:ea typeface="Calibri"/>
              <a:cs typeface="Calibri"/>
              <a:sym typeface="Calibri"/>
            </a:endParaRPr>
          </a:p>
          <a:p>
            <a:pPr indent="0" lvl="0" marL="0" marR="0" rtl="0" algn="ctr">
              <a:spcBef>
                <a:spcPts val="0"/>
              </a:spcBef>
              <a:spcAft>
                <a:spcPts val="0"/>
              </a:spcAft>
              <a:buNone/>
            </a:pPr>
            <a:r>
              <a:rPr b="1" lang="ja-JP" sz="4800">
                <a:solidFill>
                  <a:schemeClr val="lt1"/>
                </a:solidFill>
                <a:latin typeface="Calibri"/>
                <a:ea typeface="Calibri"/>
                <a:cs typeface="Calibri"/>
                <a:sym typeface="Calibri"/>
              </a:rPr>
              <a:t>の変化はあったのか。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投稿数の変化</a:t>
            </a:r>
            <a:endParaRPr/>
          </a:p>
        </p:txBody>
      </p:sp>
      <p:pic>
        <p:nvPicPr>
          <p:cNvPr id="311" name="Google Shape;311;p14"/>
          <p:cNvPicPr preferRelativeResize="0"/>
          <p:nvPr/>
        </p:nvPicPr>
        <p:blipFill rotWithShape="1">
          <a:blip r:embed="rId3">
            <a:alphaModFix/>
          </a:blip>
          <a:srcRect b="0" l="1665" r="8939" t="0"/>
          <a:stretch/>
        </p:blipFill>
        <p:spPr>
          <a:xfrm>
            <a:off x="182880" y="5377988"/>
            <a:ext cx="6743700" cy="977900"/>
          </a:xfrm>
          <a:prstGeom prst="rect">
            <a:avLst/>
          </a:prstGeom>
          <a:noFill/>
          <a:ln>
            <a:noFill/>
          </a:ln>
        </p:spPr>
      </p:pic>
      <p:pic>
        <p:nvPicPr>
          <p:cNvPr id="312" name="Google Shape;312;p14"/>
          <p:cNvPicPr preferRelativeResize="0"/>
          <p:nvPr/>
        </p:nvPicPr>
        <p:blipFill rotWithShape="1">
          <a:blip r:embed="rId4">
            <a:alphaModFix/>
          </a:blip>
          <a:srcRect b="0" l="0" r="0" t="0"/>
          <a:stretch/>
        </p:blipFill>
        <p:spPr>
          <a:xfrm>
            <a:off x="1016000" y="1365885"/>
            <a:ext cx="5486400" cy="3657600"/>
          </a:xfrm>
          <a:prstGeom prst="rect">
            <a:avLst/>
          </a:prstGeom>
          <a:noFill/>
          <a:ln>
            <a:noFill/>
          </a:ln>
        </p:spPr>
      </p:pic>
      <p:graphicFrame>
        <p:nvGraphicFramePr>
          <p:cNvPr id="313" name="Google Shape;313;p14"/>
          <p:cNvGraphicFramePr/>
          <p:nvPr/>
        </p:nvGraphicFramePr>
        <p:xfrm>
          <a:off x="6065520" y="2051526"/>
          <a:ext cx="3000000" cy="3000000"/>
        </p:xfrm>
        <a:graphic>
          <a:graphicData uri="http://schemas.openxmlformats.org/drawingml/2006/table">
            <a:tbl>
              <a:tblPr>
                <a:noFill/>
                <a:tableStyleId>{3DB97786-FE3D-49EB-A468-FB9D68873B56}</a:tableStyleId>
              </a:tblPr>
              <a:tblGrid>
                <a:gridCol w="1327775"/>
                <a:gridCol w="1327775"/>
              </a:tblGrid>
              <a:tr h="429750">
                <a:tc>
                  <a:txBody>
                    <a:bodyPr/>
                    <a:lstStyle/>
                    <a:p>
                      <a:pPr indent="0" lvl="0" marL="0" marR="0" rtl="0" algn="ctr">
                        <a:spcBef>
                          <a:spcPts val="0"/>
                        </a:spcBef>
                        <a:spcAft>
                          <a:spcPts val="0"/>
                        </a:spcAft>
                        <a:buNone/>
                      </a:pPr>
                      <a:r>
                        <a:t/>
                      </a:r>
                      <a:endParaRPr b="0" i="0" sz="18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1800" u="none" strike="noStrike"/>
                        <a:t>平均投稿数</a:t>
                      </a:r>
                      <a:endParaRPr b="0" i="0" sz="1800" u="none" strike="noStrike">
                        <a:solidFill>
                          <a:srgbClr val="000000"/>
                        </a:solidFill>
                        <a:latin typeface="Arial"/>
                        <a:ea typeface="Arial"/>
                        <a:cs typeface="Arial"/>
                        <a:sym typeface="Arial"/>
                      </a:endParaRPr>
                    </a:p>
                  </a:txBody>
                  <a:tcPr marT="0" marB="0" marR="0" marL="0" anchor="ctr"/>
                </a:tc>
              </a:tr>
              <a:tr h="618850">
                <a:tc>
                  <a:txBody>
                    <a:bodyPr/>
                    <a:lstStyle/>
                    <a:p>
                      <a:pPr indent="0" lvl="0" marL="0" marR="0" rtl="0" algn="ctr">
                        <a:spcBef>
                          <a:spcPts val="0"/>
                        </a:spcBef>
                        <a:spcAft>
                          <a:spcPts val="0"/>
                        </a:spcAft>
                        <a:buNone/>
                      </a:pPr>
                      <a:r>
                        <a:rPr lang="ja-JP" sz="1800" u="none" strike="noStrike"/>
                        <a:t>第一回</a:t>
                      </a:r>
                      <a:endParaRPr sz="1800" u="none" strike="noStrike"/>
                    </a:p>
                    <a:p>
                      <a:pPr indent="0" lvl="0" marL="0" marR="0" rtl="0" algn="ctr">
                        <a:spcBef>
                          <a:spcPts val="0"/>
                        </a:spcBef>
                        <a:spcAft>
                          <a:spcPts val="0"/>
                        </a:spcAft>
                        <a:buNone/>
                      </a:pPr>
                      <a:r>
                        <a:rPr lang="ja-JP" sz="1800" u="none" strike="noStrike"/>
                        <a:t>(DERCなし)</a:t>
                      </a:r>
                      <a:endParaRPr b="0" i="0" sz="18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2400" u="none" strike="noStrike"/>
                        <a:t>13.4</a:t>
                      </a:r>
                      <a:endParaRPr b="0" i="0" sz="2400" u="none" strike="noStrike">
                        <a:solidFill>
                          <a:srgbClr val="000000"/>
                        </a:solidFill>
                        <a:latin typeface="Arial"/>
                        <a:ea typeface="Arial"/>
                        <a:cs typeface="Arial"/>
                        <a:sym typeface="Arial"/>
                      </a:endParaRPr>
                    </a:p>
                  </a:txBody>
                  <a:tcPr marT="0" marB="0" marR="0" marL="0" anchor="ctr"/>
                </a:tc>
              </a:tr>
              <a:tr h="618850">
                <a:tc>
                  <a:txBody>
                    <a:bodyPr/>
                    <a:lstStyle/>
                    <a:p>
                      <a:pPr indent="0" lvl="0" marL="0" marR="0" rtl="0" algn="ctr">
                        <a:spcBef>
                          <a:spcPts val="0"/>
                        </a:spcBef>
                        <a:spcAft>
                          <a:spcPts val="0"/>
                        </a:spcAft>
                        <a:buNone/>
                      </a:pPr>
                      <a:r>
                        <a:rPr lang="ja-JP" sz="1800" u="none" strike="noStrike"/>
                        <a:t>第二回</a:t>
                      </a:r>
                      <a:endParaRPr sz="1800" u="none" strike="noStrike"/>
                    </a:p>
                    <a:p>
                      <a:pPr indent="0" lvl="0" marL="0" marR="0" rtl="0" algn="ctr">
                        <a:spcBef>
                          <a:spcPts val="0"/>
                        </a:spcBef>
                        <a:spcAft>
                          <a:spcPts val="0"/>
                        </a:spcAft>
                        <a:buNone/>
                      </a:pPr>
                      <a:r>
                        <a:rPr lang="ja-JP" sz="1800" u="none" strike="noStrike"/>
                        <a:t>(DERCあり)</a:t>
                      </a:r>
                      <a:endParaRPr b="0" i="0" sz="18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2400" u="none" strike="noStrike"/>
                        <a:t>12</a:t>
                      </a:r>
                      <a:endParaRPr b="0" i="0" sz="2400" u="none" strike="noStrike">
                        <a:solidFill>
                          <a:srgbClr val="000000"/>
                        </a:solidFill>
                        <a:latin typeface="Arial"/>
                        <a:ea typeface="Arial"/>
                        <a:cs typeface="Arial"/>
                        <a:sym typeface="Arial"/>
                      </a:endParaRPr>
                    </a:p>
                  </a:txBody>
                  <a:tcPr marT="0" marB="0" marR="0" marL="0" anchor="ctr"/>
                </a:tc>
              </a:tr>
              <a:tr h="618850">
                <a:tc>
                  <a:txBody>
                    <a:bodyPr/>
                    <a:lstStyle/>
                    <a:p>
                      <a:pPr indent="0" lvl="0" marL="0" marR="0" rtl="0" algn="ctr">
                        <a:spcBef>
                          <a:spcPts val="0"/>
                        </a:spcBef>
                        <a:spcAft>
                          <a:spcPts val="0"/>
                        </a:spcAft>
                        <a:buNone/>
                      </a:pPr>
                      <a:r>
                        <a:rPr lang="ja-JP" sz="1800" u="none" strike="noStrike"/>
                        <a:t>第三回</a:t>
                      </a:r>
                      <a:endParaRPr sz="1800" u="none" strike="noStrike"/>
                    </a:p>
                    <a:p>
                      <a:pPr indent="0" lvl="0" marL="0" marR="0" rtl="0" algn="ctr">
                        <a:spcBef>
                          <a:spcPts val="0"/>
                        </a:spcBef>
                        <a:spcAft>
                          <a:spcPts val="0"/>
                        </a:spcAft>
                        <a:buNone/>
                      </a:pPr>
                      <a:r>
                        <a:rPr lang="ja-JP" sz="1800" u="none" strike="noStrike"/>
                        <a:t>(DERCあり)</a:t>
                      </a:r>
                      <a:endParaRPr b="0" i="0" sz="18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2400" u="none" strike="noStrike"/>
                        <a:t>15.6</a:t>
                      </a:r>
                      <a:endParaRPr b="0" i="0" sz="2400" u="none" strike="noStrike">
                        <a:solidFill>
                          <a:srgbClr val="000000"/>
                        </a:solidFill>
                        <a:latin typeface="Arial"/>
                        <a:ea typeface="Arial"/>
                        <a:cs typeface="Arial"/>
                        <a:sym typeface="Arial"/>
                      </a:endParaRPr>
                    </a:p>
                  </a:txBody>
                  <a:tcPr marT="0" marB="0" marR="0" marL="0" anchor="ctr"/>
                </a:tc>
              </a:tr>
            </a:tbl>
          </a:graphicData>
        </a:graphic>
      </p:graphicFrame>
      <p:sp>
        <p:nvSpPr>
          <p:cNvPr id="314" name="Google Shape;314;p14"/>
          <p:cNvSpPr/>
          <p:nvPr/>
        </p:nvSpPr>
        <p:spPr>
          <a:xfrm>
            <a:off x="7014210" y="5456266"/>
            <a:ext cx="342900" cy="914400"/>
          </a:xfrm>
          <a:prstGeom prst="rightBrace">
            <a:avLst>
              <a:gd fmla="val 8333" name="adj1"/>
              <a:gd fmla="val 50000" name="adj2"/>
            </a:avLst>
          </a:prstGeom>
          <a:solidFill>
            <a:schemeClr val="lt1"/>
          </a:solidFill>
          <a:ln cap="flat" cmpd="sng" w="635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4"/>
          <p:cNvSpPr txBox="1"/>
          <p:nvPr/>
        </p:nvSpPr>
        <p:spPr>
          <a:xfrm>
            <a:off x="7444740" y="5682633"/>
            <a:ext cx="11849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2投稿</a:t>
            </a:r>
            <a:endParaRPr/>
          </a:p>
        </p:txBody>
      </p:sp>
      <p:sp>
        <p:nvSpPr>
          <p:cNvPr id="316" name="Google Shape;316;p14"/>
          <p:cNvSpPr/>
          <p:nvPr/>
        </p:nvSpPr>
        <p:spPr>
          <a:xfrm>
            <a:off x="708660" y="5382144"/>
            <a:ext cx="822960" cy="209896"/>
          </a:xfrm>
          <a:prstGeom prst="round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5"/>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議論の中の総文字数の変化</a:t>
            </a:r>
            <a:endParaRPr/>
          </a:p>
        </p:txBody>
      </p:sp>
      <p:pic>
        <p:nvPicPr>
          <p:cNvPr id="322" name="Google Shape;322;p15"/>
          <p:cNvPicPr preferRelativeResize="0"/>
          <p:nvPr/>
        </p:nvPicPr>
        <p:blipFill rotWithShape="1">
          <a:blip r:embed="rId3">
            <a:alphaModFix/>
          </a:blip>
          <a:srcRect b="0" l="0" r="0" t="0"/>
          <a:stretch/>
        </p:blipFill>
        <p:spPr>
          <a:xfrm>
            <a:off x="940905" y="1497330"/>
            <a:ext cx="5486400" cy="3657600"/>
          </a:xfrm>
          <a:prstGeom prst="rect">
            <a:avLst/>
          </a:prstGeom>
          <a:noFill/>
          <a:ln>
            <a:noFill/>
          </a:ln>
        </p:spPr>
      </p:pic>
      <p:graphicFrame>
        <p:nvGraphicFramePr>
          <p:cNvPr id="323" name="Google Shape;323;p15"/>
          <p:cNvGraphicFramePr/>
          <p:nvPr/>
        </p:nvGraphicFramePr>
        <p:xfrm>
          <a:off x="6008370" y="2346960"/>
          <a:ext cx="3000000" cy="3000000"/>
        </p:xfrm>
        <a:graphic>
          <a:graphicData uri="http://schemas.openxmlformats.org/drawingml/2006/table">
            <a:tbl>
              <a:tblPr>
                <a:noFill/>
                <a:tableStyleId>{3DB97786-FE3D-49EB-A468-FB9D68873B56}</a:tableStyleId>
              </a:tblPr>
              <a:tblGrid>
                <a:gridCol w="1402075"/>
                <a:gridCol w="1402075"/>
              </a:tblGrid>
              <a:tr h="254000">
                <a:tc>
                  <a:txBody>
                    <a:bodyPr/>
                    <a:lstStyle/>
                    <a:p>
                      <a:pPr indent="0" lvl="0" marL="0" marR="0" rtl="0" algn="ctr">
                        <a:spcBef>
                          <a:spcPts val="0"/>
                        </a:spcBef>
                        <a:spcAft>
                          <a:spcPts val="0"/>
                        </a:spcAft>
                        <a:buNone/>
                      </a:pPr>
                      <a:r>
                        <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800" u="none" strike="noStrike"/>
                        <a:t>平均文字数</a:t>
                      </a:r>
                      <a:endParaRPr b="0" i="0" sz="1800" u="none" strike="noStrike">
                        <a:solidFill>
                          <a:srgbClr val="000000"/>
                        </a:solidFill>
                        <a:latin typeface="Arial"/>
                        <a:ea typeface="Arial"/>
                        <a:cs typeface="Arial"/>
                        <a:sym typeface="Arial"/>
                      </a:endParaRPr>
                    </a:p>
                  </a:txBody>
                  <a:tcPr marT="9525" marB="0" marR="9525" marL="9525" anchor="ctr"/>
                </a:tc>
              </a:tr>
              <a:tr h="254000">
                <a:tc>
                  <a:txBody>
                    <a:bodyPr/>
                    <a:lstStyle/>
                    <a:p>
                      <a:pPr indent="0" lvl="0" marL="0" marR="0" rtl="0" algn="ctr">
                        <a:spcBef>
                          <a:spcPts val="0"/>
                        </a:spcBef>
                        <a:spcAft>
                          <a:spcPts val="0"/>
                        </a:spcAft>
                        <a:buNone/>
                      </a:pPr>
                      <a:r>
                        <a:rPr lang="ja-JP" sz="1800" u="none" strike="noStrike"/>
                        <a:t>第一回</a:t>
                      </a:r>
                      <a:endParaRPr sz="1800" u="none" strike="noStrike"/>
                    </a:p>
                    <a:p>
                      <a:pPr indent="0" lvl="0" marL="0" marR="0" rtl="0" algn="ctr">
                        <a:spcBef>
                          <a:spcPts val="0"/>
                        </a:spcBef>
                        <a:spcAft>
                          <a:spcPts val="0"/>
                        </a:spcAft>
                        <a:buNone/>
                      </a:pPr>
                      <a:r>
                        <a:rPr lang="ja-JP" sz="1800" u="none" strike="noStrike"/>
                        <a:t>(DERCなし)</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440.2</a:t>
                      </a:r>
                      <a:endParaRPr b="0" i="0" sz="2400" u="none" strike="noStrike">
                        <a:solidFill>
                          <a:srgbClr val="000000"/>
                        </a:solidFill>
                        <a:latin typeface="Arial"/>
                        <a:ea typeface="Arial"/>
                        <a:cs typeface="Arial"/>
                        <a:sym typeface="Arial"/>
                      </a:endParaRPr>
                    </a:p>
                  </a:txBody>
                  <a:tcPr marT="9525" marB="0" marR="9525" marL="9525" anchor="ctr"/>
                </a:tc>
              </a:tr>
              <a:tr h="254000">
                <a:tc>
                  <a:txBody>
                    <a:bodyPr/>
                    <a:lstStyle/>
                    <a:p>
                      <a:pPr indent="0" lvl="0" marL="0" marR="0" rtl="0" algn="ctr">
                        <a:spcBef>
                          <a:spcPts val="0"/>
                        </a:spcBef>
                        <a:spcAft>
                          <a:spcPts val="0"/>
                        </a:spcAft>
                        <a:buNone/>
                      </a:pPr>
                      <a:r>
                        <a:rPr lang="ja-JP" sz="1800" u="none" strike="noStrike"/>
                        <a:t>第二回</a:t>
                      </a:r>
                      <a:endParaRPr sz="1800" u="none" strike="noStrike"/>
                    </a:p>
                    <a:p>
                      <a:pPr indent="0" lvl="0" marL="0" marR="0" rtl="0" algn="ctr">
                        <a:spcBef>
                          <a:spcPts val="0"/>
                        </a:spcBef>
                        <a:spcAft>
                          <a:spcPts val="0"/>
                        </a:spcAft>
                        <a:buNone/>
                      </a:pPr>
                      <a:r>
                        <a:rPr lang="ja-JP" sz="1800" u="none" strike="noStrike"/>
                        <a:t>(DERCあり)</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600.6</a:t>
                      </a:r>
                      <a:endParaRPr b="0" i="0" sz="2400" u="none" strike="noStrike">
                        <a:solidFill>
                          <a:srgbClr val="000000"/>
                        </a:solidFill>
                        <a:latin typeface="Arial"/>
                        <a:ea typeface="Arial"/>
                        <a:cs typeface="Arial"/>
                        <a:sym typeface="Arial"/>
                      </a:endParaRPr>
                    </a:p>
                  </a:txBody>
                  <a:tcPr marT="9525" marB="0" marR="9525" marL="9525" anchor="ctr"/>
                </a:tc>
              </a:tr>
              <a:tr h="254000">
                <a:tc>
                  <a:txBody>
                    <a:bodyPr/>
                    <a:lstStyle/>
                    <a:p>
                      <a:pPr indent="0" lvl="0" marL="0" marR="0" rtl="0" algn="ctr">
                        <a:spcBef>
                          <a:spcPts val="0"/>
                        </a:spcBef>
                        <a:spcAft>
                          <a:spcPts val="0"/>
                        </a:spcAft>
                        <a:buNone/>
                      </a:pPr>
                      <a:r>
                        <a:rPr lang="ja-JP" sz="1800" u="none" strike="noStrike"/>
                        <a:t>第三回</a:t>
                      </a:r>
                      <a:endParaRPr sz="1800" u="none" strike="noStrike"/>
                    </a:p>
                    <a:p>
                      <a:pPr indent="0" lvl="0" marL="0" marR="0" rtl="0" algn="ctr">
                        <a:spcBef>
                          <a:spcPts val="0"/>
                        </a:spcBef>
                        <a:spcAft>
                          <a:spcPts val="0"/>
                        </a:spcAft>
                        <a:buNone/>
                      </a:pPr>
                      <a:r>
                        <a:rPr lang="ja-JP" sz="1800" u="none" strike="noStrike"/>
                        <a:t>(DERCあり)</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684.6</a:t>
                      </a:r>
                      <a:endParaRPr b="0" i="0" sz="2400" u="none" strike="noStrike">
                        <a:solidFill>
                          <a:srgbClr val="000000"/>
                        </a:solidFill>
                        <a:latin typeface="Arial"/>
                        <a:ea typeface="Arial"/>
                        <a:cs typeface="Arial"/>
                        <a:sym typeface="Arial"/>
                      </a:endParaRPr>
                    </a:p>
                  </a:txBody>
                  <a:tcPr marT="9525" marB="0" marR="9525" marL="9525" anchor="ctr"/>
                </a:tc>
              </a:tr>
            </a:tbl>
          </a:graphicData>
        </a:graphic>
      </p:graphicFrame>
      <p:sp>
        <p:nvSpPr>
          <p:cNvPr id="324" name="Google Shape;324;p15"/>
          <p:cNvSpPr txBox="1"/>
          <p:nvPr/>
        </p:nvSpPr>
        <p:spPr>
          <a:xfrm>
            <a:off x="940905" y="5640878"/>
            <a:ext cx="760674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200">
                <a:solidFill>
                  <a:schemeClr val="dk1"/>
                </a:solidFill>
                <a:latin typeface="Calibri"/>
                <a:ea typeface="Calibri"/>
                <a:cs typeface="Calibri"/>
                <a:sym typeface="Calibri"/>
              </a:rPr>
              <a:t>増減はしているが、全体的に見ると文字数は増加している。</a:t>
            </a:r>
            <a:endParaRPr sz="2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長文と短文</a:t>
            </a:r>
            <a:endParaRPr/>
          </a:p>
        </p:txBody>
      </p:sp>
      <p:sp>
        <p:nvSpPr>
          <p:cNvPr id="330" name="Google Shape;330;p16"/>
          <p:cNvSpPr txBox="1"/>
          <p:nvPr/>
        </p:nvSpPr>
        <p:spPr>
          <a:xfrm>
            <a:off x="181243" y="2349685"/>
            <a:ext cx="808101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chemeClr val="dk1"/>
                </a:solidFill>
                <a:latin typeface="Calibri"/>
                <a:ea typeface="Calibri"/>
                <a:cs typeface="Calibri"/>
                <a:sym typeface="Calibri"/>
              </a:rPr>
              <a:t>Q.長文と短文のどちらを意識的に使用しましたか。</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ja-JP" sz="2400">
                <a:solidFill>
                  <a:schemeClr val="dk1"/>
                </a:solidFill>
                <a:latin typeface="Calibri"/>
                <a:ea typeface="Calibri"/>
                <a:cs typeface="Calibri"/>
                <a:sym typeface="Calibri"/>
              </a:rPr>
              <a:t>　また、どちらを評価しましたか？</a:t>
            </a:r>
            <a:endParaRPr/>
          </a:p>
        </p:txBody>
      </p:sp>
      <p:grpSp>
        <p:nvGrpSpPr>
          <p:cNvPr id="331" name="Google Shape;331;p16"/>
          <p:cNvGrpSpPr/>
          <p:nvPr/>
        </p:nvGrpSpPr>
        <p:grpSpPr>
          <a:xfrm>
            <a:off x="360862" y="3216012"/>
            <a:ext cx="5166360" cy="3445318"/>
            <a:chOff x="308610" y="2406115"/>
            <a:chExt cx="5166360" cy="3445318"/>
          </a:xfrm>
        </p:grpSpPr>
        <p:pic>
          <p:nvPicPr>
            <p:cNvPr id="332" name="Google Shape;332;p16"/>
            <p:cNvPicPr preferRelativeResize="0"/>
            <p:nvPr/>
          </p:nvPicPr>
          <p:blipFill rotWithShape="1">
            <a:blip r:embed="rId3">
              <a:alphaModFix/>
            </a:blip>
            <a:srcRect b="0" l="3447" r="0" t="0"/>
            <a:stretch/>
          </p:blipFill>
          <p:spPr>
            <a:xfrm>
              <a:off x="674370" y="2406117"/>
              <a:ext cx="4800600" cy="2862695"/>
            </a:xfrm>
            <a:prstGeom prst="rect">
              <a:avLst/>
            </a:prstGeom>
            <a:noFill/>
            <a:ln>
              <a:noFill/>
            </a:ln>
          </p:spPr>
        </p:pic>
        <p:sp>
          <p:nvSpPr>
            <p:cNvPr id="333" name="Google Shape;333;p16"/>
            <p:cNvSpPr txBox="1"/>
            <p:nvPr/>
          </p:nvSpPr>
          <p:spPr>
            <a:xfrm>
              <a:off x="2183130" y="5482101"/>
              <a:ext cx="22631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どちらを評価したか</a:t>
              </a:r>
              <a:endParaRPr/>
            </a:p>
          </p:txBody>
        </p:sp>
        <p:sp>
          <p:nvSpPr>
            <p:cNvPr id="334" name="Google Shape;334;p16"/>
            <p:cNvSpPr txBox="1"/>
            <p:nvPr/>
          </p:nvSpPr>
          <p:spPr>
            <a:xfrm>
              <a:off x="308610" y="2544802"/>
              <a:ext cx="49149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どちらを使用したか</a:t>
              </a:r>
              <a:endParaRPr/>
            </a:p>
          </p:txBody>
        </p:sp>
        <p:sp>
          <p:nvSpPr>
            <p:cNvPr id="335" name="Google Shape;335;p16"/>
            <p:cNvSpPr txBox="1"/>
            <p:nvPr/>
          </p:nvSpPr>
          <p:spPr>
            <a:xfrm>
              <a:off x="674370" y="2406115"/>
              <a:ext cx="4229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長</a:t>
              </a:r>
              <a:endParaRPr/>
            </a:p>
          </p:txBody>
        </p:sp>
        <p:sp>
          <p:nvSpPr>
            <p:cNvPr id="336" name="Google Shape;336;p16"/>
            <p:cNvSpPr txBox="1"/>
            <p:nvPr/>
          </p:nvSpPr>
          <p:spPr>
            <a:xfrm>
              <a:off x="4930140" y="5118672"/>
              <a:ext cx="4229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長</a:t>
              </a:r>
              <a:endParaRPr/>
            </a:p>
          </p:txBody>
        </p:sp>
        <p:sp>
          <p:nvSpPr>
            <p:cNvPr id="337" name="Google Shape;337;p16"/>
            <p:cNvSpPr txBox="1"/>
            <p:nvPr/>
          </p:nvSpPr>
          <p:spPr>
            <a:xfrm>
              <a:off x="1487805" y="5124261"/>
              <a:ext cx="4229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短</a:t>
              </a:r>
              <a:endParaRPr sz="2400">
                <a:solidFill>
                  <a:schemeClr val="dk1"/>
                </a:solidFill>
                <a:latin typeface="Calibri"/>
                <a:ea typeface="Calibri"/>
                <a:cs typeface="Calibri"/>
                <a:sym typeface="Calibri"/>
              </a:endParaRPr>
            </a:p>
          </p:txBody>
        </p:sp>
        <p:sp>
          <p:nvSpPr>
            <p:cNvPr id="338" name="Google Shape;338;p16"/>
            <p:cNvSpPr txBox="1"/>
            <p:nvPr/>
          </p:nvSpPr>
          <p:spPr>
            <a:xfrm>
              <a:off x="674370" y="4645658"/>
              <a:ext cx="4229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短</a:t>
              </a:r>
              <a:endParaRPr sz="2400">
                <a:solidFill>
                  <a:schemeClr val="dk1"/>
                </a:solidFill>
                <a:latin typeface="Calibri"/>
                <a:ea typeface="Calibri"/>
                <a:cs typeface="Calibri"/>
                <a:sym typeface="Calibri"/>
              </a:endParaRPr>
            </a:p>
          </p:txBody>
        </p:sp>
      </p:grpSp>
      <p:grpSp>
        <p:nvGrpSpPr>
          <p:cNvPr id="339" name="Google Shape;339;p16"/>
          <p:cNvGrpSpPr/>
          <p:nvPr/>
        </p:nvGrpSpPr>
        <p:grpSpPr>
          <a:xfrm>
            <a:off x="1425757" y="4718956"/>
            <a:ext cx="6290310" cy="1097281"/>
            <a:chOff x="1373505" y="3909059"/>
            <a:chExt cx="6290310" cy="1097281"/>
          </a:xfrm>
        </p:grpSpPr>
        <p:sp>
          <p:nvSpPr>
            <p:cNvPr id="340" name="Google Shape;340;p16"/>
            <p:cNvSpPr/>
            <p:nvPr/>
          </p:nvSpPr>
          <p:spPr>
            <a:xfrm>
              <a:off x="1373505" y="3909059"/>
              <a:ext cx="4101465" cy="1097281"/>
            </a:xfrm>
            <a:prstGeom prst="donut">
              <a:avLst>
                <a:gd fmla="val 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6"/>
            <p:cNvSpPr txBox="1"/>
            <p:nvPr/>
          </p:nvSpPr>
          <p:spPr>
            <a:xfrm>
              <a:off x="5503545" y="4230159"/>
              <a:ext cx="21602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自分は短文を使用している。</a:t>
              </a:r>
              <a:endParaRPr/>
            </a:p>
          </p:txBody>
        </p:sp>
      </p:grpSp>
      <p:sp>
        <p:nvSpPr>
          <p:cNvPr id="342" name="Google Shape;342;p16"/>
          <p:cNvSpPr txBox="1"/>
          <p:nvPr/>
        </p:nvSpPr>
        <p:spPr>
          <a:xfrm>
            <a:off x="5527222" y="5743903"/>
            <a:ext cx="21602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評価したのは</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バラバラ</a:t>
            </a:r>
            <a:endParaRPr/>
          </a:p>
        </p:txBody>
      </p:sp>
      <p:sp>
        <p:nvSpPr>
          <p:cNvPr id="343" name="Google Shape;343;p16"/>
          <p:cNvSpPr txBox="1"/>
          <p:nvPr/>
        </p:nvSpPr>
        <p:spPr>
          <a:xfrm>
            <a:off x="181243" y="1363183"/>
            <a:ext cx="872291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文面での議論では長文には時間がかかり、その間に意見が言えなくなってしまう。ただ、長文の方がしっかりと自分の意見を伝えられることも確か。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7"/>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投稿数あたりの文字数の変化</a:t>
            </a:r>
            <a:endParaRPr b="1" sz="4800">
              <a:solidFill>
                <a:schemeClr val="lt1"/>
              </a:solidFill>
              <a:latin typeface="Calibri"/>
              <a:ea typeface="Calibri"/>
              <a:cs typeface="Calibri"/>
              <a:sym typeface="Calibri"/>
            </a:endParaRPr>
          </a:p>
        </p:txBody>
      </p:sp>
      <p:pic>
        <p:nvPicPr>
          <p:cNvPr id="349" name="Google Shape;349;p17"/>
          <p:cNvPicPr preferRelativeResize="0"/>
          <p:nvPr/>
        </p:nvPicPr>
        <p:blipFill rotWithShape="1">
          <a:blip r:embed="rId3">
            <a:alphaModFix/>
          </a:blip>
          <a:srcRect b="0" l="0" r="0" t="0"/>
          <a:stretch/>
        </p:blipFill>
        <p:spPr>
          <a:xfrm>
            <a:off x="388620" y="1341239"/>
            <a:ext cx="5486400" cy="3657600"/>
          </a:xfrm>
          <a:prstGeom prst="rect">
            <a:avLst/>
          </a:prstGeom>
          <a:noFill/>
          <a:ln>
            <a:noFill/>
          </a:ln>
        </p:spPr>
      </p:pic>
      <p:sp>
        <p:nvSpPr>
          <p:cNvPr id="350" name="Google Shape;350;p17"/>
          <p:cNvSpPr txBox="1"/>
          <p:nvPr/>
        </p:nvSpPr>
        <p:spPr>
          <a:xfrm>
            <a:off x="459971" y="5082691"/>
            <a:ext cx="832104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ja-JP" sz="1800">
                <a:solidFill>
                  <a:schemeClr val="dk1"/>
                </a:solidFill>
                <a:latin typeface="Calibri"/>
                <a:ea typeface="Calibri"/>
                <a:cs typeface="Calibri"/>
                <a:sym typeface="Calibri"/>
              </a:rPr>
              <a:t>一つの投稿で</a:t>
            </a:r>
            <a:r>
              <a:rPr lang="ja-JP" sz="1800">
                <a:solidFill>
                  <a:srgbClr val="FF0000"/>
                </a:solidFill>
                <a:latin typeface="Calibri"/>
                <a:ea typeface="Calibri"/>
                <a:cs typeface="Calibri"/>
                <a:sym typeface="Calibri"/>
              </a:rPr>
              <a:t>文字数を増やし</a:t>
            </a:r>
            <a:r>
              <a:rPr lang="ja-JP" sz="1800">
                <a:solidFill>
                  <a:schemeClr val="dk1"/>
                </a:solidFill>
                <a:latin typeface="Calibri"/>
                <a:ea typeface="Calibri"/>
                <a:cs typeface="Calibri"/>
                <a:sym typeface="Calibri"/>
              </a:rPr>
              <a:t>、しっかりとした意見を述べる</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ja-JP" sz="1800">
                <a:solidFill>
                  <a:schemeClr val="dk1"/>
                </a:solidFill>
                <a:latin typeface="Calibri"/>
                <a:ea typeface="Calibri"/>
                <a:cs typeface="Calibri"/>
                <a:sym typeface="Calibri"/>
              </a:rPr>
              <a:t>一つの投稿数の</a:t>
            </a:r>
            <a:r>
              <a:rPr lang="ja-JP" sz="1800">
                <a:solidFill>
                  <a:srgbClr val="FF0000"/>
                </a:solidFill>
                <a:latin typeface="Calibri"/>
                <a:ea typeface="Calibri"/>
                <a:cs typeface="Calibri"/>
                <a:sym typeface="Calibri"/>
              </a:rPr>
              <a:t>文字数を減らして</a:t>
            </a:r>
            <a:r>
              <a:rPr lang="ja-JP" sz="1800">
                <a:solidFill>
                  <a:schemeClr val="dk1"/>
                </a:solidFill>
                <a:latin typeface="Calibri"/>
                <a:ea typeface="Calibri"/>
                <a:cs typeface="Calibri"/>
                <a:sym typeface="Calibri"/>
              </a:rPr>
              <a:t>、量で勝負する</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のように戦略を立てたか。</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（ただ、一回目は多くのグループで「お願いします」などの挨拶が混じっており、データとしては不完全であるのも考慮に入れなければいけない）</a:t>
            </a:r>
            <a:endParaRPr sz="1800">
              <a:solidFill>
                <a:schemeClr val="dk1"/>
              </a:solidFill>
              <a:latin typeface="Calibri"/>
              <a:ea typeface="Calibri"/>
              <a:cs typeface="Calibri"/>
              <a:sym typeface="Calibri"/>
            </a:endParaRPr>
          </a:p>
        </p:txBody>
      </p:sp>
      <p:sp>
        <p:nvSpPr>
          <p:cNvPr id="351" name="Google Shape;351;p17"/>
          <p:cNvSpPr txBox="1"/>
          <p:nvPr/>
        </p:nvSpPr>
        <p:spPr>
          <a:xfrm>
            <a:off x="5496098" y="4035274"/>
            <a:ext cx="29445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Room3,5</a:t>
            </a:r>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大幅に小さくなっている。</a:t>
            </a:r>
            <a:endParaRPr b="1" sz="1800">
              <a:solidFill>
                <a:schemeClr val="dk1"/>
              </a:solidFill>
              <a:latin typeface="Calibri"/>
              <a:ea typeface="Calibri"/>
              <a:cs typeface="Calibri"/>
              <a:sym typeface="Calibri"/>
            </a:endParaRPr>
          </a:p>
        </p:txBody>
      </p:sp>
      <p:sp>
        <p:nvSpPr>
          <p:cNvPr id="352" name="Google Shape;352;p17"/>
          <p:cNvSpPr txBox="1"/>
          <p:nvPr/>
        </p:nvSpPr>
        <p:spPr>
          <a:xfrm>
            <a:off x="5496098" y="1552663"/>
            <a:ext cx="1195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Room2</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微増</a:t>
            </a:r>
            <a:endParaRPr b="1"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p:nvPr/>
        </p:nvSpPr>
        <p:spPr>
          <a:xfrm>
            <a:off x="-637309" y="1565563"/>
            <a:ext cx="10335491" cy="3117273"/>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議論の内容について</a:t>
            </a:r>
            <a:endParaRPr b="1" sz="4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議論の大まかな流れ</a:t>
            </a:r>
            <a:endParaRPr/>
          </a:p>
        </p:txBody>
      </p:sp>
      <p:pic>
        <p:nvPicPr>
          <p:cNvPr id="364" name="Google Shape;364;p19"/>
          <p:cNvPicPr preferRelativeResize="0"/>
          <p:nvPr/>
        </p:nvPicPr>
        <p:blipFill rotWithShape="1">
          <a:blip r:embed="rId3">
            <a:alphaModFix/>
          </a:blip>
          <a:srcRect b="0" l="0" r="1593" t="0"/>
          <a:stretch/>
        </p:blipFill>
        <p:spPr>
          <a:xfrm>
            <a:off x="93784" y="1178278"/>
            <a:ext cx="4555420" cy="3529819"/>
          </a:xfrm>
          <a:prstGeom prst="rect">
            <a:avLst/>
          </a:prstGeom>
          <a:noFill/>
          <a:ln>
            <a:noFill/>
          </a:ln>
        </p:spPr>
      </p:pic>
      <p:pic>
        <p:nvPicPr>
          <p:cNvPr id="365" name="Google Shape;365;p19"/>
          <p:cNvPicPr preferRelativeResize="0"/>
          <p:nvPr/>
        </p:nvPicPr>
        <p:blipFill rotWithShape="1">
          <a:blip r:embed="rId4">
            <a:alphaModFix/>
          </a:blip>
          <a:srcRect b="0" l="0" r="0" t="0"/>
          <a:stretch/>
        </p:blipFill>
        <p:spPr>
          <a:xfrm>
            <a:off x="4722428" y="1178278"/>
            <a:ext cx="4331463" cy="3529819"/>
          </a:xfrm>
          <a:prstGeom prst="rect">
            <a:avLst/>
          </a:prstGeom>
          <a:noFill/>
          <a:ln>
            <a:noFill/>
          </a:ln>
        </p:spPr>
      </p:pic>
      <p:sp>
        <p:nvSpPr>
          <p:cNvPr id="366" name="Google Shape;366;p19"/>
          <p:cNvSpPr/>
          <p:nvPr/>
        </p:nvSpPr>
        <p:spPr>
          <a:xfrm>
            <a:off x="53324" y="1113542"/>
            <a:ext cx="4669103" cy="2285113"/>
          </a:xfrm>
          <a:prstGeom prst="frame">
            <a:avLst>
              <a:gd fmla="val 1033"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9"/>
          <p:cNvSpPr txBox="1"/>
          <p:nvPr/>
        </p:nvSpPr>
        <p:spPr>
          <a:xfrm>
            <a:off x="3744953" y="7282637"/>
            <a:ext cx="674243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chemeClr val="dk1"/>
                </a:solidFill>
                <a:latin typeface="Calibri"/>
                <a:ea typeface="Calibri"/>
                <a:cs typeface="Calibri"/>
                <a:sym typeface="Calibri"/>
              </a:rPr>
              <a:t>述べられた意見に対して議論が展開されていく</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ja-JP" sz="2400">
                <a:solidFill>
                  <a:schemeClr val="dk1"/>
                </a:solidFill>
                <a:latin typeface="Calibri"/>
                <a:ea typeface="Calibri"/>
                <a:cs typeface="Calibri"/>
                <a:sym typeface="Calibri"/>
              </a:rPr>
              <a:t>（表示されているものが7分間の議論全て）</a:t>
            </a:r>
            <a:endParaRPr/>
          </a:p>
        </p:txBody>
      </p:sp>
      <p:sp>
        <p:nvSpPr>
          <p:cNvPr id="368" name="Google Shape;368;p19"/>
          <p:cNvSpPr/>
          <p:nvPr/>
        </p:nvSpPr>
        <p:spPr>
          <a:xfrm>
            <a:off x="413183" y="1225413"/>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9"/>
          <p:cNvSpPr/>
          <p:nvPr/>
        </p:nvSpPr>
        <p:spPr>
          <a:xfrm>
            <a:off x="413183" y="1839727"/>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19"/>
          <p:cNvSpPr/>
          <p:nvPr/>
        </p:nvSpPr>
        <p:spPr>
          <a:xfrm>
            <a:off x="413183" y="4223986"/>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19"/>
          <p:cNvSpPr/>
          <p:nvPr/>
        </p:nvSpPr>
        <p:spPr>
          <a:xfrm>
            <a:off x="413183" y="3903336"/>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19"/>
          <p:cNvSpPr/>
          <p:nvPr/>
        </p:nvSpPr>
        <p:spPr>
          <a:xfrm>
            <a:off x="413183" y="3435743"/>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19"/>
          <p:cNvSpPr/>
          <p:nvPr/>
        </p:nvSpPr>
        <p:spPr>
          <a:xfrm>
            <a:off x="413183" y="2805976"/>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19"/>
          <p:cNvSpPr/>
          <p:nvPr/>
        </p:nvSpPr>
        <p:spPr>
          <a:xfrm>
            <a:off x="413183" y="2329295"/>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19"/>
          <p:cNvSpPr/>
          <p:nvPr/>
        </p:nvSpPr>
        <p:spPr>
          <a:xfrm>
            <a:off x="4962093" y="1364095"/>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9"/>
          <p:cNvSpPr/>
          <p:nvPr/>
        </p:nvSpPr>
        <p:spPr>
          <a:xfrm>
            <a:off x="4962093" y="1854712"/>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9"/>
          <p:cNvSpPr/>
          <p:nvPr/>
        </p:nvSpPr>
        <p:spPr>
          <a:xfrm>
            <a:off x="4968603" y="2249965"/>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19"/>
          <p:cNvSpPr/>
          <p:nvPr/>
        </p:nvSpPr>
        <p:spPr>
          <a:xfrm>
            <a:off x="4968603" y="2679938"/>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9"/>
          <p:cNvSpPr/>
          <p:nvPr/>
        </p:nvSpPr>
        <p:spPr>
          <a:xfrm>
            <a:off x="4968603" y="3399431"/>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19"/>
          <p:cNvSpPr/>
          <p:nvPr/>
        </p:nvSpPr>
        <p:spPr>
          <a:xfrm>
            <a:off x="4968603" y="3991000"/>
            <a:ext cx="542964" cy="127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19"/>
          <p:cNvSpPr/>
          <p:nvPr/>
        </p:nvSpPr>
        <p:spPr>
          <a:xfrm>
            <a:off x="4968603" y="4453589"/>
            <a:ext cx="911284" cy="876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19"/>
          <p:cNvSpPr/>
          <p:nvPr/>
        </p:nvSpPr>
        <p:spPr>
          <a:xfrm>
            <a:off x="5006175" y="2358565"/>
            <a:ext cx="718764" cy="145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19"/>
          <p:cNvSpPr/>
          <p:nvPr/>
        </p:nvSpPr>
        <p:spPr>
          <a:xfrm>
            <a:off x="413183" y="4013291"/>
            <a:ext cx="718764" cy="145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19"/>
          <p:cNvSpPr txBox="1"/>
          <p:nvPr/>
        </p:nvSpPr>
        <p:spPr>
          <a:xfrm>
            <a:off x="2840703" y="2750777"/>
            <a:ext cx="1808501" cy="5925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ja-JP" sz="2400" u="sng">
                <a:solidFill>
                  <a:schemeClr val="dk1"/>
                </a:solidFill>
                <a:latin typeface="Calibri"/>
                <a:ea typeface="Calibri"/>
                <a:cs typeface="Calibri"/>
                <a:sym typeface="Calibri"/>
              </a:rPr>
              <a:t>意見ゾーン</a:t>
            </a:r>
            <a:endParaRPr b="1" sz="2400" u="sng">
              <a:solidFill>
                <a:schemeClr val="dk1"/>
              </a:solidFill>
              <a:latin typeface="Calibri"/>
              <a:ea typeface="Calibri"/>
              <a:cs typeface="Calibri"/>
              <a:sym typeface="Calibri"/>
            </a:endParaRPr>
          </a:p>
        </p:txBody>
      </p:sp>
      <p:sp>
        <p:nvSpPr>
          <p:cNvPr id="385" name="Google Shape;385;p19"/>
          <p:cNvSpPr txBox="1"/>
          <p:nvPr/>
        </p:nvSpPr>
        <p:spPr>
          <a:xfrm>
            <a:off x="413183" y="4646315"/>
            <a:ext cx="8398509"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b="1" lang="ja-JP" sz="2000">
                <a:solidFill>
                  <a:schemeClr val="dk1"/>
                </a:solidFill>
                <a:latin typeface="Calibri"/>
                <a:ea typeface="Calibri"/>
                <a:cs typeface="Calibri"/>
                <a:sym typeface="Calibri"/>
              </a:rPr>
              <a:t>自分の意見をまず述べる。</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私は〜〜〜と思います。</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ja-JP" sz="2000">
                <a:solidFill>
                  <a:schemeClr val="dk1"/>
                </a:solidFill>
                <a:latin typeface="Calibri"/>
                <a:ea typeface="Calibri"/>
                <a:cs typeface="Calibri"/>
                <a:sym typeface="Calibri"/>
              </a:rPr>
              <a:t>述べた意見に対して反応する。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たしかに〜〜さんの意見を見て〜〜と思いました。</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ja-JP" sz="2000">
                <a:solidFill>
                  <a:schemeClr val="dk1"/>
                </a:solidFill>
                <a:latin typeface="Calibri"/>
                <a:ea typeface="Calibri"/>
                <a:cs typeface="Calibri"/>
                <a:sym typeface="Calibri"/>
              </a:rPr>
              <a:t>終了</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時間が少ないため、述べた意見に対しての反応で終わり、そこから</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議論が展開することは基本的になかった。</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ja-JP" sz="4000" u="none" cap="none" strike="noStrike">
                <a:solidFill>
                  <a:schemeClr val="lt1"/>
                </a:solidFill>
                <a:latin typeface="Calibri"/>
                <a:ea typeface="Calibri"/>
                <a:cs typeface="Calibri"/>
                <a:sym typeface="Calibri"/>
              </a:rPr>
              <a:t>研究背景（ゲーミフィケーション）</a:t>
            </a:r>
            <a:endParaRPr/>
          </a:p>
        </p:txBody>
      </p:sp>
      <p:sp>
        <p:nvSpPr>
          <p:cNvPr id="97" name="Google Shape;97;p2"/>
          <p:cNvSpPr txBox="1"/>
          <p:nvPr/>
        </p:nvSpPr>
        <p:spPr>
          <a:xfrm>
            <a:off x="419670" y="1236438"/>
            <a:ext cx="730837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600" u="none" cap="none" strike="noStrike">
                <a:solidFill>
                  <a:schemeClr val="dk1"/>
                </a:solidFill>
                <a:latin typeface="Calibri"/>
                <a:ea typeface="Calibri"/>
                <a:cs typeface="Calibri"/>
                <a:sym typeface="Calibri"/>
              </a:rPr>
              <a:t>定義</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a:p>
        </p:txBody>
      </p:sp>
      <p:sp>
        <p:nvSpPr>
          <p:cNvPr id="98" name="Google Shape;98;p2"/>
          <p:cNvSpPr txBox="1"/>
          <p:nvPr/>
        </p:nvSpPr>
        <p:spPr>
          <a:xfrm>
            <a:off x="419668" y="2195529"/>
            <a:ext cx="828077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使用例</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Nike+（Nike)：運動管理アプリケーション（バッヂ機能）</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ビッくらポン（くら寿司）：一定数皿を貯めると、ゲームができ、当たるとおもちゃがもらえる。</a:t>
            </a:r>
            <a:endParaRPr sz="1600">
              <a:solidFill>
                <a:schemeClr val="dk1"/>
              </a:solidFill>
              <a:latin typeface="Calibri"/>
              <a:ea typeface="Calibri"/>
              <a:cs typeface="Calibri"/>
              <a:sym typeface="Calibri"/>
            </a:endParaRPr>
          </a:p>
        </p:txBody>
      </p:sp>
      <p:sp>
        <p:nvSpPr>
          <p:cNvPr id="99" name="Google Shape;99;p2"/>
          <p:cNvSpPr txBox="1"/>
          <p:nvPr/>
        </p:nvSpPr>
        <p:spPr>
          <a:xfrm>
            <a:off x="419668" y="3282513"/>
            <a:ext cx="828077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問題点</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報酬を獲得すること自体が目的になってしまう。</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内発的な動機付けがされない。</a:t>
            </a:r>
            <a:endParaRPr sz="1600">
              <a:solidFill>
                <a:schemeClr val="dk1"/>
              </a:solidFill>
              <a:latin typeface="Calibri"/>
              <a:ea typeface="Calibri"/>
              <a:cs typeface="Calibri"/>
              <a:sym typeface="Calibri"/>
            </a:endParaRPr>
          </a:p>
        </p:txBody>
      </p:sp>
      <p:graphicFrame>
        <p:nvGraphicFramePr>
          <p:cNvPr id="100" name="Google Shape;100;p2"/>
          <p:cNvGraphicFramePr/>
          <p:nvPr/>
        </p:nvGraphicFramePr>
        <p:xfrm>
          <a:off x="340625" y="4341639"/>
          <a:ext cx="3000000" cy="3000000"/>
        </p:xfrm>
        <a:graphic>
          <a:graphicData uri="http://schemas.openxmlformats.org/drawingml/2006/table">
            <a:tbl>
              <a:tblPr bandRow="1" firstRow="1">
                <a:noFill/>
                <a:tableStyleId>{3DB97786-FE3D-49EB-A468-FB9D68873B56}</a:tableStyleId>
              </a:tblPr>
              <a:tblGrid>
                <a:gridCol w="4219425"/>
                <a:gridCol w="4219425"/>
              </a:tblGrid>
              <a:tr h="434550">
                <a:tc>
                  <a:txBody>
                    <a:bodyPr/>
                    <a:lstStyle/>
                    <a:p>
                      <a:pPr indent="0" lvl="0" marL="0" marR="0" rtl="0" algn="l">
                        <a:spcBef>
                          <a:spcPts val="0"/>
                        </a:spcBef>
                        <a:spcAft>
                          <a:spcPts val="0"/>
                        </a:spcAft>
                        <a:buNone/>
                      </a:pPr>
                      <a:r>
                        <a:rPr lang="ja-JP" sz="1600" u="none" cap="none" strike="noStrike">
                          <a:solidFill>
                            <a:schemeClr val="dk1"/>
                          </a:solidFill>
                        </a:rPr>
                        <a:t>内発的動機付け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ja-JP" sz="1600">
                          <a:solidFill>
                            <a:schemeClr val="dk1"/>
                          </a:solidFill>
                        </a:rPr>
                        <a:t>外発的動機付け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0450">
                <a:tc>
                  <a:txBody>
                    <a:bodyPr/>
                    <a:lstStyle/>
                    <a:p>
                      <a:pPr indent="0" lvl="0" marL="0" marR="0" rtl="0" algn="l">
                        <a:spcBef>
                          <a:spcPts val="0"/>
                        </a:spcBef>
                        <a:spcAft>
                          <a:spcPts val="0"/>
                        </a:spcAft>
                        <a:buNone/>
                      </a:pPr>
                      <a:r>
                        <a:rPr lang="ja-JP" sz="1600"/>
                        <a:t>自分自身の好奇心や関心等、自分の内面か</a:t>
                      </a:r>
                      <a:endParaRPr/>
                    </a:p>
                    <a:p>
                      <a:pPr indent="0" lvl="0" marL="0" marR="0" rtl="0" algn="l">
                        <a:spcBef>
                          <a:spcPts val="0"/>
                        </a:spcBef>
                        <a:spcAft>
                          <a:spcPts val="0"/>
                        </a:spcAft>
                        <a:buNone/>
                      </a:pPr>
                      <a:r>
                        <a:rPr lang="ja-JP" sz="1600"/>
                        <a:t>ら湧き上がってくるものであり、報酬に依</a:t>
                      </a:r>
                      <a:endParaRPr/>
                    </a:p>
                    <a:p>
                      <a:pPr indent="0" lvl="0" marL="0" marR="0" rtl="0" algn="l">
                        <a:spcBef>
                          <a:spcPts val="0"/>
                        </a:spcBef>
                        <a:spcAft>
                          <a:spcPts val="0"/>
                        </a:spcAft>
                        <a:buNone/>
                      </a:pPr>
                      <a:r>
                        <a:rPr lang="ja-JP" sz="1600"/>
                        <a:t>存しない動機付け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ja-JP" sz="1600"/>
                        <a:t>金銭の授受や罰などの外的要因が基となる</a:t>
                      </a:r>
                      <a:endParaRPr/>
                    </a:p>
                    <a:p>
                      <a:pPr indent="0" lvl="0" marL="0" marR="0" rtl="0" algn="l">
                        <a:spcBef>
                          <a:spcPts val="0"/>
                        </a:spcBef>
                        <a:spcAft>
                          <a:spcPts val="0"/>
                        </a:spcAft>
                        <a:buNone/>
                      </a:pPr>
                      <a:r>
                        <a:rPr lang="ja-JP" sz="1600"/>
                        <a:t>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1" name="Google Shape;101;p2"/>
          <p:cNvSpPr txBox="1"/>
          <p:nvPr/>
        </p:nvSpPr>
        <p:spPr>
          <a:xfrm>
            <a:off x="3675381" y="5845502"/>
            <a:ext cx="17693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動機付けの種類</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nvSpPr>
        <p:spPr>
          <a:xfrm>
            <a:off x="421236" y="1011382"/>
            <a:ext cx="8398509" cy="55874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ja-JP" sz="2000">
                <a:solidFill>
                  <a:schemeClr val="dk1"/>
                </a:solidFill>
                <a:latin typeface="Calibri"/>
                <a:ea typeface="Calibri"/>
                <a:cs typeface="Calibri"/>
                <a:sym typeface="Calibri"/>
              </a:rPr>
              <a:t>Q.どのような人を評価しましたか。</a:t>
            </a:r>
            <a:endParaRPr b="1"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自分の持ってない意見を書いていた人。</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議論中に新たな知見を持ってくる人</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自分が賭けた人（20人中8人）（説明が足りなかった。）</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ja-JP" sz="2000">
                <a:solidFill>
                  <a:schemeClr val="dk1"/>
                </a:solidFill>
                <a:latin typeface="Calibri"/>
                <a:ea typeface="Calibri"/>
                <a:cs typeface="Calibri"/>
                <a:sym typeface="Calibri"/>
              </a:rPr>
              <a:t>質の良い意見に対しての評価が多い。</a:t>
            </a:r>
            <a:endParaRPr b="1"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例えば、</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行き詰まった議論を上手く転換させた人</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違う観点から物事を見ようと提案した人</a:t>
            </a:r>
            <a:endParaRPr b="1"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ja-JP" sz="2000" u="sng">
                <a:solidFill>
                  <a:schemeClr val="dk1"/>
                </a:solidFill>
                <a:latin typeface="Calibri"/>
                <a:ea typeface="Calibri"/>
                <a:cs typeface="Calibri"/>
                <a:sym typeface="Calibri"/>
              </a:rPr>
              <a:t>意見そのものでなく、議論の質の向上つながるような投稿に評価した人がいなかった。</a:t>
            </a:r>
            <a:endParaRPr b="1" sz="2000" u="sng">
              <a:solidFill>
                <a:schemeClr val="dk1"/>
              </a:solidFill>
              <a:latin typeface="Calibri"/>
              <a:ea typeface="Calibri"/>
              <a:cs typeface="Calibri"/>
              <a:sym typeface="Calibri"/>
            </a:endParaRPr>
          </a:p>
        </p:txBody>
      </p:sp>
      <p:sp>
        <p:nvSpPr>
          <p:cNvPr id="391" name="Google Shape;391;p20"/>
          <p:cNvSpPr txBox="1"/>
          <p:nvPr/>
        </p:nvSpPr>
        <p:spPr>
          <a:xfrm>
            <a:off x="-230337" y="7043548"/>
            <a:ext cx="751309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350">
                <a:solidFill>
                  <a:schemeClr val="dk1"/>
                </a:solidFill>
                <a:latin typeface="Calibri"/>
                <a:ea typeface="Calibri"/>
                <a:cs typeface="Calibri"/>
                <a:sym typeface="Calibri"/>
              </a:rPr>
              <a:t>議論の中でどのような人を賭けましたか。</a:t>
            </a:r>
            <a:endParaRPr b="1"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大きく二つの観点で</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・オッズが少ない人（前回の議論で議論に積極的に参加していた人、根拠のある意見を言えていた人）</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・オッズが大きい人、（発言回数が多くない人）</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のうち、20人中17人がオッズが少ない人、20人中2人がオッズが大きい人に賭けていた。</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 DERCとしては、元からある人にその人に賭けるのではなく、賭けて、その人に議論の有利になるような方向に進めたい。）</a:t>
            </a:r>
            <a:endParaRPr/>
          </a:p>
        </p:txBody>
      </p:sp>
      <p:sp>
        <p:nvSpPr>
          <p:cNvPr id="392" name="Google Shape;392;p20"/>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どのような人を評価したか。</a:t>
            </a:r>
            <a:endParaRPr b="1" sz="4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1"/>
          <p:cNvSpPr txBox="1"/>
          <p:nvPr/>
        </p:nvSpPr>
        <p:spPr>
          <a:xfrm>
            <a:off x="327546" y="1369041"/>
            <a:ext cx="706122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議論の最中で賭け対象に何か行動を起こしましたか。</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無回答、特になしと回答した人が１７人/２０人</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意識的にスタンプを押した。ルールがわかっていない。</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98" name="Google Shape;398;p21"/>
          <p:cNvSpPr txBox="1"/>
          <p:nvPr/>
        </p:nvSpPr>
        <p:spPr>
          <a:xfrm>
            <a:off x="164967" y="2699975"/>
            <a:ext cx="8911047"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より活発な議論ができたのは2回目か、3回目か。</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3回目と答えた人の中には</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 想像しやすいテーマだった為か、具体的な例や意見が多くみられ、それに対する意見も多くやりとりされていたから。</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3回目。お題『桜か紅葉か』が自分の感情に基づくものだったから。2回目のお題『九月入学』はある程度合理性を求められるものだったので</a:t>
            </a:r>
            <a:r>
              <a:rPr b="1" lang="ja-JP" sz="2000">
                <a:solidFill>
                  <a:schemeClr val="dk1"/>
                </a:solidFill>
                <a:latin typeface="Calibri"/>
                <a:ea typeface="Calibri"/>
                <a:cs typeface="Calibri"/>
                <a:sym typeface="Calibri"/>
              </a:rPr>
              <a:t>安易に意見を言えなかった。</a:t>
            </a:r>
            <a:endParaRPr b="1"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ja-JP" sz="2000">
                <a:solidFill>
                  <a:schemeClr val="dk1"/>
                </a:solidFill>
                <a:latin typeface="Calibri"/>
                <a:ea typeface="Calibri"/>
                <a:cs typeface="Calibri"/>
                <a:sym typeface="Calibri"/>
              </a:rPr>
              <a:t>議論による慣れ</a:t>
            </a:r>
            <a:r>
              <a:rPr lang="ja-JP" sz="2000">
                <a:solidFill>
                  <a:schemeClr val="dk1"/>
                </a:solidFill>
                <a:latin typeface="Calibri"/>
                <a:ea typeface="Calibri"/>
                <a:cs typeface="Calibri"/>
                <a:sym typeface="Calibri"/>
              </a:rPr>
              <a:t>、やり方が分かったから。慣れてきて、みんなが意見をいいやすくなってた。</a:t>
            </a:r>
            <a:endParaRPr/>
          </a:p>
        </p:txBody>
      </p:sp>
      <p:sp>
        <p:nvSpPr>
          <p:cNvPr id="399" name="Google Shape;399;p21"/>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どのような行動を取ったか</a:t>
            </a:r>
            <a:endParaRPr b="1" sz="4800">
              <a:solidFill>
                <a:schemeClr val="lt1"/>
              </a:solidFill>
              <a:latin typeface="Calibri"/>
              <a:ea typeface="Calibri"/>
              <a:cs typeface="Calibri"/>
              <a:sym typeface="Calibri"/>
            </a:endParaRPr>
          </a:p>
        </p:txBody>
      </p:sp>
      <p:graphicFrame>
        <p:nvGraphicFramePr>
          <p:cNvPr id="400" name="Google Shape;400;p21"/>
          <p:cNvGraphicFramePr/>
          <p:nvPr/>
        </p:nvGraphicFramePr>
        <p:xfrm>
          <a:off x="327546" y="3261999"/>
          <a:ext cx="3000000" cy="3000000"/>
        </p:xfrm>
        <a:graphic>
          <a:graphicData uri="http://schemas.openxmlformats.org/drawingml/2006/table">
            <a:tbl>
              <a:tblPr>
                <a:noFill/>
                <a:tableStyleId>{3DB97786-FE3D-49EB-A468-FB9D68873B56}</a:tableStyleId>
              </a:tblPr>
              <a:tblGrid>
                <a:gridCol w="1110600"/>
                <a:gridCol w="1110600"/>
                <a:gridCol w="1110600"/>
              </a:tblGrid>
              <a:tr h="395150">
                <a:tc>
                  <a:txBody>
                    <a:bodyPr/>
                    <a:lstStyle/>
                    <a:p>
                      <a:pPr indent="0" lvl="0" marL="0" marR="0" rtl="0" algn="ctr">
                        <a:spcBef>
                          <a:spcPts val="0"/>
                        </a:spcBef>
                        <a:spcAft>
                          <a:spcPts val="0"/>
                        </a:spcAft>
                        <a:buNone/>
                      </a:pPr>
                      <a:r>
                        <a:rPr lang="ja-JP" sz="2000" u="none" strike="noStrike"/>
                        <a:t>2回目</a:t>
                      </a:r>
                      <a:endParaRPr b="0" i="0" sz="2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000" u="none" strike="noStrike"/>
                        <a:t>3回目</a:t>
                      </a:r>
                      <a:endParaRPr b="0" i="0" sz="2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000" u="none" strike="noStrike"/>
                        <a:t>差はない</a:t>
                      </a:r>
                      <a:endParaRPr b="0" i="0" sz="2000" u="none" strike="noStrike">
                        <a:solidFill>
                          <a:srgbClr val="000000"/>
                        </a:solidFill>
                        <a:latin typeface="Arial"/>
                        <a:ea typeface="Arial"/>
                        <a:cs typeface="Arial"/>
                        <a:sym typeface="Arial"/>
                      </a:endParaRPr>
                    </a:p>
                  </a:txBody>
                  <a:tcPr marT="9525" marB="0" marR="9525" marL="9525" anchor="ctr"/>
                </a:tc>
              </a:tr>
              <a:tr h="268350">
                <a:tc>
                  <a:txBody>
                    <a:bodyPr/>
                    <a:lstStyle/>
                    <a:p>
                      <a:pPr indent="0" lvl="0" marL="0" marR="0" rtl="0" algn="ctr">
                        <a:spcBef>
                          <a:spcPts val="0"/>
                        </a:spcBef>
                        <a:spcAft>
                          <a:spcPts val="0"/>
                        </a:spcAft>
                        <a:buNone/>
                      </a:pPr>
                      <a:r>
                        <a:rPr lang="ja-JP" sz="2400" u="none" strike="noStrike"/>
                        <a:t>4</a:t>
                      </a:r>
                      <a:endParaRPr b="0" i="0" sz="2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15</a:t>
                      </a:r>
                      <a:endParaRPr b="0" i="0" sz="2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1</a:t>
                      </a:r>
                      <a:endParaRPr b="0" i="0" sz="2400" u="none" strike="noStrike">
                        <a:solidFill>
                          <a:srgbClr val="000000"/>
                        </a:solidFill>
                        <a:latin typeface="Arial"/>
                        <a:ea typeface="Arial"/>
                        <a:cs typeface="Arial"/>
                        <a:sym typeface="Arial"/>
                      </a:endParaRPr>
                    </a:p>
                  </a:txBody>
                  <a:tcPr marT="9525" marB="0" marR="9525" marL="9525"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2"/>
          <p:cNvSpPr txBox="1"/>
          <p:nvPr/>
        </p:nvSpPr>
        <p:spPr>
          <a:xfrm>
            <a:off x="714894" y="1011382"/>
            <a:ext cx="7811194" cy="51264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ja-JP" sz="2000">
                <a:solidFill>
                  <a:schemeClr val="dk1"/>
                </a:solidFill>
                <a:latin typeface="Calibri"/>
                <a:ea typeface="Calibri"/>
                <a:cs typeface="Calibri"/>
                <a:sym typeface="Calibri"/>
              </a:rPr>
              <a:t>今回の実験を終えて感じたこと</a:t>
            </a:r>
            <a:endParaRPr b="1"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ゲーム的な要素を感じるためには</a:t>
            </a:r>
            <a:r>
              <a:rPr b="1" lang="ja-JP" sz="2000">
                <a:solidFill>
                  <a:schemeClr val="dk1"/>
                </a:solidFill>
                <a:latin typeface="Calibri"/>
                <a:ea typeface="Calibri"/>
                <a:cs typeface="Calibri"/>
                <a:sym typeface="Calibri"/>
              </a:rPr>
              <a:t>「慣れ」</a:t>
            </a:r>
            <a:r>
              <a:rPr lang="ja-JP" sz="2000">
                <a:solidFill>
                  <a:schemeClr val="dk1"/>
                </a:solidFill>
                <a:latin typeface="Calibri"/>
                <a:ea typeface="Calibri"/>
                <a:cs typeface="Calibri"/>
                <a:sym typeface="Calibri"/>
              </a:rPr>
              <a:t>が必要だと考える。</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　</a:t>
            </a:r>
            <a:r>
              <a:rPr lang="ja-JP" sz="2000" u="sng">
                <a:solidFill>
                  <a:schemeClr val="dk1"/>
                </a:solidFill>
                <a:latin typeface="Calibri"/>
                <a:ea typeface="Calibri"/>
                <a:cs typeface="Calibri"/>
                <a:sym typeface="Calibri"/>
              </a:rPr>
              <a:t>感覚としてはチュートリアル</a:t>
            </a:r>
            <a:r>
              <a:rPr lang="ja-JP" sz="2000">
                <a:solidFill>
                  <a:schemeClr val="dk1"/>
                </a:solidFill>
                <a:latin typeface="Calibri"/>
                <a:ea typeface="Calibri"/>
                <a:cs typeface="Calibri"/>
                <a:sym typeface="Calibri"/>
              </a:rPr>
              <a:t>で終わってしまっている感じ。</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　戦略的に考えるためには、ある程度の回数が必要。</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文面の議論ではもう少し</a:t>
            </a:r>
            <a:r>
              <a:rPr b="1" lang="ja-JP" sz="2000">
                <a:solidFill>
                  <a:schemeClr val="dk1"/>
                </a:solidFill>
                <a:latin typeface="Calibri"/>
                <a:ea typeface="Calibri"/>
                <a:cs typeface="Calibri"/>
                <a:sym typeface="Calibri"/>
              </a:rPr>
              <a:t>実験時間を長く</a:t>
            </a:r>
            <a:r>
              <a:rPr lang="ja-JP" sz="2000">
                <a:solidFill>
                  <a:schemeClr val="dk1"/>
                </a:solidFill>
                <a:latin typeface="Calibri"/>
                <a:ea typeface="Calibri"/>
                <a:cs typeface="Calibri"/>
                <a:sym typeface="Calibri"/>
              </a:rPr>
              <a:t>することが必要</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お題に対しての関心が薄すぎる。</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　もう少し本人たちに関連する話題にする。</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過去の論文より、 </a:t>
            </a:r>
            <a:r>
              <a:rPr b="1" lang="ja-JP" sz="2000">
                <a:solidFill>
                  <a:schemeClr val="dk1"/>
                </a:solidFill>
                <a:latin typeface="Calibri"/>
                <a:ea typeface="Calibri"/>
                <a:cs typeface="Calibri"/>
                <a:sym typeface="Calibri"/>
              </a:rPr>
              <a:t>DERCを全く知らない人</a:t>
            </a:r>
            <a:r>
              <a:rPr lang="ja-JP" sz="2000">
                <a:solidFill>
                  <a:schemeClr val="dk1"/>
                </a:solidFill>
                <a:latin typeface="Calibri"/>
                <a:ea typeface="Calibri"/>
                <a:cs typeface="Calibri"/>
                <a:sym typeface="Calibri"/>
              </a:rPr>
              <a:t>、</a:t>
            </a:r>
            <a:r>
              <a:rPr b="1" lang="ja-JP" sz="2000">
                <a:solidFill>
                  <a:schemeClr val="dk1"/>
                </a:solidFill>
                <a:latin typeface="Calibri"/>
                <a:ea typeface="Calibri"/>
                <a:cs typeface="Calibri"/>
                <a:sym typeface="Calibri"/>
              </a:rPr>
              <a:t>研究室の人</a:t>
            </a:r>
            <a:r>
              <a:rPr lang="ja-JP" sz="2000">
                <a:solidFill>
                  <a:schemeClr val="dk1"/>
                </a:solidFill>
                <a:latin typeface="Calibri"/>
                <a:ea typeface="Calibri"/>
                <a:cs typeface="Calibri"/>
                <a:sym typeface="Calibri"/>
              </a:rPr>
              <a:t>、に実験するのはDERCへの知識量、目的を知っている事から大きく異なる。</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この二つの被験者をどう使い分けていくかも考え所であると考える。</a:t>
            </a:r>
            <a:endParaRPr sz="2000">
              <a:solidFill>
                <a:schemeClr val="dk1"/>
              </a:solidFill>
              <a:latin typeface="Calibri"/>
              <a:ea typeface="Calibri"/>
              <a:cs typeface="Calibri"/>
              <a:sym typeface="Calibri"/>
            </a:endParaRPr>
          </a:p>
        </p:txBody>
      </p:sp>
      <p:sp>
        <p:nvSpPr>
          <p:cNvPr id="406" name="Google Shape;406;p2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考察</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3"/>
          <p:cNvSpPr/>
          <p:nvPr/>
        </p:nvSpPr>
        <p:spPr>
          <a:xfrm>
            <a:off x="-637309" y="1565563"/>
            <a:ext cx="10335491" cy="3117273"/>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今後</a:t>
            </a:r>
            <a:endParaRPr b="1" sz="4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考察</a:t>
            </a:r>
            <a:endParaRPr/>
          </a:p>
        </p:txBody>
      </p:sp>
      <p:sp>
        <p:nvSpPr>
          <p:cNvPr id="417" name="Google Shape;417;p24"/>
          <p:cNvSpPr txBox="1"/>
          <p:nvPr/>
        </p:nvSpPr>
        <p:spPr>
          <a:xfrm>
            <a:off x="299802" y="1274164"/>
            <a:ext cx="8844197" cy="2822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eラーニングアワード 2018 フォーラム</a:t>
            </a:r>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【「ゲーミフィケーショントラック」学びの場へのゲーミフィケーション活用法】</a:t>
            </a:r>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での発表</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ja-JP" sz="1800">
                <a:solidFill>
                  <a:schemeClr val="dk1"/>
                </a:solidFill>
                <a:latin typeface="Calibri"/>
                <a:ea typeface="Calibri"/>
                <a:cs typeface="Calibri"/>
                <a:sym typeface="Calibri"/>
              </a:rPr>
              <a:t>ゲーミフィケーション6要素</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Arial"/>
              <a:buAutoNum type="arabicPeriod"/>
            </a:pPr>
            <a:r>
              <a:rPr lang="ja-JP" sz="1800">
                <a:solidFill>
                  <a:schemeClr val="dk1"/>
                </a:solidFill>
                <a:latin typeface="Calibri"/>
                <a:ea typeface="Calibri"/>
                <a:cs typeface="Calibri"/>
                <a:sym typeface="Calibri"/>
              </a:rPr>
              <a:t>能動的参加</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Arial"/>
              <a:buAutoNum type="arabicPeriod"/>
            </a:pPr>
            <a:r>
              <a:rPr lang="ja-JP" sz="1800">
                <a:solidFill>
                  <a:schemeClr val="dk1"/>
                </a:solidFill>
                <a:latin typeface="Calibri"/>
                <a:ea typeface="Calibri"/>
                <a:cs typeface="Calibri"/>
                <a:sym typeface="Calibri"/>
              </a:rPr>
              <a:t>称賛演出</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Arial"/>
              <a:buAutoNum type="arabicPeriod"/>
            </a:pPr>
            <a:r>
              <a:rPr lang="ja-JP" sz="1800">
                <a:solidFill>
                  <a:schemeClr val="dk1"/>
                </a:solidFill>
                <a:latin typeface="Calibri"/>
                <a:ea typeface="Calibri"/>
                <a:cs typeface="Calibri"/>
                <a:sym typeface="Calibri"/>
              </a:rPr>
              <a:t>即時フィードバック</a:t>
            </a:r>
            <a:endParaRPr sz="1800">
              <a:solidFill>
                <a:schemeClr val="dk1"/>
              </a:solidFill>
              <a:latin typeface="Calibri"/>
              <a:ea typeface="Calibri"/>
              <a:cs typeface="Calibri"/>
              <a:sym typeface="Calibri"/>
            </a:endParaRPr>
          </a:p>
        </p:txBody>
      </p:sp>
      <p:sp>
        <p:nvSpPr>
          <p:cNvPr id="418" name="Google Shape;418;p24"/>
          <p:cNvSpPr txBox="1"/>
          <p:nvPr/>
        </p:nvSpPr>
        <p:spPr>
          <a:xfrm>
            <a:off x="299803" y="4238769"/>
            <a:ext cx="847012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⑤DERCは賭けが失敗すると点数が低くなってしまい、そこの部分も息苦しさにつながってしまっているのではないか？</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ja-JP" sz="2000">
                <a:solidFill>
                  <a:schemeClr val="dk1"/>
                </a:solidFill>
                <a:latin typeface="Calibri"/>
                <a:ea typeface="Calibri"/>
                <a:cs typeface="Calibri"/>
                <a:sym typeface="Calibri"/>
              </a:rPr>
              <a:t>変動型と蓄積型</a:t>
            </a:r>
            <a:endParaRPr b="1" sz="2000">
              <a:solidFill>
                <a:schemeClr val="dk1"/>
              </a:solidFill>
              <a:latin typeface="Calibri"/>
              <a:ea typeface="Calibri"/>
              <a:cs typeface="Calibri"/>
              <a:sym typeface="Calibri"/>
            </a:endParaRPr>
          </a:p>
        </p:txBody>
      </p:sp>
      <p:sp>
        <p:nvSpPr>
          <p:cNvPr id="419" name="Google Shape;419;p24"/>
          <p:cNvSpPr txBox="1"/>
          <p:nvPr/>
        </p:nvSpPr>
        <p:spPr>
          <a:xfrm>
            <a:off x="3334962" y="2797658"/>
            <a:ext cx="2768473" cy="12990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Arial"/>
              <a:buAutoNum type="arabicPeriod" startAt="4"/>
            </a:pPr>
            <a:r>
              <a:rPr lang="ja-JP" sz="1800">
                <a:solidFill>
                  <a:schemeClr val="dk1"/>
                </a:solidFill>
                <a:latin typeface="Calibri"/>
                <a:ea typeface="Calibri"/>
                <a:cs typeface="Calibri"/>
                <a:sym typeface="Calibri"/>
              </a:rPr>
              <a:t>自己表現</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rgbClr val="1E4E79"/>
              </a:buClr>
              <a:buSzPts val="1800"/>
              <a:buFont typeface="Arial"/>
              <a:buAutoNum type="arabicPeriod" startAt="4"/>
            </a:pPr>
            <a:r>
              <a:rPr b="1" lang="ja-JP" sz="1800">
                <a:solidFill>
                  <a:srgbClr val="1E4E79"/>
                </a:solidFill>
                <a:latin typeface="Calibri"/>
                <a:ea typeface="Calibri"/>
                <a:cs typeface="Calibri"/>
                <a:sym typeface="Calibri"/>
              </a:rPr>
              <a:t>成長の可視化</a:t>
            </a:r>
            <a:endParaRPr b="1" sz="1800">
              <a:solidFill>
                <a:srgbClr val="1E4E79"/>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Arial"/>
              <a:buAutoNum type="arabicPeriod" startAt="4"/>
            </a:pPr>
            <a:r>
              <a:rPr lang="ja-JP" sz="1800">
                <a:solidFill>
                  <a:schemeClr val="dk1"/>
                </a:solidFill>
                <a:latin typeface="Calibri"/>
                <a:ea typeface="Calibri"/>
                <a:cs typeface="Calibri"/>
                <a:sym typeface="Calibri"/>
              </a:rPr>
              <a:t>達成可能な目標設定</a:t>
            </a:r>
            <a:endParaRPr/>
          </a:p>
        </p:txBody>
      </p:sp>
      <p:sp>
        <p:nvSpPr>
          <p:cNvPr id="420" name="Google Shape;420;p24"/>
          <p:cNvSpPr txBox="1"/>
          <p:nvPr/>
        </p:nvSpPr>
        <p:spPr>
          <a:xfrm>
            <a:off x="299803" y="5329847"/>
            <a:ext cx="8400109" cy="1384995"/>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chemeClr val="dk1"/>
                </a:solidFill>
                <a:latin typeface="Calibri"/>
                <a:ea typeface="Calibri"/>
                <a:cs typeface="Calibri"/>
                <a:sym typeface="Calibri"/>
              </a:rPr>
              <a:t>グループの3,4位の意見</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リアクションに対して賭けの割合が大きすぎて賭けですべて決まってしまって理不尽に感じた</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ja-JP" sz="2000">
                <a:solidFill>
                  <a:schemeClr val="dk1"/>
                </a:solidFill>
                <a:latin typeface="Calibri"/>
                <a:ea typeface="Calibri"/>
                <a:cs typeface="Calibri"/>
                <a:sym typeface="Calibri"/>
              </a:rPr>
              <a:t>賭け幅を小さくしても勝てない。</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考えていること</a:t>
            </a:r>
            <a:endParaRPr b="1" sz="4800">
              <a:solidFill>
                <a:schemeClr val="lt1"/>
              </a:solidFill>
              <a:latin typeface="Calibri"/>
              <a:ea typeface="Calibri"/>
              <a:cs typeface="Calibri"/>
              <a:sym typeface="Calibri"/>
            </a:endParaRPr>
          </a:p>
        </p:txBody>
      </p:sp>
      <p:sp>
        <p:nvSpPr>
          <p:cNvPr id="426" name="Google Shape;426;p25"/>
          <p:cNvSpPr txBox="1"/>
          <p:nvPr/>
        </p:nvSpPr>
        <p:spPr>
          <a:xfrm>
            <a:off x="146992" y="1868755"/>
            <a:ext cx="21761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従来のシステム</a:t>
            </a:r>
            <a:endParaRPr sz="1800">
              <a:solidFill>
                <a:schemeClr val="dk1"/>
              </a:solidFill>
              <a:latin typeface="Calibri"/>
              <a:ea typeface="Calibri"/>
              <a:cs typeface="Calibri"/>
              <a:sym typeface="Calibri"/>
            </a:endParaRPr>
          </a:p>
        </p:txBody>
      </p:sp>
      <p:sp>
        <p:nvSpPr>
          <p:cNvPr id="427" name="Google Shape;427;p25"/>
          <p:cNvSpPr/>
          <p:nvPr/>
        </p:nvSpPr>
        <p:spPr>
          <a:xfrm>
            <a:off x="1505046" y="3197858"/>
            <a:ext cx="1053966"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428" name="Google Shape;428;p25"/>
          <p:cNvGrpSpPr/>
          <p:nvPr/>
        </p:nvGrpSpPr>
        <p:grpSpPr>
          <a:xfrm>
            <a:off x="558388" y="2483073"/>
            <a:ext cx="628290" cy="1020966"/>
            <a:chOff x="5693392" y="3295657"/>
            <a:chExt cx="805217" cy="1255871"/>
          </a:xfrm>
        </p:grpSpPr>
        <p:sp>
          <p:nvSpPr>
            <p:cNvPr id="429" name="Google Shape;429;p2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30" name="Google Shape;430;p2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31" name="Google Shape;431;p25"/>
          <p:cNvSpPr/>
          <p:nvPr/>
        </p:nvSpPr>
        <p:spPr>
          <a:xfrm>
            <a:off x="686608" y="2621842"/>
            <a:ext cx="371851" cy="372049"/>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sp>
        <p:nvSpPr>
          <p:cNvPr id="432" name="Google Shape;432;p25"/>
          <p:cNvSpPr txBox="1"/>
          <p:nvPr/>
        </p:nvSpPr>
        <p:spPr>
          <a:xfrm>
            <a:off x="2323146" y="3522704"/>
            <a:ext cx="1214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オッズ1.6</a:t>
            </a:r>
            <a:endParaRPr sz="1800">
              <a:solidFill>
                <a:schemeClr val="dk1"/>
              </a:solidFill>
              <a:latin typeface="Calibri"/>
              <a:ea typeface="Calibri"/>
              <a:cs typeface="Calibri"/>
              <a:sym typeface="Calibri"/>
            </a:endParaRPr>
          </a:p>
        </p:txBody>
      </p:sp>
      <p:sp>
        <p:nvSpPr>
          <p:cNvPr id="433" name="Google Shape;433;p25"/>
          <p:cNvSpPr txBox="1"/>
          <p:nvPr/>
        </p:nvSpPr>
        <p:spPr>
          <a:xfrm>
            <a:off x="289697" y="3574783"/>
            <a:ext cx="1329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5500Pt所持</a:t>
            </a:r>
            <a:endParaRPr/>
          </a:p>
        </p:txBody>
      </p:sp>
      <p:sp>
        <p:nvSpPr>
          <p:cNvPr id="434" name="Google Shape;434;p25"/>
          <p:cNvSpPr txBox="1"/>
          <p:nvPr/>
        </p:nvSpPr>
        <p:spPr>
          <a:xfrm>
            <a:off x="1432426" y="2811990"/>
            <a:ext cx="13029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1500Pt賭け</a:t>
            </a:r>
            <a:endParaRPr/>
          </a:p>
        </p:txBody>
      </p:sp>
      <p:sp>
        <p:nvSpPr>
          <p:cNvPr id="435" name="Google Shape;435;p25"/>
          <p:cNvSpPr/>
          <p:nvPr/>
        </p:nvSpPr>
        <p:spPr>
          <a:xfrm>
            <a:off x="1505046" y="4746537"/>
            <a:ext cx="1053966"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436" name="Google Shape;436;p25"/>
          <p:cNvGrpSpPr/>
          <p:nvPr/>
        </p:nvGrpSpPr>
        <p:grpSpPr>
          <a:xfrm>
            <a:off x="558388" y="4031752"/>
            <a:ext cx="628290" cy="1020966"/>
            <a:chOff x="5693392" y="3295657"/>
            <a:chExt cx="805217" cy="1255871"/>
          </a:xfrm>
        </p:grpSpPr>
        <p:sp>
          <p:nvSpPr>
            <p:cNvPr id="437" name="Google Shape;437;p25"/>
            <p:cNvSpPr/>
            <p:nvPr/>
          </p:nvSpPr>
          <p:spPr>
            <a:xfrm>
              <a:off x="5768842" y="3295657"/>
              <a:ext cx="654316" cy="628349"/>
            </a:xfrm>
            <a:prstGeom prst="ellipse">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38" name="Google Shape;438;p25"/>
            <p:cNvSpPr/>
            <p:nvPr/>
          </p:nvSpPr>
          <p:spPr>
            <a:xfrm>
              <a:off x="5693392" y="3609832"/>
              <a:ext cx="805217" cy="941696"/>
            </a:xfrm>
            <a:prstGeom prst="triangle">
              <a:avLst>
                <a:gd fmla="val 50000" name="adj"/>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39" name="Google Shape;439;p25"/>
          <p:cNvSpPr/>
          <p:nvPr/>
        </p:nvSpPr>
        <p:spPr>
          <a:xfrm>
            <a:off x="686608" y="4170521"/>
            <a:ext cx="371851" cy="372049"/>
          </a:xfrm>
          <a:prstGeom prst="ellipse">
            <a:avLst/>
          </a:prstGeom>
          <a:solidFill>
            <a:srgbClr val="FFF2C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sp>
        <p:nvSpPr>
          <p:cNvPr id="440" name="Google Shape;440;p25"/>
          <p:cNvSpPr txBox="1"/>
          <p:nvPr/>
        </p:nvSpPr>
        <p:spPr>
          <a:xfrm>
            <a:off x="289697" y="5123462"/>
            <a:ext cx="1329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5000Pt所持</a:t>
            </a:r>
            <a:endParaRPr/>
          </a:p>
        </p:txBody>
      </p:sp>
      <p:sp>
        <p:nvSpPr>
          <p:cNvPr id="441" name="Google Shape;441;p25"/>
          <p:cNvSpPr txBox="1"/>
          <p:nvPr/>
        </p:nvSpPr>
        <p:spPr>
          <a:xfrm>
            <a:off x="1432426" y="4360669"/>
            <a:ext cx="13029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1000Pt賭け</a:t>
            </a:r>
            <a:endParaRPr/>
          </a:p>
        </p:txBody>
      </p:sp>
      <p:grpSp>
        <p:nvGrpSpPr>
          <p:cNvPr id="442" name="Google Shape;442;p25"/>
          <p:cNvGrpSpPr/>
          <p:nvPr/>
        </p:nvGrpSpPr>
        <p:grpSpPr>
          <a:xfrm>
            <a:off x="2660180" y="3013176"/>
            <a:ext cx="374956" cy="505213"/>
            <a:chOff x="3026300" y="2127946"/>
            <a:chExt cx="485151" cy="756673"/>
          </a:xfrm>
        </p:grpSpPr>
        <p:grpSp>
          <p:nvGrpSpPr>
            <p:cNvPr id="443" name="Google Shape;443;p25"/>
            <p:cNvGrpSpPr/>
            <p:nvPr/>
          </p:nvGrpSpPr>
          <p:grpSpPr>
            <a:xfrm>
              <a:off x="3026300" y="2127946"/>
              <a:ext cx="485151" cy="756673"/>
              <a:chOff x="5693392" y="3295657"/>
              <a:chExt cx="805217" cy="1255871"/>
            </a:xfrm>
          </p:grpSpPr>
          <p:sp>
            <p:nvSpPr>
              <p:cNvPr id="444" name="Google Shape;444;p2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45" name="Google Shape;445;p2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46" name="Google Shape;446;p25"/>
            <p:cNvSpPr/>
            <p:nvPr/>
          </p:nvSpPr>
          <p:spPr>
            <a:xfrm>
              <a:off x="3150559" y="2244162"/>
              <a:ext cx="236631" cy="280077"/>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1600">
                  <a:solidFill>
                    <a:srgbClr val="000000"/>
                  </a:solidFill>
                  <a:latin typeface="Calibri"/>
                  <a:ea typeface="Calibri"/>
                  <a:cs typeface="Calibri"/>
                  <a:sym typeface="Calibri"/>
                </a:rPr>
                <a:t>B</a:t>
              </a:r>
              <a:endParaRPr b="1" sz="1600">
                <a:solidFill>
                  <a:srgbClr val="000000"/>
                </a:solidFill>
                <a:latin typeface="Calibri"/>
                <a:ea typeface="Calibri"/>
                <a:cs typeface="Calibri"/>
                <a:sym typeface="Calibri"/>
              </a:endParaRPr>
            </a:p>
          </p:txBody>
        </p:sp>
      </p:grpSp>
      <p:sp>
        <p:nvSpPr>
          <p:cNvPr id="447" name="Google Shape;447;p25"/>
          <p:cNvSpPr txBox="1"/>
          <p:nvPr/>
        </p:nvSpPr>
        <p:spPr>
          <a:xfrm>
            <a:off x="2323146" y="5132389"/>
            <a:ext cx="1214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オッズ1.2</a:t>
            </a:r>
            <a:endParaRPr sz="1800">
              <a:solidFill>
                <a:schemeClr val="dk1"/>
              </a:solidFill>
              <a:latin typeface="Calibri"/>
              <a:ea typeface="Calibri"/>
              <a:cs typeface="Calibri"/>
              <a:sym typeface="Calibri"/>
            </a:endParaRPr>
          </a:p>
        </p:txBody>
      </p:sp>
      <p:grpSp>
        <p:nvGrpSpPr>
          <p:cNvPr id="448" name="Google Shape;448;p25"/>
          <p:cNvGrpSpPr/>
          <p:nvPr/>
        </p:nvGrpSpPr>
        <p:grpSpPr>
          <a:xfrm>
            <a:off x="2660180" y="4622861"/>
            <a:ext cx="374956" cy="505213"/>
            <a:chOff x="3026300" y="2127946"/>
            <a:chExt cx="485151" cy="756673"/>
          </a:xfrm>
        </p:grpSpPr>
        <p:grpSp>
          <p:nvGrpSpPr>
            <p:cNvPr id="449" name="Google Shape;449;p25"/>
            <p:cNvGrpSpPr/>
            <p:nvPr/>
          </p:nvGrpSpPr>
          <p:grpSpPr>
            <a:xfrm>
              <a:off x="3026300" y="2127946"/>
              <a:ext cx="485151" cy="756673"/>
              <a:chOff x="5693392" y="3295657"/>
              <a:chExt cx="805217" cy="1255871"/>
            </a:xfrm>
          </p:grpSpPr>
          <p:sp>
            <p:nvSpPr>
              <p:cNvPr id="450" name="Google Shape;450;p25"/>
              <p:cNvSpPr/>
              <p:nvPr/>
            </p:nvSpPr>
            <p:spPr>
              <a:xfrm>
                <a:off x="5693392" y="3609832"/>
                <a:ext cx="805217" cy="941696"/>
              </a:xfrm>
              <a:prstGeom prst="triangle">
                <a:avLst>
                  <a:gd fmla="val 50000" name="adj"/>
                </a:avLst>
              </a:prstGeom>
              <a:solidFill>
                <a:srgbClr val="FBE4D4"/>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51" name="Google Shape;451;p25"/>
              <p:cNvSpPr/>
              <p:nvPr/>
            </p:nvSpPr>
            <p:spPr>
              <a:xfrm>
                <a:off x="5768842" y="3295657"/>
                <a:ext cx="654316" cy="628349"/>
              </a:xfrm>
              <a:prstGeom prst="ellipse">
                <a:avLst/>
              </a:prstGeom>
              <a:solidFill>
                <a:srgbClr val="FBE4D4"/>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52" name="Google Shape;452;p25"/>
            <p:cNvSpPr/>
            <p:nvPr/>
          </p:nvSpPr>
          <p:spPr>
            <a:xfrm>
              <a:off x="3150558" y="2176788"/>
              <a:ext cx="236631" cy="352070"/>
            </a:xfrm>
            <a:prstGeom prst="ellipse">
              <a:avLst/>
            </a:prstGeom>
            <a:solidFill>
              <a:srgbClr val="FBE4D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1600">
                  <a:solidFill>
                    <a:srgbClr val="000000"/>
                  </a:solidFill>
                  <a:latin typeface="Calibri"/>
                  <a:ea typeface="Calibri"/>
                  <a:cs typeface="Calibri"/>
                  <a:sym typeface="Calibri"/>
                </a:rPr>
                <a:t>D</a:t>
              </a:r>
              <a:endParaRPr b="1" sz="1600">
                <a:solidFill>
                  <a:srgbClr val="000000"/>
                </a:solidFill>
                <a:latin typeface="Calibri"/>
                <a:ea typeface="Calibri"/>
                <a:cs typeface="Calibri"/>
                <a:sym typeface="Calibri"/>
              </a:endParaRPr>
            </a:p>
          </p:txBody>
        </p:sp>
      </p:grpSp>
      <p:sp>
        <p:nvSpPr>
          <p:cNvPr id="453" name="Google Shape;453;p25"/>
          <p:cNvSpPr txBox="1"/>
          <p:nvPr/>
        </p:nvSpPr>
        <p:spPr>
          <a:xfrm>
            <a:off x="3418691" y="2952287"/>
            <a:ext cx="863313" cy="646331"/>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失敗</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4000Pt</a:t>
            </a:r>
            <a:endParaRPr sz="1800">
              <a:solidFill>
                <a:schemeClr val="dk1"/>
              </a:solidFill>
              <a:latin typeface="Calibri"/>
              <a:ea typeface="Calibri"/>
              <a:cs typeface="Calibri"/>
              <a:sym typeface="Calibri"/>
            </a:endParaRPr>
          </a:p>
        </p:txBody>
      </p:sp>
      <p:sp>
        <p:nvSpPr>
          <p:cNvPr id="454" name="Google Shape;454;p25"/>
          <p:cNvSpPr txBox="1"/>
          <p:nvPr/>
        </p:nvSpPr>
        <p:spPr>
          <a:xfrm>
            <a:off x="3418691" y="4567375"/>
            <a:ext cx="863313" cy="646331"/>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成功</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6200Pt</a:t>
            </a:r>
            <a:endParaRPr sz="1800">
              <a:solidFill>
                <a:schemeClr val="dk1"/>
              </a:solidFill>
              <a:latin typeface="Calibri"/>
              <a:ea typeface="Calibri"/>
              <a:cs typeface="Calibri"/>
              <a:sym typeface="Calibri"/>
            </a:endParaRPr>
          </a:p>
        </p:txBody>
      </p:sp>
      <p:sp>
        <p:nvSpPr>
          <p:cNvPr id="455" name="Google Shape;455;p25"/>
          <p:cNvSpPr/>
          <p:nvPr/>
        </p:nvSpPr>
        <p:spPr>
          <a:xfrm>
            <a:off x="172290" y="2333625"/>
            <a:ext cx="4291289" cy="3380310"/>
          </a:xfrm>
          <a:prstGeom prst="frame">
            <a:avLst>
              <a:gd fmla="val 0" name="adj1"/>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6" name="Google Shape;456;p25"/>
          <p:cNvGrpSpPr/>
          <p:nvPr/>
        </p:nvGrpSpPr>
        <p:grpSpPr>
          <a:xfrm>
            <a:off x="4679194" y="2333625"/>
            <a:ext cx="4291289" cy="3380310"/>
            <a:chOff x="207913" y="1714205"/>
            <a:chExt cx="4471022" cy="3380310"/>
          </a:xfrm>
        </p:grpSpPr>
        <p:sp>
          <p:nvSpPr>
            <p:cNvPr id="457" name="Google Shape;457;p25"/>
            <p:cNvSpPr/>
            <p:nvPr/>
          </p:nvSpPr>
          <p:spPr>
            <a:xfrm>
              <a:off x="1596489" y="2578438"/>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458" name="Google Shape;458;p25"/>
            <p:cNvGrpSpPr/>
            <p:nvPr/>
          </p:nvGrpSpPr>
          <p:grpSpPr>
            <a:xfrm>
              <a:off x="610182" y="1863653"/>
              <a:ext cx="654605" cy="1020966"/>
              <a:chOff x="5693392" y="3295657"/>
              <a:chExt cx="805217" cy="1255871"/>
            </a:xfrm>
          </p:grpSpPr>
          <p:sp>
            <p:nvSpPr>
              <p:cNvPr id="459" name="Google Shape;459;p2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60" name="Google Shape;460;p2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61" name="Google Shape;461;p25"/>
            <p:cNvSpPr/>
            <p:nvPr/>
          </p:nvSpPr>
          <p:spPr>
            <a:xfrm>
              <a:off x="743772" y="2002422"/>
              <a:ext cx="387425" cy="372049"/>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sp>
          <p:nvSpPr>
            <p:cNvPr id="462" name="Google Shape;462;p25"/>
            <p:cNvSpPr txBox="1"/>
            <p:nvPr/>
          </p:nvSpPr>
          <p:spPr>
            <a:xfrm>
              <a:off x="2448854" y="2903284"/>
              <a:ext cx="1265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オッズ1.6</a:t>
              </a:r>
              <a:endParaRPr sz="1800">
                <a:solidFill>
                  <a:schemeClr val="dk1"/>
                </a:solidFill>
                <a:latin typeface="Calibri"/>
                <a:ea typeface="Calibri"/>
                <a:cs typeface="Calibri"/>
                <a:sym typeface="Calibri"/>
              </a:endParaRPr>
            </a:p>
          </p:txBody>
        </p:sp>
        <p:sp>
          <p:nvSpPr>
            <p:cNvPr id="463" name="Google Shape;463;p25"/>
            <p:cNvSpPr txBox="1"/>
            <p:nvPr/>
          </p:nvSpPr>
          <p:spPr>
            <a:xfrm>
              <a:off x="330237" y="2955363"/>
              <a:ext cx="13856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5500Pt所持</a:t>
              </a:r>
              <a:endParaRPr/>
            </a:p>
          </p:txBody>
        </p:sp>
        <p:sp>
          <p:nvSpPr>
            <p:cNvPr id="464" name="Google Shape;464;p25"/>
            <p:cNvSpPr txBox="1"/>
            <p:nvPr/>
          </p:nvSpPr>
          <p:spPr>
            <a:xfrm>
              <a:off x="1520828" y="2192570"/>
              <a:ext cx="13575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rgbClr val="FF0000"/>
                  </a:solidFill>
                  <a:latin typeface="Calibri"/>
                  <a:ea typeface="Calibri"/>
                  <a:cs typeface="Calibri"/>
                  <a:sym typeface="Calibri"/>
                </a:rPr>
                <a:t>1000Pt</a:t>
              </a:r>
              <a:r>
                <a:rPr lang="ja-JP" sz="1800">
                  <a:solidFill>
                    <a:schemeClr val="dk1"/>
                  </a:solidFill>
                  <a:latin typeface="Calibri"/>
                  <a:ea typeface="Calibri"/>
                  <a:cs typeface="Calibri"/>
                  <a:sym typeface="Calibri"/>
                </a:rPr>
                <a:t>賭け</a:t>
              </a:r>
              <a:endParaRPr/>
            </a:p>
          </p:txBody>
        </p:sp>
        <p:sp>
          <p:nvSpPr>
            <p:cNvPr id="465" name="Google Shape;465;p25"/>
            <p:cNvSpPr/>
            <p:nvPr/>
          </p:nvSpPr>
          <p:spPr>
            <a:xfrm>
              <a:off x="1596489" y="412711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466" name="Google Shape;466;p25"/>
            <p:cNvGrpSpPr/>
            <p:nvPr/>
          </p:nvGrpSpPr>
          <p:grpSpPr>
            <a:xfrm>
              <a:off x="610182" y="3412332"/>
              <a:ext cx="654605" cy="1020966"/>
              <a:chOff x="5693392" y="3295657"/>
              <a:chExt cx="805217" cy="1255871"/>
            </a:xfrm>
          </p:grpSpPr>
          <p:sp>
            <p:nvSpPr>
              <p:cNvPr id="467" name="Google Shape;467;p25"/>
              <p:cNvSpPr/>
              <p:nvPr/>
            </p:nvSpPr>
            <p:spPr>
              <a:xfrm>
                <a:off x="5768842" y="3295657"/>
                <a:ext cx="654316" cy="628349"/>
              </a:xfrm>
              <a:prstGeom prst="ellipse">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68" name="Google Shape;468;p25"/>
              <p:cNvSpPr/>
              <p:nvPr/>
            </p:nvSpPr>
            <p:spPr>
              <a:xfrm>
                <a:off x="5693392" y="3609832"/>
                <a:ext cx="805217" cy="941696"/>
              </a:xfrm>
              <a:prstGeom prst="triangle">
                <a:avLst>
                  <a:gd fmla="val 50000" name="adj"/>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69" name="Google Shape;469;p25"/>
            <p:cNvSpPr/>
            <p:nvPr/>
          </p:nvSpPr>
          <p:spPr>
            <a:xfrm>
              <a:off x="743772" y="3551101"/>
              <a:ext cx="387425" cy="372049"/>
            </a:xfrm>
            <a:prstGeom prst="ellipse">
              <a:avLst/>
            </a:prstGeom>
            <a:solidFill>
              <a:srgbClr val="FFF2C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sp>
          <p:nvSpPr>
            <p:cNvPr id="470" name="Google Shape;470;p25"/>
            <p:cNvSpPr txBox="1"/>
            <p:nvPr/>
          </p:nvSpPr>
          <p:spPr>
            <a:xfrm>
              <a:off x="330237" y="4504042"/>
              <a:ext cx="13856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5000Pt所持</a:t>
              </a:r>
              <a:endParaRPr/>
            </a:p>
          </p:txBody>
        </p:sp>
        <p:sp>
          <p:nvSpPr>
            <p:cNvPr id="471" name="Google Shape;471;p25"/>
            <p:cNvSpPr txBox="1"/>
            <p:nvPr/>
          </p:nvSpPr>
          <p:spPr>
            <a:xfrm>
              <a:off x="1520828" y="3741249"/>
              <a:ext cx="13575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rgbClr val="FF0000"/>
                  </a:solidFill>
                  <a:latin typeface="Calibri"/>
                  <a:ea typeface="Calibri"/>
                  <a:cs typeface="Calibri"/>
                  <a:sym typeface="Calibri"/>
                </a:rPr>
                <a:t>1000Pt</a:t>
              </a:r>
              <a:r>
                <a:rPr lang="ja-JP" sz="1800">
                  <a:solidFill>
                    <a:schemeClr val="dk1"/>
                  </a:solidFill>
                  <a:latin typeface="Calibri"/>
                  <a:ea typeface="Calibri"/>
                  <a:cs typeface="Calibri"/>
                  <a:sym typeface="Calibri"/>
                </a:rPr>
                <a:t>賭け</a:t>
              </a:r>
              <a:endParaRPr/>
            </a:p>
          </p:txBody>
        </p:sp>
        <p:grpSp>
          <p:nvGrpSpPr>
            <p:cNvPr id="472" name="Google Shape;472;p25"/>
            <p:cNvGrpSpPr/>
            <p:nvPr/>
          </p:nvGrpSpPr>
          <p:grpSpPr>
            <a:xfrm>
              <a:off x="2800004" y="2393756"/>
              <a:ext cx="390660" cy="505213"/>
              <a:chOff x="3026300" y="2127946"/>
              <a:chExt cx="485151" cy="756673"/>
            </a:xfrm>
          </p:grpSpPr>
          <p:grpSp>
            <p:nvGrpSpPr>
              <p:cNvPr id="473" name="Google Shape;473;p25"/>
              <p:cNvGrpSpPr/>
              <p:nvPr/>
            </p:nvGrpSpPr>
            <p:grpSpPr>
              <a:xfrm>
                <a:off x="3026300" y="2127946"/>
                <a:ext cx="485151" cy="756673"/>
                <a:chOff x="5693392" y="3295657"/>
                <a:chExt cx="805217" cy="1255871"/>
              </a:xfrm>
            </p:grpSpPr>
            <p:sp>
              <p:nvSpPr>
                <p:cNvPr id="474" name="Google Shape;474;p2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75" name="Google Shape;475;p2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76" name="Google Shape;476;p25"/>
              <p:cNvSpPr/>
              <p:nvPr/>
            </p:nvSpPr>
            <p:spPr>
              <a:xfrm>
                <a:off x="3150559" y="2244162"/>
                <a:ext cx="236631" cy="280077"/>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1600">
                    <a:solidFill>
                      <a:srgbClr val="000000"/>
                    </a:solidFill>
                    <a:latin typeface="Calibri"/>
                    <a:ea typeface="Calibri"/>
                    <a:cs typeface="Calibri"/>
                    <a:sym typeface="Calibri"/>
                  </a:rPr>
                  <a:t>B</a:t>
                </a:r>
                <a:endParaRPr b="1" sz="1600">
                  <a:solidFill>
                    <a:srgbClr val="000000"/>
                  </a:solidFill>
                  <a:latin typeface="Calibri"/>
                  <a:ea typeface="Calibri"/>
                  <a:cs typeface="Calibri"/>
                  <a:sym typeface="Calibri"/>
                </a:endParaRPr>
              </a:p>
            </p:txBody>
          </p:sp>
        </p:grpSp>
        <p:sp>
          <p:nvSpPr>
            <p:cNvPr id="477" name="Google Shape;477;p25"/>
            <p:cNvSpPr txBox="1"/>
            <p:nvPr/>
          </p:nvSpPr>
          <p:spPr>
            <a:xfrm>
              <a:off x="2448854" y="4512969"/>
              <a:ext cx="1265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オッズ1.2</a:t>
              </a:r>
              <a:endParaRPr sz="1800">
                <a:solidFill>
                  <a:schemeClr val="dk1"/>
                </a:solidFill>
                <a:latin typeface="Calibri"/>
                <a:ea typeface="Calibri"/>
                <a:cs typeface="Calibri"/>
                <a:sym typeface="Calibri"/>
              </a:endParaRPr>
            </a:p>
          </p:txBody>
        </p:sp>
        <p:grpSp>
          <p:nvGrpSpPr>
            <p:cNvPr id="478" name="Google Shape;478;p25"/>
            <p:cNvGrpSpPr/>
            <p:nvPr/>
          </p:nvGrpSpPr>
          <p:grpSpPr>
            <a:xfrm>
              <a:off x="2800004" y="4003441"/>
              <a:ext cx="390660" cy="505213"/>
              <a:chOff x="3026300" y="2127946"/>
              <a:chExt cx="485151" cy="756673"/>
            </a:xfrm>
          </p:grpSpPr>
          <p:grpSp>
            <p:nvGrpSpPr>
              <p:cNvPr id="479" name="Google Shape;479;p25"/>
              <p:cNvGrpSpPr/>
              <p:nvPr/>
            </p:nvGrpSpPr>
            <p:grpSpPr>
              <a:xfrm>
                <a:off x="3026300" y="2127946"/>
                <a:ext cx="485151" cy="756673"/>
                <a:chOff x="5693392" y="3295657"/>
                <a:chExt cx="805217" cy="1255871"/>
              </a:xfrm>
            </p:grpSpPr>
            <p:sp>
              <p:nvSpPr>
                <p:cNvPr id="480" name="Google Shape;480;p25"/>
                <p:cNvSpPr/>
                <p:nvPr/>
              </p:nvSpPr>
              <p:spPr>
                <a:xfrm>
                  <a:off x="5693392" y="3609832"/>
                  <a:ext cx="805217" cy="941696"/>
                </a:xfrm>
                <a:prstGeom prst="triangle">
                  <a:avLst>
                    <a:gd fmla="val 50000" name="adj"/>
                  </a:avLst>
                </a:prstGeom>
                <a:solidFill>
                  <a:srgbClr val="FBE4D4"/>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81" name="Google Shape;481;p25"/>
                <p:cNvSpPr/>
                <p:nvPr/>
              </p:nvSpPr>
              <p:spPr>
                <a:xfrm>
                  <a:off x="5768842" y="3295657"/>
                  <a:ext cx="654316" cy="628349"/>
                </a:xfrm>
                <a:prstGeom prst="ellipse">
                  <a:avLst/>
                </a:prstGeom>
                <a:solidFill>
                  <a:srgbClr val="FBE4D4"/>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482" name="Google Shape;482;p25"/>
              <p:cNvSpPr/>
              <p:nvPr/>
            </p:nvSpPr>
            <p:spPr>
              <a:xfrm>
                <a:off x="3150558" y="2176788"/>
                <a:ext cx="236631" cy="352070"/>
              </a:xfrm>
              <a:prstGeom prst="ellipse">
                <a:avLst/>
              </a:prstGeom>
              <a:solidFill>
                <a:srgbClr val="FBE4D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1600">
                    <a:solidFill>
                      <a:srgbClr val="000000"/>
                    </a:solidFill>
                    <a:latin typeface="Calibri"/>
                    <a:ea typeface="Calibri"/>
                    <a:cs typeface="Calibri"/>
                    <a:sym typeface="Calibri"/>
                  </a:rPr>
                  <a:t>D</a:t>
                </a:r>
                <a:endParaRPr b="1" sz="1600">
                  <a:solidFill>
                    <a:srgbClr val="000000"/>
                  </a:solidFill>
                  <a:latin typeface="Calibri"/>
                  <a:ea typeface="Calibri"/>
                  <a:cs typeface="Calibri"/>
                  <a:sym typeface="Calibri"/>
                </a:endParaRPr>
              </a:p>
            </p:txBody>
          </p:sp>
        </p:grpSp>
        <p:sp>
          <p:nvSpPr>
            <p:cNvPr id="483" name="Google Shape;483;p25"/>
            <p:cNvSpPr txBox="1"/>
            <p:nvPr/>
          </p:nvSpPr>
          <p:spPr>
            <a:xfrm>
              <a:off x="3590284" y="2332867"/>
              <a:ext cx="899471" cy="646331"/>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失敗</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5500Pt</a:t>
              </a:r>
              <a:endParaRPr sz="1800">
                <a:solidFill>
                  <a:schemeClr val="dk1"/>
                </a:solidFill>
                <a:latin typeface="Calibri"/>
                <a:ea typeface="Calibri"/>
                <a:cs typeface="Calibri"/>
                <a:sym typeface="Calibri"/>
              </a:endParaRPr>
            </a:p>
          </p:txBody>
        </p:sp>
        <p:sp>
          <p:nvSpPr>
            <p:cNvPr id="484" name="Google Shape;484;p25"/>
            <p:cNvSpPr txBox="1"/>
            <p:nvPr/>
          </p:nvSpPr>
          <p:spPr>
            <a:xfrm>
              <a:off x="3590284" y="3947955"/>
              <a:ext cx="899471" cy="646331"/>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成功</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6200Pt</a:t>
              </a:r>
              <a:endParaRPr sz="1800">
                <a:solidFill>
                  <a:schemeClr val="dk1"/>
                </a:solidFill>
                <a:latin typeface="Calibri"/>
                <a:ea typeface="Calibri"/>
                <a:cs typeface="Calibri"/>
                <a:sym typeface="Calibri"/>
              </a:endParaRPr>
            </a:p>
          </p:txBody>
        </p:sp>
        <p:sp>
          <p:nvSpPr>
            <p:cNvPr id="485" name="Google Shape;485;p25"/>
            <p:cNvSpPr/>
            <p:nvPr/>
          </p:nvSpPr>
          <p:spPr>
            <a:xfrm>
              <a:off x="207913" y="1714205"/>
              <a:ext cx="4471022" cy="3380310"/>
            </a:xfrm>
            <a:prstGeom prst="frame">
              <a:avLst>
                <a:gd fmla="val 0" name="adj1"/>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6" name="Google Shape;486;p25"/>
          <p:cNvSpPr txBox="1"/>
          <p:nvPr/>
        </p:nvSpPr>
        <p:spPr>
          <a:xfrm>
            <a:off x="4754733" y="1117203"/>
            <a:ext cx="37161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案１:</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賭けられるポイントを一律にして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賭けが失敗しても自分のポイントからは引かれない。</a:t>
            </a:r>
            <a:endParaRPr sz="1800">
              <a:solidFill>
                <a:schemeClr val="dk1"/>
              </a:solidFill>
              <a:latin typeface="Calibri"/>
              <a:ea typeface="Calibri"/>
              <a:cs typeface="Calibri"/>
              <a:sym typeface="Calibri"/>
            </a:endParaRPr>
          </a:p>
        </p:txBody>
      </p:sp>
      <p:sp>
        <p:nvSpPr>
          <p:cNvPr id="487" name="Google Shape;487;p25"/>
          <p:cNvSpPr/>
          <p:nvPr/>
        </p:nvSpPr>
        <p:spPr>
          <a:xfrm>
            <a:off x="5991205" y="2781304"/>
            <a:ext cx="1165477" cy="381182"/>
          </a:xfrm>
          <a:prstGeom prst="frame">
            <a:avLst>
              <a:gd fmla="val 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5"/>
          <p:cNvSpPr/>
          <p:nvPr/>
        </p:nvSpPr>
        <p:spPr>
          <a:xfrm>
            <a:off x="5991205" y="4329983"/>
            <a:ext cx="1165477" cy="381182"/>
          </a:xfrm>
          <a:prstGeom prst="frame">
            <a:avLst>
              <a:gd fmla="val 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6"/>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考えていること</a:t>
            </a:r>
            <a:endParaRPr b="1" sz="4800">
              <a:solidFill>
                <a:schemeClr val="lt1"/>
              </a:solidFill>
              <a:latin typeface="Calibri"/>
              <a:ea typeface="Calibri"/>
              <a:cs typeface="Calibri"/>
              <a:sym typeface="Calibri"/>
            </a:endParaRPr>
          </a:p>
        </p:txBody>
      </p:sp>
      <p:sp>
        <p:nvSpPr>
          <p:cNvPr id="495" name="Google Shape;495;p26"/>
          <p:cNvSpPr txBox="1"/>
          <p:nvPr/>
        </p:nvSpPr>
        <p:spPr>
          <a:xfrm>
            <a:off x="301843" y="1080134"/>
            <a:ext cx="57588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案２:所持ポイントとは別に</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賭けポイントという制度を導入する。</a:t>
            </a:r>
            <a:endParaRPr sz="1800">
              <a:solidFill>
                <a:schemeClr val="dk1"/>
              </a:solidFill>
              <a:latin typeface="Calibri"/>
              <a:ea typeface="Calibri"/>
              <a:cs typeface="Calibri"/>
              <a:sym typeface="Calibri"/>
            </a:endParaRPr>
          </a:p>
        </p:txBody>
      </p:sp>
      <p:sp>
        <p:nvSpPr>
          <p:cNvPr id="496" name="Google Shape;496;p26"/>
          <p:cNvSpPr txBox="1"/>
          <p:nvPr/>
        </p:nvSpPr>
        <p:spPr>
          <a:xfrm>
            <a:off x="432935" y="5933059"/>
            <a:ext cx="783912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賭けポイント</a:t>
            </a:r>
            <a:r>
              <a:rPr lang="ja-JP" sz="1800">
                <a:solidFill>
                  <a:schemeClr val="dk1"/>
                </a:solidFill>
                <a:latin typeface="Calibri"/>
                <a:ea typeface="Calibri"/>
                <a:cs typeface="Calibri"/>
                <a:sym typeface="Calibri"/>
              </a:rPr>
              <a:t>はそのまま次の議論でも継続して与えられる。</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例えば、一回の議論で</a:t>
            </a:r>
            <a:r>
              <a:rPr b="1" lang="ja-JP" sz="1800">
                <a:solidFill>
                  <a:srgbClr val="FF0000"/>
                </a:solidFill>
                <a:latin typeface="Calibri"/>
                <a:ea typeface="Calibri"/>
                <a:cs typeface="Calibri"/>
                <a:sym typeface="Calibri"/>
              </a:rPr>
              <a:t>1000Pt</a:t>
            </a:r>
            <a:r>
              <a:rPr lang="ja-JP" sz="1800">
                <a:solidFill>
                  <a:schemeClr val="dk1"/>
                </a:solidFill>
                <a:latin typeface="Calibri"/>
                <a:ea typeface="Calibri"/>
                <a:cs typeface="Calibri"/>
                <a:sym typeface="Calibri"/>
              </a:rPr>
              <a:t>与えられる場合、</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上記でAさんは</a:t>
            </a:r>
            <a:r>
              <a:rPr b="1" lang="ja-JP" sz="1800">
                <a:solidFill>
                  <a:srgbClr val="FF0000"/>
                </a:solidFill>
                <a:latin typeface="Calibri"/>
                <a:ea typeface="Calibri"/>
                <a:cs typeface="Calibri"/>
                <a:sym typeface="Calibri"/>
              </a:rPr>
              <a:t>500Pt</a:t>
            </a:r>
            <a:r>
              <a:rPr lang="ja-JP" sz="1800">
                <a:solidFill>
                  <a:schemeClr val="dk1"/>
                </a:solidFill>
                <a:latin typeface="Calibri"/>
                <a:ea typeface="Calibri"/>
                <a:cs typeface="Calibri"/>
                <a:sym typeface="Calibri"/>
              </a:rPr>
              <a:t>使用したら、次の議論で</a:t>
            </a:r>
            <a:r>
              <a:rPr b="1" lang="ja-JP" sz="1800">
                <a:solidFill>
                  <a:srgbClr val="FF0000"/>
                </a:solidFill>
                <a:latin typeface="Calibri"/>
                <a:ea typeface="Calibri"/>
                <a:cs typeface="Calibri"/>
                <a:sym typeface="Calibri"/>
              </a:rPr>
              <a:t>1500Pt</a:t>
            </a:r>
            <a:r>
              <a:rPr lang="ja-JP" sz="1800">
                <a:solidFill>
                  <a:schemeClr val="dk1"/>
                </a:solidFill>
                <a:latin typeface="Calibri"/>
                <a:ea typeface="Calibri"/>
                <a:cs typeface="Calibri"/>
                <a:sym typeface="Calibri"/>
              </a:rPr>
              <a:t>使用することができる。</a:t>
            </a:r>
            <a:endParaRPr sz="1800">
              <a:solidFill>
                <a:schemeClr val="dk1"/>
              </a:solidFill>
              <a:latin typeface="Calibri"/>
              <a:ea typeface="Calibri"/>
              <a:cs typeface="Calibri"/>
              <a:sym typeface="Calibri"/>
            </a:endParaRPr>
          </a:p>
        </p:txBody>
      </p:sp>
      <p:grpSp>
        <p:nvGrpSpPr>
          <p:cNvPr id="497" name="Google Shape;497;p26"/>
          <p:cNvGrpSpPr/>
          <p:nvPr/>
        </p:nvGrpSpPr>
        <p:grpSpPr>
          <a:xfrm>
            <a:off x="432935" y="1695291"/>
            <a:ext cx="8101465" cy="4237768"/>
            <a:chOff x="432935" y="1695291"/>
            <a:chExt cx="8101465" cy="4237768"/>
          </a:xfrm>
        </p:grpSpPr>
        <p:grpSp>
          <p:nvGrpSpPr>
            <p:cNvPr id="498" name="Google Shape;498;p26"/>
            <p:cNvGrpSpPr/>
            <p:nvPr/>
          </p:nvGrpSpPr>
          <p:grpSpPr>
            <a:xfrm>
              <a:off x="432935" y="1726465"/>
              <a:ext cx="8101465" cy="4206594"/>
              <a:chOff x="432935" y="1745375"/>
              <a:chExt cx="8101465" cy="4206594"/>
            </a:xfrm>
          </p:grpSpPr>
          <p:sp>
            <p:nvSpPr>
              <p:cNvPr id="499" name="Google Shape;499;p26"/>
              <p:cNvSpPr/>
              <p:nvPr/>
            </p:nvSpPr>
            <p:spPr>
              <a:xfrm>
                <a:off x="1765691" y="2772379"/>
                <a:ext cx="1053966"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500" name="Google Shape;500;p26"/>
              <p:cNvGrpSpPr/>
              <p:nvPr/>
            </p:nvGrpSpPr>
            <p:grpSpPr>
              <a:xfrm>
                <a:off x="819033" y="2057594"/>
                <a:ext cx="628290" cy="1020966"/>
                <a:chOff x="5693392" y="3295657"/>
                <a:chExt cx="805217" cy="1255871"/>
              </a:xfrm>
            </p:grpSpPr>
            <p:sp>
              <p:nvSpPr>
                <p:cNvPr id="501" name="Google Shape;501;p26"/>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02" name="Google Shape;502;p26"/>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03" name="Google Shape;503;p26"/>
              <p:cNvSpPr/>
              <p:nvPr/>
            </p:nvSpPr>
            <p:spPr>
              <a:xfrm>
                <a:off x="947253" y="2196363"/>
                <a:ext cx="371851" cy="372049"/>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sp>
            <p:nvSpPr>
              <p:cNvPr id="504" name="Google Shape;504;p26"/>
              <p:cNvSpPr txBox="1"/>
              <p:nvPr/>
            </p:nvSpPr>
            <p:spPr>
              <a:xfrm>
                <a:off x="2583791" y="3097225"/>
                <a:ext cx="1214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オッズ1.6</a:t>
                </a:r>
                <a:endParaRPr sz="1800">
                  <a:solidFill>
                    <a:schemeClr val="dk1"/>
                  </a:solidFill>
                  <a:latin typeface="Calibri"/>
                  <a:ea typeface="Calibri"/>
                  <a:cs typeface="Calibri"/>
                  <a:sym typeface="Calibri"/>
                </a:endParaRPr>
              </a:p>
            </p:txBody>
          </p:sp>
          <p:sp>
            <p:nvSpPr>
              <p:cNvPr id="505" name="Google Shape;505;p26"/>
              <p:cNvSpPr txBox="1"/>
              <p:nvPr/>
            </p:nvSpPr>
            <p:spPr>
              <a:xfrm>
                <a:off x="449174" y="3161608"/>
                <a:ext cx="23688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5500Pt所持</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賭けPt:1000Pt</a:t>
                </a:r>
                <a:endParaRPr b="1" sz="1800">
                  <a:solidFill>
                    <a:srgbClr val="FF0000"/>
                  </a:solidFill>
                  <a:latin typeface="Calibri"/>
                  <a:ea typeface="Calibri"/>
                  <a:cs typeface="Calibri"/>
                  <a:sym typeface="Calibri"/>
                </a:endParaRPr>
              </a:p>
            </p:txBody>
          </p:sp>
          <p:sp>
            <p:nvSpPr>
              <p:cNvPr id="506" name="Google Shape;506;p26"/>
              <p:cNvSpPr txBox="1"/>
              <p:nvPr/>
            </p:nvSpPr>
            <p:spPr>
              <a:xfrm>
                <a:off x="1693071" y="2386511"/>
                <a:ext cx="13029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rgbClr val="FF0000"/>
                    </a:solidFill>
                    <a:latin typeface="Calibri"/>
                    <a:ea typeface="Calibri"/>
                    <a:cs typeface="Calibri"/>
                    <a:sym typeface="Calibri"/>
                  </a:rPr>
                  <a:t>500Pt</a:t>
                </a:r>
                <a:r>
                  <a:rPr lang="ja-JP" sz="1800">
                    <a:solidFill>
                      <a:schemeClr val="dk1"/>
                    </a:solidFill>
                    <a:latin typeface="Calibri"/>
                    <a:ea typeface="Calibri"/>
                    <a:cs typeface="Calibri"/>
                    <a:sym typeface="Calibri"/>
                  </a:rPr>
                  <a:t>賭け</a:t>
                </a:r>
                <a:endParaRPr/>
              </a:p>
            </p:txBody>
          </p:sp>
          <p:sp>
            <p:nvSpPr>
              <p:cNvPr id="507" name="Google Shape;507;p26"/>
              <p:cNvSpPr/>
              <p:nvPr/>
            </p:nvSpPr>
            <p:spPr>
              <a:xfrm>
                <a:off x="1764074" y="4928713"/>
                <a:ext cx="1053966"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508" name="Google Shape;508;p26"/>
              <p:cNvGrpSpPr/>
              <p:nvPr/>
            </p:nvGrpSpPr>
            <p:grpSpPr>
              <a:xfrm>
                <a:off x="817416" y="4213928"/>
                <a:ext cx="628290" cy="1020966"/>
                <a:chOff x="5693392" y="3295657"/>
                <a:chExt cx="805217" cy="1255871"/>
              </a:xfrm>
            </p:grpSpPr>
            <p:sp>
              <p:nvSpPr>
                <p:cNvPr id="509" name="Google Shape;509;p26"/>
                <p:cNvSpPr/>
                <p:nvPr/>
              </p:nvSpPr>
              <p:spPr>
                <a:xfrm>
                  <a:off x="5768842" y="3295657"/>
                  <a:ext cx="654316" cy="628349"/>
                </a:xfrm>
                <a:prstGeom prst="ellipse">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10" name="Google Shape;510;p26"/>
                <p:cNvSpPr/>
                <p:nvPr/>
              </p:nvSpPr>
              <p:spPr>
                <a:xfrm>
                  <a:off x="5693392" y="3609832"/>
                  <a:ext cx="805217" cy="941696"/>
                </a:xfrm>
                <a:prstGeom prst="triangle">
                  <a:avLst>
                    <a:gd fmla="val 50000" name="adj"/>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11" name="Google Shape;511;p26"/>
              <p:cNvSpPr/>
              <p:nvPr/>
            </p:nvSpPr>
            <p:spPr>
              <a:xfrm>
                <a:off x="945636" y="4352697"/>
                <a:ext cx="371851" cy="372049"/>
              </a:xfrm>
              <a:prstGeom prst="ellipse">
                <a:avLst/>
              </a:prstGeom>
              <a:solidFill>
                <a:srgbClr val="FFF2C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sp>
            <p:nvSpPr>
              <p:cNvPr id="512" name="Google Shape;512;p26"/>
              <p:cNvSpPr txBox="1"/>
              <p:nvPr/>
            </p:nvSpPr>
            <p:spPr>
              <a:xfrm>
                <a:off x="548725" y="5305638"/>
                <a:ext cx="16498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5000Pt所持</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賭けPt:1000Pt</a:t>
                </a:r>
                <a:endParaRPr b="1" sz="1800">
                  <a:solidFill>
                    <a:srgbClr val="FF0000"/>
                  </a:solidFill>
                  <a:latin typeface="Calibri"/>
                  <a:ea typeface="Calibri"/>
                  <a:cs typeface="Calibri"/>
                  <a:sym typeface="Calibri"/>
                </a:endParaRPr>
              </a:p>
            </p:txBody>
          </p:sp>
          <p:sp>
            <p:nvSpPr>
              <p:cNvPr id="513" name="Google Shape;513;p26"/>
              <p:cNvSpPr txBox="1"/>
              <p:nvPr/>
            </p:nvSpPr>
            <p:spPr>
              <a:xfrm>
                <a:off x="1691454" y="4542845"/>
                <a:ext cx="1506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rgbClr val="FF0000"/>
                    </a:solidFill>
                    <a:latin typeface="Calibri"/>
                    <a:ea typeface="Calibri"/>
                    <a:cs typeface="Calibri"/>
                    <a:sym typeface="Calibri"/>
                  </a:rPr>
                  <a:t>1000Pt</a:t>
                </a:r>
                <a:r>
                  <a:rPr lang="ja-JP" sz="1800">
                    <a:solidFill>
                      <a:schemeClr val="dk1"/>
                    </a:solidFill>
                    <a:latin typeface="Calibri"/>
                    <a:ea typeface="Calibri"/>
                    <a:cs typeface="Calibri"/>
                    <a:sym typeface="Calibri"/>
                  </a:rPr>
                  <a:t>賭け</a:t>
                </a:r>
                <a:endParaRPr/>
              </a:p>
            </p:txBody>
          </p:sp>
          <p:grpSp>
            <p:nvGrpSpPr>
              <p:cNvPr id="514" name="Google Shape;514;p26"/>
              <p:cNvGrpSpPr/>
              <p:nvPr/>
            </p:nvGrpSpPr>
            <p:grpSpPr>
              <a:xfrm>
                <a:off x="2920825" y="2587697"/>
                <a:ext cx="374956" cy="505213"/>
                <a:chOff x="3026300" y="2127946"/>
                <a:chExt cx="485151" cy="756673"/>
              </a:xfrm>
            </p:grpSpPr>
            <p:grpSp>
              <p:nvGrpSpPr>
                <p:cNvPr id="515" name="Google Shape;515;p26"/>
                <p:cNvGrpSpPr/>
                <p:nvPr/>
              </p:nvGrpSpPr>
              <p:grpSpPr>
                <a:xfrm>
                  <a:off x="3026300" y="2127946"/>
                  <a:ext cx="485151" cy="756673"/>
                  <a:chOff x="5693392" y="3295657"/>
                  <a:chExt cx="805217" cy="1255871"/>
                </a:xfrm>
              </p:grpSpPr>
              <p:sp>
                <p:nvSpPr>
                  <p:cNvPr id="516" name="Google Shape;516;p26"/>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17" name="Google Shape;517;p26"/>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18" name="Google Shape;518;p26"/>
                <p:cNvSpPr/>
                <p:nvPr/>
              </p:nvSpPr>
              <p:spPr>
                <a:xfrm>
                  <a:off x="3150559" y="2244162"/>
                  <a:ext cx="236631" cy="280077"/>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1600">
                      <a:solidFill>
                        <a:srgbClr val="000000"/>
                      </a:solidFill>
                      <a:latin typeface="Calibri"/>
                      <a:ea typeface="Calibri"/>
                      <a:cs typeface="Calibri"/>
                      <a:sym typeface="Calibri"/>
                    </a:rPr>
                    <a:t>B</a:t>
                  </a:r>
                  <a:endParaRPr b="1" sz="1600">
                    <a:solidFill>
                      <a:srgbClr val="000000"/>
                    </a:solidFill>
                    <a:latin typeface="Calibri"/>
                    <a:ea typeface="Calibri"/>
                    <a:cs typeface="Calibri"/>
                    <a:sym typeface="Calibri"/>
                  </a:endParaRPr>
                </a:p>
              </p:txBody>
            </p:sp>
          </p:grpSp>
          <p:sp>
            <p:nvSpPr>
              <p:cNvPr id="519" name="Google Shape;519;p26"/>
              <p:cNvSpPr txBox="1"/>
              <p:nvPr/>
            </p:nvSpPr>
            <p:spPr>
              <a:xfrm>
                <a:off x="2582174" y="5314565"/>
                <a:ext cx="1214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オッズ1.2</a:t>
                </a:r>
                <a:endParaRPr sz="1800">
                  <a:solidFill>
                    <a:schemeClr val="dk1"/>
                  </a:solidFill>
                  <a:latin typeface="Calibri"/>
                  <a:ea typeface="Calibri"/>
                  <a:cs typeface="Calibri"/>
                  <a:sym typeface="Calibri"/>
                </a:endParaRPr>
              </a:p>
            </p:txBody>
          </p:sp>
          <p:grpSp>
            <p:nvGrpSpPr>
              <p:cNvPr id="520" name="Google Shape;520;p26"/>
              <p:cNvGrpSpPr/>
              <p:nvPr/>
            </p:nvGrpSpPr>
            <p:grpSpPr>
              <a:xfrm>
                <a:off x="2919208" y="4805037"/>
                <a:ext cx="374956" cy="505213"/>
                <a:chOff x="3026300" y="2127946"/>
                <a:chExt cx="485151" cy="756673"/>
              </a:xfrm>
            </p:grpSpPr>
            <p:grpSp>
              <p:nvGrpSpPr>
                <p:cNvPr id="521" name="Google Shape;521;p26"/>
                <p:cNvGrpSpPr/>
                <p:nvPr/>
              </p:nvGrpSpPr>
              <p:grpSpPr>
                <a:xfrm>
                  <a:off x="3026300" y="2127946"/>
                  <a:ext cx="485151" cy="756673"/>
                  <a:chOff x="5693392" y="3295657"/>
                  <a:chExt cx="805217" cy="1255871"/>
                </a:xfrm>
              </p:grpSpPr>
              <p:sp>
                <p:nvSpPr>
                  <p:cNvPr id="522" name="Google Shape;522;p26"/>
                  <p:cNvSpPr/>
                  <p:nvPr/>
                </p:nvSpPr>
                <p:spPr>
                  <a:xfrm>
                    <a:off x="5693392" y="3609832"/>
                    <a:ext cx="805217" cy="941696"/>
                  </a:xfrm>
                  <a:prstGeom prst="triangle">
                    <a:avLst>
                      <a:gd fmla="val 50000" name="adj"/>
                    </a:avLst>
                  </a:prstGeom>
                  <a:solidFill>
                    <a:srgbClr val="FBE4D4"/>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23" name="Google Shape;523;p26"/>
                  <p:cNvSpPr/>
                  <p:nvPr/>
                </p:nvSpPr>
                <p:spPr>
                  <a:xfrm>
                    <a:off x="5768842" y="3295657"/>
                    <a:ext cx="654316" cy="628349"/>
                  </a:xfrm>
                  <a:prstGeom prst="ellipse">
                    <a:avLst/>
                  </a:prstGeom>
                  <a:solidFill>
                    <a:srgbClr val="FBE4D4"/>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24" name="Google Shape;524;p26"/>
                <p:cNvSpPr/>
                <p:nvPr/>
              </p:nvSpPr>
              <p:spPr>
                <a:xfrm>
                  <a:off x="3150558" y="2176788"/>
                  <a:ext cx="236631" cy="352070"/>
                </a:xfrm>
                <a:prstGeom prst="ellipse">
                  <a:avLst/>
                </a:prstGeom>
                <a:solidFill>
                  <a:srgbClr val="FBE4D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1600">
                      <a:solidFill>
                        <a:srgbClr val="000000"/>
                      </a:solidFill>
                      <a:latin typeface="Calibri"/>
                      <a:ea typeface="Calibri"/>
                      <a:cs typeface="Calibri"/>
                      <a:sym typeface="Calibri"/>
                    </a:rPr>
                    <a:t>D</a:t>
                  </a:r>
                  <a:endParaRPr b="1" sz="1600">
                    <a:solidFill>
                      <a:srgbClr val="000000"/>
                    </a:solidFill>
                    <a:latin typeface="Calibri"/>
                    <a:ea typeface="Calibri"/>
                    <a:cs typeface="Calibri"/>
                    <a:sym typeface="Calibri"/>
                  </a:endParaRPr>
                </a:p>
              </p:txBody>
            </p:sp>
          </p:grpSp>
          <p:sp>
            <p:nvSpPr>
              <p:cNvPr id="525" name="Google Shape;525;p26"/>
              <p:cNvSpPr txBox="1"/>
              <p:nvPr/>
            </p:nvSpPr>
            <p:spPr>
              <a:xfrm>
                <a:off x="3679336" y="2526808"/>
                <a:ext cx="1346905" cy="923330"/>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失敗</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5500Pt</a:t>
                </a:r>
                <a:endParaRPr/>
              </a:p>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賭けPt:500</a:t>
                </a:r>
                <a:endParaRPr b="1" sz="1800">
                  <a:solidFill>
                    <a:srgbClr val="FF0000"/>
                  </a:solidFill>
                  <a:latin typeface="Calibri"/>
                  <a:ea typeface="Calibri"/>
                  <a:cs typeface="Calibri"/>
                  <a:sym typeface="Calibri"/>
                </a:endParaRPr>
              </a:p>
            </p:txBody>
          </p:sp>
          <p:sp>
            <p:nvSpPr>
              <p:cNvPr id="526" name="Google Shape;526;p26"/>
              <p:cNvSpPr txBox="1"/>
              <p:nvPr/>
            </p:nvSpPr>
            <p:spPr>
              <a:xfrm>
                <a:off x="3677719" y="4749551"/>
                <a:ext cx="1089947" cy="923330"/>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成功</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6200Pt</a:t>
                </a:r>
                <a:endParaRPr/>
              </a:p>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賭け0Pt</a:t>
                </a:r>
                <a:endParaRPr b="1" sz="1800">
                  <a:solidFill>
                    <a:srgbClr val="FF0000"/>
                  </a:solidFill>
                  <a:latin typeface="Calibri"/>
                  <a:ea typeface="Calibri"/>
                  <a:cs typeface="Calibri"/>
                  <a:sym typeface="Calibri"/>
                </a:endParaRPr>
              </a:p>
            </p:txBody>
          </p:sp>
          <p:sp>
            <p:nvSpPr>
              <p:cNvPr id="527" name="Google Shape;527;p26"/>
              <p:cNvSpPr/>
              <p:nvPr/>
            </p:nvSpPr>
            <p:spPr>
              <a:xfrm>
                <a:off x="432935" y="1745375"/>
                <a:ext cx="8101465" cy="4139062"/>
              </a:xfrm>
              <a:prstGeom prst="frame">
                <a:avLst>
                  <a:gd fmla="val 0" name="adj1"/>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528" name="Google Shape;528;p26"/>
            <p:cNvCxnSpPr/>
            <p:nvPr/>
          </p:nvCxnSpPr>
          <p:spPr>
            <a:xfrm>
              <a:off x="5169408" y="1726465"/>
              <a:ext cx="0" cy="4139062"/>
            </a:xfrm>
            <a:prstGeom prst="straightConnector1">
              <a:avLst/>
            </a:prstGeom>
            <a:noFill/>
            <a:ln cap="flat" cmpd="dbl" w="9525">
              <a:solidFill>
                <a:schemeClr val="dk1"/>
              </a:solidFill>
              <a:prstDash val="lgDash"/>
              <a:miter lim="800000"/>
              <a:headEnd len="sm" w="sm" type="none"/>
              <a:tailEnd len="sm" w="sm" type="none"/>
            </a:ln>
          </p:spPr>
        </p:cxnSp>
        <p:grpSp>
          <p:nvGrpSpPr>
            <p:cNvPr id="529" name="Google Shape;529;p26"/>
            <p:cNvGrpSpPr/>
            <p:nvPr/>
          </p:nvGrpSpPr>
          <p:grpSpPr>
            <a:xfrm>
              <a:off x="5374834" y="2267932"/>
              <a:ext cx="628290" cy="1020966"/>
              <a:chOff x="5394550" y="1873587"/>
              <a:chExt cx="628290" cy="1020966"/>
            </a:xfrm>
          </p:grpSpPr>
          <p:grpSp>
            <p:nvGrpSpPr>
              <p:cNvPr id="530" name="Google Shape;530;p26"/>
              <p:cNvGrpSpPr/>
              <p:nvPr/>
            </p:nvGrpSpPr>
            <p:grpSpPr>
              <a:xfrm>
                <a:off x="5394550" y="1873587"/>
                <a:ext cx="628290" cy="1020966"/>
                <a:chOff x="5693392" y="3295657"/>
                <a:chExt cx="805217" cy="1255871"/>
              </a:xfrm>
            </p:grpSpPr>
            <p:sp>
              <p:nvSpPr>
                <p:cNvPr id="531" name="Google Shape;531;p26"/>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32" name="Google Shape;532;p26"/>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33" name="Google Shape;533;p26"/>
              <p:cNvSpPr/>
              <p:nvPr/>
            </p:nvSpPr>
            <p:spPr>
              <a:xfrm>
                <a:off x="5522770" y="2012356"/>
                <a:ext cx="371851" cy="372049"/>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534" name="Google Shape;534;p26"/>
            <p:cNvGrpSpPr/>
            <p:nvPr/>
          </p:nvGrpSpPr>
          <p:grpSpPr>
            <a:xfrm>
              <a:off x="5432382" y="4382784"/>
              <a:ext cx="628290" cy="1020966"/>
              <a:chOff x="5432382" y="4072634"/>
              <a:chExt cx="628290" cy="1020966"/>
            </a:xfrm>
          </p:grpSpPr>
          <p:grpSp>
            <p:nvGrpSpPr>
              <p:cNvPr id="535" name="Google Shape;535;p26"/>
              <p:cNvGrpSpPr/>
              <p:nvPr/>
            </p:nvGrpSpPr>
            <p:grpSpPr>
              <a:xfrm>
                <a:off x="5432382" y="4072634"/>
                <a:ext cx="628290" cy="1020966"/>
                <a:chOff x="5693392" y="3295657"/>
                <a:chExt cx="805217" cy="1255871"/>
              </a:xfrm>
            </p:grpSpPr>
            <p:sp>
              <p:nvSpPr>
                <p:cNvPr id="536" name="Google Shape;536;p26"/>
                <p:cNvSpPr/>
                <p:nvPr/>
              </p:nvSpPr>
              <p:spPr>
                <a:xfrm>
                  <a:off x="5768842" y="3295657"/>
                  <a:ext cx="654316" cy="628349"/>
                </a:xfrm>
                <a:prstGeom prst="ellipse">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37" name="Google Shape;537;p26"/>
                <p:cNvSpPr/>
                <p:nvPr/>
              </p:nvSpPr>
              <p:spPr>
                <a:xfrm>
                  <a:off x="5693392" y="3609832"/>
                  <a:ext cx="805217" cy="941696"/>
                </a:xfrm>
                <a:prstGeom prst="triangle">
                  <a:avLst>
                    <a:gd fmla="val 50000" name="adj"/>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38" name="Google Shape;538;p26"/>
              <p:cNvSpPr/>
              <p:nvPr/>
            </p:nvSpPr>
            <p:spPr>
              <a:xfrm>
                <a:off x="5560602" y="4211403"/>
                <a:ext cx="371851" cy="372049"/>
              </a:xfrm>
              <a:prstGeom prst="ellipse">
                <a:avLst/>
              </a:prstGeom>
              <a:solidFill>
                <a:srgbClr val="FFF2C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grpSp>
        <p:sp>
          <p:nvSpPr>
            <p:cNvPr id="539" name="Google Shape;539;p26"/>
            <p:cNvSpPr txBox="1"/>
            <p:nvPr/>
          </p:nvSpPr>
          <p:spPr>
            <a:xfrm>
              <a:off x="6100118" y="2568787"/>
              <a:ext cx="23688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5500Pt所持</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賭けPt:1500Pt</a:t>
              </a:r>
              <a:endParaRPr b="1" sz="1800">
                <a:solidFill>
                  <a:srgbClr val="FF0000"/>
                </a:solidFill>
                <a:latin typeface="Calibri"/>
                <a:ea typeface="Calibri"/>
                <a:cs typeface="Calibri"/>
                <a:sym typeface="Calibri"/>
              </a:endParaRPr>
            </a:p>
          </p:txBody>
        </p:sp>
        <p:sp>
          <p:nvSpPr>
            <p:cNvPr id="540" name="Google Shape;540;p26"/>
            <p:cNvSpPr txBox="1"/>
            <p:nvPr/>
          </p:nvSpPr>
          <p:spPr>
            <a:xfrm>
              <a:off x="6158328" y="4697806"/>
              <a:ext cx="23688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6200Pt所持</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rgbClr val="FF0000"/>
                  </a:solidFill>
                  <a:latin typeface="Calibri"/>
                  <a:ea typeface="Calibri"/>
                  <a:cs typeface="Calibri"/>
                  <a:sym typeface="Calibri"/>
                </a:rPr>
                <a:t>賭けPt:1000Pt</a:t>
              </a:r>
              <a:endParaRPr b="1" sz="1800">
                <a:solidFill>
                  <a:srgbClr val="FF0000"/>
                </a:solidFill>
                <a:latin typeface="Calibri"/>
                <a:ea typeface="Calibri"/>
                <a:cs typeface="Calibri"/>
                <a:sym typeface="Calibri"/>
              </a:endParaRPr>
            </a:p>
          </p:txBody>
        </p:sp>
        <p:cxnSp>
          <p:nvCxnSpPr>
            <p:cNvPr id="541" name="Google Shape;541;p26"/>
            <p:cNvCxnSpPr/>
            <p:nvPr/>
          </p:nvCxnSpPr>
          <p:spPr>
            <a:xfrm>
              <a:off x="449174" y="1992893"/>
              <a:ext cx="8085226" cy="0"/>
            </a:xfrm>
            <a:prstGeom prst="straightConnector1">
              <a:avLst/>
            </a:prstGeom>
            <a:noFill/>
            <a:ln cap="flat" cmpd="sng" w="9525">
              <a:solidFill>
                <a:schemeClr val="accent1"/>
              </a:solidFill>
              <a:prstDash val="solid"/>
              <a:miter lim="800000"/>
              <a:headEnd len="sm" w="sm" type="none"/>
              <a:tailEnd len="sm" w="sm" type="none"/>
            </a:ln>
          </p:spPr>
        </p:cxnSp>
        <p:sp>
          <p:nvSpPr>
            <p:cNvPr id="542" name="Google Shape;542;p26"/>
            <p:cNvSpPr txBox="1"/>
            <p:nvPr/>
          </p:nvSpPr>
          <p:spPr>
            <a:xfrm>
              <a:off x="476686" y="1695397"/>
              <a:ext cx="1721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一回目の議論</a:t>
              </a:r>
              <a:endParaRPr/>
            </a:p>
          </p:txBody>
        </p:sp>
        <p:sp>
          <p:nvSpPr>
            <p:cNvPr id="543" name="Google Shape;543;p26"/>
            <p:cNvSpPr txBox="1"/>
            <p:nvPr/>
          </p:nvSpPr>
          <p:spPr>
            <a:xfrm>
              <a:off x="5160268" y="1695291"/>
              <a:ext cx="1721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二回目の議論</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7"/>
          <p:cNvSpPr txBox="1"/>
          <p:nvPr/>
        </p:nvSpPr>
        <p:spPr>
          <a:xfrm>
            <a:off x="421236" y="1406798"/>
            <a:ext cx="8398509" cy="5098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ja-JP" sz="2000">
                <a:solidFill>
                  <a:schemeClr val="dk1"/>
                </a:solidFill>
                <a:latin typeface="Calibri"/>
                <a:ea typeface="Calibri"/>
                <a:cs typeface="Calibri"/>
                <a:sym typeface="Calibri"/>
              </a:rPr>
              <a:t>自分が賭けた人（20人中8人）（説明が足りなかった。）</a:t>
            </a:r>
            <a:endParaRPr sz="2000">
              <a:solidFill>
                <a:schemeClr val="dk1"/>
              </a:solidFill>
              <a:latin typeface="Calibri"/>
              <a:ea typeface="Calibri"/>
              <a:cs typeface="Calibri"/>
              <a:sym typeface="Calibri"/>
            </a:endParaRPr>
          </a:p>
        </p:txBody>
      </p:sp>
      <p:sp>
        <p:nvSpPr>
          <p:cNvPr id="549" name="Google Shape;549;p27"/>
          <p:cNvSpPr txBox="1"/>
          <p:nvPr/>
        </p:nvSpPr>
        <p:spPr>
          <a:xfrm>
            <a:off x="-230337" y="7043548"/>
            <a:ext cx="751309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350">
                <a:solidFill>
                  <a:schemeClr val="dk1"/>
                </a:solidFill>
                <a:latin typeface="Calibri"/>
                <a:ea typeface="Calibri"/>
                <a:cs typeface="Calibri"/>
                <a:sym typeface="Calibri"/>
              </a:rPr>
              <a:t>議論の中でどのような人を賭けましたか。</a:t>
            </a:r>
            <a:endParaRPr b="1"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大きく二つの観点で</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・オッズが少ない人（前回の議論で議論に積極的に参加していた人、根拠のある意見を言えていた人）</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・オッズが大きい人、（発言回数が多くない人）</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のうち、20人中17人がオッズが少ない人、20人中2人がオッズが大きい人に賭けていた。</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lang="ja-JP" sz="1350">
                <a:solidFill>
                  <a:schemeClr val="dk1"/>
                </a:solidFill>
                <a:latin typeface="Calibri"/>
                <a:ea typeface="Calibri"/>
                <a:cs typeface="Calibri"/>
                <a:sym typeface="Calibri"/>
              </a:rPr>
              <a:t>（ DERCとしては、元からある人にその人に賭けるのではなく、賭けて、その人に議論の有利になるような方向に進めたい。）</a:t>
            </a:r>
            <a:endParaRPr/>
          </a:p>
        </p:txBody>
      </p:sp>
      <p:sp>
        <p:nvSpPr>
          <p:cNvPr id="550" name="Google Shape;550;p27"/>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どのような人を評価したか。</a:t>
            </a:r>
            <a:endParaRPr b="1" sz="4800">
              <a:solidFill>
                <a:schemeClr val="lt1"/>
              </a:solidFill>
              <a:latin typeface="Calibri"/>
              <a:ea typeface="Calibri"/>
              <a:cs typeface="Calibri"/>
              <a:sym typeface="Calibri"/>
            </a:endParaRPr>
          </a:p>
        </p:txBody>
      </p:sp>
      <p:grpSp>
        <p:nvGrpSpPr>
          <p:cNvPr id="551" name="Google Shape;551;p27"/>
          <p:cNvGrpSpPr/>
          <p:nvPr/>
        </p:nvGrpSpPr>
        <p:grpSpPr>
          <a:xfrm>
            <a:off x="1548529" y="3343381"/>
            <a:ext cx="628290" cy="1020966"/>
            <a:chOff x="558388" y="2483073"/>
            <a:chExt cx="628290" cy="1020966"/>
          </a:xfrm>
        </p:grpSpPr>
        <p:grpSp>
          <p:nvGrpSpPr>
            <p:cNvPr id="552" name="Google Shape;552;p27"/>
            <p:cNvGrpSpPr/>
            <p:nvPr/>
          </p:nvGrpSpPr>
          <p:grpSpPr>
            <a:xfrm>
              <a:off x="558388" y="2483073"/>
              <a:ext cx="628290" cy="1020966"/>
              <a:chOff x="5693392" y="3295657"/>
              <a:chExt cx="805217" cy="1255871"/>
            </a:xfrm>
          </p:grpSpPr>
          <p:sp>
            <p:nvSpPr>
              <p:cNvPr id="553" name="Google Shape;553;p27"/>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54" name="Google Shape;554;p27"/>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55" name="Google Shape;555;p27"/>
            <p:cNvSpPr/>
            <p:nvPr/>
          </p:nvSpPr>
          <p:spPr>
            <a:xfrm>
              <a:off x="686608" y="2621842"/>
              <a:ext cx="371851" cy="372049"/>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556" name="Google Shape;556;p27"/>
          <p:cNvGrpSpPr/>
          <p:nvPr/>
        </p:nvGrpSpPr>
        <p:grpSpPr>
          <a:xfrm>
            <a:off x="5260496" y="3343046"/>
            <a:ext cx="628290" cy="1020966"/>
            <a:chOff x="558388" y="2483073"/>
            <a:chExt cx="628290" cy="1020966"/>
          </a:xfrm>
        </p:grpSpPr>
        <p:grpSp>
          <p:nvGrpSpPr>
            <p:cNvPr id="557" name="Google Shape;557;p27"/>
            <p:cNvGrpSpPr/>
            <p:nvPr/>
          </p:nvGrpSpPr>
          <p:grpSpPr>
            <a:xfrm>
              <a:off x="558388" y="2483073"/>
              <a:ext cx="628290" cy="1020966"/>
              <a:chOff x="5693392" y="3295657"/>
              <a:chExt cx="805217" cy="1255871"/>
            </a:xfrm>
          </p:grpSpPr>
          <p:sp>
            <p:nvSpPr>
              <p:cNvPr id="558" name="Google Shape;558;p27"/>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59" name="Google Shape;559;p27"/>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60" name="Google Shape;560;p27"/>
            <p:cNvSpPr/>
            <p:nvPr/>
          </p:nvSpPr>
          <p:spPr>
            <a:xfrm>
              <a:off x="686608" y="2621842"/>
              <a:ext cx="371851" cy="372049"/>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D</a:t>
              </a:r>
              <a:endParaRPr b="1" sz="2800">
                <a:solidFill>
                  <a:srgbClr val="000000"/>
                </a:solidFill>
                <a:latin typeface="Calibri"/>
                <a:ea typeface="Calibri"/>
                <a:cs typeface="Calibri"/>
                <a:sym typeface="Calibri"/>
              </a:endParaRPr>
            </a:p>
          </p:txBody>
        </p:sp>
      </p:grpSp>
      <p:grpSp>
        <p:nvGrpSpPr>
          <p:cNvPr id="561" name="Google Shape;561;p27"/>
          <p:cNvGrpSpPr/>
          <p:nvPr/>
        </p:nvGrpSpPr>
        <p:grpSpPr>
          <a:xfrm>
            <a:off x="3276876" y="4625989"/>
            <a:ext cx="628290" cy="1020966"/>
            <a:chOff x="558388" y="2483073"/>
            <a:chExt cx="628290" cy="1020966"/>
          </a:xfrm>
        </p:grpSpPr>
        <p:grpSp>
          <p:nvGrpSpPr>
            <p:cNvPr id="562" name="Google Shape;562;p27"/>
            <p:cNvGrpSpPr/>
            <p:nvPr/>
          </p:nvGrpSpPr>
          <p:grpSpPr>
            <a:xfrm>
              <a:off x="558388" y="2483073"/>
              <a:ext cx="628290" cy="1020966"/>
              <a:chOff x="5693392" y="3295657"/>
              <a:chExt cx="805217" cy="1255871"/>
            </a:xfrm>
          </p:grpSpPr>
          <p:sp>
            <p:nvSpPr>
              <p:cNvPr id="563" name="Google Shape;563;p27"/>
              <p:cNvSpPr/>
              <p:nvPr/>
            </p:nvSpPr>
            <p:spPr>
              <a:xfrm>
                <a:off x="5768842" y="3295657"/>
                <a:ext cx="654316" cy="628349"/>
              </a:xfrm>
              <a:prstGeom prst="ellipse">
                <a:avLst/>
              </a:prstGeom>
              <a:solidFill>
                <a:srgbClr val="F7CAA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64" name="Google Shape;564;p27"/>
              <p:cNvSpPr/>
              <p:nvPr/>
            </p:nvSpPr>
            <p:spPr>
              <a:xfrm>
                <a:off x="5693392" y="3609832"/>
                <a:ext cx="805217" cy="941696"/>
              </a:xfrm>
              <a:prstGeom prst="triangle">
                <a:avLst>
                  <a:gd fmla="val 50000" name="adj"/>
                </a:avLst>
              </a:prstGeom>
              <a:solidFill>
                <a:srgbClr val="F7CAA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65" name="Google Shape;565;p27"/>
            <p:cNvSpPr/>
            <p:nvPr/>
          </p:nvSpPr>
          <p:spPr>
            <a:xfrm>
              <a:off x="686608" y="2621842"/>
              <a:ext cx="371851" cy="372049"/>
            </a:xfrm>
            <a:prstGeom prst="ellipse">
              <a:avLst/>
            </a:prstGeom>
            <a:solidFill>
              <a:srgbClr val="F7CA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grpSp>
      <p:grpSp>
        <p:nvGrpSpPr>
          <p:cNvPr id="566" name="Google Shape;566;p27"/>
          <p:cNvGrpSpPr/>
          <p:nvPr/>
        </p:nvGrpSpPr>
        <p:grpSpPr>
          <a:xfrm>
            <a:off x="3276876" y="2322080"/>
            <a:ext cx="628290" cy="1020966"/>
            <a:chOff x="558388" y="2483073"/>
            <a:chExt cx="628290" cy="1020966"/>
          </a:xfrm>
        </p:grpSpPr>
        <p:grpSp>
          <p:nvGrpSpPr>
            <p:cNvPr id="567" name="Google Shape;567;p27"/>
            <p:cNvGrpSpPr/>
            <p:nvPr/>
          </p:nvGrpSpPr>
          <p:grpSpPr>
            <a:xfrm>
              <a:off x="558388" y="2483073"/>
              <a:ext cx="628290" cy="1020966"/>
              <a:chOff x="5693392" y="3295657"/>
              <a:chExt cx="805217" cy="1255871"/>
            </a:xfrm>
          </p:grpSpPr>
          <p:sp>
            <p:nvSpPr>
              <p:cNvPr id="568" name="Google Shape;568;p27"/>
              <p:cNvSpPr/>
              <p:nvPr/>
            </p:nvSpPr>
            <p:spPr>
              <a:xfrm>
                <a:off x="5768842" y="3295657"/>
                <a:ext cx="654316" cy="628349"/>
              </a:xfrm>
              <a:prstGeom prst="ellipse">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569" name="Google Shape;569;p27"/>
              <p:cNvSpPr/>
              <p:nvPr/>
            </p:nvSpPr>
            <p:spPr>
              <a:xfrm>
                <a:off x="5693392" y="3609832"/>
                <a:ext cx="805217" cy="941696"/>
              </a:xfrm>
              <a:prstGeom prst="triangle">
                <a:avLst>
                  <a:gd fmla="val 50000" name="adj"/>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570" name="Google Shape;570;p27"/>
            <p:cNvSpPr/>
            <p:nvPr/>
          </p:nvSpPr>
          <p:spPr>
            <a:xfrm>
              <a:off x="686608" y="2621842"/>
              <a:ext cx="371851" cy="372049"/>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571" name="Google Shape;571;p27"/>
          <p:cNvSpPr/>
          <p:nvPr/>
        </p:nvSpPr>
        <p:spPr>
          <a:xfrm rot="-1790096">
            <a:off x="2428001" y="3085587"/>
            <a:ext cx="780811" cy="718300"/>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27"/>
          <p:cNvSpPr txBox="1"/>
          <p:nvPr/>
        </p:nvSpPr>
        <p:spPr>
          <a:xfrm>
            <a:off x="2227796" y="2775602"/>
            <a:ext cx="756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賭け</a:t>
            </a:r>
            <a:endParaRPr/>
          </a:p>
        </p:txBody>
      </p:sp>
      <p:sp>
        <p:nvSpPr>
          <p:cNvPr id="573" name="Google Shape;573;p27"/>
          <p:cNvSpPr txBox="1"/>
          <p:nvPr/>
        </p:nvSpPr>
        <p:spPr>
          <a:xfrm>
            <a:off x="629403" y="6297316"/>
            <a:ext cx="7018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Aの賭け成功はBがAのレベル1によって送るポイントは関係しない。</a:t>
            </a:r>
            <a:endParaRPr sz="1800">
              <a:solidFill>
                <a:schemeClr val="dk1"/>
              </a:solidFill>
              <a:latin typeface="Calibri"/>
              <a:ea typeface="Calibri"/>
              <a:cs typeface="Calibri"/>
              <a:sym typeface="Calibri"/>
            </a:endParaRPr>
          </a:p>
        </p:txBody>
      </p:sp>
      <p:sp>
        <p:nvSpPr>
          <p:cNvPr id="574" name="Google Shape;574;p27"/>
          <p:cNvSpPr/>
          <p:nvPr/>
        </p:nvSpPr>
        <p:spPr>
          <a:xfrm>
            <a:off x="2505033" y="3817044"/>
            <a:ext cx="2474740" cy="239532"/>
          </a:xfrm>
          <a:prstGeom prst="rightArrow">
            <a:avLst>
              <a:gd fmla="val 50000" name="adj1"/>
              <a:gd fmla="val 50000" name="adj2"/>
            </a:avLst>
          </a:prstGeom>
          <a:solidFill>
            <a:srgbClr val="BF9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27"/>
          <p:cNvSpPr/>
          <p:nvPr/>
        </p:nvSpPr>
        <p:spPr>
          <a:xfrm rot="2042574">
            <a:off x="2279254" y="4578084"/>
            <a:ext cx="973215" cy="197413"/>
          </a:xfrm>
          <a:prstGeom prst="rightArrow">
            <a:avLst>
              <a:gd fmla="val 50000" name="adj1"/>
              <a:gd fmla="val 50000" name="adj2"/>
            </a:avLst>
          </a:prstGeom>
          <a:solidFill>
            <a:srgbClr val="BF9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27"/>
          <p:cNvSpPr/>
          <p:nvPr/>
        </p:nvSpPr>
        <p:spPr>
          <a:xfrm rot="-1900595">
            <a:off x="2207137" y="3272745"/>
            <a:ext cx="973215" cy="197413"/>
          </a:xfrm>
          <a:prstGeom prst="rightArrow">
            <a:avLst>
              <a:gd fmla="val 50000" name="adj1"/>
              <a:gd fmla="val 50000" name="adj2"/>
            </a:avLst>
          </a:prstGeom>
          <a:solidFill>
            <a:srgbClr val="BF9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27"/>
          <p:cNvSpPr/>
          <p:nvPr/>
        </p:nvSpPr>
        <p:spPr>
          <a:xfrm>
            <a:off x="2246167" y="1969847"/>
            <a:ext cx="4192079" cy="4091584"/>
          </a:xfrm>
          <a:prstGeom prst="donut">
            <a:avLst>
              <a:gd fmla="val 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27"/>
          <p:cNvSpPr/>
          <p:nvPr/>
        </p:nvSpPr>
        <p:spPr>
          <a:xfrm rot="1396401">
            <a:off x="4006408" y="2855739"/>
            <a:ext cx="1210261" cy="1592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27"/>
          <p:cNvSpPr/>
          <p:nvPr/>
        </p:nvSpPr>
        <p:spPr>
          <a:xfrm rot="-9412065">
            <a:off x="3927239" y="3268703"/>
            <a:ext cx="1210261" cy="1592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27"/>
          <p:cNvSpPr/>
          <p:nvPr/>
        </p:nvSpPr>
        <p:spPr>
          <a:xfrm rot="8139874">
            <a:off x="4275919" y="4982498"/>
            <a:ext cx="1210261" cy="1592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27"/>
          <p:cNvSpPr/>
          <p:nvPr/>
        </p:nvSpPr>
        <p:spPr>
          <a:xfrm rot="-2722448">
            <a:off x="4040073" y="4778989"/>
            <a:ext cx="1210261" cy="1592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27"/>
          <p:cNvSpPr/>
          <p:nvPr/>
        </p:nvSpPr>
        <p:spPr>
          <a:xfrm rot="-5400000">
            <a:off x="2870979" y="3918071"/>
            <a:ext cx="1210261" cy="1592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27"/>
          <p:cNvSpPr/>
          <p:nvPr/>
        </p:nvSpPr>
        <p:spPr>
          <a:xfrm rot="5400000">
            <a:off x="3158100" y="3944713"/>
            <a:ext cx="1210261" cy="1592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27"/>
          <p:cNvSpPr txBox="1"/>
          <p:nvPr/>
        </p:nvSpPr>
        <p:spPr>
          <a:xfrm>
            <a:off x="5143368" y="2827655"/>
            <a:ext cx="108303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3200">
                <a:solidFill>
                  <a:schemeClr val="dk1"/>
                </a:solidFill>
                <a:latin typeface="Calibri"/>
                <a:ea typeface="Calibri"/>
                <a:cs typeface="Calibri"/>
                <a:sym typeface="Calibri"/>
              </a:rPr>
              <a:t>1位</a:t>
            </a:r>
            <a:endParaRPr/>
          </a:p>
        </p:txBody>
      </p:sp>
      <p:sp>
        <p:nvSpPr>
          <p:cNvPr id="585" name="Google Shape;585;p27"/>
          <p:cNvSpPr txBox="1"/>
          <p:nvPr/>
        </p:nvSpPr>
        <p:spPr>
          <a:xfrm>
            <a:off x="3816378" y="5500308"/>
            <a:ext cx="108303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3200">
                <a:solidFill>
                  <a:schemeClr val="dk1"/>
                </a:solidFill>
                <a:latin typeface="Calibri"/>
                <a:ea typeface="Calibri"/>
                <a:cs typeface="Calibri"/>
                <a:sym typeface="Calibri"/>
              </a:rPr>
              <a:t>2位</a:t>
            </a:r>
            <a:endParaRPr/>
          </a:p>
        </p:txBody>
      </p:sp>
      <p:sp>
        <p:nvSpPr>
          <p:cNvPr id="586" name="Google Shape;586;p27"/>
          <p:cNvSpPr txBox="1"/>
          <p:nvPr/>
        </p:nvSpPr>
        <p:spPr>
          <a:xfrm>
            <a:off x="3800689" y="2076857"/>
            <a:ext cx="108303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3200">
                <a:solidFill>
                  <a:schemeClr val="dk1"/>
                </a:solidFill>
                <a:latin typeface="Calibri"/>
                <a:ea typeface="Calibri"/>
                <a:cs typeface="Calibri"/>
                <a:sym typeface="Calibri"/>
              </a:rPr>
              <a:t>3位</a:t>
            </a:r>
            <a:endParaRPr/>
          </a:p>
        </p:txBody>
      </p:sp>
      <p:sp>
        <p:nvSpPr>
          <p:cNvPr id="587" name="Google Shape;587;p27"/>
          <p:cNvSpPr txBox="1"/>
          <p:nvPr/>
        </p:nvSpPr>
        <p:spPr>
          <a:xfrm>
            <a:off x="2413197" y="4046198"/>
            <a:ext cx="18648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リアクション</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5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研究背景（互恵主義）</a:t>
            </a:r>
            <a:endParaRPr/>
          </a:p>
        </p:txBody>
      </p:sp>
      <p:sp>
        <p:nvSpPr>
          <p:cNvPr id="108" name="Google Shape;108;p3"/>
          <p:cNvSpPr txBox="1"/>
          <p:nvPr/>
        </p:nvSpPr>
        <p:spPr>
          <a:xfrm>
            <a:off x="458930" y="1066067"/>
            <a:ext cx="81579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a:p>
        </p:txBody>
      </p:sp>
      <p:cxnSp>
        <p:nvCxnSpPr>
          <p:cNvPr id="109" name="Google Shape;109;p3"/>
          <p:cNvCxnSpPr/>
          <p:nvPr/>
        </p:nvCxnSpPr>
        <p:spPr>
          <a:xfrm>
            <a:off x="4357486" y="1916745"/>
            <a:ext cx="0" cy="4241136"/>
          </a:xfrm>
          <a:prstGeom prst="straightConnector1">
            <a:avLst/>
          </a:prstGeom>
          <a:noFill/>
          <a:ln cap="flat" cmpd="sng" w="9525">
            <a:solidFill>
              <a:schemeClr val="accent1"/>
            </a:solidFill>
            <a:prstDash val="solid"/>
            <a:miter lim="800000"/>
            <a:headEnd len="sm" w="sm" type="none"/>
            <a:tailEnd len="sm" w="sm" type="none"/>
          </a:ln>
        </p:spPr>
      </p:cxnSp>
      <p:sp>
        <p:nvSpPr>
          <p:cNvPr id="110" name="Google Shape;110;p3"/>
          <p:cNvSpPr txBox="1"/>
          <p:nvPr/>
        </p:nvSpPr>
        <p:spPr>
          <a:xfrm>
            <a:off x="1505263"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直接互恵</a:t>
            </a:r>
            <a:endParaRPr/>
          </a:p>
        </p:txBody>
      </p:sp>
      <p:sp>
        <p:nvSpPr>
          <p:cNvPr id="111" name="Google Shape;111;p3"/>
          <p:cNvSpPr txBox="1"/>
          <p:nvPr/>
        </p:nvSpPr>
        <p:spPr>
          <a:xfrm>
            <a:off x="6481636"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間接互恵</a:t>
            </a:r>
            <a:endParaRPr/>
          </a:p>
        </p:txBody>
      </p:sp>
      <p:sp>
        <p:nvSpPr>
          <p:cNvPr id="112" name="Google Shape;112;p3"/>
          <p:cNvSpPr txBox="1"/>
          <p:nvPr/>
        </p:nvSpPr>
        <p:spPr>
          <a:xfrm>
            <a:off x="4902052" y="5698492"/>
            <a:ext cx="38592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に対して第３者Cが利他行為を行う</a:t>
            </a:r>
            <a:endParaRPr/>
          </a:p>
        </p:txBody>
      </p:sp>
      <p:sp>
        <p:nvSpPr>
          <p:cNvPr id="113" name="Google Shape;113;p3"/>
          <p:cNvSpPr txBox="1"/>
          <p:nvPr/>
        </p:nvSpPr>
        <p:spPr>
          <a:xfrm>
            <a:off x="417465" y="5699634"/>
            <a:ext cx="39400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に対して受益者Bは利他行為で返す</a:t>
            </a:r>
            <a:endParaRPr/>
          </a:p>
        </p:txBody>
      </p:sp>
      <p:grpSp>
        <p:nvGrpSpPr>
          <p:cNvPr id="114" name="Google Shape;114;p3"/>
          <p:cNvGrpSpPr/>
          <p:nvPr/>
        </p:nvGrpSpPr>
        <p:grpSpPr>
          <a:xfrm>
            <a:off x="425618" y="2830258"/>
            <a:ext cx="3129309" cy="1791602"/>
            <a:chOff x="425618" y="2830258"/>
            <a:chExt cx="3129309" cy="1791602"/>
          </a:xfrm>
        </p:grpSpPr>
        <p:sp>
          <p:nvSpPr>
            <p:cNvPr id="115" name="Google Shape;115;p3"/>
            <p:cNvSpPr/>
            <p:nvPr/>
          </p:nvSpPr>
          <p:spPr>
            <a:xfrm>
              <a:off x="1430582" y="315920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16" name="Google Shape;116;p3"/>
            <p:cNvSpPr/>
            <p:nvPr/>
          </p:nvSpPr>
          <p:spPr>
            <a:xfrm rot="10800000">
              <a:off x="1430582" y="354405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117" name="Google Shape;117;p3"/>
            <p:cNvGrpSpPr/>
            <p:nvPr/>
          </p:nvGrpSpPr>
          <p:grpSpPr>
            <a:xfrm>
              <a:off x="2841736" y="2923577"/>
              <a:ext cx="654605" cy="1020966"/>
              <a:chOff x="736979" y="3096285"/>
              <a:chExt cx="805217" cy="1255871"/>
            </a:xfrm>
          </p:grpSpPr>
          <p:grpSp>
            <p:nvGrpSpPr>
              <p:cNvPr id="118" name="Google Shape;118;p3"/>
              <p:cNvGrpSpPr/>
              <p:nvPr/>
            </p:nvGrpSpPr>
            <p:grpSpPr>
              <a:xfrm>
                <a:off x="736979" y="3096285"/>
                <a:ext cx="805217" cy="1255871"/>
                <a:chOff x="5693392" y="3295657"/>
                <a:chExt cx="805217" cy="1255871"/>
              </a:xfrm>
            </p:grpSpPr>
            <p:sp>
              <p:nvSpPr>
                <p:cNvPr id="119" name="Google Shape;119;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20" name="Google Shape;120;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21" name="Google Shape;121;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122" name="Google Shape;122;p3"/>
            <p:cNvSpPr txBox="1"/>
            <p:nvPr/>
          </p:nvSpPr>
          <p:spPr>
            <a:xfrm>
              <a:off x="1065966" y="2830258"/>
              <a:ext cx="24889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23" name="Google Shape;123;p3"/>
            <p:cNvSpPr txBox="1"/>
            <p:nvPr/>
          </p:nvSpPr>
          <p:spPr>
            <a:xfrm>
              <a:off x="867613" y="4037085"/>
              <a:ext cx="23307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(2)BがAに見返りとして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利他行為をする</a:t>
              </a:r>
              <a:endParaRPr/>
            </a:p>
          </p:txBody>
        </p:sp>
        <p:grpSp>
          <p:nvGrpSpPr>
            <p:cNvPr id="124" name="Google Shape;124;p3"/>
            <p:cNvGrpSpPr/>
            <p:nvPr/>
          </p:nvGrpSpPr>
          <p:grpSpPr>
            <a:xfrm>
              <a:off x="425618" y="2923577"/>
              <a:ext cx="654605" cy="1020966"/>
              <a:chOff x="736979" y="3096285"/>
              <a:chExt cx="805217" cy="1255871"/>
            </a:xfrm>
          </p:grpSpPr>
          <p:grpSp>
            <p:nvGrpSpPr>
              <p:cNvPr id="125" name="Google Shape;125;p3"/>
              <p:cNvGrpSpPr/>
              <p:nvPr/>
            </p:nvGrpSpPr>
            <p:grpSpPr>
              <a:xfrm>
                <a:off x="736979" y="3096285"/>
                <a:ext cx="805217" cy="1255871"/>
                <a:chOff x="5693392" y="3295657"/>
                <a:chExt cx="805217" cy="1255871"/>
              </a:xfrm>
            </p:grpSpPr>
            <p:sp>
              <p:nvSpPr>
                <p:cNvPr id="126" name="Google Shape;126;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27" name="Google Shape;127;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28" name="Google Shape;128;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grpSp>
        <p:nvGrpSpPr>
          <p:cNvPr id="129" name="Google Shape;129;p3"/>
          <p:cNvGrpSpPr/>
          <p:nvPr/>
        </p:nvGrpSpPr>
        <p:grpSpPr>
          <a:xfrm>
            <a:off x="4475580" y="2831708"/>
            <a:ext cx="4458315" cy="2712269"/>
            <a:chOff x="4475580" y="2831708"/>
            <a:chExt cx="4458315" cy="2712269"/>
          </a:xfrm>
        </p:grpSpPr>
        <p:sp>
          <p:nvSpPr>
            <p:cNvPr id="130" name="Google Shape;130;p3"/>
            <p:cNvSpPr/>
            <p:nvPr/>
          </p:nvSpPr>
          <p:spPr>
            <a:xfrm>
              <a:off x="6802848" y="3167114"/>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1" name="Google Shape;131;p3"/>
            <p:cNvSpPr txBox="1"/>
            <p:nvPr/>
          </p:nvSpPr>
          <p:spPr>
            <a:xfrm>
              <a:off x="6444934" y="2831708"/>
              <a:ext cx="24889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32" name="Google Shape;132;p3"/>
            <p:cNvSpPr txBox="1"/>
            <p:nvPr/>
          </p:nvSpPr>
          <p:spPr>
            <a:xfrm>
              <a:off x="4475580" y="2926253"/>
              <a:ext cx="148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(2)Aの評判が</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良くなる</a:t>
              </a:r>
              <a:endParaRPr/>
            </a:p>
          </p:txBody>
        </p:sp>
        <p:sp>
          <p:nvSpPr>
            <p:cNvPr id="133" name="Google Shape;133;p3"/>
            <p:cNvSpPr/>
            <p:nvPr/>
          </p:nvSpPr>
          <p:spPr>
            <a:xfrm rot="-8796259">
              <a:off x="6540587" y="4202735"/>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4" name="Google Shape;134;p3"/>
            <p:cNvSpPr txBox="1"/>
            <p:nvPr/>
          </p:nvSpPr>
          <p:spPr>
            <a:xfrm>
              <a:off x="5303117" y="4474393"/>
              <a:ext cx="16026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(3)CからAへの</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利他行為</a:t>
              </a:r>
              <a:endParaRPr/>
            </a:p>
          </p:txBody>
        </p:sp>
        <p:sp>
          <p:nvSpPr>
            <p:cNvPr id="135" name="Google Shape;135;p3"/>
            <p:cNvSpPr txBox="1"/>
            <p:nvPr/>
          </p:nvSpPr>
          <p:spPr>
            <a:xfrm>
              <a:off x="7689415" y="4197394"/>
              <a:ext cx="10387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第三者</a:t>
              </a:r>
              <a:endParaRPr/>
            </a:p>
          </p:txBody>
        </p:sp>
        <p:grpSp>
          <p:nvGrpSpPr>
            <p:cNvPr id="136" name="Google Shape;136;p3"/>
            <p:cNvGrpSpPr/>
            <p:nvPr/>
          </p:nvGrpSpPr>
          <p:grpSpPr>
            <a:xfrm>
              <a:off x="5777139" y="2923577"/>
              <a:ext cx="654605" cy="1020966"/>
              <a:chOff x="736979" y="3096285"/>
              <a:chExt cx="805217" cy="1255871"/>
            </a:xfrm>
          </p:grpSpPr>
          <p:grpSp>
            <p:nvGrpSpPr>
              <p:cNvPr id="137" name="Google Shape;137;p3"/>
              <p:cNvGrpSpPr/>
              <p:nvPr/>
            </p:nvGrpSpPr>
            <p:grpSpPr>
              <a:xfrm>
                <a:off x="736979" y="3096285"/>
                <a:ext cx="805217" cy="1255871"/>
                <a:chOff x="5693392" y="3295657"/>
                <a:chExt cx="805217" cy="1255871"/>
              </a:xfrm>
            </p:grpSpPr>
            <p:sp>
              <p:nvSpPr>
                <p:cNvPr id="138" name="Google Shape;138;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9" name="Google Shape;139;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40" name="Google Shape;140;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141" name="Google Shape;141;p3"/>
            <p:cNvGrpSpPr/>
            <p:nvPr/>
          </p:nvGrpSpPr>
          <p:grpSpPr>
            <a:xfrm>
              <a:off x="8221561" y="2923577"/>
              <a:ext cx="654605" cy="1020966"/>
              <a:chOff x="736979" y="3096285"/>
              <a:chExt cx="805217" cy="1255871"/>
            </a:xfrm>
          </p:grpSpPr>
          <p:grpSp>
            <p:nvGrpSpPr>
              <p:cNvPr id="142" name="Google Shape;142;p3"/>
              <p:cNvGrpSpPr/>
              <p:nvPr/>
            </p:nvGrpSpPr>
            <p:grpSpPr>
              <a:xfrm>
                <a:off x="736979" y="3096285"/>
                <a:ext cx="805217" cy="1255871"/>
                <a:chOff x="5693392" y="3295657"/>
                <a:chExt cx="805217" cy="1255871"/>
              </a:xfrm>
            </p:grpSpPr>
            <p:sp>
              <p:nvSpPr>
                <p:cNvPr id="143" name="Google Shape;143;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4" name="Google Shape;144;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45" name="Google Shape;145;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146" name="Google Shape;146;p3"/>
            <p:cNvGrpSpPr/>
            <p:nvPr/>
          </p:nvGrpSpPr>
          <p:grpSpPr>
            <a:xfrm>
              <a:off x="7747539" y="4523011"/>
              <a:ext cx="654605" cy="1020966"/>
              <a:chOff x="736979" y="3096285"/>
              <a:chExt cx="805217" cy="1255871"/>
            </a:xfrm>
          </p:grpSpPr>
          <p:grpSp>
            <p:nvGrpSpPr>
              <p:cNvPr id="147" name="Google Shape;147;p3"/>
              <p:cNvGrpSpPr/>
              <p:nvPr/>
            </p:nvGrpSpPr>
            <p:grpSpPr>
              <a:xfrm>
                <a:off x="736979" y="3096285"/>
                <a:ext cx="805217" cy="1255871"/>
                <a:chOff x="5693392" y="3295657"/>
                <a:chExt cx="805217" cy="1255871"/>
              </a:xfrm>
            </p:grpSpPr>
            <p:sp>
              <p:nvSpPr>
                <p:cNvPr id="148" name="Google Shape;148;p3"/>
                <p:cNvSpPr/>
                <p:nvPr/>
              </p:nvSpPr>
              <p:spPr>
                <a:xfrm>
                  <a:off x="5768842" y="3295657"/>
                  <a:ext cx="654316" cy="628349"/>
                </a:xfrm>
                <a:prstGeom prst="ellipse">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9" name="Google Shape;149;p3"/>
                <p:cNvSpPr/>
                <p:nvPr/>
              </p:nvSpPr>
              <p:spPr>
                <a:xfrm>
                  <a:off x="5693392" y="3609832"/>
                  <a:ext cx="805217" cy="941696"/>
                </a:xfrm>
                <a:prstGeom prst="triangle">
                  <a:avLst>
                    <a:gd fmla="val 50000" name="adj"/>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50" name="Google Shape;150;p3"/>
              <p:cNvSpPr/>
              <p:nvPr/>
            </p:nvSpPr>
            <p:spPr>
              <a:xfrm>
                <a:off x="901306" y="3266982"/>
                <a:ext cx="476564" cy="457651"/>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156" name="Google Shape;156;p4"/>
          <p:cNvSpPr txBox="1"/>
          <p:nvPr/>
        </p:nvSpPr>
        <p:spPr>
          <a:xfrm>
            <a:off x="435728" y="989914"/>
            <a:ext cx="88463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rgbClr val="FF0000"/>
                </a:solidFill>
                <a:latin typeface="Calibri"/>
                <a:ea typeface="Calibri"/>
                <a:cs typeface="Calibri"/>
                <a:sym typeface="Calibri"/>
              </a:rPr>
              <a:t>D</a:t>
            </a:r>
            <a:r>
              <a:rPr lang="ja-JP" sz="1800">
                <a:solidFill>
                  <a:schemeClr val="dk1"/>
                </a:solidFill>
                <a:latin typeface="Calibri"/>
                <a:ea typeface="Calibri"/>
                <a:cs typeface="Calibri"/>
                <a:sym typeface="Calibri"/>
              </a:rPr>
              <a:t>ual layer gamification </a:t>
            </a:r>
            <a:r>
              <a:rPr b="1" lang="ja-JP" sz="1800">
                <a:solidFill>
                  <a:srgbClr val="FF0000"/>
                </a:solidFill>
                <a:latin typeface="Calibri"/>
                <a:ea typeface="Calibri"/>
                <a:cs typeface="Calibri"/>
                <a:sym typeface="Calibri"/>
              </a:rPr>
              <a:t>E</a:t>
            </a:r>
            <a:r>
              <a:rPr lang="ja-JP" sz="1800">
                <a:solidFill>
                  <a:schemeClr val="dk1"/>
                </a:solidFill>
                <a:latin typeface="Calibri"/>
                <a:ea typeface="Calibri"/>
                <a:cs typeface="Calibri"/>
                <a:sym typeface="Calibri"/>
              </a:rPr>
              <a:t>ncouraging </a:t>
            </a:r>
            <a:r>
              <a:rPr b="1" lang="ja-JP" sz="1800">
                <a:solidFill>
                  <a:srgbClr val="FF0000"/>
                </a:solidFill>
                <a:latin typeface="Calibri"/>
                <a:ea typeface="Calibri"/>
                <a:cs typeface="Calibri"/>
                <a:sym typeface="Calibri"/>
              </a:rPr>
              <a:t>R</a:t>
            </a:r>
            <a:r>
              <a:rPr lang="ja-JP" sz="1800">
                <a:solidFill>
                  <a:schemeClr val="dk1"/>
                </a:solidFill>
                <a:latin typeface="Calibri"/>
                <a:ea typeface="Calibri"/>
                <a:cs typeface="Calibri"/>
                <a:sym typeface="Calibri"/>
              </a:rPr>
              <a:t>eciprocity-based </a:t>
            </a:r>
            <a:r>
              <a:rPr b="1" lang="ja-JP" sz="1800">
                <a:solidFill>
                  <a:srgbClr val="FF0000"/>
                </a:solidFill>
                <a:latin typeface="Calibri"/>
                <a:ea typeface="Calibri"/>
                <a:cs typeface="Calibri"/>
                <a:sym typeface="Calibri"/>
              </a:rPr>
              <a:t>C</a:t>
            </a:r>
            <a:r>
              <a:rPr lang="ja-JP" sz="1800">
                <a:solidFill>
                  <a:schemeClr val="dk1"/>
                </a:solidFill>
                <a:latin typeface="Calibri"/>
                <a:ea typeface="Calibri"/>
                <a:cs typeface="Calibri"/>
                <a:sym typeface="Calibri"/>
              </a:rPr>
              <a:t>ooperation</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互恵主義に基づく協力行動を促進する二層のゲーミフィケーション </a:t>
            </a:r>
            <a:endParaRPr sz="1800">
              <a:solidFill>
                <a:schemeClr val="dk1"/>
              </a:solidFill>
              <a:latin typeface="Calibri"/>
              <a:ea typeface="Calibri"/>
              <a:cs typeface="Calibri"/>
              <a:sym typeface="Calibri"/>
            </a:endParaRPr>
          </a:p>
        </p:txBody>
      </p:sp>
      <p:sp>
        <p:nvSpPr>
          <p:cNvPr id="157" name="Google Shape;157;p4"/>
          <p:cNvSpPr txBox="1"/>
          <p:nvPr/>
        </p:nvSpPr>
        <p:spPr>
          <a:xfrm>
            <a:off x="435728" y="1588217"/>
            <a:ext cx="85034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・目的</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ユーザーに自分や集団内の他者の利他行為について観察し,考えるきっかけを作り,</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学びをもたらすこと.それらの機会によってユーザーの利他行為を促進すること.</a:t>
            </a:r>
            <a:endParaRPr sz="1800">
              <a:solidFill>
                <a:schemeClr val="dk1"/>
              </a:solidFill>
              <a:latin typeface="Calibri"/>
              <a:ea typeface="Calibri"/>
              <a:cs typeface="Calibri"/>
              <a:sym typeface="Calibri"/>
            </a:endParaRPr>
          </a:p>
        </p:txBody>
      </p:sp>
      <p:sp>
        <p:nvSpPr>
          <p:cNvPr id="158" name="Google Shape;158;p4"/>
          <p:cNvSpPr txBox="1"/>
          <p:nvPr/>
        </p:nvSpPr>
        <p:spPr>
          <a:xfrm>
            <a:off x="389586" y="2660534"/>
            <a:ext cx="90263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・特徴</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人間が持つ他者に対する印象であるイメージスコア[Nowak &amp; Sigmund 1998]を</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各ユーザーが持つポイントとし集団内に明示化・共有化したこと</a:t>
            </a:r>
            <a:endParaRPr/>
          </a:p>
        </p:txBody>
      </p:sp>
      <p:pic>
        <p:nvPicPr>
          <p:cNvPr id="159" name="Google Shape;159;p4"/>
          <p:cNvPicPr preferRelativeResize="0"/>
          <p:nvPr/>
        </p:nvPicPr>
        <p:blipFill rotWithShape="1">
          <a:blip r:embed="rId3">
            <a:alphaModFix/>
          </a:blip>
          <a:srcRect b="0" l="0" r="0" t="0"/>
          <a:stretch/>
        </p:blipFill>
        <p:spPr>
          <a:xfrm>
            <a:off x="-4775577" y="3992995"/>
            <a:ext cx="4125396" cy="2622215"/>
          </a:xfrm>
          <a:prstGeom prst="rect">
            <a:avLst/>
          </a:prstGeom>
          <a:noFill/>
          <a:ln>
            <a:noFill/>
          </a:ln>
        </p:spPr>
      </p:pic>
      <p:grpSp>
        <p:nvGrpSpPr>
          <p:cNvPr id="160" name="Google Shape;160;p4"/>
          <p:cNvGrpSpPr/>
          <p:nvPr/>
        </p:nvGrpSpPr>
        <p:grpSpPr>
          <a:xfrm>
            <a:off x="860755" y="3826871"/>
            <a:ext cx="2678017" cy="2460268"/>
            <a:chOff x="860755" y="3826871"/>
            <a:chExt cx="2678017" cy="2460268"/>
          </a:xfrm>
        </p:grpSpPr>
        <p:sp>
          <p:nvSpPr>
            <p:cNvPr id="161" name="Google Shape;161;p4"/>
            <p:cNvSpPr/>
            <p:nvPr/>
          </p:nvSpPr>
          <p:spPr>
            <a:xfrm>
              <a:off x="860755" y="3826871"/>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indent="0" lvl="0" marL="0" marR="0" rtl="0" algn="ctr">
                <a:spcBef>
                  <a:spcPts val="0"/>
                </a:spcBef>
                <a:spcAft>
                  <a:spcPts val="0"/>
                </a:spcAft>
                <a:buNone/>
              </a:pPr>
              <a:r>
                <a:rPr lang="ja-JP" sz="2000">
                  <a:solidFill>
                    <a:srgbClr val="000000"/>
                  </a:solidFill>
                  <a:latin typeface="Calibri"/>
                  <a:ea typeface="Calibri"/>
                  <a:cs typeface="Calibri"/>
                  <a:sym typeface="Calibri"/>
                </a:rPr>
                <a:t>ポイント、バッジ等</a:t>
              </a:r>
              <a:endParaRPr sz="2000">
                <a:solidFill>
                  <a:srgbClr val="000000"/>
                </a:solidFill>
                <a:latin typeface="Calibri"/>
                <a:ea typeface="Calibri"/>
                <a:cs typeface="Calibri"/>
                <a:sym typeface="Calibri"/>
              </a:endParaRPr>
            </a:p>
          </p:txBody>
        </p:sp>
        <p:sp>
          <p:nvSpPr>
            <p:cNvPr id="162" name="Google Shape;162;p4"/>
            <p:cNvSpPr/>
            <p:nvPr/>
          </p:nvSpPr>
          <p:spPr>
            <a:xfrm>
              <a:off x="1276790" y="4971250"/>
              <a:ext cx="1845945" cy="385679"/>
            </a:xfrm>
            <a:prstGeom prst="rect">
              <a:avLst/>
            </a:prstGeom>
            <a:solidFill>
              <a:srgbClr val="C4E0B2"/>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直接的に作用</a:t>
              </a:r>
              <a:endParaRPr sz="2000">
                <a:solidFill>
                  <a:srgbClr val="000000"/>
                </a:solidFill>
                <a:latin typeface="Calibri"/>
                <a:ea typeface="Calibri"/>
                <a:cs typeface="Calibri"/>
                <a:sym typeface="Calibri"/>
              </a:endParaRPr>
            </a:p>
          </p:txBody>
        </p:sp>
        <p:sp>
          <p:nvSpPr>
            <p:cNvPr id="163" name="Google Shape;163;p4"/>
            <p:cNvSpPr/>
            <p:nvPr/>
          </p:nvSpPr>
          <p:spPr>
            <a:xfrm>
              <a:off x="1194382" y="5785799"/>
              <a:ext cx="2010753"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000">
                  <a:solidFill>
                    <a:schemeClr val="lt1"/>
                  </a:solidFill>
                  <a:latin typeface="Calibri"/>
                  <a:ea typeface="Calibri"/>
                  <a:cs typeface="Calibri"/>
                  <a:sym typeface="Calibri"/>
                </a:rPr>
                <a:t>ユーザーの行動</a:t>
              </a:r>
              <a:endParaRPr/>
            </a:p>
          </p:txBody>
        </p:sp>
        <p:sp>
          <p:nvSpPr>
            <p:cNvPr id="164" name="Google Shape;164;p4"/>
            <p:cNvSpPr/>
            <p:nvPr/>
          </p:nvSpPr>
          <p:spPr>
            <a:xfrm>
              <a:off x="1904937" y="4563479"/>
              <a:ext cx="589647" cy="381171"/>
            </a:xfrm>
            <a:prstGeom prst="upArrow">
              <a:avLst>
                <a:gd fmla="val 50000" name="adj1"/>
                <a:gd fmla="val 35163"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4"/>
            <p:cNvSpPr/>
            <p:nvPr/>
          </p:nvSpPr>
          <p:spPr>
            <a:xfrm rot="10800000">
              <a:off x="1904936" y="5391789"/>
              <a:ext cx="589647" cy="381171"/>
            </a:xfrm>
            <a:prstGeom prst="upArrow">
              <a:avLst>
                <a:gd fmla="val 50000" name="adj1"/>
                <a:gd fmla="val 35163"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6" name="Google Shape;166;p4"/>
          <p:cNvSpPr txBox="1"/>
          <p:nvPr/>
        </p:nvSpPr>
        <p:spPr>
          <a:xfrm>
            <a:off x="1018653" y="6346812"/>
            <a:ext cx="252011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従来のゲーミフィケーション</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のメカニズム</a:t>
            </a:r>
            <a:endParaRPr/>
          </a:p>
        </p:txBody>
      </p:sp>
      <p:sp>
        <p:nvSpPr>
          <p:cNvPr id="167" name="Google Shape;167;p4"/>
          <p:cNvSpPr txBox="1"/>
          <p:nvPr/>
        </p:nvSpPr>
        <p:spPr>
          <a:xfrm>
            <a:off x="7461265" y="6543419"/>
            <a:ext cx="16952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DERCのメカニズム</a:t>
            </a:r>
            <a:endParaRPr/>
          </a:p>
        </p:txBody>
      </p:sp>
      <p:grpSp>
        <p:nvGrpSpPr>
          <p:cNvPr id="168" name="Google Shape;168;p4"/>
          <p:cNvGrpSpPr/>
          <p:nvPr/>
        </p:nvGrpSpPr>
        <p:grpSpPr>
          <a:xfrm>
            <a:off x="3734909" y="3578426"/>
            <a:ext cx="4987284" cy="3112667"/>
            <a:chOff x="3665898" y="3559803"/>
            <a:chExt cx="4987284" cy="3112667"/>
          </a:xfrm>
        </p:grpSpPr>
        <p:grpSp>
          <p:nvGrpSpPr>
            <p:cNvPr id="169" name="Google Shape;169;p4"/>
            <p:cNvGrpSpPr/>
            <p:nvPr/>
          </p:nvGrpSpPr>
          <p:grpSpPr>
            <a:xfrm>
              <a:off x="4938615" y="3559803"/>
              <a:ext cx="2678017" cy="1391178"/>
              <a:chOff x="4890341" y="3715636"/>
              <a:chExt cx="2678017" cy="1391178"/>
            </a:xfrm>
          </p:grpSpPr>
          <p:sp>
            <p:nvSpPr>
              <p:cNvPr id="170" name="Google Shape;170;p4"/>
              <p:cNvSpPr/>
              <p:nvPr/>
            </p:nvSpPr>
            <p:spPr>
              <a:xfrm>
                <a:off x="4890341" y="3715636"/>
                <a:ext cx="2678016" cy="688684"/>
              </a:xfrm>
              <a:prstGeom prst="rect">
                <a:avLst/>
              </a:prstGeom>
              <a:solidFill>
                <a:srgbClr val="BBD6EE"/>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レベル2:メカニズム2賭け</a:t>
                </a:r>
                <a:endParaRPr sz="2000">
                  <a:solidFill>
                    <a:srgbClr val="000000"/>
                  </a:solidFill>
                  <a:latin typeface="Calibri"/>
                  <a:ea typeface="Calibri"/>
                  <a:cs typeface="Calibri"/>
                  <a:sym typeface="Calibri"/>
                </a:endParaRPr>
              </a:p>
            </p:txBody>
          </p:sp>
          <p:sp>
            <p:nvSpPr>
              <p:cNvPr id="171" name="Google Shape;171;p4"/>
              <p:cNvSpPr/>
              <p:nvPr/>
            </p:nvSpPr>
            <p:spPr>
              <a:xfrm>
                <a:off x="4890341" y="4401314"/>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indent="0" lvl="0" marL="0" marR="0" rtl="0" algn="ctr">
                  <a:spcBef>
                    <a:spcPts val="0"/>
                  </a:spcBef>
                  <a:spcAft>
                    <a:spcPts val="0"/>
                  </a:spcAft>
                  <a:buNone/>
                </a:pPr>
                <a:r>
                  <a:rPr lang="ja-JP" sz="2000">
                    <a:solidFill>
                      <a:srgbClr val="000000"/>
                    </a:solidFill>
                    <a:latin typeface="Calibri"/>
                    <a:ea typeface="Calibri"/>
                    <a:cs typeface="Calibri"/>
                    <a:sym typeface="Calibri"/>
                  </a:rPr>
                  <a:t>ポイント、バッジ等</a:t>
                </a:r>
                <a:endParaRPr sz="2000">
                  <a:solidFill>
                    <a:srgbClr val="000000"/>
                  </a:solidFill>
                  <a:latin typeface="Calibri"/>
                  <a:ea typeface="Calibri"/>
                  <a:cs typeface="Calibri"/>
                  <a:sym typeface="Calibri"/>
                </a:endParaRPr>
              </a:p>
            </p:txBody>
          </p:sp>
        </p:grpSp>
        <p:sp>
          <p:nvSpPr>
            <p:cNvPr id="172" name="Google Shape;172;p4"/>
            <p:cNvSpPr/>
            <p:nvPr/>
          </p:nvSpPr>
          <p:spPr>
            <a:xfrm>
              <a:off x="5354647" y="5368216"/>
              <a:ext cx="1845945" cy="385679"/>
            </a:xfrm>
            <a:prstGeom prst="rect">
              <a:avLst/>
            </a:prstGeom>
            <a:solidFill>
              <a:srgbClr val="C4E0B2"/>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直接的に作用</a:t>
              </a:r>
              <a:endParaRPr sz="2000">
                <a:solidFill>
                  <a:srgbClr val="000000"/>
                </a:solidFill>
                <a:latin typeface="Calibri"/>
                <a:ea typeface="Calibri"/>
                <a:cs typeface="Calibri"/>
                <a:sym typeface="Calibri"/>
              </a:endParaRPr>
            </a:p>
          </p:txBody>
        </p:sp>
        <p:sp>
          <p:nvSpPr>
            <p:cNvPr id="173" name="Google Shape;173;p4"/>
            <p:cNvSpPr/>
            <p:nvPr/>
          </p:nvSpPr>
          <p:spPr>
            <a:xfrm>
              <a:off x="5236053" y="6171130"/>
              <a:ext cx="2120010"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000">
                  <a:solidFill>
                    <a:schemeClr val="lt1"/>
                  </a:solidFill>
                  <a:latin typeface="Calibri"/>
                  <a:ea typeface="Calibri"/>
                  <a:cs typeface="Calibri"/>
                  <a:sym typeface="Calibri"/>
                </a:rPr>
                <a:t>ユーザーの行動</a:t>
              </a:r>
              <a:endParaRPr/>
            </a:p>
          </p:txBody>
        </p:sp>
        <p:sp>
          <p:nvSpPr>
            <p:cNvPr id="174" name="Google Shape;174;p4"/>
            <p:cNvSpPr/>
            <p:nvPr/>
          </p:nvSpPr>
          <p:spPr>
            <a:xfrm>
              <a:off x="5982797" y="4975411"/>
              <a:ext cx="589647" cy="381171"/>
            </a:xfrm>
            <a:prstGeom prst="upArrow">
              <a:avLst>
                <a:gd fmla="val 50000" name="adj1"/>
                <a:gd fmla="val 35163"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4"/>
            <p:cNvSpPr/>
            <p:nvPr/>
          </p:nvSpPr>
          <p:spPr>
            <a:xfrm rot="10800000">
              <a:off x="5982798" y="5765529"/>
              <a:ext cx="589647" cy="381171"/>
            </a:xfrm>
            <a:prstGeom prst="upArrow">
              <a:avLst>
                <a:gd fmla="val 50000" name="adj1"/>
                <a:gd fmla="val 35163"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4"/>
            <p:cNvSpPr/>
            <p:nvPr/>
          </p:nvSpPr>
          <p:spPr>
            <a:xfrm flipH="1" rot="-5400000">
              <a:off x="4383323" y="4071013"/>
              <a:ext cx="736608" cy="348937"/>
            </a:xfrm>
            <a:prstGeom prst="uturnArrow">
              <a:avLst>
                <a:gd fmla="val 24643" name="adj1"/>
                <a:gd fmla="val 25000" name="adj2"/>
                <a:gd fmla="val 49648" name="adj3"/>
                <a:gd fmla="val 35056" name="adj4"/>
                <a:gd fmla="val 100000" name="adj5"/>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4"/>
            <p:cNvSpPr txBox="1"/>
            <p:nvPr/>
          </p:nvSpPr>
          <p:spPr>
            <a:xfrm>
              <a:off x="3665898" y="4653132"/>
              <a:ext cx="16952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400">
                  <a:solidFill>
                    <a:schemeClr val="accent1"/>
                  </a:solidFill>
                  <a:latin typeface="Calibri"/>
                  <a:ea typeface="Calibri"/>
                  <a:cs typeface="Calibri"/>
                  <a:sym typeface="Calibri"/>
                </a:rPr>
                <a:t>メタ的に操作</a:t>
              </a:r>
              <a:endParaRPr/>
            </a:p>
          </p:txBody>
        </p:sp>
        <p:sp>
          <p:nvSpPr>
            <p:cNvPr id="178" name="Google Shape;178;p4"/>
            <p:cNvSpPr/>
            <p:nvPr/>
          </p:nvSpPr>
          <p:spPr>
            <a:xfrm flipH="1" rot="5400000">
              <a:off x="6429479" y="4803612"/>
              <a:ext cx="2650318" cy="724767"/>
            </a:xfrm>
            <a:prstGeom prst="uturnArrow">
              <a:avLst>
                <a:gd fmla="val 15366" name="adj1"/>
                <a:gd fmla="val 25000" name="adj2"/>
                <a:gd fmla="val 36660" name="adj3"/>
                <a:gd fmla="val 35056" name="adj4"/>
                <a:gd fmla="val 65014" name="adj5"/>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4"/>
            <p:cNvSpPr/>
            <p:nvPr/>
          </p:nvSpPr>
          <p:spPr>
            <a:xfrm>
              <a:off x="7478655" y="5141507"/>
              <a:ext cx="1174527" cy="612388"/>
            </a:xfrm>
            <a:prstGeom prst="rect">
              <a:avLst/>
            </a:prstGeom>
            <a:solidFill>
              <a:srgbClr val="F7CAA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間接的に</a:t>
              </a:r>
              <a:endParaRPr sz="2000">
                <a:solidFill>
                  <a:srgbClr val="000000"/>
                </a:solidFill>
                <a:latin typeface="Calibri"/>
                <a:ea typeface="Calibri"/>
                <a:cs typeface="Calibri"/>
                <a:sym typeface="Calibri"/>
              </a:endParaRPr>
            </a:p>
            <a:p>
              <a:pPr indent="0" lvl="0" marL="0" marR="0" rtl="0" algn="ctr">
                <a:spcBef>
                  <a:spcPts val="0"/>
                </a:spcBef>
                <a:spcAft>
                  <a:spcPts val="0"/>
                </a:spcAft>
                <a:buNone/>
              </a:pPr>
              <a:r>
                <a:rPr lang="ja-JP" sz="2000">
                  <a:solidFill>
                    <a:srgbClr val="000000"/>
                  </a:solidFill>
                  <a:latin typeface="Calibri"/>
                  <a:ea typeface="Calibri"/>
                  <a:cs typeface="Calibri"/>
                  <a:sym typeface="Calibri"/>
                </a:rPr>
                <a:t>作用</a:t>
              </a:r>
              <a:endParaRPr sz="2000">
                <a:solidFill>
                  <a:srgbClr val="000000"/>
                </a:solidFill>
                <a:latin typeface="Calibri"/>
                <a:ea typeface="Calibri"/>
                <a:cs typeface="Calibri"/>
                <a:sym typeface="Calibri"/>
              </a:endParaRPr>
            </a:p>
          </p:txBody>
        </p:sp>
      </p:grpSp>
      <p:sp>
        <p:nvSpPr>
          <p:cNvPr id="180" name="Google Shape;180;p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DERC</a:t>
            </a:r>
            <a:endParaRPr/>
          </a:p>
        </p:txBody>
      </p:sp>
      <p:sp>
        <p:nvSpPr>
          <p:cNvPr id="181" name="Google Shape;181;p4"/>
          <p:cNvSpPr txBox="1"/>
          <p:nvPr/>
        </p:nvSpPr>
        <p:spPr>
          <a:xfrm>
            <a:off x="7372306" y="6129482"/>
            <a:ext cx="16952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矢印違ってるよ</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chemeClr val="lt1"/>
                </a:solidFill>
                <a:latin typeface="Calibri"/>
                <a:ea typeface="Calibri"/>
                <a:cs typeface="Calibri"/>
                <a:sym typeface="Calibri"/>
              </a:rPr>
              <a:t>研究背景（ループダイナミクス）</a:t>
            </a:r>
            <a:endParaRPr/>
          </a:p>
        </p:txBody>
      </p:sp>
      <p:sp>
        <p:nvSpPr>
          <p:cNvPr id="188" name="Google Shape;188;p5"/>
          <p:cNvSpPr txBox="1"/>
          <p:nvPr/>
        </p:nvSpPr>
        <p:spPr>
          <a:xfrm>
            <a:off x="391521" y="1215800"/>
            <a:ext cx="82694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レベル１とレベル２の二重構造によって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①報酬の獲得手段の幅が広がり,戦略性が向上</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(例:自分に合う手段は何か考案したり,他者の行動を予測したりする)</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ゲームならではの面白さを与え、内発的動機付けとしての機能を強化</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②どのように報酬を獲得したかが曖昧に</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ゲーミフィケーションの課題である報酬への意識による息苦しさの軽減</a:t>
            </a:r>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（ゲームデザインの要素を導入したことで,かえって自分自身の全ての行動が</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監視・評価されている感覚）</a:t>
            </a:r>
            <a:endParaRPr/>
          </a:p>
        </p:txBody>
      </p:sp>
      <p:pic>
        <p:nvPicPr>
          <p:cNvPr id="189" name="Google Shape;189;p5"/>
          <p:cNvPicPr preferRelativeResize="0"/>
          <p:nvPr/>
        </p:nvPicPr>
        <p:blipFill rotWithShape="1">
          <a:blip r:embed="rId3">
            <a:alphaModFix/>
          </a:blip>
          <a:srcRect b="0" l="47990" r="0" t="0"/>
          <a:stretch/>
        </p:blipFill>
        <p:spPr>
          <a:xfrm>
            <a:off x="5071436" y="4279608"/>
            <a:ext cx="2526323" cy="2434069"/>
          </a:xfrm>
          <a:prstGeom prst="rect">
            <a:avLst/>
          </a:prstGeom>
          <a:noFill/>
          <a:ln>
            <a:noFill/>
          </a:ln>
        </p:spPr>
      </p:pic>
      <p:pic>
        <p:nvPicPr>
          <p:cNvPr id="190" name="Google Shape;190;p5"/>
          <p:cNvPicPr preferRelativeResize="0"/>
          <p:nvPr/>
        </p:nvPicPr>
        <p:blipFill rotWithShape="1">
          <a:blip r:embed="rId3">
            <a:alphaModFix/>
          </a:blip>
          <a:srcRect b="0" l="0" r="51370" t="0"/>
          <a:stretch/>
        </p:blipFill>
        <p:spPr>
          <a:xfrm>
            <a:off x="668637" y="4279608"/>
            <a:ext cx="2366803" cy="2438891"/>
          </a:xfrm>
          <a:prstGeom prst="rect">
            <a:avLst/>
          </a:prstGeom>
          <a:noFill/>
          <a:ln>
            <a:noFill/>
          </a:ln>
        </p:spPr>
      </p:pic>
      <p:sp>
        <p:nvSpPr>
          <p:cNvPr id="191" name="Google Shape;191;p5"/>
          <p:cNvSpPr txBox="1"/>
          <p:nvPr/>
        </p:nvSpPr>
        <p:spPr>
          <a:xfrm>
            <a:off x="2477704" y="4478751"/>
            <a:ext cx="259373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従来の</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ゲーミフィケーション</a:t>
            </a:r>
            <a:endParaRPr/>
          </a:p>
        </p:txBody>
      </p:sp>
      <p:sp>
        <p:nvSpPr>
          <p:cNvPr id="192" name="Google Shape;192;p5"/>
          <p:cNvSpPr txBox="1"/>
          <p:nvPr/>
        </p:nvSpPr>
        <p:spPr>
          <a:xfrm>
            <a:off x="6983847" y="4614723"/>
            <a:ext cx="61391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DERC</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nvSpPr>
        <p:spPr>
          <a:xfrm>
            <a:off x="138263" y="1582580"/>
            <a:ext cx="849283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200">
                <a:solidFill>
                  <a:schemeClr val="dk1"/>
                </a:solidFill>
                <a:latin typeface="Calibri"/>
                <a:ea typeface="Calibri"/>
                <a:cs typeface="Calibri"/>
                <a:sym typeface="Calibri"/>
              </a:rPr>
              <a:t>実験参加者</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ja-JP" sz="2400">
                <a:solidFill>
                  <a:schemeClr val="dk1"/>
                </a:solidFill>
                <a:latin typeface="Calibri"/>
                <a:ea typeface="Calibri"/>
                <a:cs typeface="Calibri"/>
                <a:sym typeface="Calibri"/>
              </a:rPr>
              <a:t>20人（鈴木先生が担当する授業の</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ja-JP" sz="2400">
                <a:solidFill>
                  <a:schemeClr val="dk1"/>
                </a:solidFill>
                <a:latin typeface="Calibri"/>
                <a:ea typeface="Calibri"/>
                <a:cs typeface="Calibri"/>
                <a:sym typeface="Calibri"/>
              </a:rPr>
              <a:t>受講生・情報学部2年生）</a:t>
            </a:r>
            <a:endParaRPr sz="2400">
              <a:solidFill>
                <a:schemeClr val="dk1"/>
              </a:solidFill>
              <a:latin typeface="Calibri"/>
              <a:ea typeface="Calibri"/>
              <a:cs typeface="Calibri"/>
              <a:sym typeface="Calibri"/>
            </a:endParaRPr>
          </a:p>
        </p:txBody>
      </p:sp>
      <p:sp>
        <p:nvSpPr>
          <p:cNvPr id="198" name="Google Shape;198;p6"/>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実験の概要</a:t>
            </a:r>
            <a:endParaRPr b="1" sz="4800">
              <a:solidFill>
                <a:schemeClr val="lt1"/>
              </a:solidFill>
              <a:latin typeface="Calibri"/>
              <a:ea typeface="Calibri"/>
              <a:cs typeface="Calibri"/>
              <a:sym typeface="Calibri"/>
            </a:endParaRPr>
          </a:p>
        </p:txBody>
      </p:sp>
      <p:sp>
        <p:nvSpPr>
          <p:cNvPr id="199" name="Google Shape;199;p6"/>
          <p:cNvSpPr txBox="1"/>
          <p:nvPr/>
        </p:nvSpPr>
        <p:spPr>
          <a:xfrm>
            <a:off x="138263" y="2890027"/>
            <a:ext cx="84928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Slackでの議論にDERCを導入した。</a:t>
            </a:r>
            <a:endParaRPr sz="2400">
              <a:solidFill>
                <a:schemeClr val="dk1"/>
              </a:solidFill>
              <a:latin typeface="Calibri"/>
              <a:ea typeface="Calibri"/>
              <a:cs typeface="Calibri"/>
              <a:sym typeface="Calibri"/>
            </a:endParaRPr>
          </a:p>
        </p:txBody>
      </p:sp>
      <p:sp>
        <p:nvSpPr>
          <p:cNvPr id="200" name="Google Shape;200;p6"/>
          <p:cNvSpPr txBox="1"/>
          <p:nvPr/>
        </p:nvSpPr>
        <p:spPr>
          <a:xfrm>
            <a:off x="138263" y="3383679"/>
            <a:ext cx="849283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Slackについての知識はあり</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ja-JP" sz="2400">
                <a:solidFill>
                  <a:schemeClr val="dk1"/>
                </a:solidFill>
                <a:latin typeface="Calibri"/>
                <a:ea typeface="Calibri"/>
                <a:cs typeface="Calibri"/>
                <a:sym typeface="Calibri"/>
              </a:rPr>
              <a:t>（話し合いで使っている）。</a:t>
            </a:r>
            <a:endParaRPr sz="2400">
              <a:solidFill>
                <a:schemeClr val="dk1"/>
              </a:solidFill>
              <a:latin typeface="Calibri"/>
              <a:ea typeface="Calibri"/>
              <a:cs typeface="Calibri"/>
              <a:sym typeface="Calibri"/>
            </a:endParaRPr>
          </a:p>
        </p:txBody>
      </p:sp>
      <p:grpSp>
        <p:nvGrpSpPr>
          <p:cNvPr id="201" name="Google Shape;201;p6"/>
          <p:cNvGrpSpPr/>
          <p:nvPr/>
        </p:nvGrpSpPr>
        <p:grpSpPr>
          <a:xfrm>
            <a:off x="5800248" y="1444851"/>
            <a:ext cx="3343751" cy="2890351"/>
            <a:chOff x="5336403" y="1764773"/>
            <a:chExt cx="3229796" cy="4344695"/>
          </a:xfrm>
        </p:grpSpPr>
        <p:sp>
          <p:nvSpPr>
            <p:cNvPr id="202" name="Google Shape;202;p6"/>
            <p:cNvSpPr/>
            <p:nvPr/>
          </p:nvSpPr>
          <p:spPr>
            <a:xfrm>
              <a:off x="5336404" y="1764773"/>
              <a:ext cx="2674961" cy="480942"/>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議論（DERCなし）</a:t>
              </a:r>
              <a:endParaRPr/>
            </a:p>
          </p:txBody>
        </p:sp>
        <p:sp>
          <p:nvSpPr>
            <p:cNvPr id="203" name="Google Shape;203;p6"/>
            <p:cNvSpPr/>
            <p:nvPr/>
          </p:nvSpPr>
          <p:spPr>
            <a:xfrm>
              <a:off x="5647510" y="2377998"/>
              <a:ext cx="2052746" cy="480942"/>
            </a:xfrm>
            <a:prstGeom prst="rect">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Calibri"/>
                  <a:ea typeface="Calibri"/>
                  <a:cs typeface="Calibri"/>
                  <a:sym typeface="Calibri"/>
                </a:rPr>
                <a:t>一回目の賭け</a:t>
              </a:r>
              <a:endParaRPr sz="1600">
                <a:solidFill>
                  <a:schemeClr val="dk1"/>
                </a:solidFill>
                <a:latin typeface="Calibri"/>
                <a:ea typeface="Calibri"/>
                <a:cs typeface="Calibri"/>
                <a:sym typeface="Calibri"/>
              </a:endParaRPr>
            </a:p>
          </p:txBody>
        </p:sp>
        <p:sp>
          <p:nvSpPr>
            <p:cNvPr id="204" name="Google Shape;204;p6"/>
            <p:cNvSpPr/>
            <p:nvPr/>
          </p:nvSpPr>
          <p:spPr>
            <a:xfrm>
              <a:off x="5336403" y="3015817"/>
              <a:ext cx="2674961" cy="480942"/>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05" name="Google Shape;205;p6"/>
            <p:cNvSpPr/>
            <p:nvPr/>
          </p:nvSpPr>
          <p:spPr>
            <a:xfrm>
              <a:off x="5913640" y="3671786"/>
              <a:ext cx="1520485" cy="48094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sp>
          <p:nvSpPr>
            <p:cNvPr id="206" name="Google Shape;206;p6"/>
            <p:cNvSpPr/>
            <p:nvPr/>
          </p:nvSpPr>
          <p:spPr>
            <a:xfrm>
              <a:off x="5647510" y="4324854"/>
              <a:ext cx="2052749" cy="480942"/>
            </a:xfrm>
            <a:prstGeom prst="rect">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Calibri"/>
                  <a:ea typeface="Calibri"/>
                  <a:cs typeface="Calibri"/>
                  <a:sym typeface="Calibri"/>
                </a:rPr>
                <a:t>二回目の賭け</a:t>
              </a:r>
              <a:endParaRPr/>
            </a:p>
          </p:txBody>
        </p:sp>
        <p:sp>
          <p:nvSpPr>
            <p:cNvPr id="207" name="Google Shape;207;p6"/>
            <p:cNvSpPr/>
            <p:nvPr/>
          </p:nvSpPr>
          <p:spPr>
            <a:xfrm>
              <a:off x="5913639" y="5619089"/>
              <a:ext cx="1520485" cy="48094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sp>
          <p:nvSpPr>
            <p:cNvPr id="208" name="Google Shape;208;p6"/>
            <p:cNvSpPr/>
            <p:nvPr/>
          </p:nvSpPr>
          <p:spPr>
            <a:xfrm>
              <a:off x="5358115" y="4963120"/>
              <a:ext cx="2674961" cy="480942"/>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09" name="Google Shape;209;p6"/>
            <p:cNvSpPr/>
            <p:nvPr/>
          </p:nvSpPr>
          <p:spPr>
            <a:xfrm rot="5400000">
              <a:off x="6140381" y="3683650"/>
              <a:ext cx="4344693" cy="506944"/>
            </a:xfrm>
            <a:prstGeom prst="stripedRightArrow">
              <a:avLst>
                <a:gd fmla="val 12309" name="adj1"/>
                <a:gd fmla="val 52693"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10" name="Google Shape;210;p6"/>
          <p:cNvSpPr txBox="1"/>
          <p:nvPr/>
        </p:nvSpPr>
        <p:spPr>
          <a:xfrm>
            <a:off x="5019771" y="3555189"/>
            <a:ext cx="8778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sp>
        <p:nvSpPr>
          <p:cNvPr id="211" name="Google Shape;211;p6"/>
          <p:cNvSpPr txBox="1"/>
          <p:nvPr/>
        </p:nvSpPr>
        <p:spPr>
          <a:xfrm>
            <a:off x="5043662" y="2267165"/>
            <a:ext cx="8778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sp>
        <p:nvSpPr>
          <p:cNvPr id="212" name="Google Shape;212;p6"/>
          <p:cNvSpPr txBox="1"/>
          <p:nvPr/>
        </p:nvSpPr>
        <p:spPr>
          <a:xfrm>
            <a:off x="5019771" y="1420160"/>
            <a:ext cx="8778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graphicFrame>
        <p:nvGraphicFramePr>
          <p:cNvPr id="213" name="Google Shape;213;p6"/>
          <p:cNvGraphicFramePr/>
          <p:nvPr/>
        </p:nvGraphicFramePr>
        <p:xfrm>
          <a:off x="310641" y="4472930"/>
          <a:ext cx="3000000" cy="3000000"/>
        </p:xfrm>
        <a:graphic>
          <a:graphicData uri="http://schemas.openxmlformats.org/drawingml/2006/table">
            <a:tbl>
              <a:tblPr>
                <a:noFill/>
                <a:tableStyleId>{5884B03D-C70A-4AF6-A378-618E4236C4BA}</a:tableStyleId>
              </a:tblPr>
              <a:tblGrid>
                <a:gridCol w="2794975"/>
                <a:gridCol w="2794975"/>
                <a:gridCol w="2794975"/>
              </a:tblGrid>
              <a:tr h="269200">
                <a:tc>
                  <a:txBody>
                    <a:bodyPr/>
                    <a:lstStyle/>
                    <a:p>
                      <a:pPr indent="0" lvl="0" marL="0" marR="0" rtl="0" algn="l">
                        <a:spcBef>
                          <a:spcPts val="0"/>
                        </a:spcBef>
                        <a:spcAft>
                          <a:spcPts val="0"/>
                        </a:spcAft>
                        <a:buNone/>
                      </a:pPr>
                      <a:r>
                        <a:rPr lang="ja-JP" sz="1200" u="none" strike="noStrike"/>
                        <a:t>第一回（DERCなし）</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rPr lang="ja-JP" sz="1200" u="none" strike="noStrike"/>
                        <a:t>第二回（DERCあり）</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rPr lang="ja-JP" sz="1200" u="none" strike="noStrike"/>
                        <a:t>第三回（DERCあり）</a:t>
                      </a:r>
                      <a:endParaRPr b="0" i="0" sz="1200" u="none" strike="noStrike">
                        <a:solidFill>
                          <a:srgbClr val="000000"/>
                        </a:solidFill>
                        <a:latin typeface="Arial"/>
                        <a:ea typeface="Arial"/>
                        <a:cs typeface="Arial"/>
                        <a:sym typeface="Arial"/>
                      </a:endParaRPr>
                    </a:p>
                  </a:txBody>
                  <a:tcPr marT="9525" marB="0" marR="9525" marL="9525" anchor="ctr"/>
                </a:tc>
              </a:tr>
              <a:tr h="397750">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外国人へのおすすめは桜と紅葉か</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r>
              <a:tr h="397750">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外国人へのおすすめは桜と紅葉か</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r>
              <a:tr h="397750">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外国人へのおすすめは桜と紅葉か</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r>
              <a:tr h="397750">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リーダーシップとは何か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r>
              <a:tr h="397750">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リーダーシップとは何か</a:t>
                      </a:r>
                      <a:endParaRPr b="0" i="0" sz="1200" u="none" strike="noStrike">
                        <a:solidFill>
                          <a:srgbClr val="000000"/>
                        </a:solidFill>
                        <a:latin typeface="Arial"/>
                        <a:ea typeface="Arial"/>
                        <a:cs typeface="Arial"/>
                        <a:sym typeface="Arial"/>
                      </a:endParaRPr>
                    </a:p>
                  </a:txBody>
                  <a:tcPr marT="9525" marB="0" marR="9525" marL="9525" anchor="ctr">
                    <a:solidFill>
                      <a:srgbClr val="F7CAAC"/>
                    </a:solidFill>
                  </a:tcPr>
                </a:tc>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C4E0B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実験の概要</a:t>
            </a:r>
            <a:endParaRPr b="1" sz="5400">
              <a:solidFill>
                <a:schemeClr val="lt1"/>
              </a:solidFill>
              <a:latin typeface="Calibri"/>
              <a:ea typeface="Calibri"/>
              <a:cs typeface="Calibri"/>
              <a:sym typeface="Calibri"/>
            </a:endParaRPr>
          </a:p>
        </p:txBody>
      </p:sp>
      <p:sp>
        <p:nvSpPr>
          <p:cNvPr id="219" name="Google Shape;219;p7"/>
          <p:cNvSpPr txBox="1"/>
          <p:nvPr/>
        </p:nvSpPr>
        <p:spPr>
          <a:xfrm>
            <a:off x="145542" y="1150705"/>
            <a:ext cx="7520683"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200">
                <a:solidFill>
                  <a:schemeClr val="dk1"/>
                </a:solidFill>
                <a:latin typeface="Calibri"/>
                <a:ea typeface="Calibri"/>
                <a:cs typeface="Calibri"/>
                <a:sym typeface="Calibri"/>
              </a:rPr>
              <a:t>レベル１</a:t>
            </a:r>
            <a:r>
              <a:rPr lang="ja-JP" sz="1800">
                <a:solidFill>
                  <a:schemeClr val="dk1"/>
                </a:solidFill>
                <a:latin typeface="Calibri"/>
                <a:ea typeface="Calibri"/>
                <a:cs typeface="Calibri"/>
                <a:sym typeface="Calibri"/>
              </a:rPr>
              <a:t>(リアクションによる評価)</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良い発言だと思った場合、その人にリアクションを送る。</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（誰から誰にリアクションが送られたかは確認しないというルール）</a:t>
            </a:r>
            <a:endParaRPr sz="1800">
              <a:solidFill>
                <a:schemeClr val="dk1"/>
              </a:solidFill>
              <a:latin typeface="Calibri"/>
              <a:ea typeface="Calibri"/>
              <a:cs typeface="Calibri"/>
              <a:sym typeface="Calibri"/>
            </a:endParaRPr>
          </a:p>
        </p:txBody>
      </p:sp>
      <p:sp>
        <p:nvSpPr>
          <p:cNvPr id="220" name="Google Shape;220;p7"/>
          <p:cNvSpPr txBox="1"/>
          <p:nvPr/>
        </p:nvSpPr>
        <p:spPr>
          <a:xfrm>
            <a:off x="289979" y="5083852"/>
            <a:ext cx="8087402"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200">
                <a:solidFill>
                  <a:schemeClr val="dk1"/>
                </a:solidFill>
                <a:latin typeface="Calibri"/>
                <a:ea typeface="Calibri"/>
                <a:cs typeface="Calibri"/>
                <a:sym typeface="Calibri"/>
              </a:rPr>
              <a:t>レベル２</a:t>
            </a:r>
            <a:r>
              <a:rPr lang="ja-JP" sz="1800">
                <a:solidFill>
                  <a:schemeClr val="dk1"/>
                </a:solidFill>
                <a:latin typeface="Calibri"/>
                <a:ea typeface="Calibri"/>
                <a:cs typeface="Calibri"/>
                <a:sym typeface="Calibri"/>
              </a:rPr>
              <a:t>(賭け)</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議論開始前に賭け対象を選択し、賭け対象が議論を通してポイントを一番に得ることができれば、賭け成功としてポイントがもらえる。</a:t>
            </a:r>
            <a:endParaRPr sz="1800">
              <a:solidFill>
                <a:schemeClr val="dk1"/>
              </a:solidFill>
              <a:latin typeface="Calibri"/>
              <a:ea typeface="Calibri"/>
              <a:cs typeface="Calibri"/>
              <a:sym typeface="Calibri"/>
            </a:endParaRPr>
          </a:p>
        </p:txBody>
      </p:sp>
      <p:grpSp>
        <p:nvGrpSpPr>
          <p:cNvPr id="221" name="Google Shape;221;p7"/>
          <p:cNvGrpSpPr/>
          <p:nvPr/>
        </p:nvGrpSpPr>
        <p:grpSpPr>
          <a:xfrm>
            <a:off x="731425" y="2346815"/>
            <a:ext cx="7645956" cy="2679700"/>
            <a:chOff x="731425" y="2346815"/>
            <a:chExt cx="7645956" cy="2679700"/>
          </a:xfrm>
        </p:grpSpPr>
        <p:grpSp>
          <p:nvGrpSpPr>
            <p:cNvPr id="222" name="Google Shape;222;p7"/>
            <p:cNvGrpSpPr/>
            <p:nvPr/>
          </p:nvGrpSpPr>
          <p:grpSpPr>
            <a:xfrm>
              <a:off x="2497281" y="2346815"/>
              <a:ext cx="5880100" cy="2679700"/>
              <a:chOff x="337406" y="2492090"/>
              <a:chExt cx="5880100" cy="2679700"/>
            </a:xfrm>
          </p:grpSpPr>
          <p:pic>
            <p:nvPicPr>
              <p:cNvPr id="223" name="Google Shape;223;p7"/>
              <p:cNvPicPr preferRelativeResize="0"/>
              <p:nvPr/>
            </p:nvPicPr>
            <p:blipFill rotWithShape="1">
              <a:blip r:embed="rId3">
                <a:alphaModFix/>
              </a:blip>
              <a:srcRect b="0" l="0" r="0" t="0"/>
              <a:stretch/>
            </p:blipFill>
            <p:spPr>
              <a:xfrm>
                <a:off x="337406" y="2492090"/>
                <a:ext cx="5880100" cy="2679700"/>
              </a:xfrm>
              <a:prstGeom prst="rect">
                <a:avLst/>
              </a:prstGeom>
              <a:noFill/>
              <a:ln>
                <a:noFill/>
              </a:ln>
            </p:spPr>
          </p:pic>
          <p:sp>
            <p:nvSpPr>
              <p:cNvPr id="224" name="Google Shape;224;p7"/>
              <p:cNvSpPr/>
              <p:nvPr/>
            </p:nvSpPr>
            <p:spPr>
              <a:xfrm>
                <a:off x="885361" y="2568539"/>
                <a:ext cx="1148921" cy="22531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7"/>
              <p:cNvSpPr/>
              <p:nvPr/>
            </p:nvSpPr>
            <p:spPr>
              <a:xfrm>
                <a:off x="885360" y="3984661"/>
                <a:ext cx="1775647" cy="23801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6" name="Google Shape;226;p7"/>
            <p:cNvSpPr/>
            <p:nvPr/>
          </p:nvSpPr>
          <p:spPr>
            <a:xfrm>
              <a:off x="3013521" y="3233211"/>
              <a:ext cx="606175" cy="606175"/>
            </a:xfrm>
            <a:prstGeom prst="donut">
              <a:avLst>
                <a:gd fmla="val 5885" name="adj"/>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7" name="Google Shape;227;p7"/>
            <p:cNvCxnSpPr>
              <a:stCxn id="226" idx="2"/>
            </p:cNvCxnSpPr>
            <p:nvPr/>
          </p:nvCxnSpPr>
          <p:spPr>
            <a:xfrm flipH="1">
              <a:off x="2271021" y="3536298"/>
              <a:ext cx="742500" cy="303000"/>
            </a:xfrm>
            <a:prstGeom prst="straightConnector1">
              <a:avLst/>
            </a:prstGeom>
            <a:noFill/>
            <a:ln cap="flat" cmpd="sng" w="31750">
              <a:solidFill>
                <a:srgbClr val="385623"/>
              </a:solidFill>
              <a:prstDash val="solid"/>
              <a:miter lim="800000"/>
              <a:headEnd len="sm" w="sm" type="none"/>
              <a:tailEnd len="sm" w="sm" type="none"/>
            </a:ln>
          </p:spPr>
        </p:cxnSp>
        <p:sp>
          <p:nvSpPr>
            <p:cNvPr id="228" name="Google Shape;228;p7"/>
            <p:cNvSpPr txBox="1"/>
            <p:nvPr/>
          </p:nvSpPr>
          <p:spPr>
            <a:xfrm>
              <a:off x="731425" y="3712057"/>
              <a:ext cx="16179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リアクション</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データ収集方法</a:t>
            </a:r>
            <a:endParaRPr/>
          </a:p>
        </p:txBody>
      </p:sp>
      <p:pic>
        <p:nvPicPr>
          <p:cNvPr id="234" name="Google Shape;234;p8"/>
          <p:cNvPicPr preferRelativeResize="0"/>
          <p:nvPr/>
        </p:nvPicPr>
        <p:blipFill rotWithShape="1">
          <a:blip r:embed="rId3">
            <a:alphaModFix/>
          </a:blip>
          <a:srcRect b="0" l="0" r="0" t="0"/>
          <a:stretch/>
        </p:blipFill>
        <p:spPr>
          <a:xfrm>
            <a:off x="-4" y="2458123"/>
            <a:ext cx="2751079" cy="881846"/>
          </a:xfrm>
          <a:prstGeom prst="rect">
            <a:avLst/>
          </a:prstGeom>
          <a:noFill/>
          <a:ln>
            <a:noFill/>
          </a:ln>
        </p:spPr>
      </p:pic>
      <p:pic>
        <p:nvPicPr>
          <p:cNvPr id="235" name="Google Shape;235;p8"/>
          <p:cNvPicPr preferRelativeResize="0"/>
          <p:nvPr/>
        </p:nvPicPr>
        <p:blipFill rotWithShape="1">
          <a:blip r:embed="rId4">
            <a:alphaModFix/>
          </a:blip>
          <a:srcRect b="0" l="0" r="0" t="0"/>
          <a:stretch/>
        </p:blipFill>
        <p:spPr>
          <a:xfrm>
            <a:off x="634252" y="3499338"/>
            <a:ext cx="1961362" cy="1760975"/>
          </a:xfrm>
          <a:prstGeom prst="rect">
            <a:avLst/>
          </a:prstGeom>
          <a:noFill/>
          <a:ln>
            <a:noFill/>
          </a:ln>
        </p:spPr>
      </p:pic>
      <p:pic>
        <p:nvPicPr>
          <p:cNvPr id="236" name="Google Shape;236;p8"/>
          <p:cNvPicPr preferRelativeResize="0"/>
          <p:nvPr/>
        </p:nvPicPr>
        <p:blipFill rotWithShape="1">
          <a:blip r:embed="rId5">
            <a:alphaModFix/>
          </a:blip>
          <a:srcRect b="0" l="0" r="0" t="0"/>
          <a:stretch/>
        </p:blipFill>
        <p:spPr>
          <a:xfrm>
            <a:off x="6690070" y="2778829"/>
            <a:ext cx="2023277" cy="2251995"/>
          </a:xfrm>
          <a:prstGeom prst="rect">
            <a:avLst/>
          </a:prstGeom>
          <a:noFill/>
          <a:ln>
            <a:noFill/>
          </a:ln>
        </p:spPr>
      </p:pic>
      <p:sp>
        <p:nvSpPr>
          <p:cNvPr id="237" name="Google Shape;237;p8"/>
          <p:cNvSpPr/>
          <p:nvPr/>
        </p:nvSpPr>
        <p:spPr>
          <a:xfrm rot="-3766353">
            <a:off x="2925368" y="2853272"/>
            <a:ext cx="545123" cy="863713"/>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8"/>
          <p:cNvSpPr/>
          <p:nvPr/>
        </p:nvSpPr>
        <p:spPr>
          <a:xfrm rot="-6587027">
            <a:off x="2915279" y="3875616"/>
            <a:ext cx="545123" cy="863713"/>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8"/>
          <p:cNvSpPr/>
          <p:nvPr/>
        </p:nvSpPr>
        <p:spPr>
          <a:xfrm rot="-5400000">
            <a:off x="5916786" y="3398996"/>
            <a:ext cx="545123" cy="863713"/>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0" name="Google Shape;240;p8"/>
          <p:cNvPicPr preferRelativeResize="0"/>
          <p:nvPr/>
        </p:nvPicPr>
        <p:blipFill rotWithShape="1">
          <a:blip r:embed="rId6">
            <a:alphaModFix/>
          </a:blip>
          <a:srcRect b="0" l="0" r="0" t="0"/>
          <a:stretch/>
        </p:blipFill>
        <p:spPr>
          <a:xfrm>
            <a:off x="3657527" y="2961909"/>
            <a:ext cx="1970630" cy="1885836"/>
          </a:xfrm>
          <a:prstGeom prst="rect">
            <a:avLst/>
          </a:prstGeom>
          <a:noFill/>
          <a:ln>
            <a:noFill/>
          </a:ln>
        </p:spPr>
      </p:pic>
      <p:sp>
        <p:nvSpPr>
          <p:cNvPr id="241" name="Google Shape;241;p8"/>
          <p:cNvSpPr txBox="1"/>
          <p:nvPr/>
        </p:nvSpPr>
        <p:spPr>
          <a:xfrm>
            <a:off x="0" y="1331730"/>
            <a:ext cx="425100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GAS( Google App Script)にslackを操作するスクリプトを用意してログファイルをGSに吐き出す。</a:t>
            </a:r>
            <a:endParaRPr/>
          </a:p>
        </p:txBody>
      </p:sp>
      <p:sp>
        <p:nvSpPr>
          <p:cNvPr id="242" name="Google Shape;242;p8"/>
          <p:cNvSpPr txBox="1"/>
          <p:nvPr/>
        </p:nvSpPr>
        <p:spPr>
          <a:xfrm>
            <a:off x="1375535" y="5412603"/>
            <a:ext cx="374691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Google Formから賭け対象を選択し、GSに出力</a:t>
            </a:r>
            <a:endParaRPr/>
          </a:p>
        </p:txBody>
      </p:sp>
      <p:sp>
        <p:nvSpPr>
          <p:cNvPr id="243" name="Google Shape;243;p8"/>
          <p:cNvSpPr txBox="1"/>
          <p:nvPr/>
        </p:nvSpPr>
        <p:spPr>
          <a:xfrm>
            <a:off x="5909703" y="5058660"/>
            <a:ext cx="374691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GS上のデータから議論回と</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ja-JP" sz="2000">
                <a:solidFill>
                  <a:schemeClr val="dk1"/>
                </a:solidFill>
                <a:latin typeface="Calibri"/>
                <a:ea typeface="Calibri"/>
                <a:cs typeface="Calibri"/>
                <a:sym typeface="Calibri"/>
              </a:rPr>
              <a:t>グループを指定して実行</a:t>
            </a:r>
            <a:endParaRPr b="1"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
          <p:cNvSpPr/>
          <p:nvPr/>
        </p:nvSpPr>
        <p:spPr>
          <a:xfrm>
            <a:off x="-637309" y="1565563"/>
            <a:ext cx="10335491" cy="3117273"/>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被験者はDERCを使ってみて</a:t>
            </a:r>
            <a:endParaRPr b="1" sz="4800">
              <a:solidFill>
                <a:schemeClr val="lt1"/>
              </a:solidFill>
              <a:latin typeface="Calibri"/>
              <a:ea typeface="Calibri"/>
              <a:cs typeface="Calibri"/>
              <a:sym typeface="Calibri"/>
            </a:endParaRPr>
          </a:p>
          <a:p>
            <a:pPr indent="0" lvl="0" marL="0" marR="0" rtl="0" algn="ctr">
              <a:spcBef>
                <a:spcPts val="0"/>
              </a:spcBef>
              <a:spcAft>
                <a:spcPts val="0"/>
              </a:spcAft>
              <a:buNone/>
            </a:pPr>
            <a:r>
              <a:rPr b="1" lang="ja-JP" sz="4800">
                <a:solidFill>
                  <a:schemeClr val="lt1"/>
                </a:solidFill>
                <a:latin typeface="Calibri"/>
                <a:ea typeface="Calibri"/>
                <a:cs typeface="Calibri"/>
                <a:sym typeface="Calibri"/>
              </a:rPr>
              <a:t>どのような感想を持ったのか。</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2020-07-06T12:28:08Z</dcterms:created>
  <dc:creator>Microsoft Office User</dc:creator>
</cp:coreProperties>
</file>