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lIdGT23FjueuZjMi6wz4xHU9y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F2FA2A-9469-4262-A2DE-0A6918643484}">
  <a:tblStyle styleId="{82F2FA2A-9469-4262-A2DE-0A691864348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2729DD1-6AAB-4AD6-BFDE-849974C46C92}" styleName="Table_1">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FF7"/>
          </a:solidFill>
        </a:fill>
      </a:tcStyle>
    </a:lastRow>
    <a:seCell>
      <a:tcTxStyle/>
    </a:seCell>
    <a:swCell>
      <a:tcTxStyle/>
    </a:swCell>
    <a:firstRow>
      <a:tcTxStyle b="on" i="off"/>
      <a:tcStyle>
        <a:fill>
          <a:solidFill>
            <a:srgbClr val="E9EFF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303b30dc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b303b30dc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b303b30dc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303b30dc5_0_1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b303b30dc5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b303b30dc5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303b30dc5_0_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b303b30dc5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b303b30dc5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303b30dc5_0_1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b303b30dc5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b303b30dc5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303b30dc5_1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b303b30dc5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b303b30dc5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ゲーミフィケーションについての研究背景です。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indent="0" lvl="0" marL="0" rtl="0" algn="l">
              <a:spcBef>
                <a:spcPts val="0"/>
              </a:spcBef>
              <a:spcAft>
                <a:spcPts val="0"/>
              </a:spcAft>
              <a:buNone/>
            </a:pPr>
            <a:r>
              <a:rPr lang="ja-JP"/>
              <a:t>使用例といたしましては</a:t>
            </a:r>
            <a:r>
              <a:rPr lang="ja-JP" sz="1200"/>
              <a:t>運動管理アプリケーションとしてのNike+があります。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ゲーミフィケーションの問題点として</a:t>
            </a:r>
            <a:r>
              <a:rPr lang="ja-JP" sz="1200"/>
              <a:t>内発的な動機付けがされないことが挙げられます。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次に互恵主義についての研究背景です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互恵主義とは</a:t>
            </a:r>
            <a:r>
              <a:rPr lang="ja-JP" sz="1200"/>
              <a:t>あとで見返りがあると期待されるために、ある個体が他の個体の利益になることをすること。です。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直接互恵と間接互恵が挙げられ、直接互恵とは利他行動者Aが受益者Bに利他行為を行うと、BがAに利他行為で返すといったものです。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間接互恵とは利他行動者であるAが受益者Bに利他行為を行うと、利他行動者Aの評判が上がり、第三者であるCがAに利他行為を行うというものです。</a:t>
            </a:r>
            <a:endParaRPr/>
          </a:p>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本研究で対象としているDERCはこの互恵主義に基づく協力行動を促進する二層のゲーミフィケーションです。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DERCによって</a:t>
            </a:r>
            <a:endParaRPr/>
          </a:p>
          <a:p>
            <a:pPr indent="0" lvl="0" marL="0" rtl="0" algn="l">
              <a:spcBef>
                <a:spcPts val="0"/>
              </a:spcBef>
              <a:spcAft>
                <a:spcPts val="0"/>
              </a:spcAft>
              <a:buNone/>
            </a:pPr>
            <a:r>
              <a:rPr lang="ja-JP"/>
              <a:t>ユーザーに自分や集団内の他者の利他行為について観察し,考えるきっかけを作り,</a:t>
            </a:r>
            <a:endParaRPr/>
          </a:p>
          <a:p>
            <a:pPr indent="0" lvl="0" marL="0" rtl="0" algn="l">
              <a:spcBef>
                <a:spcPts val="0"/>
              </a:spcBef>
              <a:spcAft>
                <a:spcPts val="0"/>
              </a:spcAft>
              <a:buNone/>
            </a:pPr>
            <a:r>
              <a:rPr lang="ja-JP"/>
              <a:t>学びをもたらすこと.それらの機会によってユーザーの利他行為を促進すること.</a:t>
            </a:r>
            <a:endParaRPr/>
          </a:p>
          <a:p>
            <a:pPr indent="0" lvl="0" marL="0" rtl="0" algn="l">
              <a:spcBef>
                <a:spcPts val="0"/>
              </a:spcBef>
              <a:spcAft>
                <a:spcPts val="0"/>
              </a:spcAft>
              <a:buNone/>
            </a:pPr>
            <a:r>
              <a:rPr lang="ja-JP"/>
              <a:t>を目的としています。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indent="0" lvl="0" marL="0" rtl="0" algn="l">
              <a:spcBef>
                <a:spcPts val="0"/>
              </a:spcBef>
              <a:spcAft>
                <a:spcPts val="0"/>
              </a:spcAft>
              <a:buNone/>
            </a:pPr>
            <a:r>
              <a:t/>
            </a:r>
            <a:endParaRPr/>
          </a:p>
        </p:txBody>
      </p:sp>
      <p:sp>
        <p:nvSpPr>
          <p:cNvPr id="159" name="Google Shape;1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利他行為をしたくなる層であるレベル１の内容は</a:t>
            </a:r>
            <a:endParaRPr/>
          </a:p>
          <a:p>
            <a:pPr indent="0" lvl="0" marL="0" rtl="0" algn="l">
              <a:spcBef>
                <a:spcPts val="0"/>
              </a:spcBef>
              <a:spcAft>
                <a:spcPts val="0"/>
              </a:spcAft>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89" name="Google Shape;1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52010cd6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c52010cd6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利他行為をしたくなる層であるレベル１の内容は</a:t>
            </a:r>
            <a:endParaRPr/>
          </a:p>
          <a:p>
            <a:pPr indent="0" lvl="0" marL="0" rtl="0" algn="l">
              <a:spcBef>
                <a:spcPts val="0"/>
              </a:spcBef>
              <a:spcAft>
                <a:spcPts val="0"/>
              </a:spcAft>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48" name="Google Shape;248;gc52010cd6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そしてこのdercの持つレベル１とレベル2の二重構造によって、</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報酬の獲得手段の幅が広がり、戦略性が向上する事で、ゲームならではの面白さを与え、内発的動機付けとしての機能を強化。</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また、二種類の報酬の獲得方法によって、どのように報酬を獲得したかが曖昧になり、ゲーミフィケーションの課題であった報酬獲得の意識による息苦しさの軽減を実現しています。</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ja-JP"/>
              <a:t>ここまでで3分</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相互評価</a:t>
            </a:r>
            <a:endParaRPr/>
          </a:p>
          <a:p>
            <a:pPr indent="0" lvl="0" marL="0" rtl="0" algn="l">
              <a:spcBef>
                <a:spcPts val="0"/>
              </a:spcBef>
              <a:spcAft>
                <a:spcPts val="0"/>
              </a:spcAft>
              <a:buNone/>
            </a:pPr>
            <a:r>
              <a:rPr lang="ja-JP"/>
              <a:t>監視し合う。中なのにやり合うことが嫌</a:t>
            </a:r>
            <a:endParaRPr/>
          </a:p>
          <a:p>
            <a:pPr indent="0" lvl="0" marL="0" rtl="0" algn="l">
              <a:spcBef>
                <a:spcPts val="0"/>
              </a:spcBef>
              <a:spcAft>
                <a:spcPts val="0"/>
              </a:spcAft>
              <a:buNone/>
            </a:pPr>
            <a:r>
              <a:rPr lang="ja-JP"/>
              <a:t>だから意味が違う。</a:t>
            </a:r>
            <a:endParaRPr/>
          </a:p>
        </p:txBody>
      </p:sp>
      <p:sp>
        <p:nvSpPr>
          <p:cNvPr id="306" name="Google Shape;30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まとめとして</a:t>
            </a:r>
            <a:endParaRPr/>
          </a:p>
          <a:p>
            <a:pPr indent="0" lvl="0" marL="0" marR="0" rtl="0" algn="l">
              <a:lnSpc>
                <a:spcPct val="100000"/>
              </a:lnSpc>
              <a:spcBef>
                <a:spcPts val="0"/>
              </a:spcBef>
              <a:spcAft>
                <a:spcPts val="0"/>
              </a:spcAft>
              <a:buClr>
                <a:schemeClr val="dk1"/>
              </a:buClr>
              <a:buSzPts val="1200"/>
              <a:buFont typeface="Arial"/>
              <a:buNone/>
            </a:pPr>
            <a:r>
              <a:rPr lang="ja-JP" sz="1200"/>
              <a:t>チャットでの議論でDERCシステムを用いる事で議論中の総文字数が増えた。評価を稼ぐための投稿数、文字数の工夫が見られた。評価システムを使いこなせているかは不明。</a:t>
            </a:r>
            <a:endParaRPr sz="1200"/>
          </a:p>
          <a:p>
            <a:pPr indent="0" lvl="0" marL="0" marR="0" rtl="0" algn="l">
              <a:lnSpc>
                <a:spcPct val="100000"/>
              </a:lnSpc>
              <a:spcBef>
                <a:spcPts val="0"/>
              </a:spcBef>
              <a:spcAft>
                <a:spcPts val="0"/>
              </a:spcAft>
              <a:buClr>
                <a:schemeClr val="dk1"/>
              </a:buClr>
              <a:buSzPts val="1200"/>
              <a:buFont typeface="Arial"/>
              <a:buNone/>
            </a:pPr>
            <a:r>
              <a:t/>
            </a:r>
            <a:endParaRPr sz="1200"/>
          </a:p>
          <a:p>
            <a:pPr indent="0" lvl="0" marL="0" marR="0" rtl="0" algn="l">
              <a:lnSpc>
                <a:spcPct val="100000"/>
              </a:lnSpc>
              <a:spcBef>
                <a:spcPts val="0"/>
              </a:spcBef>
              <a:spcAft>
                <a:spcPts val="0"/>
              </a:spcAft>
              <a:buClr>
                <a:schemeClr val="dk1"/>
              </a:buClr>
              <a:buSzPts val="1200"/>
              <a:buFont typeface="Arial"/>
              <a:buNone/>
            </a:pPr>
            <a:r>
              <a:rPr lang="ja-JP" sz="1200"/>
              <a:t>また、実験を通しての課題点は以下のように挙げられます。</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・評価の存在が評価をしたユーザーと評価をされたユーザーの間のみでわかる匿名性を持っていなかったこと。</a:t>
            </a:r>
            <a:endParaRPr/>
          </a:p>
          <a:p>
            <a:pPr indent="0" lvl="0" marL="0" rtl="0" algn="l">
              <a:spcBef>
                <a:spcPts val="0"/>
              </a:spcBef>
              <a:spcAft>
                <a:spcPts val="0"/>
              </a:spcAft>
              <a:buNone/>
            </a:pPr>
            <a:r>
              <a:rPr lang="ja-JP"/>
              <a:t>・被験者がDERCシステムについて理解し慣れがくる前に実験が終了してしまうため、どのようにポイントを多く獲得するかという戦略を立てることができず、ゲームの要素を感じにくい。</a:t>
            </a:r>
            <a:endParaRPr/>
          </a:p>
          <a:p>
            <a:pPr indent="0" lvl="0" marL="0" rtl="0" algn="l">
              <a:spcBef>
                <a:spcPts val="0"/>
              </a:spcBef>
              <a:spcAft>
                <a:spcPts val="0"/>
              </a:spcAft>
              <a:buNone/>
            </a:pPr>
            <a:r>
              <a:rPr lang="ja-JP"/>
              <a:t>・議題が議論を行う本人の実生活と関係の遠いものが多く、議論を行う本人たちにとって現実的な議題にする必要がある。</a:t>
            </a:r>
            <a:endParaRPr/>
          </a:p>
          <a:p>
            <a:pPr indent="0" lvl="0" marL="0" rtl="0" algn="l">
              <a:spcBef>
                <a:spcPts val="0"/>
              </a:spcBef>
              <a:spcAft>
                <a:spcPts val="0"/>
              </a:spcAft>
              <a:buNone/>
            </a:pPr>
            <a:r>
              <a:rPr lang="ja-JP"/>
              <a:t>・チャットの議論はタイピングする時間がかかってしまい、７分では短すぎる。</a:t>
            </a:r>
            <a:endParaRPr/>
          </a:p>
          <a:p>
            <a:pPr indent="0" lvl="0" marL="0" rtl="0" algn="l">
              <a:spcBef>
                <a:spcPts val="0"/>
              </a:spcBef>
              <a:spcAft>
                <a:spcPts val="0"/>
              </a:spcAft>
              <a:buNone/>
            </a:pPr>
            <a:r>
              <a:rPr lang="ja-JP"/>
              <a:t>ということが挙げられた。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40秒</a:t>
            </a:r>
            <a:endParaRPr/>
          </a:p>
          <a:p>
            <a:pPr indent="0" lvl="0" marL="0" rtl="0" algn="l">
              <a:spcBef>
                <a:spcPts val="0"/>
              </a:spcBef>
              <a:spcAft>
                <a:spcPts val="0"/>
              </a:spcAft>
              <a:buNone/>
            </a:pPr>
            <a:r>
              <a:t/>
            </a:r>
            <a:endParaRPr/>
          </a:p>
        </p:txBody>
      </p:sp>
      <p:sp>
        <p:nvSpPr>
          <p:cNvPr id="317" name="Google Shape;31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そこでこれらの改善点を踏まえ、今後チャットでの議論にDERCシステムを導入した実験の方針として</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DDGというものを提案します。DDGの名前は</a:t>
            </a:r>
            <a:r>
              <a:rPr lang="ja-JP" sz="1200"/>
              <a:t>DERC-based Discussion Game</a:t>
            </a:r>
            <a:r>
              <a:rPr lang="ja-JP" sz="1400"/>
              <a:t> から来ている。前回の実験では実験設定者である我々が実験をセッティングして、お題を与え、議論してポイントを稼ぎ、評価を行うというものでした。DDGでは、DERCを日常で発生する議論の中に導入し、ポイント獲得を目指すといった物です。</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JP"/>
              <a:t>先ほど説明したslackを用いた実験と異なるところは以下の点である。</a:t>
            </a:r>
            <a:endParaRPr/>
          </a:p>
          <a:p>
            <a:pPr indent="0" lvl="0" marL="0" rtl="0" algn="l">
              <a:spcBef>
                <a:spcPts val="0"/>
              </a:spcBef>
              <a:spcAft>
                <a:spcPts val="0"/>
              </a:spcAft>
              <a:buNone/>
            </a:pPr>
            <a:r>
              <a:rPr lang="ja-JP" sz="1200"/>
              <a:t>・日常を過ごす中で発生する議論でDERCシステムを導入する。</a:t>
            </a:r>
            <a:endParaRPr sz="1200"/>
          </a:p>
          <a:p>
            <a:pPr indent="0" lvl="0" marL="0" rtl="0" algn="l">
              <a:spcBef>
                <a:spcPts val="0"/>
              </a:spcBef>
              <a:spcAft>
                <a:spcPts val="0"/>
              </a:spcAft>
              <a:buNone/>
            </a:pPr>
            <a:r>
              <a:rPr lang="ja-JP" sz="1200"/>
              <a:t>・DDGでは基本的に議題はユーザーが考える。</a:t>
            </a:r>
            <a:endParaRPr sz="1200"/>
          </a:p>
          <a:p>
            <a:pPr indent="0" lvl="0" marL="0" rtl="0" algn="l">
              <a:spcBef>
                <a:spcPts val="0"/>
              </a:spcBef>
              <a:spcAft>
                <a:spcPts val="0"/>
              </a:spcAft>
              <a:buNone/>
            </a:pPr>
            <a:r>
              <a:rPr lang="ja-JP" sz="1200"/>
              <a:t>・ユーザーは議題に応じた議論時間の選択を自身で行うことができる。</a:t>
            </a:r>
            <a:endParaRPr sz="1200"/>
          </a:p>
          <a:p>
            <a:pPr indent="0" lvl="0" marL="0" rtl="0" algn="l">
              <a:spcBef>
                <a:spcPts val="0"/>
              </a:spcBef>
              <a:spcAft>
                <a:spcPts val="0"/>
              </a:spcAft>
              <a:buNone/>
            </a:pPr>
            <a:r>
              <a:rPr lang="ja-JP" sz="1200"/>
              <a:t>・日常の中でポイントを保有し、ユーザーは議論を通じたポイントの獲得を目指す。</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ja-JP"/>
              <a:t>といったものです。</a:t>
            </a:r>
            <a:endParaRPr/>
          </a:p>
          <a:p>
            <a:pPr indent="0" lvl="0" marL="0" rtl="0" algn="l">
              <a:spcBef>
                <a:spcPts val="0"/>
              </a:spcBef>
              <a:spcAft>
                <a:spcPts val="0"/>
              </a:spcAft>
              <a:buNone/>
            </a:pPr>
            <a:r>
              <a:rPr lang="ja-JP"/>
              <a:t>DDGでは議論の数が稼げること、様々な性質の議論のデータが取れるため、前回とは違った分析ができると考えています。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１分</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どういう分析ができますか？</a:t>
            </a:r>
            <a:endParaRPr/>
          </a:p>
          <a:p>
            <a:pPr indent="0" lvl="0" marL="0" rtl="0" algn="l">
              <a:spcBef>
                <a:spcPts val="0"/>
              </a:spcBef>
              <a:spcAft>
                <a:spcPts val="0"/>
              </a:spcAft>
              <a:buNone/>
            </a:pPr>
            <a:r>
              <a:rPr lang="ja-JP"/>
              <a:t>例えば、DERCの真の効力を発揮するのはどんな議題でどのくらいの時間がいいのか。など</a:t>
            </a:r>
            <a:endParaRPr/>
          </a:p>
          <a:p>
            <a:pPr indent="0" lvl="0" marL="0" rtl="0" algn="l">
              <a:spcBef>
                <a:spcPts val="0"/>
              </a:spcBef>
              <a:spcAft>
                <a:spcPts val="0"/>
              </a:spcAft>
              <a:buNone/>
            </a:pPr>
            <a:r>
              <a:t/>
            </a:r>
            <a:endParaRPr/>
          </a:p>
        </p:txBody>
      </p:sp>
      <p:sp>
        <p:nvSpPr>
          <p:cNvPr id="327" name="Google Shape;32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0" y="1829693"/>
            <a:ext cx="9144000" cy="1680541"/>
          </a:xfrm>
          <a:prstGeom prst="rect">
            <a:avLst/>
          </a:prstGeom>
          <a:solidFill>
            <a:srgbClr val="DDEAF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ja-JP" sz="5400"/>
              <a:t>二層化ゲーミフィケーションによる議論活性化の試み</a:t>
            </a:r>
            <a:endParaRPr/>
          </a:p>
        </p:txBody>
      </p:sp>
      <p:sp>
        <p:nvSpPr>
          <p:cNvPr id="90" name="Google Shape;90;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ja-JP" sz="3000"/>
              <a:t>Activating discussing in conference by dual-layer gamification</a:t>
            </a:r>
            <a:endParaRPr sz="3000"/>
          </a:p>
        </p:txBody>
      </p:sp>
      <p:sp>
        <p:nvSpPr>
          <p:cNvPr id="91" name="Google Shape;91;p1"/>
          <p:cNvSpPr txBox="1"/>
          <p:nvPr/>
        </p:nvSpPr>
        <p:spPr>
          <a:xfrm>
            <a:off x="-129902" y="5063490"/>
            <a:ext cx="8639034" cy="572228"/>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3000"/>
              <a:buFont typeface="Arial"/>
              <a:buNone/>
            </a:pPr>
            <a:r>
              <a:rPr b="0" i="0" lang="ja-JP" sz="3000" u="none" cap="none" strike="noStrike">
                <a:solidFill>
                  <a:schemeClr val="dk1"/>
                </a:solidFill>
                <a:latin typeface="Calibri"/>
                <a:ea typeface="Calibri"/>
                <a:cs typeface="Calibri"/>
                <a:sym typeface="Calibri"/>
              </a:rPr>
              <a:t>名古屋大学 情報学研究科 複雑系科学専攻</a:t>
            </a:r>
            <a:endParaRPr b="0" i="0" sz="3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chemeClr val="dk1"/>
              </a:buClr>
              <a:buSzPts val="3600"/>
              <a:buFont typeface="Arial"/>
              <a:buNone/>
            </a:pPr>
            <a:r>
              <a:rPr b="0" i="0" lang="ja-JP" sz="3600" u="none" cap="none" strike="noStrike">
                <a:solidFill>
                  <a:schemeClr val="dk1"/>
                </a:solidFill>
                <a:latin typeface="Calibri"/>
                <a:ea typeface="Calibri"/>
                <a:cs typeface="Calibri"/>
                <a:sym typeface="Calibri"/>
              </a:rPr>
              <a:t>吉川純輝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b303b30dc5_0_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95" name="Google Shape;395;gb303b30dc5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DDGwith Slackの</a:t>
            </a:r>
            <a:r>
              <a:rPr b="1" lang="ja-JP" sz="5400">
                <a:solidFill>
                  <a:schemeClr val="lt1"/>
                </a:solidFill>
                <a:latin typeface="Calibri"/>
                <a:ea typeface="Calibri"/>
                <a:cs typeface="Calibri"/>
                <a:sym typeface="Calibri"/>
              </a:rPr>
              <a:t>イメージ</a:t>
            </a:r>
            <a:endParaRPr b="1" sz="5400">
              <a:solidFill>
                <a:schemeClr val="lt1"/>
              </a:solidFill>
              <a:latin typeface="Calibri"/>
              <a:ea typeface="Calibri"/>
              <a:cs typeface="Calibri"/>
              <a:sym typeface="Calibri"/>
            </a:endParaRPr>
          </a:p>
        </p:txBody>
      </p:sp>
      <p:pic>
        <p:nvPicPr>
          <p:cNvPr id="396" name="Google Shape;396;gb303b30dc5_0_0"/>
          <p:cNvPicPr preferRelativeResize="0"/>
          <p:nvPr/>
        </p:nvPicPr>
        <p:blipFill rotWithShape="1">
          <a:blip r:embed="rId3">
            <a:alphaModFix/>
          </a:blip>
          <a:srcRect b="8062" l="0" r="0" t="7776"/>
          <a:stretch/>
        </p:blipFill>
        <p:spPr>
          <a:xfrm>
            <a:off x="-108275" y="1011525"/>
            <a:ext cx="9252275" cy="58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303b30dc5_0_143"/>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03" name="Google Shape;403;gb303b30dc5_0_143"/>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Flask</a:t>
            </a:r>
            <a:endParaRPr b="1" sz="5400">
              <a:solidFill>
                <a:schemeClr val="lt1"/>
              </a:solidFill>
              <a:latin typeface="Calibri"/>
              <a:ea typeface="Calibri"/>
              <a:cs typeface="Calibri"/>
              <a:sym typeface="Calibri"/>
            </a:endParaRPr>
          </a:p>
        </p:txBody>
      </p:sp>
      <p:sp>
        <p:nvSpPr>
          <p:cNvPr id="404" name="Google Shape;404;gb303b30dc5_0_143"/>
          <p:cNvSpPr txBox="1"/>
          <p:nvPr/>
        </p:nvSpPr>
        <p:spPr>
          <a:xfrm>
            <a:off x="0" y="1273350"/>
            <a:ext cx="9244200" cy="13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latin typeface="Calibri"/>
                <a:ea typeface="Calibri"/>
                <a:cs typeface="Calibri"/>
                <a:sym typeface="Calibri"/>
              </a:rPr>
              <a:t>・WebアプリケーションのバックエンドはFlaskを使用</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・Flask…PythonのWebアプリケーションフレームワーク</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　　　   小規模向けの軽量なWebアプリの作成に適している。</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p:txBody>
      </p:sp>
      <p:pic>
        <p:nvPicPr>
          <p:cNvPr id="405" name="Google Shape;405;gb303b30dc5_0_143"/>
          <p:cNvPicPr preferRelativeResize="0"/>
          <p:nvPr/>
        </p:nvPicPr>
        <p:blipFill rotWithShape="1">
          <a:blip r:embed="rId3">
            <a:alphaModFix/>
          </a:blip>
          <a:srcRect b="20869" l="54878" r="5810" t="19400"/>
          <a:stretch/>
        </p:blipFill>
        <p:spPr>
          <a:xfrm>
            <a:off x="666713" y="2506550"/>
            <a:ext cx="7910774" cy="4062951"/>
          </a:xfrm>
          <a:prstGeom prst="rect">
            <a:avLst/>
          </a:prstGeom>
          <a:noFill/>
          <a:ln>
            <a:noFill/>
          </a:ln>
        </p:spPr>
      </p:pic>
      <p:sp>
        <p:nvSpPr>
          <p:cNvPr id="406" name="Google Shape;406;gb303b30dc5_0_143"/>
          <p:cNvSpPr/>
          <p:nvPr/>
        </p:nvSpPr>
        <p:spPr>
          <a:xfrm>
            <a:off x="4090725" y="5053250"/>
            <a:ext cx="4912800" cy="163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b303b30dc5_0_136"/>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13" name="Google Shape;413;gb303b30dc5_0_136"/>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Google Apps Script(GAS)</a:t>
            </a:r>
            <a:endParaRPr b="1" sz="5400">
              <a:solidFill>
                <a:schemeClr val="lt1"/>
              </a:solidFill>
              <a:latin typeface="Calibri"/>
              <a:ea typeface="Calibri"/>
              <a:cs typeface="Calibri"/>
              <a:sym typeface="Calibri"/>
            </a:endParaRPr>
          </a:p>
        </p:txBody>
      </p:sp>
      <p:sp>
        <p:nvSpPr>
          <p:cNvPr id="414" name="Google Shape;414;gb303b30dc5_0_136"/>
          <p:cNvSpPr txBox="1"/>
          <p:nvPr/>
        </p:nvSpPr>
        <p:spPr>
          <a:xfrm>
            <a:off x="0" y="1273350"/>
            <a:ext cx="9244200" cy="21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latin typeface="Calibri"/>
                <a:ea typeface="Calibri"/>
                <a:cs typeface="Calibri"/>
                <a:sym typeface="Calibri"/>
              </a:rPr>
              <a:t>GAS...Google Apps Script</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　　　Googleが提供しているプログラミング環境。</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             JavaScript互換</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　　　</a:t>
            </a:r>
            <a:r>
              <a:rPr b="1" lang="ja-JP" sz="2400">
                <a:latin typeface="Calibri"/>
                <a:ea typeface="Calibri"/>
                <a:cs typeface="Calibri"/>
                <a:sym typeface="Calibri"/>
              </a:rPr>
              <a:t>さまざまなGoogle提供サービス（Google Apps）</a:t>
            </a:r>
            <a:endParaRPr b="1" sz="2400">
              <a:latin typeface="Calibri"/>
              <a:ea typeface="Calibri"/>
              <a:cs typeface="Calibri"/>
              <a:sym typeface="Calibri"/>
            </a:endParaRPr>
          </a:p>
          <a:p>
            <a:pPr indent="0" lvl="0" marL="0" rtl="0" algn="l">
              <a:spcBef>
                <a:spcPts val="0"/>
              </a:spcBef>
              <a:spcAft>
                <a:spcPts val="0"/>
              </a:spcAft>
              <a:buNone/>
            </a:pPr>
            <a:r>
              <a:rPr b="1" lang="ja-JP" sz="2400">
                <a:latin typeface="Calibri"/>
                <a:ea typeface="Calibri"/>
                <a:cs typeface="Calibri"/>
                <a:sym typeface="Calibri"/>
              </a:rPr>
              <a:t>　　　と連携が可能。</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p:txBody>
      </p:sp>
      <p:pic>
        <p:nvPicPr>
          <p:cNvPr descr="Google Apps Script (GAS)を使った業務効率化「社員へのリマインドを自動化してみた」 : ビジネスとIT活用に役立つ情報" id="415" name="Google Shape;415;gb303b30dc5_0_136"/>
          <p:cNvPicPr preferRelativeResize="0"/>
          <p:nvPr/>
        </p:nvPicPr>
        <p:blipFill>
          <a:blip r:embed="rId3">
            <a:alphaModFix/>
          </a:blip>
          <a:stretch>
            <a:fillRect/>
          </a:stretch>
        </p:blipFill>
        <p:spPr>
          <a:xfrm>
            <a:off x="5103325" y="3553200"/>
            <a:ext cx="3810000" cy="2381250"/>
          </a:xfrm>
          <a:prstGeom prst="rect">
            <a:avLst/>
          </a:prstGeom>
          <a:noFill/>
          <a:ln>
            <a:noFill/>
          </a:ln>
        </p:spPr>
      </p:pic>
      <p:sp>
        <p:nvSpPr>
          <p:cNvPr id="416" name="Google Shape;416;gb303b30dc5_0_136"/>
          <p:cNvSpPr txBox="1"/>
          <p:nvPr/>
        </p:nvSpPr>
        <p:spPr>
          <a:xfrm>
            <a:off x="92250" y="3398850"/>
            <a:ext cx="5231700" cy="24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400">
                <a:latin typeface="Calibri"/>
                <a:ea typeface="Calibri"/>
                <a:cs typeface="Calibri"/>
                <a:sym typeface="Calibri"/>
              </a:rPr>
              <a:t>Google SpreadsheetはFlaskで扱うより、GAS</a:t>
            </a:r>
            <a:r>
              <a:rPr b="1" lang="ja-JP" sz="2400">
                <a:latin typeface="Calibri"/>
                <a:ea typeface="Calibri"/>
                <a:cs typeface="Calibri"/>
                <a:sym typeface="Calibri"/>
              </a:rPr>
              <a:t>で扱うほうが情報があり、簡単。</a:t>
            </a:r>
            <a:endParaRPr b="1" sz="2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b303b30dc5_0_129"/>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23" name="Google Shape;423;gb303b30dc5_0_129"/>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技術的な部分</a:t>
            </a:r>
            <a:endParaRPr b="1" sz="5400">
              <a:solidFill>
                <a:schemeClr val="lt1"/>
              </a:solidFill>
              <a:latin typeface="Calibri"/>
              <a:ea typeface="Calibri"/>
              <a:cs typeface="Calibri"/>
              <a:sym typeface="Calibri"/>
            </a:endParaRPr>
          </a:p>
        </p:txBody>
      </p:sp>
      <p:pic>
        <p:nvPicPr>
          <p:cNvPr descr="Googleスプレッドシートのおすすめアドオン10選 | 株式会社Luxy(ルクシー) 東京・池袋のITベンチャー" id="424" name="Google Shape;424;gb303b30dc5_0_129"/>
          <p:cNvPicPr preferRelativeResize="0"/>
          <p:nvPr/>
        </p:nvPicPr>
        <p:blipFill>
          <a:blip r:embed="rId3">
            <a:alphaModFix/>
          </a:blip>
          <a:stretch>
            <a:fillRect/>
          </a:stretch>
        </p:blipFill>
        <p:spPr>
          <a:xfrm>
            <a:off x="3687425" y="1624225"/>
            <a:ext cx="2126825" cy="1353450"/>
          </a:xfrm>
          <a:prstGeom prst="rect">
            <a:avLst/>
          </a:prstGeom>
          <a:noFill/>
          <a:ln>
            <a:noFill/>
          </a:ln>
        </p:spPr>
      </p:pic>
      <p:grpSp>
        <p:nvGrpSpPr>
          <p:cNvPr id="425" name="Google Shape;425;gb303b30dc5_0_129"/>
          <p:cNvGrpSpPr/>
          <p:nvPr/>
        </p:nvGrpSpPr>
        <p:grpSpPr>
          <a:xfrm>
            <a:off x="-2" y="2907913"/>
            <a:ext cx="3816846" cy="2220023"/>
            <a:chOff x="175423" y="2927825"/>
            <a:chExt cx="3816846" cy="2220023"/>
          </a:xfrm>
        </p:grpSpPr>
        <p:pic>
          <p:nvPicPr>
            <p:cNvPr id="426" name="Google Shape;426;gb303b30dc5_0_129"/>
            <p:cNvPicPr preferRelativeResize="0"/>
            <p:nvPr/>
          </p:nvPicPr>
          <p:blipFill rotWithShape="1">
            <a:blip r:embed="rId4">
              <a:alphaModFix/>
            </a:blip>
            <a:srcRect b="20869" l="54877" r="28445" t="19400"/>
            <a:stretch/>
          </p:blipFill>
          <p:spPr>
            <a:xfrm>
              <a:off x="175423" y="2927825"/>
              <a:ext cx="1549104" cy="2067626"/>
            </a:xfrm>
            <a:prstGeom prst="rect">
              <a:avLst/>
            </a:prstGeom>
            <a:noFill/>
            <a:ln>
              <a:noFill/>
            </a:ln>
          </p:spPr>
        </p:pic>
        <p:grpSp>
          <p:nvGrpSpPr>
            <p:cNvPr id="427" name="Google Shape;427;gb303b30dc5_0_129"/>
            <p:cNvGrpSpPr/>
            <p:nvPr/>
          </p:nvGrpSpPr>
          <p:grpSpPr>
            <a:xfrm>
              <a:off x="1724521" y="2927837"/>
              <a:ext cx="2267748" cy="2220011"/>
              <a:chOff x="1998275" y="2325278"/>
              <a:chExt cx="4912800" cy="4362372"/>
            </a:xfrm>
          </p:grpSpPr>
          <p:pic>
            <p:nvPicPr>
              <p:cNvPr id="428" name="Google Shape;428;gb303b30dc5_0_129"/>
              <p:cNvPicPr preferRelativeResize="0"/>
              <p:nvPr/>
            </p:nvPicPr>
            <p:blipFill rotWithShape="1">
              <a:blip r:embed="rId4">
                <a:alphaModFix/>
              </a:blip>
              <a:srcRect b="20869" l="75419" r="5809" t="19400"/>
              <a:stretch/>
            </p:blipFill>
            <p:spPr>
              <a:xfrm>
                <a:off x="1998295" y="2325278"/>
                <a:ext cx="3777245" cy="4062931"/>
              </a:xfrm>
              <a:prstGeom prst="rect">
                <a:avLst/>
              </a:prstGeom>
              <a:noFill/>
              <a:ln>
                <a:noFill/>
              </a:ln>
            </p:spPr>
          </p:pic>
          <p:sp>
            <p:nvSpPr>
              <p:cNvPr id="429" name="Google Shape;429;gb303b30dc5_0_129"/>
              <p:cNvSpPr/>
              <p:nvPr/>
            </p:nvSpPr>
            <p:spPr>
              <a:xfrm>
                <a:off x="1998275" y="5053250"/>
                <a:ext cx="4912800" cy="163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descr="Googleスプレッドシートのおすすめアドオン10選 | 株式会社Luxy(ルクシー) 東京・池袋のITベンチャー" id="430" name="Google Shape;430;gb303b30dc5_0_129"/>
          <p:cNvPicPr preferRelativeResize="0"/>
          <p:nvPr/>
        </p:nvPicPr>
        <p:blipFill>
          <a:blip r:embed="rId3">
            <a:alphaModFix/>
          </a:blip>
          <a:stretch>
            <a:fillRect/>
          </a:stretch>
        </p:blipFill>
        <p:spPr>
          <a:xfrm>
            <a:off x="3816850" y="4481450"/>
            <a:ext cx="2126825" cy="1353450"/>
          </a:xfrm>
          <a:prstGeom prst="rect">
            <a:avLst/>
          </a:prstGeom>
          <a:noFill/>
          <a:ln>
            <a:noFill/>
          </a:ln>
        </p:spPr>
      </p:pic>
      <p:pic>
        <p:nvPicPr>
          <p:cNvPr descr="Slack コミュニティ - Code for JapanCode for Japan" id="431" name="Google Shape;431;gb303b30dc5_0_129"/>
          <p:cNvPicPr preferRelativeResize="0"/>
          <p:nvPr/>
        </p:nvPicPr>
        <p:blipFill>
          <a:blip r:embed="rId5">
            <a:alphaModFix/>
          </a:blip>
          <a:stretch>
            <a:fillRect/>
          </a:stretch>
        </p:blipFill>
        <p:spPr>
          <a:xfrm>
            <a:off x="7087625" y="5686900"/>
            <a:ext cx="1855514" cy="759600"/>
          </a:xfrm>
          <a:prstGeom prst="rect">
            <a:avLst/>
          </a:prstGeom>
          <a:noFill/>
          <a:ln>
            <a:noFill/>
          </a:ln>
        </p:spPr>
      </p:pic>
      <p:pic>
        <p:nvPicPr>
          <p:cNvPr descr="Google Apps Script (GAS)を使った業務効率化「社員へのリマインドを自動化してみた」 : ビジネスとIT活用に役立つ情報" id="432" name="Google Shape;432;gb303b30dc5_0_129"/>
          <p:cNvPicPr preferRelativeResize="0"/>
          <p:nvPr/>
        </p:nvPicPr>
        <p:blipFill>
          <a:blip r:embed="rId6">
            <a:alphaModFix/>
          </a:blip>
          <a:stretch>
            <a:fillRect/>
          </a:stretch>
        </p:blipFill>
        <p:spPr>
          <a:xfrm>
            <a:off x="6296475" y="3689550"/>
            <a:ext cx="1564175" cy="977600"/>
          </a:xfrm>
          <a:prstGeom prst="rect">
            <a:avLst/>
          </a:prstGeom>
          <a:noFill/>
          <a:ln>
            <a:noFill/>
          </a:ln>
        </p:spPr>
      </p:pic>
      <p:sp>
        <p:nvSpPr>
          <p:cNvPr id="433" name="Google Shape;433;gb303b30dc5_0_129"/>
          <p:cNvSpPr txBox="1"/>
          <p:nvPr/>
        </p:nvSpPr>
        <p:spPr>
          <a:xfrm>
            <a:off x="3682975" y="5834900"/>
            <a:ext cx="18750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a:latin typeface="Calibri"/>
                <a:ea typeface="Calibri"/>
                <a:cs typeface="Calibri"/>
                <a:sym typeface="Calibri"/>
              </a:rPr>
              <a:t>議論のログ</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b303b30dc5_1_2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440" name="Google Shape;440;gb303b30dc5_1_2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具体的な仕様</a:t>
            </a:r>
            <a:endParaRPr b="1" sz="5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ja-JP" sz="4000" u="none" cap="none" strike="noStrike">
                <a:solidFill>
                  <a:schemeClr val="lt1"/>
                </a:solidFill>
                <a:latin typeface="Calibri"/>
                <a:ea typeface="Calibri"/>
                <a:cs typeface="Calibri"/>
                <a:sym typeface="Calibri"/>
              </a:rPr>
              <a:t>研究背景（ゲーミフィケーション）</a:t>
            </a:r>
            <a:endParaRPr/>
          </a:p>
        </p:txBody>
      </p:sp>
      <p:sp>
        <p:nvSpPr>
          <p:cNvPr id="98" name="Google Shape;98;p2"/>
          <p:cNvSpPr txBox="1"/>
          <p:nvPr/>
        </p:nvSpPr>
        <p:spPr>
          <a:xfrm>
            <a:off x="419670" y="1236438"/>
            <a:ext cx="73083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600" u="none" cap="none" strike="noStrike">
                <a:solidFill>
                  <a:schemeClr val="dk1"/>
                </a:solidFill>
                <a:latin typeface="Calibri"/>
                <a:ea typeface="Calibri"/>
                <a:cs typeface="Calibri"/>
                <a:sym typeface="Calibri"/>
              </a:rPr>
              <a:t>定義</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a:p>
        </p:txBody>
      </p:sp>
      <p:sp>
        <p:nvSpPr>
          <p:cNvPr id="99" name="Google Shape;99;p2"/>
          <p:cNvSpPr txBox="1"/>
          <p:nvPr/>
        </p:nvSpPr>
        <p:spPr>
          <a:xfrm>
            <a:off x="419668" y="2195529"/>
            <a:ext cx="828077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使用例</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Nike+（Nike)：運動管理アプリケーション（バッヂ機能）</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ビッくらポン（くら寿司）：一定数皿を貯めると、ゲームができ、当たるとおもちゃがもらえる。</a:t>
            </a:r>
            <a:endParaRPr sz="1600">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問題点</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報酬を獲得すること自体が目的になってしまう。</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内発的な動機付けがされない。</a:t>
            </a:r>
            <a:endParaRPr sz="1600">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3000000" cy="3000000"/>
        </p:xfrm>
        <a:graphic>
          <a:graphicData uri="http://schemas.openxmlformats.org/drawingml/2006/table">
            <a:tbl>
              <a:tblPr bandRow="1" firstRow="1">
                <a:noFill/>
                <a:tableStyleId>{82F2FA2A-9469-4262-A2DE-0A6918643484}</a:tableStyleId>
              </a:tblPr>
              <a:tblGrid>
                <a:gridCol w="4219425"/>
                <a:gridCol w="4219425"/>
              </a:tblGrid>
              <a:tr h="434550">
                <a:tc>
                  <a:txBody>
                    <a:bodyPr/>
                    <a:lstStyle/>
                    <a:p>
                      <a:pPr indent="0" lvl="0" marL="0" marR="0" rtl="0" algn="l">
                        <a:spcBef>
                          <a:spcPts val="0"/>
                        </a:spcBef>
                        <a:spcAft>
                          <a:spcPts val="0"/>
                        </a:spcAft>
                        <a:buNone/>
                      </a:pPr>
                      <a:r>
                        <a:rPr lang="ja-JP" sz="1600" u="none" cap="none" strike="noStrike">
                          <a:solidFill>
                            <a:schemeClr val="dk1"/>
                          </a:solidFill>
                        </a:rPr>
                        <a:t>内発的動機付け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solidFill>
                            <a:schemeClr val="dk1"/>
                          </a:solidFill>
                        </a:rPr>
                        <a:t>外発的動機付け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0450">
                <a:tc>
                  <a:txBody>
                    <a:bodyPr/>
                    <a:lstStyle/>
                    <a:p>
                      <a:pPr indent="0" lvl="0" marL="0" marR="0" rtl="0" algn="l">
                        <a:spcBef>
                          <a:spcPts val="0"/>
                        </a:spcBef>
                        <a:spcAft>
                          <a:spcPts val="0"/>
                        </a:spcAft>
                        <a:buNone/>
                      </a:pPr>
                      <a:r>
                        <a:rPr lang="ja-JP" sz="1600"/>
                        <a:t>自分自身の好奇心や関心等、自分の内面か</a:t>
                      </a:r>
                      <a:endParaRPr/>
                    </a:p>
                    <a:p>
                      <a:pPr indent="0" lvl="0" marL="0" marR="0" rtl="0" algn="l">
                        <a:spcBef>
                          <a:spcPts val="0"/>
                        </a:spcBef>
                        <a:spcAft>
                          <a:spcPts val="0"/>
                        </a:spcAft>
                        <a:buNone/>
                      </a:pPr>
                      <a:r>
                        <a:rPr lang="ja-JP" sz="1600"/>
                        <a:t>ら湧き上がってくるものであり、報酬に依</a:t>
                      </a:r>
                      <a:endParaRPr/>
                    </a:p>
                    <a:p>
                      <a:pPr indent="0" lvl="0" marL="0" marR="0" rtl="0" algn="l">
                        <a:spcBef>
                          <a:spcPts val="0"/>
                        </a:spcBef>
                        <a:spcAft>
                          <a:spcPts val="0"/>
                        </a:spcAft>
                        <a:buNone/>
                      </a:pPr>
                      <a:r>
                        <a:rPr lang="ja-JP" sz="1600"/>
                        <a:t>存しない動機付け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ja-JP" sz="1600"/>
                        <a:t>金銭の授受や罰などの外的要因が基となる</a:t>
                      </a:r>
                      <a:endParaRPr/>
                    </a:p>
                    <a:p>
                      <a:pPr indent="0" lvl="0" marL="0" marR="0" rtl="0" algn="l">
                        <a:spcBef>
                          <a:spcPts val="0"/>
                        </a:spcBef>
                        <a:spcAft>
                          <a:spcPts val="0"/>
                        </a:spcAft>
                        <a:buNone/>
                      </a:pPr>
                      <a:r>
                        <a:rPr lang="ja-JP" sz="1600"/>
                        <a:t>動機付け</a:t>
                      </a:r>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2" name="Google Shape;102;p2"/>
          <p:cNvSpPr txBox="1"/>
          <p:nvPr/>
        </p:nvSpPr>
        <p:spPr>
          <a:xfrm>
            <a:off x="3675381" y="5845502"/>
            <a:ext cx="17693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動機付けの種類</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研究背景（互恵主義）</a:t>
            </a:r>
            <a:endParaRPr/>
          </a:p>
        </p:txBody>
      </p:sp>
      <p:sp>
        <p:nvSpPr>
          <p:cNvPr id="109" name="Google Shape;109;p3"/>
          <p:cNvSpPr txBox="1"/>
          <p:nvPr/>
        </p:nvSpPr>
        <p:spPr>
          <a:xfrm>
            <a:off x="481582" y="1272460"/>
            <a:ext cx="81579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a:p>
        </p:txBody>
      </p:sp>
      <p:cxnSp>
        <p:nvCxnSpPr>
          <p:cNvPr id="110" name="Google Shape;110;p3"/>
          <p:cNvCxnSpPr/>
          <p:nvPr/>
        </p:nvCxnSpPr>
        <p:spPr>
          <a:xfrm>
            <a:off x="4357486" y="1916745"/>
            <a:ext cx="0" cy="4241136"/>
          </a:xfrm>
          <a:prstGeom prst="straightConnector1">
            <a:avLst/>
          </a:prstGeom>
          <a:noFill/>
          <a:ln cap="flat" cmpd="sng" w="9525">
            <a:solidFill>
              <a:schemeClr val="accent1"/>
            </a:solidFill>
            <a:prstDash val="solid"/>
            <a:miter lim="800000"/>
            <a:headEnd len="sm" w="sm" type="none"/>
            <a:tailEnd len="sm" w="sm" type="none"/>
          </a:ln>
        </p:spPr>
      </p:cxnSp>
      <p:sp>
        <p:nvSpPr>
          <p:cNvPr id="111" name="Google Shape;111;p3"/>
          <p:cNvSpPr txBox="1"/>
          <p:nvPr/>
        </p:nvSpPr>
        <p:spPr>
          <a:xfrm>
            <a:off x="1505263"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直接互恵</a:t>
            </a:r>
            <a:endParaRPr/>
          </a:p>
        </p:txBody>
      </p:sp>
      <p:sp>
        <p:nvSpPr>
          <p:cNvPr id="112" name="Google Shape;112;p3"/>
          <p:cNvSpPr txBox="1"/>
          <p:nvPr/>
        </p:nvSpPr>
        <p:spPr>
          <a:xfrm>
            <a:off x="6481636"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間接互恵</a:t>
            </a:r>
            <a:endParaRPr/>
          </a:p>
        </p:txBody>
      </p:sp>
      <p:sp>
        <p:nvSpPr>
          <p:cNvPr id="113" name="Google Shape;113;p3"/>
          <p:cNvSpPr txBox="1"/>
          <p:nvPr/>
        </p:nvSpPr>
        <p:spPr>
          <a:xfrm>
            <a:off x="4951709" y="5834715"/>
            <a:ext cx="38592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に対して第３者Cが利他行為を行う</a:t>
            </a:r>
            <a:endParaRPr/>
          </a:p>
        </p:txBody>
      </p:sp>
      <p:sp>
        <p:nvSpPr>
          <p:cNvPr id="114" name="Google Shape;114;p3"/>
          <p:cNvSpPr txBox="1"/>
          <p:nvPr/>
        </p:nvSpPr>
        <p:spPr>
          <a:xfrm>
            <a:off x="417465" y="5831559"/>
            <a:ext cx="39400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に対して受益者Bは利他行為で返す</a:t>
            </a:r>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24" name="Google Shape;124;p3"/>
            <p:cNvSpPr txBox="1"/>
            <p:nvPr/>
          </p:nvSpPr>
          <p:spPr>
            <a:xfrm>
              <a:off x="946633" y="4226775"/>
              <a:ext cx="23307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(2)BがAに見返りとして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利他行為をする</a:t>
              </a:r>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31" name="Google Shape;131;p3"/>
          <p:cNvSpPr txBox="1"/>
          <p:nvPr/>
        </p:nvSpPr>
        <p:spPr>
          <a:xfrm>
            <a:off x="2814829" y="3980992"/>
            <a:ext cx="890726" cy="335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受益者</a:t>
            </a:r>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35" name="Google Shape;135;p3"/>
            <p:cNvSpPr txBox="1"/>
            <p:nvPr/>
          </p:nvSpPr>
          <p:spPr>
            <a:xfrm>
              <a:off x="4475580" y="2926253"/>
              <a:ext cx="14819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(2)Aの評判が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良くなる</a:t>
              </a:r>
              <a:endParaRPr/>
            </a:p>
          </p:txBody>
        </p:sp>
        <p:sp>
          <p:nvSpPr>
            <p:cNvPr id="136" name="Google Shape;136;p3"/>
            <p:cNvSpPr/>
            <p:nvPr/>
          </p:nvSpPr>
          <p:spPr>
            <a:xfrm rot="-8796259">
              <a:off x="6540587" y="4202735"/>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(3)CからAへの</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利他行為</a:t>
              </a:r>
              <a:endParaRPr/>
            </a:p>
          </p:txBody>
        </p:sp>
        <p:sp>
          <p:nvSpPr>
            <p:cNvPr id="138" name="Google Shape;138;p3"/>
            <p:cNvSpPr txBox="1"/>
            <p:nvPr/>
          </p:nvSpPr>
          <p:spPr>
            <a:xfrm>
              <a:off x="7687377" y="5495105"/>
              <a:ext cx="10387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第三者</a:t>
              </a:r>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fmla="val 50000" name="adj"/>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C</a:t>
                </a:r>
                <a:endParaRPr b="1" sz="2800">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55" name="Google Shape;155;p3"/>
            <p:cNvSpPr txBox="1"/>
            <p:nvPr/>
          </p:nvSpPr>
          <p:spPr>
            <a:xfrm>
              <a:off x="8206761" y="3920301"/>
              <a:ext cx="890726" cy="335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Calibri"/>
                  <a:ea typeface="Calibri"/>
                  <a:cs typeface="Calibri"/>
                  <a:sym typeface="Calibri"/>
                </a:rPr>
                <a:t>受益者</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fmla="val 24004" name="adj1"/>
              <a:gd fmla="val 22839" name="adj2"/>
              <a:gd fmla="val 33086" name="adj3"/>
              <a:gd fmla="val 60635"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rgbClr val="FF0000"/>
                </a:solidFill>
                <a:latin typeface="Calibri"/>
                <a:ea typeface="Calibri"/>
                <a:cs typeface="Calibri"/>
                <a:sym typeface="Calibri"/>
              </a:rPr>
              <a:t>D</a:t>
            </a:r>
            <a:r>
              <a:rPr lang="ja-JP" sz="2000">
                <a:solidFill>
                  <a:schemeClr val="dk1"/>
                </a:solidFill>
                <a:latin typeface="Calibri"/>
                <a:ea typeface="Calibri"/>
                <a:cs typeface="Calibri"/>
                <a:sym typeface="Calibri"/>
              </a:rPr>
              <a:t>ual layer gamification </a:t>
            </a:r>
            <a:r>
              <a:rPr b="1" lang="ja-JP" sz="2000">
                <a:solidFill>
                  <a:srgbClr val="FF0000"/>
                </a:solidFill>
                <a:latin typeface="Calibri"/>
                <a:ea typeface="Calibri"/>
                <a:cs typeface="Calibri"/>
                <a:sym typeface="Calibri"/>
              </a:rPr>
              <a:t>E</a:t>
            </a:r>
            <a:r>
              <a:rPr lang="ja-JP" sz="2000">
                <a:solidFill>
                  <a:schemeClr val="dk1"/>
                </a:solidFill>
                <a:latin typeface="Calibri"/>
                <a:ea typeface="Calibri"/>
                <a:cs typeface="Calibri"/>
                <a:sym typeface="Calibri"/>
              </a:rPr>
              <a:t>ncouraging </a:t>
            </a:r>
            <a:r>
              <a:rPr b="1" lang="ja-JP" sz="2000">
                <a:solidFill>
                  <a:srgbClr val="FF0000"/>
                </a:solidFill>
                <a:latin typeface="Calibri"/>
                <a:ea typeface="Calibri"/>
                <a:cs typeface="Calibri"/>
                <a:sym typeface="Calibri"/>
              </a:rPr>
              <a:t>R</a:t>
            </a:r>
            <a:r>
              <a:rPr lang="ja-JP" sz="2000">
                <a:solidFill>
                  <a:schemeClr val="dk1"/>
                </a:solidFill>
                <a:latin typeface="Calibri"/>
                <a:ea typeface="Calibri"/>
                <a:cs typeface="Calibri"/>
                <a:sym typeface="Calibri"/>
              </a:rPr>
              <a:t>eciprocity-based </a:t>
            </a:r>
            <a:r>
              <a:rPr b="1" lang="ja-JP" sz="2000">
                <a:solidFill>
                  <a:srgbClr val="FF0000"/>
                </a:solidFill>
                <a:latin typeface="Calibri"/>
                <a:ea typeface="Calibri"/>
                <a:cs typeface="Calibri"/>
                <a:sym typeface="Calibri"/>
              </a:rPr>
              <a:t>C</a:t>
            </a:r>
            <a:r>
              <a:rPr lang="ja-JP" sz="2000">
                <a:solidFill>
                  <a:schemeClr val="dk1"/>
                </a:solidFill>
                <a:latin typeface="Calibri"/>
                <a:ea typeface="Calibri"/>
                <a:cs typeface="Calibri"/>
                <a:sym typeface="Calibri"/>
              </a:rPr>
              <a:t>ooperation</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互恵主義に基づく協力行動を促進する二層のゲーミフィケーション </a:t>
            </a:r>
            <a:endParaRPr sz="1800">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・目的</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ユーザーに自分や集団内の他者の利他行為について観察し,考えるきっかけを作り,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学びをもたらすこと.それらの機会によってユーザーの利他行為を促進すること.</a:t>
            </a:r>
            <a:endParaRPr sz="1800">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・特徴</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人間が持つ他者に対する印象であるイメージスコア[Nowak &amp; Sigmund 1998]を</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各ユーザーが持つポイントとし集団内に明示化・共有化したこと</a:t>
            </a:r>
            <a:endParaRPr/>
          </a:p>
        </p:txBody>
      </p:sp>
      <p:pic>
        <p:nvPicPr>
          <p:cNvPr id="166" name="Google Shape;166;p4"/>
          <p:cNvPicPr preferRelativeResize="0"/>
          <p:nvPr/>
        </p:nvPicPr>
        <p:blipFill rotWithShape="1">
          <a:blip r:embed="rId3">
            <a:alphaModFix/>
          </a:blip>
          <a:srcRect b="0" l="0" r="0" t="0"/>
          <a:stretch/>
        </p:blipFill>
        <p:spPr>
          <a:xfrm>
            <a:off x="-4775577" y="3992995"/>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DERC</a:t>
            </a:r>
            <a:endParaRPr/>
          </a:p>
        </p:txBody>
      </p:sp>
      <p:sp>
        <p:nvSpPr>
          <p:cNvPr id="168" name="Google Shape;168;p4"/>
          <p:cNvSpPr txBox="1"/>
          <p:nvPr/>
        </p:nvSpPr>
        <p:spPr>
          <a:xfrm>
            <a:off x="3839829" y="6454139"/>
            <a:ext cx="16952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DERCのメカニズム</a:t>
            </a:r>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レベル2:メカニズム2</a:t>
                </a:r>
                <a:r>
                  <a:rPr lang="ja-JP" sz="1800">
                    <a:solidFill>
                      <a:srgbClr val="000000"/>
                    </a:solidFill>
                    <a:latin typeface="Calibri"/>
                    <a:ea typeface="Calibri"/>
                    <a:cs typeface="Calibri"/>
                    <a:sym typeface="Calibri"/>
                  </a:rPr>
                  <a:t>賭け</a:t>
                </a:r>
                <a:endParaRPr sz="1800">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sp>
          <p:nvSpPr>
            <p:cNvPr id="174" name="Google Shape;174;p4"/>
            <p:cNvSpPr/>
            <p:nvPr/>
          </p:nvSpPr>
          <p:spPr>
            <a:xfrm flipH="1" rot="-5400000">
              <a:off x="4383323" y="4071013"/>
              <a:ext cx="736608" cy="348937"/>
            </a:xfrm>
            <a:prstGeom prst="uturnArrow">
              <a:avLst>
                <a:gd fmla="val 24643" name="adj1"/>
                <a:gd fmla="val 25000" name="adj2"/>
                <a:gd fmla="val 49648" name="adj3"/>
                <a:gd fmla="val 35056"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200">
                  <a:solidFill>
                    <a:srgbClr val="000000"/>
                  </a:solidFill>
                  <a:latin typeface="Calibri"/>
                  <a:ea typeface="Calibri"/>
                  <a:cs typeface="Calibri"/>
                  <a:sym typeface="Calibri"/>
                </a:rPr>
                <a:t>メタ的に操作</a:t>
              </a:r>
              <a:endParaRPr/>
            </a:p>
          </p:txBody>
        </p:sp>
      </p:grpSp>
      <p:sp>
        <p:nvSpPr>
          <p:cNvPr id="176" name="Google Shape;176;p4"/>
          <p:cNvSpPr/>
          <p:nvPr/>
        </p:nvSpPr>
        <p:spPr>
          <a:xfrm>
            <a:off x="7356239" y="5401691"/>
            <a:ext cx="860216" cy="488709"/>
          </a:xfrm>
          <a:prstGeom prst="rect">
            <a:avLst/>
          </a:prstGeom>
          <a:solidFill>
            <a:srgbClr val="FBE4D4"/>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間接的に</a:t>
            </a:r>
            <a:endParaRPr sz="1400">
              <a:solidFill>
                <a:srgbClr val="000000"/>
              </a:solidFill>
              <a:latin typeface="Calibri"/>
              <a:ea typeface="Calibri"/>
              <a:cs typeface="Calibri"/>
              <a:sym typeface="Calibri"/>
            </a:endParaRPr>
          </a:p>
          <a:p>
            <a:pPr indent="0" lvl="0" marL="0" marR="0" rtl="0" algn="ctr">
              <a:spcBef>
                <a:spcPts val="0"/>
              </a:spcBef>
              <a:spcAft>
                <a:spcPts val="0"/>
              </a:spcAft>
              <a:buNone/>
            </a:pPr>
            <a:r>
              <a:rPr lang="ja-JP" sz="1400">
                <a:solidFill>
                  <a:srgbClr val="000000"/>
                </a:solidFill>
                <a:latin typeface="Calibri"/>
                <a:ea typeface="Calibri"/>
                <a:cs typeface="Calibri"/>
                <a:sym typeface="Calibri"/>
              </a:rPr>
              <a:t>作用</a:t>
            </a:r>
            <a:endParaRPr sz="1400">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indent="0" lvl="0" marL="0" marR="0" rtl="0" algn="ctr">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000">
                    <a:solidFill>
                      <a:schemeClr val="lt1"/>
                    </a:solidFill>
                    <a:latin typeface="Calibri"/>
                    <a:ea typeface="Calibri"/>
                    <a:cs typeface="Calibri"/>
                    <a:sym typeface="Calibri"/>
                  </a:rPr>
                  <a:t>ユーザーの行動</a:t>
                </a:r>
                <a:endParaRPr/>
              </a:p>
            </p:txBody>
          </p:sp>
        </p:grpSp>
        <p:sp>
          <p:nvSpPr>
            <p:cNvPr id="182" name="Google Shape;182;p4"/>
            <p:cNvSpPr txBox="1"/>
            <p:nvPr/>
          </p:nvSpPr>
          <p:spPr>
            <a:xfrm>
              <a:off x="1183390" y="6376942"/>
              <a:ext cx="25201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従来のゲーミフィケーション</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のメカニズム</a:t>
              </a:r>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400">
                <a:solidFill>
                  <a:schemeClr val="lt1"/>
                </a:solidFill>
                <a:latin typeface="Calibri"/>
                <a:ea typeface="Calibri"/>
                <a:cs typeface="Calibri"/>
                <a:sym typeface="Calibri"/>
              </a:rPr>
              <a:t>DERC</a:t>
            </a:r>
            <a:endParaRPr b="1" sz="4400">
              <a:solidFill>
                <a:schemeClr val="lt1"/>
              </a:solidFill>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195" name="Google Shape;195;p5"/>
            <p:cNvGrpSpPr/>
            <p:nvPr/>
          </p:nvGrpSpPr>
          <p:grpSpPr>
            <a:xfrm>
              <a:off x="3041143" y="1772417"/>
              <a:ext cx="654605" cy="1020966"/>
              <a:chOff x="736979" y="3096285"/>
              <a:chExt cx="805217" cy="1255871"/>
            </a:xfrm>
          </p:grpSpPr>
          <p:grpSp>
            <p:nvGrpSpPr>
              <p:cNvPr id="196" name="Google Shape;196;p5"/>
              <p:cNvGrpSpPr/>
              <p:nvPr/>
            </p:nvGrpSpPr>
            <p:grpSpPr>
              <a:xfrm>
                <a:off x="736979" y="3096285"/>
                <a:ext cx="805217" cy="1255871"/>
                <a:chOff x="5693392" y="3295657"/>
                <a:chExt cx="805217" cy="1255871"/>
              </a:xfrm>
            </p:grpSpPr>
            <p:sp>
              <p:nvSpPr>
                <p:cNvPr id="197" name="Google Shape;197;p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98" name="Google Shape;198;p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199" name="Google Shape;199;p5"/>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00" name="Google Shape;200;p5"/>
            <p:cNvSpPr txBox="1"/>
            <p:nvPr/>
          </p:nvSpPr>
          <p:spPr>
            <a:xfrm>
              <a:off x="1523123" y="1640782"/>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01" name="Google Shape;201;p5"/>
            <p:cNvSpPr txBox="1"/>
            <p:nvPr/>
          </p:nvSpPr>
          <p:spPr>
            <a:xfrm>
              <a:off x="1779627" y="2686656"/>
              <a:ext cx="2330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(2)評価</a:t>
              </a:r>
              <a:endParaRPr/>
            </a:p>
          </p:txBody>
        </p:sp>
        <p:grpSp>
          <p:nvGrpSpPr>
            <p:cNvPr id="202" name="Google Shape;202;p5"/>
            <p:cNvGrpSpPr/>
            <p:nvPr/>
          </p:nvGrpSpPr>
          <p:grpSpPr>
            <a:xfrm>
              <a:off x="625025" y="1772417"/>
              <a:ext cx="654605" cy="1020966"/>
              <a:chOff x="736979" y="3096285"/>
              <a:chExt cx="805217" cy="1255871"/>
            </a:xfrm>
          </p:grpSpPr>
          <p:grpSp>
            <p:nvGrpSpPr>
              <p:cNvPr id="203" name="Google Shape;203;p5"/>
              <p:cNvGrpSpPr/>
              <p:nvPr/>
            </p:nvGrpSpPr>
            <p:grpSpPr>
              <a:xfrm>
                <a:off x="736979" y="3096285"/>
                <a:ext cx="805217" cy="1255871"/>
                <a:chOff x="5693392" y="3295657"/>
                <a:chExt cx="805217" cy="1255871"/>
              </a:xfrm>
            </p:grpSpPr>
            <p:sp>
              <p:nvSpPr>
                <p:cNvPr id="204" name="Google Shape;204;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05" name="Google Shape;205;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06" name="Google Shape;206;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sp>
        <p:nvSpPr>
          <p:cNvPr id="207" name="Google Shape;207;p5"/>
          <p:cNvSpPr/>
          <p:nvPr/>
        </p:nvSpPr>
        <p:spPr>
          <a:xfrm rot="-602628">
            <a:off x="2465701" y="4959841"/>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08" name="Google Shape;208;p5"/>
          <p:cNvSpPr/>
          <p:nvPr/>
        </p:nvSpPr>
        <p:spPr>
          <a:xfrm rot="10197372">
            <a:off x="2544215" y="5403131"/>
            <a:ext cx="1098109" cy="235631"/>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209" name="Google Shape;209;p5"/>
          <p:cNvGrpSpPr/>
          <p:nvPr/>
        </p:nvGrpSpPr>
        <p:grpSpPr>
          <a:xfrm>
            <a:off x="3886015" y="4514371"/>
            <a:ext cx="654605" cy="1020966"/>
            <a:chOff x="736979" y="3096285"/>
            <a:chExt cx="805217" cy="1255871"/>
          </a:xfrm>
        </p:grpSpPr>
        <p:grpSp>
          <p:nvGrpSpPr>
            <p:cNvPr id="210" name="Google Shape;210;p5"/>
            <p:cNvGrpSpPr/>
            <p:nvPr/>
          </p:nvGrpSpPr>
          <p:grpSpPr>
            <a:xfrm>
              <a:off x="736979" y="3096285"/>
              <a:ext cx="805217" cy="1255871"/>
              <a:chOff x="5693392" y="3295657"/>
              <a:chExt cx="805217" cy="1255871"/>
            </a:xfrm>
          </p:grpSpPr>
          <p:sp>
            <p:nvSpPr>
              <p:cNvPr id="211" name="Google Shape;211;p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2" name="Google Shape;212;p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13" name="Google Shape;213;p5"/>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14" name="Google Shape;214;p5"/>
          <p:cNvSpPr txBox="1"/>
          <p:nvPr/>
        </p:nvSpPr>
        <p:spPr>
          <a:xfrm>
            <a:off x="2733533" y="4560332"/>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(1)賭け</a:t>
            </a:r>
            <a:endParaRPr/>
          </a:p>
        </p:txBody>
      </p:sp>
      <p:grpSp>
        <p:nvGrpSpPr>
          <p:cNvPr id="215" name="Google Shape;215;p5"/>
          <p:cNvGrpSpPr/>
          <p:nvPr/>
        </p:nvGrpSpPr>
        <p:grpSpPr>
          <a:xfrm>
            <a:off x="1506924" y="4935745"/>
            <a:ext cx="654605" cy="1020966"/>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220" name="Google Shape;220;p5"/>
          <p:cNvGrpSpPr/>
          <p:nvPr/>
        </p:nvGrpSpPr>
        <p:grpSpPr>
          <a:xfrm>
            <a:off x="7047440" y="5037813"/>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25" name="Google Shape;225;p5"/>
          <p:cNvGrpSpPr/>
          <p:nvPr/>
        </p:nvGrpSpPr>
        <p:grpSpPr>
          <a:xfrm>
            <a:off x="6692642" y="4215192"/>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30" name="Google Shape;230;p5"/>
          <p:cNvGrpSpPr/>
          <p:nvPr/>
        </p:nvGrpSpPr>
        <p:grpSpPr>
          <a:xfrm>
            <a:off x="6246873" y="5037813"/>
            <a:ext cx="445769" cy="695251"/>
            <a:chOff x="736979" y="3096285"/>
            <a:chExt cx="805217" cy="1255871"/>
          </a:xfrm>
        </p:grpSpPr>
        <p:grpSp>
          <p:nvGrpSpPr>
            <p:cNvPr id="231" name="Google Shape;231;p5"/>
            <p:cNvGrpSpPr/>
            <p:nvPr/>
          </p:nvGrpSpPr>
          <p:grpSpPr>
            <a:xfrm>
              <a:off x="736979" y="3096285"/>
              <a:ext cx="805217" cy="1255871"/>
              <a:chOff x="5693392" y="3295657"/>
              <a:chExt cx="805217" cy="1255871"/>
            </a:xfrm>
          </p:grpSpPr>
          <p:sp>
            <p:nvSpPr>
              <p:cNvPr id="232" name="Google Shape;232;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3" name="Google Shape;233;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34" name="Google Shape;234;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35" name="Google Shape;235;p5"/>
          <p:cNvSpPr/>
          <p:nvPr/>
        </p:nvSpPr>
        <p:spPr>
          <a:xfrm>
            <a:off x="4925316" y="4637945"/>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6" name="Google Shape;236;p5"/>
          <p:cNvSpPr/>
          <p:nvPr/>
        </p:nvSpPr>
        <p:spPr>
          <a:xfrm rot="10800000">
            <a:off x="4925315" y="507966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37" name="Google Shape;237;p5"/>
          <p:cNvSpPr txBox="1"/>
          <p:nvPr/>
        </p:nvSpPr>
        <p:spPr>
          <a:xfrm>
            <a:off x="5014154" y="4274533"/>
            <a:ext cx="2488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38" name="Google Shape;238;p5"/>
          <p:cNvSpPr txBox="1"/>
          <p:nvPr/>
        </p:nvSpPr>
        <p:spPr>
          <a:xfrm>
            <a:off x="5014154" y="5313864"/>
            <a:ext cx="2330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(2)評価</a:t>
            </a:r>
            <a:endParaRPr/>
          </a:p>
        </p:txBody>
      </p:sp>
      <p:sp>
        <p:nvSpPr>
          <p:cNvPr id="239" name="Google Shape;239;p5"/>
          <p:cNvSpPr txBox="1"/>
          <p:nvPr/>
        </p:nvSpPr>
        <p:spPr>
          <a:xfrm>
            <a:off x="174450" y="1350660"/>
            <a:ext cx="42325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レベル１（利他行為したくなる）</a:t>
            </a:r>
            <a:endParaRPr/>
          </a:p>
        </p:txBody>
      </p:sp>
      <p:sp>
        <p:nvSpPr>
          <p:cNvPr id="240" name="Google Shape;240;p5"/>
          <p:cNvSpPr txBox="1"/>
          <p:nvPr/>
        </p:nvSpPr>
        <p:spPr>
          <a:xfrm>
            <a:off x="135198" y="3617240"/>
            <a:ext cx="56274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レベル２（利他行為させたくなる）</a:t>
            </a:r>
            <a:endParaRPr/>
          </a:p>
        </p:txBody>
      </p:sp>
      <p:graphicFrame>
        <p:nvGraphicFramePr>
          <p:cNvPr id="241" name="Google Shape;241;p5"/>
          <p:cNvGraphicFramePr/>
          <p:nvPr/>
        </p:nvGraphicFramePr>
        <p:xfrm>
          <a:off x="4253599" y="1853348"/>
          <a:ext cx="3000000" cy="3000000"/>
        </p:xfrm>
        <a:graphic>
          <a:graphicData uri="http://schemas.openxmlformats.org/drawingml/2006/table">
            <a:tbl>
              <a:tblPr bandRow="1" firstRow="1">
                <a:noFill/>
                <a:tableStyleId>{42729DD1-6AAB-4AD6-BFDE-849974C46C92}</a:tableStyleId>
              </a:tblPr>
              <a:tblGrid>
                <a:gridCol w="2351725"/>
                <a:gridCol w="2351725"/>
              </a:tblGrid>
              <a:tr h="822600">
                <a:tc>
                  <a:txBody>
                    <a:bodyPr/>
                    <a:lstStyle/>
                    <a:p>
                      <a:pPr indent="0" lvl="0" marL="0" marR="0" rtl="0" algn="l">
                        <a:spcBef>
                          <a:spcPts val="0"/>
                        </a:spcBef>
                        <a:spcAft>
                          <a:spcPts val="0"/>
                        </a:spcAft>
                        <a:buNone/>
                      </a:pPr>
                      <a:r>
                        <a:rPr lang="ja-JP" sz="2000"/>
                        <a:t>所持ポイント</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贈る事ができる</a:t>
                      </a:r>
                      <a:endParaRPr sz="2000"/>
                    </a:p>
                    <a:p>
                      <a:pPr indent="0" lvl="0" marL="0" marR="0" rtl="0" algn="l">
                        <a:spcBef>
                          <a:spcPts val="0"/>
                        </a:spcBef>
                        <a:spcAft>
                          <a:spcPts val="0"/>
                        </a:spcAft>
                        <a:buNone/>
                      </a:pPr>
                      <a:r>
                        <a:rPr lang="ja-JP" sz="2000"/>
                        <a:t>ポイント</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3000Pt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 300Pt</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5000Pt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500Pt</a:t>
                      </a:r>
                      <a:endParaRPr sz="2000">
                        <a:solidFill>
                          <a:srgbClr val="000000"/>
                        </a:solidFill>
                      </a:endParaRPr>
                    </a:p>
                  </a:txBody>
                  <a:tcPr marT="45725" marB="45725" marR="91450" marL="91450"/>
                </a:tc>
              </a:tr>
            </a:tbl>
          </a:graphicData>
        </a:graphic>
      </p:graphicFrame>
      <p:sp>
        <p:nvSpPr>
          <p:cNvPr id="242" name="Google Shape;242;p5"/>
          <p:cNvSpPr txBox="1"/>
          <p:nvPr/>
        </p:nvSpPr>
        <p:spPr>
          <a:xfrm>
            <a:off x="4673630" y="1217473"/>
            <a:ext cx="3863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所持ポイントが高い人は評価によって多くのポイントを贈る事ができる。</a:t>
            </a:r>
            <a:endParaRPr/>
          </a:p>
        </p:txBody>
      </p:sp>
      <p:sp>
        <p:nvSpPr>
          <p:cNvPr id="243" name="Google Shape;243;p5"/>
          <p:cNvSpPr/>
          <p:nvPr/>
        </p:nvSpPr>
        <p:spPr>
          <a:xfrm>
            <a:off x="162189" y="3975976"/>
            <a:ext cx="3413753" cy="449622"/>
          </a:xfrm>
          <a:prstGeom prst="wedgeRoundRectCallout">
            <a:avLst>
              <a:gd fmla="val 34657" name="adj1"/>
              <a:gd fmla="val 83399"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400">
                <a:solidFill>
                  <a:srgbClr val="000000"/>
                </a:solidFill>
                <a:latin typeface="Calibri"/>
                <a:ea typeface="Calibri"/>
                <a:cs typeface="Calibri"/>
                <a:sym typeface="Calibri"/>
              </a:rPr>
              <a:t>Bの所持ポイント低→オッズが高く</a:t>
            </a:r>
            <a:endParaRPr sz="1400">
              <a:solidFill>
                <a:srgbClr val="000000"/>
              </a:solidFill>
              <a:latin typeface="Calibri"/>
              <a:ea typeface="Calibri"/>
              <a:cs typeface="Calibri"/>
              <a:sym typeface="Calibri"/>
            </a:endParaRPr>
          </a:p>
          <a:p>
            <a:pPr indent="0" lvl="0" marL="0" marR="0" rtl="0" algn="l">
              <a:spcBef>
                <a:spcPts val="0"/>
              </a:spcBef>
              <a:spcAft>
                <a:spcPts val="0"/>
              </a:spcAft>
              <a:buNone/>
            </a:pPr>
            <a:r>
              <a:rPr lang="ja-JP" sz="1400">
                <a:solidFill>
                  <a:srgbClr val="000000"/>
                </a:solidFill>
                <a:latin typeface="Calibri"/>
                <a:ea typeface="Calibri"/>
                <a:cs typeface="Calibri"/>
                <a:sym typeface="Calibri"/>
              </a:rPr>
              <a:t>Bの所持ポイントが高→オッズが低い</a:t>
            </a:r>
            <a:endParaRPr sz="1400">
              <a:solidFill>
                <a:srgbClr val="000000"/>
              </a:solidFill>
              <a:latin typeface="Calibri"/>
              <a:ea typeface="Calibri"/>
              <a:cs typeface="Calibri"/>
              <a:sym typeface="Calibri"/>
            </a:endParaRPr>
          </a:p>
        </p:txBody>
      </p:sp>
      <p:sp>
        <p:nvSpPr>
          <p:cNvPr id="244" name="Google Shape;244;p5"/>
          <p:cNvSpPr/>
          <p:nvPr/>
        </p:nvSpPr>
        <p:spPr>
          <a:xfrm>
            <a:off x="2395401" y="6034361"/>
            <a:ext cx="6561647" cy="640080"/>
          </a:xfrm>
          <a:prstGeom prst="wedgeRoundRectCallout">
            <a:avLst>
              <a:gd fmla="val -37348" name="adj1"/>
              <a:gd fmla="val -116072"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800">
                <a:solidFill>
                  <a:srgbClr val="000000"/>
                </a:solidFill>
                <a:latin typeface="Calibri"/>
                <a:ea typeface="Calibri"/>
                <a:cs typeface="Calibri"/>
                <a:sym typeface="Calibri"/>
              </a:rPr>
              <a:t>(4)賭け成功→賭けポイントとオッズに応じてポイントを獲得</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ja-JP" sz="1800">
                <a:solidFill>
                  <a:srgbClr val="000000"/>
                </a:solidFill>
                <a:latin typeface="Calibri"/>
                <a:ea typeface="Calibri"/>
                <a:cs typeface="Calibri"/>
                <a:sym typeface="Calibri"/>
              </a:rPr>
              <a:t>　 賭け失敗→賭けポイントは減少して返却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c52010cd60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400">
                <a:solidFill>
                  <a:schemeClr val="lt1"/>
                </a:solidFill>
                <a:latin typeface="Calibri"/>
                <a:ea typeface="Calibri"/>
                <a:cs typeface="Calibri"/>
                <a:sym typeface="Calibri"/>
              </a:rPr>
              <a:t>DERC</a:t>
            </a:r>
            <a:endParaRPr b="1" sz="4400">
              <a:solidFill>
                <a:schemeClr val="lt1"/>
              </a:solidFill>
              <a:latin typeface="Calibri"/>
              <a:ea typeface="Calibri"/>
              <a:cs typeface="Calibri"/>
              <a:sym typeface="Calibri"/>
            </a:endParaRPr>
          </a:p>
        </p:txBody>
      </p:sp>
      <p:grpSp>
        <p:nvGrpSpPr>
          <p:cNvPr id="251" name="Google Shape;251;gc52010cd60_0_0"/>
          <p:cNvGrpSpPr/>
          <p:nvPr/>
        </p:nvGrpSpPr>
        <p:grpSpPr>
          <a:xfrm>
            <a:off x="455217" y="1922246"/>
            <a:ext cx="3485268" cy="1415174"/>
            <a:chOff x="625059" y="1640782"/>
            <a:chExt cx="3485268" cy="1415174"/>
          </a:xfrm>
        </p:grpSpPr>
        <p:sp>
          <p:nvSpPr>
            <p:cNvPr id="252" name="Google Shape;252;gc52010cd60_0_0"/>
            <p:cNvSpPr/>
            <p:nvPr/>
          </p:nvSpPr>
          <p:spPr>
            <a:xfrm>
              <a:off x="1629989" y="2008047"/>
              <a:ext cx="1098000" cy="235500"/>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53" name="Google Shape;253;gc52010cd60_0_0"/>
            <p:cNvSpPr/>
            <p:nvPr/>
          </p:nvSpPr>
          <p:spPr>
            <a:xfrm rot="10800000">
              <a:off x="1630098" y="2393028"/>
              <a:ext cx="1098000" cy="235500"/>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254" name="Google Shape;254;gc52010cd60_0_0"/>
            <p:cNvGrpSpPr/>
            <p:nvPr/>
          </p:nvGrpSpPr>
          <p:grpSpPr>
            <a:xfrm>
              <a:off x="3041177" y="1772558"/>
              <a:ext cx="654628" cy="1021026"/>
              <a:chOff x="736979" y="3096285"/>
              <a:chExt cx="805200" cy="1255875"/>
            </a:xfrm>
          </p:grpSpPr>
          <p:grpSp>
            <p:nvGrpSpPr>
              <p:cNvPr id="255" name="Google Shape;255;gc52010cd60_0_0"/>
              <p:cNvGrpSpPr/>
              <p:nvPr/>
            </p:nvGrpSpPr>
            <p:grpSpPr>
              <a:xfrm>
                <a:off x="736979" y="3096285"/>
                <a:ext cx="805200" cy="1255875"/>
                <a:chOff x="5693392" y="3295657"/>
                <a:chExt cx="805200" cy="1255875"/>
              </a:xfrm>
            </p:grpSpPr>
            <p:sp>
              <p:nvSpPr>
                <p:cNvPr id="256" name="Google Shape;256;gc52010cd60_0_0"/>
                <p:cNvSpPr/>
                <p:nvPr/>
              </p:nvSpPr>
              <p:spPr>
                <a:xfrm>
                  <a:off x="5768842" y="3295657"/>
                  <a:ext cx="654300" cy="628200"/>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57" name="Google Shape;257;gc52010cd60_0_0"/>
                <p:cNvSpPr/>
                <p:nvPr/>
              </p:nvSpPr>
              <p:spPr>
                <a:xfrm>
                  <a:off x="5693392" y="3609832"/>
                  <a:ext cx="805200" cy="941700"/>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58" name="Google Shape;258;gc52010cd60_0_0"/>
              <p:cNvSpPr/>
              <p:nvPr/>
            </p:nvSpPr>
            <p:spPr>
              <a:xfrm>
                <a:off x="901306" y="3266982"/>
                <a:ext cx="476700" cy="457800"/>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59" name="Google Shape;259;gc52010cd60_0_0"/>
            <p:cNvSpPr txBox="1"/>
            <p:nvPr/>
          </p:nvSpPr>
          <p:spPr>
            <a:xfrm>
              <a:off x="1523123" y="1640782"/>
              <a:ext cx="248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60" name="Google Shape;260;gc52010cd60_0_0"/>
            <p:cNvSpPr txBox="1"/>
            <p:nvPr/>
          </p:nvSpPr>
          <p:spPr>
            <a:xfrm>
              <a:off x="1779627" y="2686656"/>
              <a:ext cx="2330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(2)評価</a:t>
              </a:r>
              <a:endParaRPr/>
            </a:p>
          </p:txBody>
        </p:sp>
        <p:grpSp>
          <p:nvGrpSpPr>
            <p:cNvPr id="261" name="Google Shape;261;gc52010cd60_0_0"/>
            <p:cNvGrpSpPr/>
            <p:nvPr/>
          </p:nvGrpSpPr>
          <p:grpSpPr>
            <a:xfrm>
              <a:off x="625059" y="1772558"/>
              <a:ext cx="654628" cy="1021026"/>
              <a:chOff x="736979" y="3096285"/>
              <a:chExt cx="805200" cy="1255875"/>
            </a:xfrm>
          </p:grpSpPr>
          <p:grpSp>
            <p:nvGrpSpPr>
              <p:cNvPr id="262" name="Google Shape;262;gc52010cd60_0_0"/>
              <p:cNvGrpSpPr/>
              <p:nvPr/>
            </p:nvGrpSpPr>
            <p:grpSpPr>
              <a:xfrm>
                <a:off x="736979" y="3096285"/>
                <a:ext cx="805200" cy="1255875"/>
                <a:chOff x="5693392" y="3295657"/>
                <a:chExt cx="805200" cy="1255875"/>
              </a:xfrm>
            </p:grpSpPr>
            <p:sp>
              <p:nvSpPr>
                <p:cNvPr id="263" name="Google Shape;263;gc52010cd60_0_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64" name="Google Shape;264;gc52010cd60_0_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65" name="Google Shape;265;gc52010cd60_0_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sp>
        <p:nvSpPr>
          <p:cNvPr id="266" name="Google Shape;266;gc52010cd60_0_0"/>
          <p:cNvSpPr/>
          <p:nvPr/>
        </p:nvSpPr>
        <p:spPr>
          <a:xfrm rot="1134">
            <a:off x="3178300" y="4635750"/>
            <a:ext cx="909600" cy="235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67" name="Google Shape;267;gc52010cd60_0_0"/>
          <p:cNvSpPr/>
          <p:nvPr/>
        </p:nvSpPr>
        <p:spPr>
          <a:xfrm rot="-10798866">
            <a:off x="3178300" y="5079800"/>
            <a:ext cx="909600" cy="235500"/>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268" name="Google Shape;268;gc52010cd60_0_0"/>
          <p:cNvGrpSpPr/>
          <p:nvPr/>
        </p:nvGrpSpPr>
        <p:grpSpPr>
          <a:xfrm>
            <a:off x="4210124" y="4514524"/>
            <a:ext cx="654628" cy="1021026"/>
            <a:chOff x="736979" y="3096285"/>
            <a:chExt cx="805200" cy="1255875"/>
          </a:xfrm>
        </p:grpSpPr>
        <p:grpSp>
          <p:nvGrpSpPr>
            <p:cNvPr id="269" name="Google Shape;269;gc52010cd60_0_0"/>
            <p:cNvGrpSpPr/>
            <p:nvPr/>
          </p:nvGrpSpPr>
          <p:grpSpPr>
            <a:xfrm>
              <a:off x="736979" y="3096285"/>
              <a:ext cx="805200" cy="1255875"/>
              <a:chOff x="5693392" y="3295657"/>
              <a:chExt cx="805200" cy="1255875"/>
            </a:xfrm>
          </p:grpSpPr>
          <p:sp>
            <p:nvSpPr>
              <p:cNvPr id="270" name="Google Shape;270;gc52010cd60_0_0"/>
              <p:cNvSpPr/>
              <p:nvPr/>
            </p:nvSpPr>
            <p:spPr>
              <a:xfrm>
                <a:off x="5768842" y="3295657"/>
                <a:ext cx="654300" cy="628200"/>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71" name="Google Shape;271;gc52010cd60_0_0"/>
              <p:cNvSpPr/>
              <p:nvPr/>
            </p:nvSpPr>
            <p:spPr>
              <a:xfrm>
                <a:off x="5693392" y="3609832"/>
                <a:ext cx="805200" cy="941700"/>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72" name="Google Shape;272;gc52010cd60_0_0"/>
            <p:cNvSpPr/>
            <p:nvPr/>
          </p:nvSpPr>
          <p:spPr>
            <a:xfrm>
              <a:off x="901306" y="3266982"/>
              <a:ext cx="476700" cy="457800"/>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73" name="Google Shape;273;gc52010cd60_0_0"/>
          <p:cNvSpPr txBox="1"/>
          <p:nvPr/>
        </p:nvSpPr>
        <p:spPr>
          <a:xfrm>
            <a:off x="3081105" y="4297275"/>
            <a:ext cx="110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(1)賭け</a:t>
            </a:r>
            <a:endParaRPr/>
          </a:p>
        </p:txBody>
      </p:sp>
      <p:grpSp>
        <p:nvGrpSpPr>
          <p:cNvPr id="274" name="Google Shape;274;gc52010cd60_0_0"/>
          <p:cNvGrpSpPr/>
          <p:nvPr/>
        </p:nvGrpSpPr>
        <p:grpSpPr>
          <a:xfrm>
            <a:off x="2100883" y="4514523"/>
            <a:ext cx="654628" cy="1021026"/>
            <a:chOff x="736979" y="3096285"/>
            <a:chExt cx="805200" cy="1255875"/>
          </a:xfrm>
        </p:grpSpPr>
        <p:grpSp>
          <p:nvGrpSpPr>
            <p:cNvPr id="275" name="Google Shape;275;gc52010cd60_0_0"/>
            <p:cNvGrpSpPr/>
            <p:nvPr/>
          </p:nvGrpSpPr>
          <p:grpSpPr>
            <a:xfrm>
              <a:off x="736979" y="3096285"/>
              <a:ext cx="805200" cy="1255875"/>
              <a:chOff x="5693392" y="3295657"/>
              <a:chExt cx="805200" cy="1255875"/>
            </a:xfrm>
          </p:grpSpPr>
          <p:sp>
            <p:nvSpPr>
              <p:cNvPr id="276" name="Google Shape;276;gc52010cd60_0_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77" name="Google Shape;277;gc52010cd60_0_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78" name="Google Shape;278;gc52010cd60_0_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279" name="Google Shape;279;gc52010cd60_0_0"/>
          <p:cNvGrpSpPr/>
          <p:nvPr/>
        </p:nvGrpSpPr>
        <p:grpSpPr>
          <a:xfrm>
            <a:off x="7047439" y="5037811"/>
            <a:ext cx="445759" cy="695252"/>
            <a:chOff x="736979" y="3096285"/>
            <a:chExt cx="805200" cy="1255875"/>
          </a:xfrm>
        </p:grpSpPr>
        <p:grpSp>
          <p:nvGrpSpPr>
            <p:cNvPr id="280" name="Google Shape;280;gc52010cd60_0_0"/>
            <p:cNvGrpSpPr/>
            <p:nvPr/>
          </p:nvGrpSpPr>
          <p:grpSpPr>
            <a:xfrm>
              <a:off x="736979" y="3096285"/>
              <a:ext cx="805200" cy="1255875"/>
              <a:chOff x="5693392" y="3295657"/>
              <a:chExt cx="805200" cy="1255875"/>
            </a:xfrm>
          </p:grpSpPr>
          <p:sp>
            <p:nvSpPr>
              <p:cNvPr id="281" name="Google Shape;281;gc52010cd60_0_0"/>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82" name="Google Shape;282;gc52010cd60_0_0"/>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83" name="Google Shape;283;gc52010cd60_0_0"/>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84" name="Google Shape;284;gc52010cd60_0_0"/>
          <p:cNvGrpSpPr/>
          <p:nvPr/>
        </p:nvGrpSpPr>
        <p:grpSpPr>
          <a:xfrm>
            <a:off x="6692641" y="4215190"/>
            <a:ext cx="445759" cy="695252"/>
            <a:chOff x="736979" y="3096285"/>
            <a:chExt cx="805200" cy="1255875"/>
          </a:xfrm>
        </p:grpSpPr>
        <p:grpSp>
          <p:nvGrpSpPr>
            <p:cNvPr id="285" name="Google Shape;285;gc52010cd60_0_0"/>
            <p:cNvGrpSpPr/>
            <p:nvPr/>
          </p:nvGrpSpPr>
          <p:grpSpPr>
            <a:xfrm>
              <a:off x="736979" y="3096285"/>
              <a:ext cx="805200" cy="1255875"/>
              <a:chOff x="5693392" y="3295657"/>
              <a:chExt cx="805200" cy="1255875"/>
            </a:xfrm>
          </p:grpSpPr>
          <p:sp>
            <p:nvSpPr>
              <p:cNvPr id="286" name="Google Shape;286;gc52010cd60_0_0"/>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87" name="Google Shape;287;gc52010cd60_0_0"/>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88" name="Google Shape;288;gc52010cd60_0_0"/>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grpSp>
        <p:nvGrpSpPr>
          <p:cNvPr id="289" name="Google Shape;289;gc52010cd60_0_0"/>
          <p:cNvGrpSpPr/>
          <p:nvPr/>
        </p:nvGrpSpPr>
        <p:grpSpPr>
          <a:xfrm>
            <a:off x="6246872" y="5037811"/>
            <a:ext cx="445759" cy="695252"/>
            <a:chOff x="736979" y="3096285"/>
            <a:chExt cx="805200" cy="1255875"/>
          </a:xfrm>
        </p:grpSpPr>
        <p:grpSp>
          <p:nvGrpSpPr>
            <p:cNvPr id="290" name="Google Shape;290;gc52010cd60_0_0"/>
            <p:cNvGrpSpPr/>
            <p:nvPr/>
          </p:nvGrpSpPr>
          <p:grpSpPr>
            <a:xfrm>
              <a:off x="736979" y="3096285"/>
              <a:ext cx="805200" cy="1255875"/>
              <a:chOff x="5693392" y="3295657"/>
              <a:chExt cx="805200" cy="1255875"/>
            </a:xfrm>
          </p:grpSpPr>
          <p:sp>
            <p:nvSpPr>
              <p:cNvPr id="291" name="Google Shape;291;gc52010cd60_0_0"/>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92" name="Google Shape;292;gc52010cd60_0_0"/>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sp>
          <p:nvSpPr>
            <p:cNvPr id="293" name="Google Shape;293;gc52010cd60_0_0"/>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B</a:t>
              </a:r>
              <a:endParaRPr b="1" sz="2800">
                <a:solidFill>
                  <a:srgbClr val="000000"/>
                </a:solidFill>
                <a:latin typeface="Calibri"/>
                <a:ea typeface="Calibri"/>
                <a:cs typeface="Calibri"/>
                <a:sym typeface="Calibri"/>
              </a:endParaRPr>
            </a:p>
          </p:txBody>
        </p:sp>
      </p:grpSp>
      <p:sp>
        <p:nvSpPr>
          <p:cNvPr id="294" name="Google Shape;294;gc52010cd60_0_0"/>
          <p:cNvSpPr/>
          <p:nvPr/>
        </p:nvSpPr>
        <p:spPr>
          <a:xfrm>
            <a:off x="5223400" y="4635750"/>
            <a:ext cx="909600" cy="235500"/>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95" name="Google Shape;295;gc52010cd60_0_0"/>
          <p:cNvSpPr/>
          <p:nvPr/>
        </p:nvSpPr>
        <p:spPr>
          <a:xfrm rot="10800000">
            <a:off x="5202850" y="5079800"/>
            <a:ext cx="909300" cy="235500"/>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96" name="Google Shape;296;gc52010cd60_0_0"/>
          <p:cNvSpPr txBox="1"/>
          <p:nvPr/>
        </p:nvSpPr>
        <p:spPr>
          <a:xfrm>
            <a:off x="4781679" y="4261070"/>
            <a:ext cx="248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(2)</a:t>
            </a:r>
            <a:r>
              <a:rPr lang="ja-JP" sz="1800">
                <a:solidFill>
                  <a:schemeClr val="dk1"/>
                </a:solidFill>
                <a:latin typeface="Calibri"/>
                <a:ea typeface="Calibri"/>
                <a:cs typeface="Calibri"/>
                <a:sym typeface="Calibri"/>
              </a:rPr>
              <a:t>議論の活性化</a:t>
            </a:r>
            <a:endParaRPr/>
          </a:p>
        </p:txBody>
      </p:sp>
      <p:sp>
        <p:nvSpPr>
          <p:cNvPr id="297" name="Google Shape;297;gc52010cd60_0_0"/>
          <p:cNvSpPr txBox="1"/>
          <p:nvPr/>
        </p:nvSpPr>
        <p:spPr>
          <a:xfrm>
            <a:off x="5246627" y="5313900"/>
            <a:ext cx="1273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(3)評価</a:t>
            </a:r>
            <a:endParaRPr/>
          </a:p>
        </p:txBody>
      </p:sp>
      <p:sp>
        <p:nvSpPr>
          <p:cNvPr id="298" name="Google Shape;298;gc52010cd60_0_0"/>
          <p:cNvSpPr txBox="1"/>
          <p:nvPr/>
        </p:nvSpPr>
        <p:spPr>
          <a:xfrm>
            <a:off x="174450" y="1350660"/>
            <a:ext cx="4232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レベル１（利他行為したくなる）</a:t>
            </a:r>
            <a:endParaRPr/>
          </a:p>
        </p:txBody>
      </p:sp>
      <p:sp>
        <p:nvSpPr>
          <p:cNvPr id="299" name="Google Shape;299;gc52010cd60_0_0"/>
          <p:cNvSpPr txBox="1"/>
          <p:nvPr/>
        </p:nvSpPr>
        <p:spPr>
          <a:xfrm>
            <a:off x="135198" y="3617240"/>
            <a:ext cx="5627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000">
                <a:solidFill>
                  <a:schemeClr val="dk1"/>
                </a:solidFill>
                <a:latin typeface="Calibri"/>
                <a:ea typeface="Calibri"/>
                <a:cs typeface="Calibri"/>
                <a:sym typeface="Calibri"/>
              </a:rPr>
              <a:t>レベル２（利他行為させたくなる）</a:t>
            </a:r>
            <a:endParaRPr/>
          </a:p>
        </p:txBody>
      </p:sp>
      <p:graphicFrame>
        <p:nvGraphicFramePr>
          <p:cNvPr id="300" name="Google Shape;300;gc52010cd60_0_0"/>
          <p:cNvGraphicFramePr/>
          <p:nvPr/>
        </p:nvGraphicFramePr>
        <p:xfrm>
          <a:off x="4253599" y="1853348"/>
          <a:ext cx="3000000" cy="3000000"/>
        </p:xfrm>
        <a:graphic>
          <a:graphicData uri="http://schemas.openxmlformats.org/drawingml/2006/table">
            <a:tbl>
              <a:tblPr bandRow="1" firstRow="1">
                <a:noFill/>
                <a:tableStyleId>{42729DD1-6AAB-4AD6-BFDE-849974C46C92}</a:tableStyleId>
              </a:tblPr>
              <a:tblGrid>
                <a:gridCol w="2351725"/>
                <a:gridCol w="2351725"/>
              </a:tblGrid>
              <a:tr h="822600">
                <a:tc>
                  <a:txBody>
                    <a:bodyPr/>
                    <a:lstStyle/>
                    <a:p>
                      <a:pPr indent="0" lvl="0" marL="0" marR="0" rtl="0" algn="l">
                        <a:spcBef>
                          <a:spcPts val="0"/>
                        </a:spcBef>
                        <a:spcAft>
                          <a:spcPts val="0"/>
                        </a:spcAft>
                        <a:buNone/>
                      </a:pPr>
                      <a:r>
                        <a:rPr lang="ja-JP" sz="2000"/>
                        <a:t>所持ポイント</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贈る事ができる</a:t>
                      </a:r>
                      <a:endParaRPr sz="2000"/>
                    </a:p>
                    <a:p>
                      <a:pPr indent="0" lvl="0" marL="0" marR="0" rtl="0" algn="l">
                        <a:spcBef>
                          <a:spcPts val="0"/>
                        </a:spcBef>
                        <a:spcAft>
                          <a:spcPts val="0"/>
                        </a:spcAft>
                        <a:buNone/>
                      </a:pPr>
                      <a:r>
                        <a:rPr lang="ja-JP" sz="2000"/>
                        <a:t>ポイント</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3000Pt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 300Pt</a:t>
                      </a:r>
                      <a:endParaRPr sz="2000">
                        <a:solidFill>
                          <a:srgbClr val="000000"/>
                        </a:solidFill>
                      </a:endParaRPr>
                    </a:p>
                  </a:txBody>
                  <a:tcPr marT="45725" marB="45725" marR="91450" marL="91450"/>
                </a:tc>
              </a:tr>
              <a:tr h="450800">
                <a:tc>
                  <a:txBody>
                    <a:bodyPr/>
                    <a:lstStyle/>
                    <a:p>
                      <a:pPr indent="0" lvl="0" marL="0" marR="0" rtl="0" algn="l">
                        <a:spcBef>
                          <a:spcPts val="0"/>
                        </a:spcBef>
                        <a:spcAft>
                          <a:spcPts val="0"/>
                        </a:spcAft>
                        <a:buNone/>
                      </a:pPr>
                      <a:r>
                        <a:rPr lang="ja-JP" sz="2000"/>
                        <a:t>5000Pt</a:t>
                      </a:r>
                      <a:endParaRPr sz="2000">
                        <a:solidFill>
                          <a:srgbClr val="000000"/>
                        </a:solidFill>
                      </a:endParaRPr>
                    </a:p>
                  </a:txBody>
                  <a:tcPr marT="45725" marB="45725" marR="91450" marL="91450"/>
                </a:tc>
                <a:tc>
                  <a:txBody>
                    <a:bodyPr/>
                    <a:lstStyle/>
                    <a:p>
                      <a:pPr indent="0" lvl="0" marL="0" marR="0" rtl="0" algn="l">
                        <a:spcBef>
                          <a:spcPts val="0"/>
                        </a:spcBef>
                        <a:spcAft>
                          <a:spcPts val="0"/>
                        </a:spcAft>
                        <a:buNone/>
                      </a:pPr>
                      <a:r>
                        <a:rPr lang="ja-JP" sz="2000"/>
                        <a:t>500Pt</a:t>
                      </a:r>
                      <a:endParaRPr sz="2000">
                        <a:solidFill>
                          <a:srgbClr val="000000"/>
                        </a:solidFill>
                      </a:endParaRPr>
                    </a:p>
                  </a:txBody>
                  <a:tcPr marT="45725" marB="45725" marR="91450" marL="91450"/>
                </a:tc>
              </a:tr>
            </a:tbl>
          </a:graphicData>
        </a:graphic>
      </p:graphicFrame>
      <p:sp>
        <p:nvSpPr>
          <p:cNvPr id="301" name="Google Shape;301;gc52010cd60_0_0"/>
          <p:cNvSpPr txBox="1"/>
          <p:nvPr/>
        </p:nvSpPr>
        <p:spPr>
          <a:xfrm>
            <a:off x="4673630" y="1217473"/>
            <a:ext cx="3863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所持ポイントが高い人は評価によって多くのポイントを贈る事ができる。</a:t>
            </a:r>
            <a:endParaRPr/>
          </a:p>
        </p:txBody>
      </p:sp>
      <p:sp>
        <p:nvSpPr>
          <p:cNvPr id="302" name="Google Shape;302;gc52010cd60_0_0"/>
          <p:cNvSpPr txBox="1"/>
          <p:nvPr/>
        </p:nvSpPr>
        <p:spPr>
          <a:xfrm>
            <a:off x="2692075" y="5313897"/>
            <a:ext cx="2934300" cy="110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 (4)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Bが評価されたことによりAもポイントを得る</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000">
                <a:solidFill>
                  <a:schemeClr val="lt1"/>
                </a:solidFill>
                <a:latin typeface="Calibri"/>
                <a:ea typeface="Calibri"/>
                <a:cs typeface="Calibri"/>
                <a:sym typeface="Calibri"/>
              </a:rPr>
              <a:t>研究背景（ループダイナミクス）</a:t>
            </a:r>
            <a:endParaRPr/>
          </a:p>
        </p:txBody>
      </p:sp>
      <p:sp>
        <p:nvSpPr>
          <p:cNvPr id="309" name="Google Shape;309;p6"/>
          <p:cNvSpPr txBox="1"/>
          <p:nvPr/>
        </p:nvSpPr>
        <p:spPr>
          <a:xfrm>
            <a:off x="391521" y="1215800"/>
            <a:ext cx="8269500" cy="280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レベル１とレベル２の二重構造によって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①報酬の獲得手段の幅が広がり,戦略性が向上</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(例:自分に合う手段は何か考案したり,他者の行動を予測したりする)</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ゲームならではの面白さを与え、内発的動機付けとしての機能を強化</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②どのように報酬を獲得したかが曖昧に</a:t>
            </a:r>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 ゲーミフィケーションの課題である報酬への意識による息苦しさの軽減</a:t>
            </a:r>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（ゲームデザインの要素を導入したことで,かえって自分自身の全ての行動が</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ja-JP" sz="1600">
                <a:solidFill>
                  <a:schemeClr val="dk1"/>
                </a:solidFill>
                <a:latin typeface="Calibri"/>
                <a:ea typeface="Calibri"/>
                <a:cs typeface="Calibri"/>
                <a:sym typeface="Calibri"/>
              </a:rPr>
              <a:t>　　監視・評価されている感覚）</a:t>
            </a:r>
            <a:endParaRPr/>
          </a:p>
        </p:txBody>
      </p:sp>
      <p:pic>
        <p:nvPicPr>
          <p:cNvPr id="310" name="Google Shape;310;p6"/>
          <p:cNvPicPr preferRelativeResize="0"/>
          <p:nvPr/>
        </p:nvPicPr>
        <p:blipFill rotWithShape="1">
          <a:blip r:embed="rId3">
            <a:alphaModFix/>
          </a:blip>
          <a:srcRect b="0" l="47989" r="0" t="0"/>
          <a:stretch/>
        </p:blipFill>
        <p:spPr>
          <a:xfrm>
            <a:off x="5071436" y="4279608"/>
            <a:ext cx="2526324" cy="2434069"/>
          </a:xfrm>
          <a:prstGeom prst="rect">
            <a:avLst/>
          </a:prstGeom>
          <a:noFill/>
          <a:ln>
            <a:noFill/>
          </a:ln>
        </p:spPr>
      </p:pic>
      <p:pic>
        <p:nvPicPr>
          <p:cNvPr id="311" name="Google Shape;311;p6"/>
          <p:cNvPicPr preferRelativeResize="0"/>
          <p:nvPr/>
        </p:nvPicPr>
        <p:blipFill rotWithShape="1">
          <a:blip r:embed="rId3">
            <a:alphaModFix/>
          </a:blip>
          <a:srcRect b="0" l="0" r="51368" t="0"/>
          <a:stretch/>
        </p:blipFill>
        <p:spPr>
          <a:xfrm>
            <a:off x="668637" y="4279608"/>
            <a:ext cx="2366803" cy="2438891"/>
          </a:xfrm>
          <a:prstGeom prst="rect">
            <a:avLst/>
          </a:prstGeom>
          <a:noFill/>
          <a:ln>
            <a:noFill/>
          </a:ln>
        </p:spPr>
      </p:pic>
      <p:sp>
        <p:nvSpPr>
          <p:cNvPr id="312" name="Google Shape;312;p6"/>
          <p:cNvSpPr txBox="1"/>
          <p:nvPr/>
        </p:nvSpPr>
        <p:spPr>
          <a:xfrm>
            <a:off x="2477704" y="4478751"/>
            <a:ext cx="25938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従来の</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ja-JP" sz="1400">
                <a:solidFill>
                  <a:schemeClr val="dk1"/>
                </a:solidFill>
                <a:latin typeface="Calibri"/>
                <a:ea typeface="Calibri"/>
                <a:cs typeface="Calibri"/>
                <a:sym typeface="Calibri"/>
              </a:rPr>
              <a:t>ゲーミフィケーション</a:t>
            </a:r>
            <a:endParaRPr/>
          </a:p>
        </p:txBody>
      </p:sp>
      <p:sp>
        <p:nvSpPr>
          <p:cNvPr id="313" name="Google Shape;313;p6"/>
          <p:cNvSpPr txBox="1"/>
          <p:nvPr/>
        </p:nvSpPr>
        <p:spPr>
          <a:xfrm>
            <a:off x="6983847" y="4614723"/>
            <a:ext cx="6138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DERC</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20" name="Google Shape;320;p1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チャットでの議論まとめ</a:t>
            </a:r>
            <a:endParaRPr/>
          </a:p>
        </p:txBody>
      </p:sp>
      <p:sp>
        <p:nvSpPr>
          <p:cNvPr id="321" name="Google Shape;321;p10"/>
          <p:cNvSpPr txBox="1"/>
          <p:nvPr/>
        </p:nvSpPr>
        <p:spPr>
          <a:xfrm>
            <a:off x="55138" y="2652295"/>
            <a:ext cx="9088800" cy="40935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評価の存在が評価をしたユーザーと評価をされたユーザーの間のみでわかる匿名性を持っていなかったこと（ルールとして設定したが、システムとしてはできていない）。</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被験者がDERCに理解し慣れがくる前に実験が終了してしまうため、どのようにポイントを多く獲得するかという戦略を立てることができず、ゲームの要素を感じにくい。</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議題が議論を行う本人の実生活と関係の遠いものが多く、議論を行う本人たちにとって現実的な議題にする必要がある。</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チャットの議論はタイピングする時間がかかってしまい、７分では短すぎる。</a:t>
            </a:r>
            <a:endParaRPr/>
          </a:p>
        </p:txBody>
      </p:sp>
      <p:sp>
        <p:nvSpPr>
          <p:cNvPr id="322" name="Google Shape;322;p10"/>
          <p:cNvSpPr/>
          <p:nvPr/>
        </p:nvSpPr>
        <p:spPr>
          <a:xfrm>
            <a:off x="0" y="2195197"/>
            <a:ext cx="1237800" cy="4572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2400">
                <a:solidFill>
                  <a:schemeClr val="lt1"/>
                </a:solidFill>
                <a:latin typeface="Calibri"/>
                <a:ea typeface="Calibri"/>
                <a:cs typeface="Calibri"/>
                <a:sym typeface="Calibri"/>
              </a:rPr>
              <a:t>改善点</a:t>
            </a:r>
            <a:endParaRPr/>
          </a:p>
        </p:txBody>
      </p:sp>
      <p:sp>
        <p:nvSpPr>
          <p:cNvPr id="323" name="Google Shape;323;p10"/>
          <p:cNvSpPr txBox="1"/>
          <p:nvPr/>
        </p:nvSpPr>
        <p:spPr>
          <a:xfrm>
            <a:off x="55138" y="1268225"/>
            <a:ext cx="90888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000">
                <a:solidFill>
                  <a:schemeClr val="dk1"/>
                </a:solidFill>
                <a:latin typeface="Calibri"/>
                <a:ea typeface="Calibri"/>
                <a:cs typeface="Calibri"/>
                <a:sym typeface="Calibri"/>
              </a:rPr>
              <a:t>チャットでの議論でDERCシステムを用いる事で議論中の総文字数が増えた。評価を稼ぐための投稿数、文字数の工夫が見られた。評価システムを使いこなせているかは不明。</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1"/>
          <p:cNvSpPr/>
          <p:nvPr/>
        </p:nvSpPr>
        <p:spPr>
          <a:xfrm>
            <a:off x="6288918" y="3882152"/>
            <a:ext cx="1934400" cy="2673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11"/>
          <p:cNvSpPr/>
          <p:nvPr/>
        </p:nvSpPr>
        <p:spPr>
          <a:xfrm>
            <a:off x="734096" y="3882151"/>
            <a:ext cx="2136600" cy="28341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1"/>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332" name="Google Shape;332;p11"/>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400">
                <a:solidFill>
                  <a:schemeClr val="lt1"/>
                </a:solidFill>
                <a:latin typeface="Calibri"/>
                <a:ea typeface="Calibri"/>
                <a:cs typeface="Calibri"/>
                <a:sym typeface="Calibri"/>
              </a:rPr>
              <a:t>DDG</a:t>
            </a:r>
            <a:endParaRPr b="1" sz="5400">
              <a:solidFill>
                <a:schemeClr val="lt1"/>
              </a:solidFill>
              <a:latin typeface="Calibri"/>
              <a:ea typeface="Calibri"/>
              <a:cs typeface="Calibri"/>
              <a:sym typeface="Calibri"/>
            </a:endParaRPr>
          </a:p>
        </p:txBody>
      </p:sp>
      <p:sp>
        <p:nvSpPr>
          <p:cNvPr id="333" name="Google Shape;333;p11"/>
          <p:cNvSpPr txBox="1"/>
          <p:nvPr/>
        </p:nvSpPr>
        <p:spPr>
          <a:xfrm>
            <a:off x="0" y="1378588"/>
            <a:ext cx="9498900" cy="200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200">
                <a:solidFill>
                  <a:schemeClr val="dk1"/>
                </a:solidFill>
                <a:latin typeface="Calibri"/>
                <a:ea typeface="Calibri"/>
                <a:cs typeface="Calibri"/>
                <a:sym typeface="Calibri"/>
              </a:rPr>
              <a:t>DDG</a:t>
            </a:r>
            <a:r>
              <a:rPr lang="ja-JP" sz="2800">
                <a:solidFill>
                  <a:schemeClr val="dk1"/>
                </a:solidFill>
                <a:latin typeface="Calibri"/>
                <a:ea typeface="Calibri"/>
                <a:cs typeface="Calibri"/>
                <a:sym typeface="Calibri"/>
              </a:rPr>
              <a:t>(DERC-based Discussion Game)</a:t>
            </a:r>
            <a:r>
              <a:rPr lang="ja-JP"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・日常を過ごす中で発生する議論でDERCシステムを導入する。</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・DDGでは基本的に議題はユーザーが考える。</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・ユーザーは議題に応じた議論時間の選択を自身で行うことができる。</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・日常の中でポイントを保有し、ユーザーは議論を通じたポイントの獲得を目指す。</a:t>
            </a:r>
            <a:endParaRPr sz="1900">
              <a:solidFill>
                <a:schemeClr val="dk1"/>
              </a:solidFill>
              <a:latin typeface="Calibri"/>
              <a:ea typeface="Calibri"/>
              <a:cs typeface="Calibri"/>
              <a:sym typeface="Calibri"/>
            </a:endParaRPr>
          </a:p>
        </p:txBody>
      </p:sp>
      <p:grpSp>
        <p:nvGrpSpPr>
          <p:cNvPr id="334" name="Google Shape;334;p11"/>
          <p:cNvGrpSpPr/>
          <p:nvPr/>
        </p:nvGrpSpPr>
        <p:grpSpPr>
          <a:xfrm>
            <a:off x="4437746" y="5008360"/>
            <a:ext cx="815668" cy="1272201"/>
            <a:chOff x="736979" y="3096285"/>
            <a:chExt cx="805200" cy="1255875"/>
          </a:xfrm>
        </p:grpSpPr>
        <p:grpSp>
          <p:nvGrpSpPr>
            <p:cNvPr id="335" name="Google Shape;335;p11"/>
            <p:cNvGrpSpPr/>
            <p:nvPr/>
          </p:nvGrpSpPr>
          <p:grpSpPr>
            <a:xfrm>
              <a:off x="736979" y="3096285"/>
              <a:ext cx="805200" cy="1255875"/>
              <a:chOff x="5693392" y="3295657"/>
              <a:chExt cx="805200" cy="1255875"/>
            </a:xfrm>
          </p:grpSpPr>
          <p:sp>
            <p:nvSpPr>
              <p:cNvPr id="336" name="Google Shape;336;p11"/>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37" name="Google Shape;337;p11"/>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38" name="Google Shape;338;p11"/>
            <p:cNvSpPr/>
            <p:nvPr/>
          </p:nvSpPr>
          <p:spPr>
            <a:xfrm>
              <a:off x="901306" y="3266982"/>
              <a:ext cx="476700" cy="4578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sp>
        <p:nvSpPr>
          <p:cNvPr id="339" name="Google Shape;339;p11"/>
          <p:cNvSpPr/>
          <p:nvPr/>
        </p:nvSpPr>
        <p:spPr>
          <a:xfrm>
            <a:off x="4898999" y="4285435"/>
            <a:ext cx="1326600" cy="483900"/>
          </a:xfrm>
          <a:prstGeom prst="wedgeRoundRectCallout">
            <a:avLst>
              <a:gd fmla="val -39279" name="adj1"/>
              <a:gd fmla="val 94440"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200">
                <a:solidFill>
                  <a:srgbClr val="000000"/>
                </a:solidFill>
                <a:latin typeface="Calibri"/>
                <a:ea typeface="Calibri"/>
                <a:cs typeface="Calibri"/>
                <a:sym typeface="Calibri"/>
              </a:rPr>
              <a:t>週末のBBQの場所を決めたい</a:t>
            </a:r>
            <a:endParaRPr sz="1200">
              <a:solidFill>
                <a:srgbClr val="000000"/>
              </a:solidFill>
              <a:latin typeface="Calibri"/>
              <a:ea typeface="Calibri"/>
              <a:cs typeface="Calibri"/>
              <a:sym typeface="Calibri"/>
            </a:endParaRPr>
          </a:p>
        </p:txBody>
      </p:sp>
      <p:sp>
        <p:nvSpPr>
          <p:cNvPr id="340" name="Google Shape;340;p11"/>
          <p:cNvSpPr/>
          <p:nvPr/>
        </p:nvSpPr>
        <p:spPr>
          <a:xfrm>
            <a:off x="2931764" y="4131249"/>
            <a:ext cx="1779600" cy="570600"/>
          </a:xfrm>
          <a:prstGeom prst="wedgeRoundRectCallout">
            <a:avLst>
              <a:gd fmla="val 46157" name="adj1"/>
              <a:gd fmla="val 94905"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100">
                <a:solidFill>
                  <a:srgbClr val="000000"/>
                </a:solidFill>
                <a:latin typeface="Calibri"/>
                <a:ea typeface="Calibri"/>
                <a:cs typeface="Calibri"/>
                <a:sym typeface="Calibri"/>
              </a:rPr>
              <a:t>最近の政治動向について周りの人はどう考えて</a:t>
            </a:r>
            <a:endParaRPr sz="1100">
              <a:solidFill>
                <a:srgbClr val="000000"/>
              </a:solidFill>
              <a:latin typeface="Calibri"/>
              <a:ea typeface="Calibri"/>
              <a:cs typeface="Calibri"/>
              <a:sym typeface="Calibri"/>
            </a:endParaRPr>
          </a:p>
          <a:p>
            <a:pPr indent="0" lvl="0" marL="0" marR="0" rtl="0" algn="ctr">
              <a:spcBef>
                <a:spcPts val="0"/>
              </a:spcBef>
              <a:spcAft>
                <a:spcPts val="0"/>
              </a:spcAft>
              <a:buNone/>
            </a:pPr>
            <a:r>
              <a:rPr lang="ja-JP" sz="1100">
                <a:solidFill>
                  <a:srgbClr val="000000"/>
                </a:solidFill>
                <a:latin typeface="Calibri"/>
                <a:ea typeface="Calibri"/>
                <a:cs typeface="Calibri"/>
                <a:sym typeface="Calibri"/>
              </a:rPr>
              <a:t>いるのだろうか</a:t>
            </a:r>
            <a:endParaRPr sz="1100">
              <a:solidFill>
                <a:srgbClr val="000000"/>
              </a:solidFill>
              <a:latin typeface="Calibri"/>
              <a:ea typeface="Calibri"/>
              <a:cs typeface="Calibri"/>
              <a:sym typeface="Calibri"/>
            </a:endParaRPr>
          </a:p>
        </p:txBody>
      </p:sp>
      <p:sp>
        <p:nvSpPr>
          <p:cNvPr id="341" name="Google Shape;341;p11"/>
          <p:cNvSpPr/>
          <p:nvPr/>
        </p:nvSpPr>
        <p:spPr>
          <a:xfrm rot="987171">
            <a:off x="5379334" y="5081343"/>
            <a:ext cx="888689" cy="275857"/>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1"/>
          <p:cNvSpPr/>
          <p:nvPr/>
        </p:nvSpPr>
        <p:spPr>
          <a:xfrm flipH="1" rot="-986820">
            <a:off x="2930145" y="5104754"/>
            <a:ext cx="1266211" cy="327206"/>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3" name="Google Shape;343;p11"/>
          <p:cNvGrpSpPr/>
          <p:nvPr/>
        </p:nvGrpSpPr>
        <p:grpSpPr>
          <a:xfrm>
            <a:off x="6929416" y="4447948"/>
            <a:ext cx="540289" cy="842692"/>
            <a:chOff x="5693392" y="3295657"/>
            <a:chExt cx="805200" cy="1255875"/>
          </a:xfrm>
        </p:grpSpPr>
        <p:sp>
          <p:nvSpPr>
            <p:cNvPr id="344" name="Google Shape;344;p11"/>
            <p:cNvSpPr/>
            <p:nvPr/>
          </p:nvSpPr>
          <p:spPr>
            <a:xfrm>
              <a:off x="5768842" y="3295657"/>
              <a:ext cx="654300" cy="628200"/>
            </a:xfrm>
            <a:prstGeom prst="ellipse">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45" name="Google Shape;345;p11"/>
            <p:cNvSpPr/>
            <p:nvPr/>
          </p:nvSpPr>
          <p:spPr>
            <a:xfrm>
              <a:off x="5693392" y="3609832"/>
              <a:ext cx="805200" cy="941700"/>
            </a:xfrm>
            <a:prstGeom prst="triangle">
              <a:avLst>
                <a:gd fmla="val 50000" name="adj"/>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46" name="Google Shape;346;p11"/>
          <p:cNvSpPr txBox="1"/>
          <p:nvPr/>
        </p:nvSpPr>
        <p:spPr>
          <a:xfrm>
            <a:off x="6485613" y="3946583"/>
            <a:ext cx="1592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議論時間30分</a:t>
            </a:r>
            <a:endParaRPr/>
          </a:p>
        </p:txBody>
      </p:sp>
      <p:grpSp>
        <p:nvGrpSpPr>
          <p:cNvPr id="347" name="Google Shape;347;p11"/>
          <p:cNvGrpSpPr/>
          <p:nvPr/>
        </p:nvGrpSpPr>
        <p:grpSpPr>
          <a:xfrm>
            <a:off x="7480248" y="4981813"/>
            <a:ext cx="540289" cy="842692"/>
            <a:chOff x="5693392" y="3295657"/>
            <a:chExt cx="805200" cy="1255875"/>
          </a:xfrm>
        </p:grpSpPr>
        <p:sp>
          <p:nvSpPr>
            <p:cNvPr id="348" name="Google Shape;348;p11"/>
            <p:cNvSpPr/>
            <p:nvPr/>
          </p:nvSpPr>
          <p:spPr>
            <a:xfrm>
              <a:off x="5768842" y="3295657"/>
              <a:ext cx="654300" cy="628200"/>
            </a:xfrm>
            <a:prstGeom prst="ellipse">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49" name="Google Shape;349;p11"/>
            <p:cNvSpPr/>
            <p:nvPr/>
          </p:nvSpPr>
          <p:spPr>
            <a:xfrm>
              <a:off x="5693392" y="3609832"/>
              <a:ext cx="805200" cy="941700"/>
            </a:xfrm>
            <a:prstGeom prst="triangle">
              <a:avLst>
                <a:gd fmla="val 50000" name="adj"/>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50" name="Google Shape;350;p11"/>
          <p:cNvGrpSpPr/>
          <p:nvPr/>
        </p:nvGrpSpPr>
        <p:grpSpPr>
          <a:xfrm>
            <a:off x="952402" y="4769308"/>
            <a:ext cx="540289" cy="842692"/>
            <a:chOff x="5693392" y="3295657"/>
            <a:chExt cx="805200" cy="1255875"/>
          </a:xfrm>
        </p:grpSpPr>
        <p:sp>
          <p:nvSpPr>
            <p:cNvPr id="351" name="Google Shape;351;p11"/>
            <p:cNvSpPr/>
            <p:nvPr/>
          </p:nvSpPr>
          <p:spPr>
            <a:xfrm>
              <a:off x="5768842" y="3295657"/>
              <a:ext cx="654300" cy="628200"/>
            </a:xfrm>
            <a:prstGeom prst="ellipse">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52" name="Google Shape;352;p11"/>
            <p:cNvSpPr/>
            <p:nvPr/>
          </p:nvSpPr>
          <p:spPr>
            <a:xfrm>
              <a:off x="5693392" y="3609832"/>
              <a:ext cx="805200" cy="941700"/>
            </a:xfrm>
            <a:prstGeom prst="triangle">
              <a:avLst>
                <a:gd fmla="val 50000" name="adj"/>
              </a:avLst>
            </a:prstGeom>
            <a:solidFill>
              <a:srgbClr val="548135"/>
            </a:solidFill>
            <a:ln cap="flat" cmpd="sng" w="12700">
              <a:solidFill>
                <a:srgbClr val="54813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53" name="Google Shape;353;p11"/>
          <p:cNvGrpSpPr/>
          <p:nvPr/>
        </p:nvGrpSpPr>
        <p:grpSpPr>
          <a:xfrm>
            <a:off x="6929415" y="5501442"/>
            <a:ext cx="540289" cy="842692"/>
            <a:chOff x="5693392" y="3295657"/>
            <a:chExt cx="805200" cy="1255875"/>
          </a:xfrm>
        </p:grpSpPr>
        <p:sp>
          <p:nvSpPr>
            <p:cNvPr id="354" name="Google Shape;354;p11"/>
            <p:cNvSpPr/>
            <p:nvPr/>
          </p:nvSpPr>
          <p:spPr>
            <a:xfrm>
              <a:off x="5768842" y="3295657"/>
              <a:ext cx="654300" cy="628200"/>
            </a:xfrm>
            <a:prstGeom prst="ellipse">
              <a:avLst/>
            </a:prstGeom>
            <a:solidFill>
              <a:srgbClr val="BF9000"/>
            </a:solidFill>
            <a:ln cap="flat" cmpd="sng" w="12700">
              <a:solidFill>
                <a:srgbClr val="BF9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55" name="Google Shape;355;p11"/>
            <p:cNvSpPr/>
            <p:nvPr/>
          </p:nvSpPr>
          <p:spPr>
            <a:xfrm>
              <a:off x="5693392" y="3609832"/>
              <a:ext cx="805200" cy="941700"/>
            </a:xfrm>
            <a:prstGeom prst="triangle">
              <a:avLst>
                <a:gd fmla="val 50000" name="adj"/>
              </a:avLst>
            </a:prstGeom>
            <a:solidFill>
              <a:srgbClr val="BF9000"/>
            </a:solidFill>
            <a:ln cap="flat" cmpd="sng" w="12700">
              <a:solidFill>
                <a:srgbClr val="BF9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56" name="Google Shape;356;p11"/>
          <p:cNvGrpSpPr/>
          <p:nvPr/>
        </p:nvGrpSpPr>
        <p:grpSpPr>
          <a:xfrm>
            <a:off x="6358513" y="4981535"/>
            <a:ext cx="540289" cy="842692"/>
            <a:chOff x="736979" y="3096285"/>
            <a:chExt cx="805200" cy="1255875"/>
          </a:xfrm>
        </p:grpSpPr>
        <p:grpSp>
          <p:nvGrpSpPr>
            <p:cNvPr id="357" name="Google Shape;357;p11"/>
            <p:cNvGrpSpPr/>
            <p:nvPr/>
          </p:nvGrpSpPr>
          <p:grpSpPr>
            <a:xfrm>
              <a:off x="736979" y="3096285"/>
              <a:ext cx="805200" cy="1255875"/>
              <a:chOff x="5693392" y="3295657"/>
              <a:chExt cx="805200" cy="1255875"/>
            </a:xfrm>
          </p:grpSpPr>
          <p:sp>
            <p:nvSpPr>
              <p:cNvPr id="358" name="Google Shape;358;p11"/>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59" name="Google Shape;359;p11"/>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60" name="Google Shape;360;p11"/>
            <p:cNvSpPr/>
            <p:nvPr/>
          </p:nvSpPr>
          <p:spPr>
            <a:xfrm>
              <a:off x="901306" y="3266982"/>
              <a:ext cx="476700" cy="4578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361" name="Google Shape;361;p11"/>
          <p:cNvGrpSpPr/>
          <p:nvPr/>
        </p:nvGrpSpPr>
        <p:grpSpPr>
          <a:xfrm>
            <a:off x="2168887" y="4760064"/>
            <a:ext cx="540289" cy="842692"/>
            <a:chOff x="736979" y="3096285"/>
            <a:chExt cx="805200" cy="1255875"/>
          </a:xfrm>
        </p:grpSpPr>
        <p:grpSp>
          <p:nvGrpSpPr>
            <p:cNvPr id="362" name="Google Shape;362;p11"/>
            <p:cNvGrpSpPr/>
            <p:nvPr/>
          </p:nvGrpSpPr>
          <p:grpSpPr>
            <a:xfrm>
              <a:off x="736979" y="3096285"/>
              <a:ext cx="805200" cy="1255875"/>
              <a:chOff x="5693392" y="3295657"/>
              <a:chExt cx="805200" cy="1255875"/>
            </a:xfrm>
          </p:grpSpPr>
          <p:sp>
            <p:nvSpPr>
              <p:cNvPr id="363" name="Google Shape;363;p11"/>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64" name="Google Shape;364;p11"/>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65" name="Google Shape;365;p11"/>
            <p:cNvSpPr/>
            <p:nvPr/>
          </p:nvSpPr>
          <p:spPr>
            <a:xfrm>
              <a:off x="901306" y="3266982"/>
              <a:ext cx="476700" cy="4578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ja-JP" sz="2800">
                  <a:solidFill>
                    <a:srgbClr val="000000"/>
                  </a:solidFill>
                  <a:latin typeface="Calibri"/>
                  <a:ea typeface="Calibri"/>
                  <a:cs typeface="Calibri"/>
                  <a:sym typeface="Calibri"/>
                </a:rPr>
                <a:t>A</a:t>
              </a:r>
              <a:endParaRPr b="1" sz="2800">
                <a:solidFill>
                  <a:srgbClr val="000000"/>
                </a:solidFill>
                <a:latin typeface="Calibri"/>
                <a:ea typeface="Calibri"/>
                <a:cs typeface="Calibri"/>
                <a:sym typeface="Calibri"/>
              </a:endParaRPr>
            </a:p>
          </p:txBody>
        </p:sp>
      </p:grpSp>
      <p:grpSp>
        <p:nvGrpSpPr>
          <p:cNvPr id="366" name="Google Shape;366;p11"/>
          <p:cNvGrpSpPr/>
          <p:nvPr/>
        </p:nvGrpSpPr>
        <p:grpSpPr>
          <a:xfrm>
            <a:off x="1227866" y="5656301"/>
            <a:ext cx="540289" cy="842692"/>
            <a:chOff x="5693392" y="3295657"/>
            <a:chExt cx="805200" cy="1255875"/>
          </a:xfrm>
        </p:grpSpPr>
        <p:sp>
          <p:nvSpPr>
            <p:cNvPr id="367" name="Google Shape;367;p11"/>
            <p:cNvSpPr/>
            <p:nvPr/>
          </p:nvSpPr>
          <p:spPr>
            <a:xfrm>
              <a:off x="5768842" y="3295657"/>
              <a:ext cx="654300" cy="628200"/>
            </a:xfrm>
            <a:prstGeom prst="ellipse">
              <a:avLst/>
            </a:prstGeom>
            <a:solidFill>
              <a:srgbClr val="7030A0"/>
            </a:solidFill>
            <a:ln cap="flat" cmpd="sng" w="127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68" name="Google Shape;368;p11"/>
            <p:cNvSpPr/>
            <p:nvPr/>
          </p:nvSpPr>
          <p:spPr>
            <a:xfrm>
              <a:off x="5693392" y="3609832"/>
              <a:ext cx="805200" cy="941700"/>
            </a:xfrm>
            <a:prstGeom prst="triangle">
              <a:avLst>
                <a:gd fmla="val 50000" name="adj"/>
              </a:avLst>
            </a:prstGeom>
            <a:solidFill>
              <a:srgbClr val="7030A0"/>
            </a:solidFill>
            <a:ln cap="flat" cmpd="sng" w="127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69" name="Google Shape;369;p11"/>
          <p:cNvGrpSpPr/>
          <p:nvPr/>
        </p:nvGrpSpPr>
        <p:grpSpPr>
          <a:xfrm>
            <a:off x="1829326" y="5656024"/>
            <a:ext cx="540289" cy="842692"/>
            <a:chOff x="5693392" y="3295657"/>
            <a:chExt cx="805200" cy="1255875"/>
          </a:xfrm>
        </p:grpSpPr>
        <p:sp>
          <p:nvSpPr>
            <p:cNvPr id="370" name="Google Shape;370;p11"/>
            <p:cNvSpPr/>
            <p:nvPr/>
          </p:nvSpPr>
          <p:spPr>
            <a:xfrm>
              <a:off x="5768842" y="3295657"/>
              <a:ext cx="654300" cy="628200"/>
            </a:xfrm>
            <a:prstGeom prst="ellipse">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71" name="Google Shape;371;p11"/>
            <p:cNvSpPr/>
            <p:nvPr/>
          </p:nvSpPr>
          <p:spPr>
            <a:xfrm>
              <a:off x="5693392" y="3609832"/>
              <a:ext cx="805200" cy="941700"/>
            </a:xfrm>
            <a:prstGeom prst="triangle">
              <a:avLst>
                <a:gd fmla="val 50000" name="adj"/>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grpSp>
        <p:nvGrpSpPr>
          <p:cNvPr id="372" name="Google Shape;372;p11"/>
          <p:cNvGrpSpPr/>
          <p:nvPr/>
        </p:nvGrpSpPr>
        <p:grpSpPr>
          <a:xfrm>
            <a:off x="1527002" y="4385482"/>
            <a:ext cx="540289" cy="842692"/>
            <a:chOff x="5693392" y="3295657"/>
            <a:chExt cx="805200" cy="1255875"/>
          </a:xfrm>
        </p:grpSpPr>
        <p:sp>
          <p:nvSpPr>
            <p:cNvPr id="373" name="Google Shape;373;p11"/>
            <p:cNvSpPr/>
            <p:nvPr/>
          </p:nvSpPr>
          <p:spPr>
            <a:xfrm>
              <a:off x="5768842" y="3295657"/>
              <a:ext cx="654300" cy="628200"/>
            </a:xfrm>
            <a:prstGeom prst="ellipse">
              <a:avLst/>
            </a:prstGeom>
            <a:solidFill>
              <a:srgbClr val="1F3864"/>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sp>
          <p:nvSpPr>
            <p:cNvPr id="374" name="Google Shape;374;p11"/>
            <p:cNvSpPr/>
            <p:nvPr/>
          </p:nvSpPr>
          <p:spPr>
            <a:xfrm>
              <a:off x="5693392" y="3609832"/>
              <a:ext cx="805200" cy="941700"/>
            </a:xfrm>
            <a:prstGeom prst="triangle">
              <a:avLst>
                <a:gd fmla="val 50000" name="adj"/>
              </a:avLst>
            </a:prstGeom>
            <a:solidFill>
              <a:srgbClr val="1F3864"/>
            </a:solidFill>
            <a:ln cap="flat" cmpd="sng" w="12700">
              <a:solidFill>
                <a:srgbClr val="1F38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000000"/>
                </a:solidFill>
                <a:latin typeface="Calibri"/>
                <a:ea typeface="Calibri"/>
                <a:cs typeface="Calibri"/>
                <a:sym typeface="Calibri"/>
              </a:endParaRPr>
            </a:p>
          </p:txBody>
        </p:sp>
      </p:grpSp>
      <p:sp>
        <p:nvSpPr>
          <p:cNvPr id="375" name="Google Shape;375;p11"/>
          <p:cNvSpPr txBox="1"/>
          <p:nvPr/>
        </p:nvSpPr>
        <p:spPr>
          <a:xfrm>
            <a:off x="864016" y="3912882"/>
            <a:ext cx="1856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議論時間無制限</a:t>
            </a:r>
            <a:endParaRPr sz="1800">
              <a:solidFill>
                <a:schemeClr val="dk1"/>
              </a:solidFill>
              <a:latin typeface="Calibri"/>
              <a:ea typeface="Calibri"/>
              <a:cs typeface="Calibri"/>
              <a:sym typeface="Calibri"/>
            </a:endParaRPr>
          </a:p>
        </p:txBody>
      </p:sp>
      <p:cxnSp>
        <p:nvCxnSpPr>
          <p:cNvPr id="376" name="Google Shape;376;p11"/>
          <p:cNvCxnSpPr/>
          <p:nvPr/>
        </p:nvCxnSpPr>
        <p:spPr>
          <a:xfrm>
            <a:off x="6586977" y="5913250"/>
            <a:ext cx="403200" cy="266400"/>
          </a:xfrm>
          <a:prstGeom prst="straightConnector1">
            <a:avLst/>
          </a:prstGeom>
          <a:noFill/>
          <a:ln cap="flat" cmpd="sng" w="57150">
            <a:solidFill>
              <a:schemeClr val="accent1"/>
            </a:solidFill>
            <a:prstDash val="solid"/>
            <a:miter lim="800000"/>
            <a:headEnd len="sm" w="sm" type="none"/>
            <a:tailEnd len="med" w="med" type="triangle"/>
          </a:ln>
        </p:spPr>
      </p:cxnSp>
      <p:sp>
        <p:nvSpPr>
          <p:cNvPr id="377" name="Google Shape;377;p11"/>
          <p:cNvSpPr txBox="1"/>
          <p:nvPr/>
        </p:nvSpPr>
        <p:spPr>
          <a:xfrm>
            <a:off x="6353181" y="6046491"/>
            <a:ext cx="6537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1400">
                <a:solidFill>
                  <a:schemeClr val="dk1"/>
                </a:solidFill>
                <a:latin typeface="Calibri"/>
                <a:ea typeface="Calibri"/>
                <a:cs typeface="Calibri"/>
                <a:sym typeface="Calibri"/>
              </a:rPr>
              <a:t>賭け</a:t>
            </a:r>
            <a:endParaRPr/>
          </a:p>
        </p:txBody>
      </p:sp>
      <p:cxnSp>
        <p:nvCxnSpPr>
          <p:cNvPr id="378" name="Google Shape;378;p11"/>
          <p:cNvCxnSpPr/>
          <p:nvPr/>
        </p:nvCxnSpPr>
        <p:spPr>
          <a:xfrm rot="10800000">
            <a:off x="2038630" y="4630987"/>
            <a:ext cx="216300" cy="176100"/>
          </a:xfrm>
          <a:prstGeom prst="straightConnector1">
            <a:avLst/>
          </a:prstGeom>
          <a:noFill/>
          <a:ln cap="flat" cmpd="sng" w="57150">
            <a:solidFill>
              <a:schemeClr val="accent1"/>
            </a:solidFill>
            <a:prstDash val="solid"/>
            <a:miter lim="800000"/>
            <a:headEnd len="sm" w="sm" type="none"/>
            <a:tailEnd len="med" w="med" type="triangle"/>
          </a:ln>
        </p:spPr>
      </p:cxnSp>
      <p:sp>
        <p:nvSpPr>
          <p:cNvPr id="379" name="Google Shape;379;p11"/>
          <p:cNvSpPr txBox="1"/>
          <p:nvPr/>
        </p:nvSpPr>
        <p:spPr>
          <a:xfrm>
            <a:off x="1959628" y="4416944"/>
            <a:ext cx="6537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1400">
                <a:solidFill>
                  <a:schemeClr val="dk1"/>
                </a:solidFill>
                <a:latin typeface="Calibri"/>
                <a:ea typeface="Calibri"/>
                <a:cs typeface="Calibri"/>
                <a:sym typeface="Calibri"/>
              </a:rPr>
              <a:t>賭け</a:t>
            </a:r>
            <a:endParaRPr/>
          </a:p>
        </p:txBody>
      </p:sp>
      <p:sp>
        <p:nvSpPr>
          <p:cNvPr id="380" name="Google Shape;380;p11"/>
          <p:cNvSpPr txBox="1"/>
          <p:nvPr/>
        </p:nvSpPr>
        <p:spPr>
          <a:xfrm>
            <a:off x="2185984" y="4551972"/>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1500pt</a:t>
            </a:r>
            <a:endParaRPr sz="1100">
              <a:solidFill>
                <a:schemeClr val="dk1"/>
              </a:solidFill>
              <a:latin typeface="Calibri"/>
              <a:ea typeface="Calibri"/>
              <a:cs typeface="Calibri"/>
              <a:sym typeface="Calibri"/>
            </a:endParaRPr>
          </a:p>
        </p:txBody>
      </p:sp>
      <p:sp>
        <p:nvSpPr>
          <p:cNvPr id="381" name="Google Shape;381;p11"/>
          <p:cNvSpPr txBox="1"/>
          <p:nvPr/>
        </p:nvSpPr>
        <p:spPr>
          <a:xfrm>
            <a:off x="1561400" y="4175213"/>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300pt</a:t>
            </a:r>
            <a:endParaRPr sz="1100">
              <a:solidFill>
                <a:schemeClr val="dk1"/>
              </a:solidFill>
              <a:latin typeface="Calibri"/>
              <a:ea typeface="Calibri"/>
              <a:cs typeface="Calibri"/>
              <a:sym typeface="Calibri"/>
            </a:endParaRPr>
          </a:p>
        </p:txBody>
      </p:sp>
      <p:sp>
        <p:nvSpPr>
          <p:cNvPr id="382" name="Google Shape;382;p11"/>
          <p:cNvSpPr txBox="1"/>
          <p:nvPr/>
        </p:nvSpPr>
        <p:spPr>
          <a:xfrm>
            <a:off x="945670" y="4547805"/>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2300pt</a:t>
            </a:r>
            <a:endParaRPr sz="1100">
              <a:solidFill>
                <a:schemeClr val="dk1"/>
              </a:solidFill>
              <a:latin typeface="Calibri"/>
              <a:ea typeface="Calibri"/>
              <a:cs typeface="Calibri"/>
              <a:sym typeface="Calibri"/>
            </a:endParaRPr>
          </a:p>
        </p:txBody>
      </p:sp>
      <p:sp>
        <p:nvSpPr>
          <p:cNvPr id="383" name="Google Shape;383;p11"/>
          <p:cNvSpPr txBox="1"/>
          <p:nvPr/>
        </p:nvSpPr>
        <p:spPr>
          <a:xfrm>
            <a:off x="1864710" y="6454687"/>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700pt</a:t>
            </a:r>
            <a:endParaRPr sz="1100">
              <a:solidFill>
                <a:schemeClr val="dk1"/>
              </a:solidFill>
              <a:latin typeface="Calibri"/>
              <a:ea typeface="Calibri"/>
              <a:cs typeface="Calibri"/>
              <a:sym typeface="Calibri"/>
            </a:endParaRPr>
          </a:p>
        </p:txBody>
      </p:sp>
      <p:sp>
        <p:nvSpPr>
          <p:cNvPr id="384" name="Google Shape;384;p11"/>
          <p:cNvSpPr txBox="1"/>
          <p:nvPr/>
        </p:nvSpPr>
        <p:spPr>
          <a:xfrm>
            <a:off x="1263975" y="6463931"/>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150pt</a:t>
            </a:r>
            <a:endParaRPr sz="1100">
              <a:solidFill>
                <a:schemeClr val="dk1"/>
              </a:solidFill>
              <a:latin typeface="Calibri"/>
              <a:ea typeface="Calibri"/>
              <a:cs typeface="Calibri"/>
              <a:sym typeface="Calibri"/>
            </a:endParaRPr>
          </a:p>
        </p:txBody>
      </p:sp>
      <p:sp>
        <p:nvSpPr>
          <p:cNvPr id="385" name="Google Shape;385;p11"/>
          <p:cNvSpPr txBox="1"/>
          <p:nvPr/>
        </p:nvSpPr>
        <p:spPr>
          <a:xfrm>
            <a:off x="6940781" y="6303177"/>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3200pt</a:t>
            </a:r>
            <a:endParaRPr sz="1100">
              <a:solidFill>
                <a:schemeClr val="dk1"/>
              </a:solidFill>
              <a:latin typeface="Calibri"/>
              <a:ea typeface="Calibri"/>
              <a:cs typeface="Calibri"/>
              <a:sym typeface="Calibri"/>
            </a:endParaRPr>
          </a:p>
        </p:txBody>
      </p:sp>
      <p:sp>
        <p:nvSpPr>
          <p:cNvPr id="386" name="Google Shape;386;p11"/>
          <p:cNvSpPr txBox="1"/>
          <p:nvPr/>
        </p:nvSpPr>
        <p:spPr>
          <a:xfrm>
            <a:off x="6387750" y="4759308"/>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600pt</a:t>
            </a:r>
            <a:endParaRPr sz="1100">
              <a:solidFill>
                <a:schemeClr val="dk1"/>
              </a:solidFill>
              <a:latin typeface="Calibri"/>
              <a:ea typeface="Calibri"/>
              <a:cs typeface="Calibri"/>
              <a:sym typeface="Calibri"/>
            </a:endParaRPr>
          </a:p>
        </p:txBody>
      </p:sp>
      <p:sp>
        <p:nvSpPr>
          <p:cNvPr id="387" name="Google Shape;387;p11"/>
          <p:cNvSpPr txBox="1"/>
          <p:nvPr/>
        </p:nvSpPr>
        <p:spPr>
          <a:xfrm>
            <a:off x="7530181" y="4766335"/>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2000pt</a:t>
            </a:r>
            <a:endParaRPr sz="1100">
              <a:solidFill>
                <a:schemeClr val="dk1"/>
              </a:solidFill>
              <a:latin typeface="Calibri"/>
              <a:ea typeface="Calibri"/>
              <a:cs typeface="Calibri"/>
              <a:sym typeface="Calibri"/>
            </a:endParaRPr>
          </a:p>
        </p:txBody>
      </p:sp>
      <p:sp>
        <p:nvSpPr>
          <p:cNvPr id="388" name="Google Shape;388;p11"/>
          <p:cNvSpPr txBox="1"/>
          <p:nvPr/>
        </p:nvSpPr>
        <p:spPr>
          <a:xfrm>
            <a:off x="6978492" y="4206273"/>
            <a:ext cx="606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latin typeface="Calibri"/>
                <a:ea typeface="Calibri"/>
                <a:cs typeface="Calibri"/>
                <a:sym typeface="Calibri"/>
              </a:rPr>
              <a:t>300pt</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2020-09-23T04:54:43Z</dcterms:created>
  <dc:creator>Microsoft Office User</dc:creator>
</cp:coreProperties>
</file>