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jmwFsx9qqXML0+D63HM6tGoL/Y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EB5859E-3E11-4B9C-85ED-1E7FCDE71F93}">
  <a:tblStyle styleId="{FEB5859E-3E11-4B9C-85ED-1E7FCDE71F93}"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8B3F67DD-5D89-40BA-A067-75493B79EBD1}" styleName="Table_1">
    <a:wholeTbl>
      <a:tcTxStyle b="off" i="off">
        <a:font>
          <a:latin typeface="Calibri"/>
          <a:ea typeface="Calibri"/>
          <a:cs typeface="Calibri"/>
        </a:font>
        <a:schemeClr val="dk1"/>
      </a:tcTxStyle>
      <a:tcStyle>
        <a:tcBdr>
          <a:left>
            <a:ln cap="flat" cmpd="sng" w="12700">
              <a:solidFill>
                <a:schemeClr val="accent5"/>
              </a:solidFill>
              <a:prstDash val="solid"/>
              <a:round/>
              <a:headEnd len="sm" w="sm" type="none"/>
              <a:tailEnd len="sm" w="sm" type="none"/>
            </a:ln>
          </a:left>
          <a:right>
            <a:ln cap="flat" cmpd="sng" w="12700">
              <a:solidFill>
                <a:schemeClr val="accent5"/>
              </a:solidFill>
              <a:prstDash val="solid"/>
              <a:round/>
              <a:headEnd len="sm" w="sm" type="none"/>
              <a:tailEnd len="sm" w="sm" type="none"/>
            </a:ln>
          </a:right>
          <a:top>
            <a:ln cap="flat" cmpd="sng" w="12700">
              <a:solidFill>
                <a:schemeClr val="accent5"/>
              </a:solidFill>
              <a:prstDash val="solid"/>
              <a:round/>
              <a:headEnd len="sm" w="sm" type="none"/>
              <a:tailEnd len="sm" w="sm" type="none"/>
            </a:ln>
          </a:top>
          <a:bottom>
            <a:ln cap="flat" cmpd="sng" w="12700">
              <a:solidFill>
                <a:schemeClr val="accent5"/>
              </a:solidFill>
              <a:prstDash val="solid"/>
              <a:round/>
              <a:headEnd len="sm" w="sm" type="none"/>
              <a:tailEnd len="sm" w="sm" type="none"/>
            </a:ln>
          </a:bottom>
          <a:insideH>
            <a:ln cap="flat" cmpd="sng" w="12700">
              <a:solidFill>
                <a:schemeClr val="accent5"/>
              </a:solidFill>
              <a:prstDash val="solid"/>
              <a:round/>
              <a:headEnd len="sm" w="sm" type="none"/>
              <a:tailEnd len="sm" w="sm" type="none"/>
            </a:ln>
          </a:insideH>
          <a:insideV>
            <a:ln cap="flat" cmpd="sng" w="12700">
              <a:solidFill>
                <a:schemeClr val="accent5"/>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lastCol>
    <a:firstCol>
      <a:tcTxStyle b="on" i="off"/>
    </a:firstCol>
    <a:lastRow>
      <a:tcTxStyle b="on" i="off"/>
      <a:tcStyle>
        <a:tcBdr>
          <a:top>
            <a:ln cap="flat" cmpd="sng" w="25400">
              <a:solidFill>
                <a:schemeClr val="accent5"/>
              </a:solidFill>
              <a:prstDash val="solid"/>
              <a:round/>
              <a:headEnd len="sm" w="sm" type="none"/>
              <a:tailEnd len="sm" w="sm" type="none"/>
            </a:ln>
          </a:top>
        </a:tcBdr>
        <a:fill>
          <a:solidFill>
            <a:srgbClr val="E9EFF7"/>
          </a:solidFill>
        </a:fill>
      </a:tcStyle>
    </a:lastRow>
    <a:seCell>
      <a:tcTxStyle b="off" i="off"/>
    </a:seCell>
    <a:swCell>
      <a:tcTxStyle b="off" i="off"/>
    </a:swCell>
    <a:firstRow>
      <a:tcTxStyle b="on" i="off"/>
      <a:tcStyle>
        <a:fill>
          <a:solidFill>
            <a:srgbClr val="E9EFF7"/>
          </a:solidFill>
        </a:fill>
      </a:tcStyle>
    </a:firstRow>
    <a:neCell>
      <a:tcTxStyle b="off" i="off"/>
    </a:neCell>
    <a:nwCell>
      <a:tcTxStyle b="off" i="off"/>
    </a:nwCell>
  </a:tblStyle>
  <a:tblStyle styleId="{84817508-08CF-40EF-8173-51B5E806D69F}" styleName="Table_2">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F0F0"/>
          </a:solidFill>
        </a:fill>
      </a:tcStyle>
    </a:wholeTbl>
    <a:band1H>
      <a:tcTxStyle/>
      <a:tcStyle>
        <a:fill>
          <a:solidFill>
            <a:srgbClr val="E0E0E0"/>
          </a:solidFill>
        </a:fill>
      </a:tcStyle>
    </a:band1H>
    <a:band2H>
      <a:tcTxStyle/>
    </a:band2H>
    <a:band1V>
      <a:tcTxStyle/>
      <a:tcStyle>
        <a:fill>
          <a:solidFill>
            <a:srgbClr val="E0E0E0"/>
          </a:solidFill>
        </a:fill>
      </a:tcStyle>
    </a:band1V>
    <a:band2V>
      <a:tcTxStyle/>
    </a:band2V>
    <a:lastCol>
      <a:tcTxStyle b="on" i="off">
        <a:font>
          <a:latin typeface="Calibri"/>
          <a:ea typeface="Calibri"/>
          <a:cs typeface="Calibri"/>
        </a:font>
        <a:schemeClr val="lt1"/>
      </a:tcTxStyle>
      <a:tcStyle>
        <a:fill>
          <a:solidFill>
            <a:schemeClr val="accent3"/>
          </a:solidFill>
        </a:fill>
      </a:tcStyle>
    </a:lastCol>
    <a:firstCol>
      <a:tcTxStyle b="on" i="off">
        <a:font>
          <a:latin typeface="Calibri"/>
          <a:ea typeface="Calibri"/>
          <a:cs typeface="Calibri"/>
        </a:font>
        <a:schemeClr val="lt1"/>
      </a:tcTxStyle>
      <a:tcStyle>
        <a:fill>
          <a:solidFill>
            <a:schemeClr val="accent3"/>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 styleId="{398A00BE-D34F-4CF8-9776-B4CA59EC8564}" styleName="Table_3">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ja-JP"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ja-JP"/>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d6428b9543_0_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gd6428b9543_0_9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d8a712cd69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gd8a712cd69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ja-JP"/>
              <a:t>まとめとして</a:t>
            </a:r>
            <a:endParaRPr/>
          </a:p>
          <a:p>
            <a:pPr indent="0" lvl="0" marL="0" marR="0" rtl="0" algn="l">
              <a:lnSpc>
                <a:spcPct val="100000"/>
              </a:lnSpc>
              <a:spcBef>
                <a:spcPts val="0"/>
              </a:spcBef>
              <a:spcAft>
                <a:spcPts val="0"/>
              </a:spcAft>
              <a:buClr>
                <a:schemeClr val="dk1"/>
              </a:buClr>
              <a:buSzPts val="1200"/>
              <a:buFont typeface="Arial"/>
              <a:buNone/>
            </a:pPr>
            <a:r>
              <a:rPr lang="ja-JP" sz="1200"/>
              <a:t>チャットでの議論でDERCシステムを用いる事で議論中の総文字数が増えた。評価を稼ぐための投稿数、文字数の工夫が見られた。評価システムを使いこなせているかは不明。</a:t>
            </a:r>
            <a:endParaRPr sz="1200"/>
          </a:p>
          <a:p>
            <a:pPr indent="0" lvl="0" marL="0" marR="0" rtl="0" algn="l">
              <a:lnSpc>
                <a:spcPct val="100000"/>
              </a:lnSpc>
              <a:spcBef>
                <a:spcPts val="0"/>
              </a:spcBef>
              <a:spcAft>
                <a:spcPts val="0"/>
              </a:spcAft>
              <a:buClr>
                <a:schemeClr val="dk1"/>
              </a:buClr>
              <a:buSzPts val="1200"/>
              <a:buFont typeface="Arial"/>
              <a:buNone/>
            </a:pPr>
            <a:r>
              <a:t/>
            </a:r>
            <a:endParaRPr sz="1200"/>
          </a:p>
          <a:p>
            <a:pPr indent="0" lvl="0" marL="0" marR="0" rtl="0" algn="l">
              <a:lnSpc>
                <a:spcPct val="100000"/>
              </a:lnSpc>
              <a:spcBef>
                <a:spcPts val="0"/>
              </a:spcBef>
              <a:spcAft>
                <a:spcPts val="0"/>
              </a:spcAft>
              <a:buClr>
                <a:schemeClr val="dk1"/>
              </a:buClr>
              <a:buSzPts val="1200"/>
              <a:buFont typeface="Arial"/>
              <a:buNone/>
            </a:pPr>
            <a:r>
              <a:rPr lang="ja-JP" sz="1200"/>
              <a:t>また、実験を通しての課題点は以下のように挙げられます。</a:t>
            </a:r>
            <a:endParaRPr sz="1200"/>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ja-JP"/>
              <a:t>・評価の存在が評価をしたユーザーと評価をされたユーザーの間のみでわかる匿名性を持っていなかったこと。</a:t>
            </a:r>
            <a:endParaRPr/>
          </a:p>
          <a:p>
            <a:pPr indent="0" lvl="0" marL="0" rtl="0" algn="l">
              <a:lnSpc>
                <a:spcPct val="100000"/>
              </a:lnSpc>
              <a:spcBef>
                <a:spcPts val="0"/>
              </a:spcBef>
              <a:spcAft>
                <a:spcPts val="0"/>
              </a:spcAft>
              <a:buSzPts val="1400"/>
              <a:buNone/>
            </a:pPr>
            <a:r>
              <a:rPr lang="ja-JP"/>
              <a:t>・被験者がDERCシステムについて理解し慣れがくる前に実験が終了してしまうため、どのようにポイントを多く獲得するかという戦略を立てることができず、ゲームの要素を感じにくい。</a:t>
            </a:r>
            <a:endParaRPr/>
          </a:p>
          <a:p>
            <a:pPr indent="0" lvl="0" marL="0" rtl="0" algn="l">
              <a:lnSpc>
                <a:spcPct val="100000"/>
              </a:lnSpc>
              <a:spcBef>
                <a:spcPts val="0"/>
              </a:spcBef>
              <a:spcAft>
                <a:spcPts val="0"/>
              </a:spcAft>
              <a:buSzPts val="1400"/>
              <a:buNone/>
            </a:pPr>
            <a:r>
              <a:rPr lang="ja-JP"/>
              <a:t>・議題が議論を行う本人の実生活と関係の遠いものが多く、議論を行う本人たちにとって現実的な議題にする必要がある。</a:t>
            </a:r>
            <a:endParaRPr/>
          </a:p>
          <a:p>
            <a:pPr indent="0" lvl="0" marL="0" rtl="0" algn="l">
              <a:lnSpc>
                <a:spcPct val="100000"/>
              </a:lnSpc>
              <a:spcBef>
                <a:spcPts val="0"/>
              </a:spcBef>
              <a:spcAft>
                <a:spcPts val="0"/>
              </a:spcAft>
              <a:buSzPts val="1400"/>
              <a:buNone/>
            </a:pPr>
            <a:r>
              <a:rPr lang="ja-JP"/>
              <a:t>・チャットの議論はタイピングする時間がかかってしまい、７分では短すぎる。</a:t>
            </a:r>
            <a:endParaRPr/>
          </a:p>
          <a:p>
            <a:pPr indent="0" lvl="0" marL="0" rtl="0" algn="l">
              <a:lnSpc>
                <a:spcPct val="100000"/>
              </a:lnSpc>
              <a:spcBef>
                <a:spcPts val="0"/>
              </a:spcBef>
              <a:spcAft>
                <a:spcPts val="0"/>
              </a:spcAft>
              <a:buSzPts val="1400"/>
              <a:buNone/>
            </a:pPr>
            <a:r>
              <a:rPr lang="ja-JP"/>
              <a:t>ということが挙げられた。</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ja-JP"/>
              <a:t>40秒</a:t>
            </a:r>
            <a:endParaRPr/>
          </a:p>
          <a:p>
            <a:pPr indent="0" lvl="0" marL="0" rtl="0" algn="l">
              <a:lnSpc>
                <a:spcPct val="100000"/>
              </a:lnSpc>
              <a:spcBef>
                <a:spcPts val="0"/>
              </a:spcBef>
              <a:spcAft>
                <a:spcPts val="0"/>
              </a:spcAft>
              <a:buSzPts val="1400"/>
              <a:buNone/>
            </a:pPr>
            <a:r>
              <a:t/>
            </a:r>
            <a:endParaRPr/>
          </a:p>
        </p:txBody>
      </p:sp>
      <p:sp>
        <p:nvSpPr>
          <p:cNvPr id="333" name="Google Shape;333;gd8a712cd69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ja-JP"/>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d9bfe8cf9d_0_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d9bfe8cf9d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gd9bfe8cf9d_0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ja-JP"/>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b303b30dc5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7" name="Google Shape;347;gb303b30dc5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ja-JP"/>
              <a:t>このミーティングに間に合わせたかったが、間に合わせるために作業していたが、完成せず。</a:t>
            </a:r>
            <a:endParaRPr/>
          </a:p>
          <a:p>
            <a:pPr indent="0" lvl="0" marL="0" rtl="0" algn="l">
              <a:lnSpc>
                <a:spcPct val="100000"/>
              </a:lnSpc>
              <a:spcBef>
                <a:spcPts val="0"/>
              </a:spcBef>
              <a:spcAft>
                <a:spcPts val="0"/>
              </a:spcAft>
              <a:buSzPts val="1400"/>
              <a:buNone/>
            </a:pPr>
            <a:r>
              <a:rPr lang="ja-JP"/>
              <a:t>なので、作成中のユーザーインターフェースを見せます。</a:t>
            </a:r>
            <a:endParaRPr/>
          </a:p>
        </p:txBody>
      </p:sp>
      <p:sp>
        <p:nvSpPr>
          <p:cNvPr id="348" name="Google Shape;348;gb303b30dc5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ja-JP"/>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d6428b9543_0_3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4" name="Google Shape;384;gd6428b9543_0_3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5" name="Google Shape;385;gd6428b9543_0_3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ja-JP"/>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b303b30dc5_0_1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gb303b30dc5_0_1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5" name="Google Shape;415;gb303b30dc5_0_1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ja-JP"/>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b303b30dc5_1_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7" name="Google Shape;427;gb303b30dc5_1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8" name="Google Shape;428;gb303b30dc5_1_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ja-JP"/>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d6428b9543_0_38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6" name="Google Shape;446;gd6428b9543_0_3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7" name="Google Shape;447;gd6428b9543_0_38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ja-JP"/>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d6428b9543_0_40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4" name="Google Shape;454;gd6428b9543_0_40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solidFill>
                <a:schemeClr val="dk1"/>
              </a:solidFill>
              <a:latin typeface="Arial"/>
              <a:ea typeface="Arial"/>
              <a:cs typeface="Arial"/>
              <a:sym typeface="Arial"/>
            </a:endParaRPr>
          </a:p>
        </p:txBody>
      </p:sp>
      <p:sp>
        <p:nvSpPr>
          <p:cNvPr id="455" name="Google Shape;455;gd6428b9543_0_40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ja-JP"/>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dd55ce2f87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0" name="Google Shape;490;gdd55ce2f8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solidFill>
                <a:schemeClr val="dk1"/>
              </a:solidFill>
              <a:latin typeface="Arial"/>
              <a:ea typeface="Arial"/>
              <a:cs typeface="Arial"/>
              <a:sym typeface="Arial"/>
            </a:endParaRPr>
          </a:p>
        </p:txBody>
      </p:sp>
      <p:sp>
        <p:nvSpPr>
          <p:cNvPr id="491" name="Google Shape;491;gdd55ce2f87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ja-JP"/>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ja-JP"/>
              <a:t>ゲーミフィケーションについての研究背景です。</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ja-JP"/>
              <a:t>ゲーミフィケーションの定義とは</a:t>
            </a:r>
            <a:r>
              <a:rPr lang="ja-JP" sz="1200"/>
              <a:t>「ゲームに使われている構造を。ゲームとは別の分野で応用し、行動に対する動機付けや問題解決をもたらすこと」です。</a:t>
            </a:r>
            <a:endParaRPr/>
          </a:p>
          <a:p>
            <a:pPr indent="0" lvl="0" marL="0" rtl="0" algn="l">
              <a:lnSpc>
                <a:spcPct val="100000"/>
              </a:lnSpc>
              <a:spcBef>
                <a:spcPts val="0"/>
              </a:spcBef>
              <a:spcAft>
                <a:spcPts val="0"/>
              </a:spcAft>
              <a:buSzPts val="1400"/>
              <a:buNone/>
            </a:pPr>
            <a:r>
              <a:rPr lang="ja-JP"/>
              <a:t>使用例といたしましては</a:t>
            </a:r>
            <a:r>
              <a:rPr lang="ja-JP" sz="1200"/>
              <a:t>運動管理アプリケーションとしてのNike+があります。</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ja-JP"/>
              <a:t>ゲーミフィケーションの問題点として</a:t>
            </a:r>
            <a:r>
              <a:rPr lang="ja-JP" sz="1200"/>
              <a:t>内発的な動機付けがされないことが挙げられます。</a:t>
            </a:r>
            <a:endParaRPr sz="1200"/>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ja-JP"/>
              <a:t>内発的動機付けとは自分自身の内面から湧き上がってくる好奇心や関心のことです。対して外発的動機付けとは金銭の授受や罰などの外発的要因による動機付けのことです。つまり、ゲーミフィケーションによって</a:t>
            </a:r>
            <a:r>
              <a:rPr lang="ja-JP" sz="1200"/>
              <a:t>報酬を獲得すること自体が目的になってしまうといった事が挙げられます。</a:t>
            </a:r>
            <a:endParaRPr/>
          </a:p>
        </p:txBody>
      </p:sp>
      <p:sp>
        <p:nvSpPr>
          <p:cNvPr id="95" name="Google Shape;9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ja-JP"/>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d6428b9543_0_39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3" name="Google Shape;523;gd6428b9543_0_3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4" name="Google Shape;524;gd6428b9543_0_39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ja-JP"/>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d6428b9543_0_5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5" name="Google Shape;555;gd6428b9543_0_5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6" name="Google Shape;556;gd6428b9543_0_5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ja-JP"/>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ja-JP"/>
              <a:t>次に互恵主義についての研究背景です</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ja-JP"/>
              <a:t>互恵主義とは</a:t>
            </a:r>
            <a:r>
              <a:rPr lang="ja-JP" sz="1200"/>
              <a:t>あとで見返りがあると期待されるために、ある個体が他の個体の利益になることをすること。です。</a:t>
            </a:r>
            <a:endParaRPr sz="1200"/>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ja-JP"/>
              <a:t>直接互恵と間接互恵が挙げられ、直接互恵とは利他行動者Aが受益者Bに利他行為を行うと、BがAに利他行為で返すといったものです。</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ja-JP"/>
              <a:t>間接互恵とは利他行動者であるAが受益者Bに利他行為を行うと、利他行動者Aの評判が上がり、第三者であるCがAに利他行為を行うというものです。</a:t>
            </a:r>
            <a:endParaRPr/>
          </a:p>
          <a:p>
            <a:pPr indent="0" lvl="0" marL="0" rtl="0" algn="l">
              <a:lnSpc>
                <a:spcPct val="100000"/>
              </a:lnSpc>
              <a:spcBef>
                <a:spcPts val="0"/>
              </a:spcBef>
              <a:spcAft>
                <a:spcPts val="0"/>
              </a:spcAft>
              <a:buSzPts val="1400"/>
              <a:buNone/>
            </a:pPr>
            <a:r>
              <a:t/>
            </a:r>
            <a:endParaRPr/>
          </a:p>
        </p:txBody>
      </p:sp>
      <p:sp>
        <p:nvSpPr>
          <p:cNvPr id="106" name="Google Shape;10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ja-JP"/>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ja-JP"/>
              <a:t>本研究で対象としているDERCはこの互恵主義に基づく協力行動を促進する二層のゲーミフィケーションです。</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ja-JP"/>
              <a:t>DERCによって</a:t>
            </a:r>
            <a:endParaRPr/>
          </a:p>
          <a:p>
            <a:pPr indent="0" lvl="0" marL="0" rtl="0" algn="l">
              <a:lnSpc>
                <a:spcPct val="100000"/>
              </a:lnSpc>
              <a:spcBef>
                <a:spcPts val="0"/>
              </a:spcBef>
              <a:spcAft>
                <a:spcPts val="0"/>
              </a:spcAft>
              <a:buSzPts val="1400"/>
              <a:buNone/>
            </a:pPr>
            <a:r>
              <a:rPr lang="ja-JP"/>
              <a:t>ユーザーに自分や集団内の他者の利他行為について観察し,考えるきっかけを作り,</a:t>
            </a:r>
            <a:endParaRPr/>
          </a:p>
          <a:p>
            <a:pPr indent="0" lvl="0" marL="0" rtl="0" algn="l">
              <a:lnSpc>
                <a:spcPct val="100000"/>
              </a:lnSpc>
              <a:spcBef>
                <a:spcPts val="0"/>
              </a:spcBef>
              <a:spcAft>
                <a:spcPts val="0"/>
              </a:spcAft>
              <a:buSzPts val="1400"/>
              <a:buNone/>
            </a:pPr>
            <a:r>
              <a:rPr lang="ja-JP"/>
              <a:t>学びをもたらすこと.それらの機会によってユーザーの利他行為を促進すること.</a:t>
            </a:r>
            <a:endParaRPr/>
          </a:p>
          <a:p>
            <a:pPr indent="0" lvl="0" marL="0" rtl="0" algn="l">
              <a:lnSpc>
                <a:spcPct val="100000"/>
              </a:lnSpc>
              <a:spcBef>
                <a:spcPts val="0"/>
              </a:spcBef>
              <a:spcAft>
                <a:spcPts val="0"/>
              </a:spcAft>
              <a:buSzPts val="1400"/>
              <a:buNone/>
            </a:pPr>
            <a:r>
              <a:rPr lang="ja-JP"/>
              <a:t>を目的としています。</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ja-JP"/>
              <a:t>特徴として従来のゲーミフィケーションが一層になっており報酬がユーザーの行動に直接作用しているのに対し、DERCのメカニズムは報酬獲得のメカニズムが二層になっており、報酬獲得によって利他行為をしたくなるレベル１と利他行為をさせたくなるレベル２で構成されています。</a:t>
            </a:r>
            <a:endParaRPr/>
          </a:p>
          <a:p>
            <a:pPr indent="0" lvl="0" marL="0" rtl="0" algn="l">
              <a:lnSpc>
                <a:spcPct val="100000"/>
              </a:lnSpc>
              <a:spcBef>
                <a:spcPts val="0"/>
              </a:spcBef>
              <a:spcAft>
                <a:spcPts val="0"/>
              </a:spcAft>
              <a:buSzPts val="1400"/>
              <a:buNone/>
            </a:pPr>
            <a:r>
              <a:t/>
            </a:r>
            <a:endParaRPr/>
          </a:p>
        </p:txBody>
      </p:sp>
      <p:sp>
        <p:nvSpPr>
          <p:cNvPr id="159" name="Google Shape;15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ja-JP"/>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ja-JP"/>
              <a:t>利他行為をしたくなる層であるレベル１の内容は</a:t>
            </a:r>
            <a:endParaRPr/>
          </a:p>
          <a:p>
            <a:pPr indent="0" lvl="0" marL="0" rtl="0" algn="l">
              <a:lnSpc>
                <a:spcPct val="100000"/>
              </a:lnSpc>
              <a:spcBef>
                <a:spcPts val="0"/>
              </a:spcBef>
              <a:spcAft>
                <a:spcPts val="0"/>
              </a:spcAft>
              <a:buSzPts val="1400"/>
              <a:buNone/>
            </a:pPr>
            <a:r>
              <a:rPr lang="ja-JP"/>
              <a:t>利他行為をすると評価され、報酬が獲得できるというものです。この報酬は評価する人の所持ポイントに比例しており、所持ポイントが高い人からは多くのポイントを得る事ができます。</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ja-JP"/>
              <a:t>レベル２は利他行為をさせたくなる層で、</a:t>
            </a:r>
            <a:r>
              <a:rPr lang="ja-JP" sz="1200">
                <a:solidFill>
                  <a:schemeClr val="dk1"/>
                </a:solidFill>
                <a:latin typeface="Arial"/>
                <a:ea typeface="Arial"/>
                <a:cs typeface="Arial"/>
                <a:sym typeface="Arial"/>
              </a:rPr>
              <a:t>ポイントを用いて「賭け」をおこない、賭けの対象相手が利他行為を働くと、賭けが成功しポイントを獲得できるという仕組みになっています。</a:t>
            </a:r>
            <a:endParaRPr sz="1200">
              <a:solidFill>
                <a:schemeClr val="dk1"/>
              </a:solidFill>
              <a:latin typeface="Arial"/>
              <a:ea typeface="Arial"/>
              <a:cs typeface="Arial"/>
              <a:sym typeface="Arial"/>
            </a:endParaRPr>
          </a:p>
          <a:p>
            <a:pPr indent="0" lvl="0" marL="0" rtl="0" algn="l">
              <a:lnSpc>
                <a:spcPct val="100000"/>
              </a:lnSpc>
              <a:spcBef>
                <a:spcPts val="0"/>
              </a:spcBef>
              <a:spcAft>
                <a:spcPts val="0"/>
              </a:spcAft>
              <a:buSzPts val="1400"/>
              <a:buNone/>
            </a:pPr>
            <a:r>
              <a:rPr lang="ja-JP" sz="1200">
                <a:solidFill>
                  <a:schemeClr val="dk1"/>
                </a:solidFill>
                <a:latin typeface="Arial"/>
                <a:ea typeface="Arial"/>
                <a:cs typeface="Arial"/>
                <a:sym typeface="Arial"/>
              </a:rPr>
              <a:t>賭け対象のオッズは個人で決まっており、所持ポイントの低い人はオッズが高く設定されており、所持ポイントの高い人はオッズが低く設定されています。</a:t>
            </a:r>
            <a:endParaRPr sz="1200">
              <a:solidFill>
                <a:schemeClr val="dk1"/>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sz="1200">
              <a:solidFill>
                <a:schemeClr val="dk1"/>
              </a:solidFill>
              <a:latin typeface="Arial"/>
              <a:ea typeface="Arial"/>
              <a:cs typeface="Arial"/>
              <a:sym typeface="Arial"/>
            </a:endParaRPr>
          </a:p>
          <a:p>
            <a:pPr indent="0" lvl="0" marL="0" rtl="0" algn="l">
              <a:lnSpc>
                <a:spcPct val="100000"/>
              </a:lnSpc>
              <a:spcBef>
                <a:spcPts val="0"/>
              </a:spcBef>
              <a:spcAft>
                <a:spcPts val="0"/>
              </a:spcAft>
              <a:buSzPts val="1400"/>
              <a:buNone/>
            </a:pPr>
            <a:r>
              <a:rPr lang="ja-JP" sz="1200">
                <a:solidFill>
                  <a:schemeClr val="dk1"/>
                </a:solidFill>
                <a:latin typeface="Arial"/>
                <a:ea typeface="Arial"/>
                <a:cs typeface="Arial"/>
                <a:sym typeface="Arial"/>
              </a:rPr>
              <a:t>自分が賭けている相手が利他行為を行うことでポイントを得ることができるため、賭けている相手に利他行為を行うように促すようになるというメカニズムです。</a:t>
            </a:r>
            <a:endParaRPr/>
          </a:p>
          <a:p>
            <a:pPr indent="0" lvl="0" marL="0" rtl="0" algn="l">
              <a:lnSpc>
                <a:spcPct val="100000"/>
              </a:lnSpc>
              <a:spcBef>
                <a:spcPts val="0"/>
              </a:spcBef>
              <a:spcAft>
                <a:spcPts val="0"/>
              </a:spcAft>
              <a:buSzPts val="1400"/>
              <a:buNone/>
            </a:pPr>
            <a:r>
              <a:t/>
            </a:r>
            <a:endParaRPr sz="1200">
              <a:solidFill>
                <a:schemeClr val="dk1"/>
              </a:solidFill>
              <a:latin typeface="Arial"/>
              <a:ea typeface="Arial"/>
              <a:cs typeface="Arial"/>
              <a:sym typeface="Arial"/>
            </a:endParaRPr>
          </a:p>
        </p:txBody>
      </p:sp>
      <p:sp>
        <p:nvSpPr>
          <p:cNvPr id="189" name="Google Shape;189;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ja-JP"/>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ja-JP"/>
              <a:t>そしてこのdercの持つレベル１とレベル2の二重構造によって、</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ja-JP"/>
              <a:t>報酬の獲得手段の幅が広がり、戦略性が向上する事で、ゲームならではの面白さを与え、内発的動機付けとしての機能を強化。</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ja-JP"/>
              <a:t>また、二種類の報酬の獲得方法によって、どのように報酬を獲得したかが曖昧になり、ゲーミフィケーションの課題であった報酬獲得の意識による息苦しさの軽減を実現しています。</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ja-JP"/>
              <a:t>ここまでで3分</a:t>
            </a:r>
            <a:endParaRPr b="1"/>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ja-JP"/>
              <a:t>相互評価</a:t>
            </a:r>
            <a:endParaRPr/>
          </a:p>
          <a:p>
            <a:pPr indent="0" lvl="0" marL="0" rtl="0" algn="l">
              <a:lnSpc>
                <a:spcPct val="100000"/>
              </a:lnSpc>
              <a:spcBef>
                <a:spcPts val="0"/>
              </a:spcBef>
              <a:spcAft>
                <a:spcPts val="0"/>
              </a:spcAft>
              <a:buSzPts val="1400"/>
              <a:buNone/>
            </a:pPr>
            <a:r>
              <a:rPr lang="ja-JP"/>
              <a:t>監視し合う。中なのにやり合うことが嫌</a:t>
            </a:r>
            <a:endParaRPr/>
          </a:p>
          <a:p>
            <a:pPr indent="0" lvl="0" marL="0" rtl="0" algn="l">
              <a:lnSpc>
                <a:spcPct val="100000"/>
              </a:lnSpc>
              <a:spcBef>
                <a:spcPts val="0"/>
              </a:spcBef>
              <a:spcAft>
                <a:spcPts val="0"/>
              </a:spcAft>
              <a:buSzPts val="1400"/>
              <a:buNone/>
            </a:pPr>
            <a:r>
              <a:rPr lang="ja-JP"/>
              <a:t>だから意味が違う。</a:t>
            </a:r>
            <a:endParaRPr/>
          </a:p>
        </p:txBody>
      </p:sp>
      <p:sp>
        <p:nvSpPr>
          <p:cNvPr id="258" name="Google Shape;258;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ja-JP"/>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d9bfe8cf9d_0_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d9bfe8cf9d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gd9bfe8cf9d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ja-JP"/>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d6428b954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ja-JP"/>
              <a:t>評価はslackのリアクション機能を使用</a:t>
            </a:r>
            <a:endParaRPr/>
          </a:p>
        </p:txBody>
      </p:sp>
      <p:sp>
        <p:nvSpPr>
          <p:cNvPr id="274" name="Google Shape;274;gd6428b9543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d6428b9543_0_17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gd6428b9543_0_1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gd6428b9543_0_17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type="title">
  <p:cSld name="TITLE">
    <p:spTree>
      <p:nvGrpSpPr>
        <p:cNvPr id="15" name="Shape 15"/>
        <p:cNvGrpSpPr/>
        <p:nvPr/>
      </p:nvGrpSpPr>
      <p:grpSpPr>
        <a:xfrm>
          <a:off x="0" y="0"/>
          <a:ext cx="0" cy="0"/>
          <a:chOff x="0" y="0"/>
          <a:chExt cx="0" cy="0"/>
        </a:xfrm>
      </p:grpSpPr>
      <p:sp>
        <p:nvSpPr>
          <p:cNvPr id="16" name="Google Shape;16;p16"/>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6"/>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縦書きテキスト" type="vertTx">
  <p:cSld name="VERTICAL_TEXT">
    <p:spTree>
      <p:nvGrpSpPr>
        <p:cNvPr id="72" name="Shape 72"/>
        <p:cNvGrpSpPr/>
        <p:nvPr/>
      </p:nvGrpSpPr>
      <p:grpSpPr>
        <a:xfrm>
          <a:off x="0" y="0"/>
          <a:ext cx="0" cy="0"/>
          <a:chOff x="0" y="0"/>
          <a:chExt cx="0" cy="0"/>
        </a:xfrm>
      </p:grpSpPr>
      <p:sp>
        <p:nvSpPr>
          <p:cNvPr id="73" name="Google Shape;73;p2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5"/>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縦書きタイトルと&#10;縦書きテキスト" type="vertTitleAndTx">
  <p:cSld name="VERTICAL_TITLE_AND_VERTICAL_TEXT">
    <p:spTree>
      <p:nvGrpSpPr>
        <p:cNvPr id="78" name="Shape 78"/>
        <p:cNvGrpSpPr/>
        <p:nvPr/>
      </p:nvGrpSpPr>
      <p:grpSpPr>
        <a:xfrm>
          <a:off x="0" y="0"/>
          <a:ext cx="0" cy="0"/>
          <a:chOff x="0" y="0"/>
          <a:chExt cx="0" cy="0"/>
        </a:xfrm>
      </p:grpSpPr>
      <p:sp>
        <p:nvSpPr>
          <p:cNvPr id="79" name="Google Shape;79;p26"/>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6"/>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spTree>
      <p:nvGrpSpPr>
        <p:cNvPr id="21" name="Shape 21"/>
        <p:cNvGrpSpPr/>
        <p:nvPr/>
      </p:nvGrpSpPr>
      <p:grpSpPr>
        <a:xfrm>
          <a:off x="0" y="0"/>
          <a:ext cx="0" cy="0"/>
          <a:chOff x="0" y="0"/>
          <a:chExt cx="0" cy="0"/>
        </a:xfrm>
      </p:grpSpPr>
      <p:sp>
        <p:nvSpPr>
          <p:cNvPr id="22" name="Google Shape;22;p1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セクション見出し" type="secHead">
  <p:cSld name="SECTION_HEADER">
    <p:spTree>
      <p:nvGrpSpPr>
        <p:cNvPr id="27" name="Shape 27"/>
        <p:cNvGrpSpPr/>
        <p:nvPr/>
      </p:nvGrpSpPr>
      <p:grpSpPr>
        <a:xfrm>
          <a:off x="0" y="0"/>
          <a:ext cx="0" cy="0"/>
          <a:chOff x="0" y="0"/>
          <a:chExt cx="0" cy="0"/>
        </a:xfrm>
      </p:grpSpPr>
      <p:sp>
        <p:nvSpPr>
          <p:cNvPr id="28" name="Google Shape;28;p18"/>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8"/>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つのコンテンツ" type="twoObj">
  <p:cSld name="TWO_OBJECTS">
    <p:spTree>
      <p:nvGrpSpPr>
        <p:cNvPr id="33" name="Shape 33"/>
        <p:cNvGrpSpPr/>
        <p:nvPr/>
      </p:nvGrpSpPr>
      <p:grpSpPr>
        <a:xfrm>
          <a:off x="0" y="0"/>
          <a:ext cx="0" cy="0"/>
          <a:chOff x="0" y="0"/>
          <a:chExt cx="0" cy="0"/>
        </a:xfrm>
      </p:grpSpPr>
      <p:sp>
        <p:nvSpPr>
          <p:cNvPr id="34" name="Google Shape;34;p1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9"/>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9"/>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40" name="Shape 40"/>
        <p:cNvGrpSpPr/>
        <p:nvPr/>
      </p:nvGrpSpPr>
      <p:grpSpPr>
        <a:xfrm>
          <a:off x="0" y="0"/>
          <a:ext cx="0" cy="0"/>
          <a:chOff x="0" y="0"/>
          <a:chExt cx="0" cy="0"/>
        </a:xfrm>
      </p:grpSpPr>
      <p:sp>
        <p:nvSpPr>
          <p:cNvPr id="41" name="Google Shape;41;p20"/>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0"/>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0"/>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0"/>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0"/>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のみ" type="titleOnly">
  <p:cSld name="TITLE_ONLY">
    <p:spTree>
      <p:nvGrpSpPr>
        <p:cNvPr id="49" name="Shape 49"/>
        <p:cNvGrpSpPr/>
        <p:nvPr/>
      </p:nvGrpSpPr>
      <p:grpSpPr>
        <a:xfrm>
          <a:off x="0" y="0"/>
          <a:ext cx="0" cy="0"/>
          <a:chOff x="0" y="0"/>
          <a:chExt cx="0" cy="0"/>
        </a:xfrm>
      </p:grpSpPr>
      <p:sp>
        <p:nvSpPr>
          <p:cNvPr id="50" name="Google Shape;50;p2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白紙" type="blank">
  <p:cSld name="BLANK">
    <p:spTree>
      <p:nvGrpSpPr>
        <p:cNvPr id="54" name="Shape 54"/>
        <p:cNvGrpSpPr/>
        <p:nvPr/>
      </p:nvGrpSpPr>
      <p:grpSpPr>
        <a:xfrm>
          <a:off x="0" y="0"/>
          <a:ext cx="0" cy="0"/>
          <a:chOff x="0" y="0"/>
          <a:chExt cx="0" cy="0"/>
        </a:xfrm>
      </p:grpSpPr>
      <p:sp>
        <p:nvSpPr>
          <p:cNvPr id="55" name="Google Shape;55;p2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コンテンツ" type="objTx">
  <p:cSld name="OBJECT_WITH_CAPTION_TEXT">
    <p:spTree>
      <p:nvGrpSpPr>
        <p:cNvPr id="58" name="Shape 58"/>
        <p:cNvGrpSpPr/>
        <p:nvPr/>
      </p:nvGrpSpPr>
      <p:grpSpPr>
        <a:xfrm>
          <a:off x="0" y="0"/>
          <a:ext cx="0" cy="0"/>
          <a:chOff x="0" y="0"/>
          <a:chExt cx="0" cy="0"/>
        </a:xfrm>
      </p:grpSpPr>
      <p:sp>
        <p:nvSpPr>
          <p:cNvPr id="59" name="Google Shape;59;p23"/>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3"/>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3"/>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図" type="picTx">
  <p:cSld name="PICTURE_WITH_CAPTION_TEXT">
    <p:spTree>
      <p:nvGrpSpPr>
        <p:cNvPr id="65" name="Shape 65"/>
        <p:cNvGrpSpPr/>
        <p:nvPr/>
      </p:nvGrpSpPr>
      <p:grpSpPr>
        <a:xfrm>
          <a:off x="0" y="0"/>
          <a:ext cx="0" cy="0"/>
          <a:chOff x="0" y="0"/>
          <a:chExt cx="0" cy="0"/>
        </a:xfrm>
      </p:grpSpPr>
      <p:sp>
        <p:nvSpPr>
          <p:cNvPr id="66" name="Google Shape;66;p24"/>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4"/>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24"/>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ja-JP"/>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8.jpg"/><Relationship Id="rId5" Type="http://schemas.openxmlformats.org/officeDocument/2006/relationships/image" Target="../media/image7.png"/><Relationship Id="rId6" Type="http://schemas.openxmlformats.org/officeDocument/2006/relationships/image" Target="../media/image4.jpg"/><Relationship Id="rId7"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3.png"/><Relationship Id="rId9" Type="http://schemas.openxmlformats.org/officeDocument/2006/relationships/image" Target="../media/image15.png"/><Relationship Id="rId5" Type="http://schemas.openxmlformats.org/officeDocument/2006/relationships/image" Target="../media/image14.png"/><Relationship Id="rId6" Type="http://schemas.openxmlformats.org/officeDocument/2006/relationships/image" Target="../media/image22.png"/><Relationship Id="rId7" Type="http://schemas.openxmlformats.org/officeDocument/2006/relationships/image" Target="../media/image32.png"/><Relationship Id="rId8"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19.png"/><Relationship Id="rId5"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17.png"/><Relationship Id="rId5" Type="http://schemas.openxmlformats.org/officeDocument/2006/relationships/image" Target="../media/image25.png"/><Relationship Id="rId6"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4.jpg"/><Relationship Id="rId4" Type="http://schemas.openxmlformats.org/officeDocument/2006/relationships/image" Target="../media/image30.png"/><Relationship Id="rId9" Type="http://schemas.openxmlformats.org/officeDocument/2006/relationships/image" Target="../media/image27.png"/><Relationship Id="rId5" Type="http://schemas.openxmlformats.org/officeDocument/2006/relationships/image" Target="../media/image31.png"/><Relationship Id="rId6" Type="http://schemas.openxmlformats.org/officeDocument/2006/relationships/image" Target="../media/image29.png"/><Relationship Id="rId7" Type="http://schemas.openxmlformats.org/officeDocument/2006/relationships/image" Target="../media/image26.png"/><Relationship Id="rId8"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0" y="1829693"/>
            <a:ext cx="9144000" cy="1680541"/>
          </a:xfrm>
          <a:prstGeom prst="rect">
            <a:avLst/>
          </a:prstGeom>
          <a:solidFill>
            <a:srgbClr val="DDEAF6"/>
          </a:solid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r>
              <a:rPr lang="ja-JP" sz="5400"/>
              <a:t>二層化ゲーミフィケーションによる議論活性化の試み</a:t>
            </a:r>
            <a:endParaRPr/>
          </a:p>
        </p:txBody>
      </p:sp>
      <p:sp>
        <p:nvSpPr>
          <p:cNvPr id="90" name="Google Shape;90;p1"/>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3000"/>
              <a:buNone/>
            </a:pPr>
            <a:r>
              <a:rPr lang="ja-JP" sz="3000"/>
              <a:t>Activating discussing in conference by dual-layer gamification</a:t>
            </a:r>
            <a:endParaRPr sz="3000"/>
          </a:p>
        </p:txBody>
      </p:sp>
      <p:sp>
        <p:nvSpPr>
          <p:cNvPr id="91" name="Google Shape;91;p1"/>
          <p:cNvSpPr txBox="1"/>
          <p:nvPr/>
        </p:nvSpPr>
        <p:spPr>
          <a:xfrm>
            <a:off x="-129902" y="5063490"/>
            <a:ext cx="8639034" cy="572228"/>
          </a:xfrm>
          <a:prstGeom prst="rect">
            <a:avLst/>
          </a:prstGeom>
          <a:noFill/>
          <a:ln>
            <a:noFill/>
          </a:ln>
        </p:spPr>
        <p:txBody>
          <a:bodyPr anchorCtr="0" anchor="t" bIns="34275" lIns="68575" spcFirstLastPara="1" rIns="68575" wrap="square" tIns="34275">
            <a:noAutofit/>
          </a:bodyPr>
          <a:lstStyle/>
          <a:p>
            <a:pPr indent="0" lvl="0" marL="0" marR="0" rtl="0" algn="r">
              <a:lnSpc>
                <a:spcPct val="90000"/>
              </a:lnSpc>
              <a:spcBef>
                <a:spcPts val="0"/>
              </a:spcBef>
              <a:spcAft>
                <a:spcPts val="0"/>
              </a:spcAft>
              <a:buClr>
                <a:schemeClr val="dk1"/>
              </a:buClr>
              <a:buSzPts val="3000"/>
              <a:buFont typeface="Arial"/>
              <a:buNone/>
            </a:pPr>
            <a:r>
              <a:rPr b="0" i="0" lang="ja-JP" sz="3000" u="none" cap="none" strike="noStrike">
                <a:solidFill>
                  <a:schemeClr val="dk1"/>
                </a:solidFill>
                <a:latin typeface="Calibri"/>
                <a:ea typeface="Calibri"/>
                <a:cs typeface="Calibri"/>
                <a:sym typeface="Calibri"/>
              </a:rPr>
              <a:t>名古屋大学 情報学研究科 複雑系科学専攻</a:t>
            </a:r>
            <a:endParaRPr b="0" i="0" sz="3000" u="none" cap="none" strike="noStrike">
              <a:solidFill>
                <a:schemeClr val="dk1"/>
              </a:solidFill>
              <a:latin typeface="Calibri"/>
              <a:ea typeface="Calibri"/>
              <a:cs typeface="Calibri"/>
              <a:sym typeface="Calibri"/>
            </a:endParaRPr>
          </a:p>
          <a:p>
            <a:pPr indent="0" lvl="0" marL="0" marR="0" rtl="0" algn="r">
              <a:lnSpc>
                <a:spcPct val="90000"/>
              </a:lnSpc>
              <a:spcBef>
                <a:spcPts val="1000"/>
              </a:spcBef>
              <a:spcAft>
                <a:spcPts val="0"/>
              </a:spcAft>
              <a:buClr>
                <a:schemeClr val="dk1"/>
              </a:buClr>
              <a:buSzPts val="3600"/>
              <a:buFont typeface="Arial"/>
              <a:buNone/>
            </a:pPr>
            <a:r>
              <a:rPr b="0" i="0" lang="ja-JP" sz="3600" u="none" cap="none" strike="noStrike">
                <a:solidFill>
                  <a:schemeClr val="dk1"/>
                </a:solidFill>
                <a:latin typeface="Calibri"/>
                <a:ea typeface="Calibri"/>
                <a:cs typeface="Calibri"/>
                <a:sym typeface="Calibri"/>
              </a:rPr>
              <a:t>吉川純輝</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d6428b9543_0_95"/>
          <p:cNvSpPr/>
          <p:nvPr/>
        </p:nvSpPr>
        <p:spPr>
          <a:xfrm>
            <a:off x="-415636" y="-96982"/>
            <a:ext cx="10072200" cy="1108500"/>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4800">
                <a:solidFill>
                  <a:schemeClr val="lt1"/>
                </a:solidFill>
                <a:latin typeface="Calibri"/>
                <a:ea typeface="Calibri"/>
                <a:cs typeface="Calibri"/>
                <a:sym typeface="Calibri"/>
              </a:rPr>
              <a:t>実験の結果②</a:t>
            </a:r>
            <a:endParaRPr/>
          </a:p>
        </p:txBody>
      </p:sp>
      <p:pic>
        <p:nvPicPr>
          <p:cNvPr id="324" name="Google Shape;324;gd6428b9543_0_95"/>
          <p:cNvPicPr preferRelativeResize="0"/>
          <p:nvPr/>
        </p:nvPicPr>
        <p:blipFill rotWithShape="1">
          <a:blip r:embed="rId3">
            <a:alphaModFix/>
          </a:blip>
          <a:srcRect b="0" l="0" r="0" t="0"/>
          <a:stretch/>
        </p:blipFill>
        <p:spPr>
          <a:xfrm>
            <a:off x="1090250" y="1344650"/>
            <a:ext cx="2957503" cy="1971675"/>
          </a:xfrm>
          <a:prstGeom prst="rect">
            <a:avLst/>
          </a:prstGeom>
          <a:noFill/>
          <a:ln>
            <a:noFill/>
          </a:ln>
        </p:spPr>
      </p:pic>
      <p:graphicFrame>
        <p:nvGraphicFramePr>
          <p:cNvPr id="325" name="Google Shape;325;gd6428b9543_0_95"/>
          <p:cNvGraphicFramePr/>
          <p:nvPr/>
        </p:nvGraphicFramePr>
        <p:xfrm>
          <a:off x="4649095" y="1344660"/>
          <a:ext cx="3000000" cy="3000000"/>
        </p:xfrm>
        <a:graphic>
          <a:graphicData uri="http://schemas.openxmlformats.org/drawingml/2006/table">
            <a:tbl>
              <a:tblPr>
                <a:noFill/>
                <a:tableStyleId>{398A00BE-D34F-4CF8-9776-B4CA59EC8564}</a:tableStyleId>
              </a:tblPr>
              <a:tblGrid>
                <a:gridCol w="1402075"/>
                <a:gridCol w="1402075"/>
              </a:tblGrid>
              <a:tr h="254000">
                <a:tc>
                  <a:txBody>
                    <a:bodyPr/>
                    <a:lstStyle/>
                    <a:p>
                      <a:pPr indent="0" lvl="0" marL="0" marR="0" rtl="0" algn="ctr">
                        <a:spcBef>
                          <a:spcPts val="0"/>
                        </a:spcBef>
                        <a:spcAft>
                          <a:spcPts val="0"/>
                        </a:spcAft>
                        <a:buNone/>
                      </a:pPr>
                      <a:r>
                        <a:t/>
                      </a:r>
                      <a:endParaRPr b="0" i="0" sz="1800" u="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spcBef>
                          <a:spcPts val="0"/>
                        </a:spcBef>
                        <a:spcAft>
                          <a:spcPts val="0"/>
                        </a:spcAft>
                        <a:buNone/>
                      </a:pPr>
                      <a:r>
                        <a:rPr lang="ja-JP" sz="1800" u="none" strike="noStrike"/>
                        <a:t>平均文字数</a:t>
                      </a:r>
                      <a:endParaRPr b="0" i="0" sz="1800" u="none" strike="noStrike">
                        <a:solidFill>
                          <a:srgbClr val="000000"/>
                        </a:solidFill>
                        <a:latin typeface="Arial"/>
                        <a:ea typeface="Arial"/>
                        <a:cs typeface="Arial"/>
                        <a:sym typeface="Arial"/>
                      </a:endParaRPr>
                    </a:p>
                  </a:txBody>
                  <a:tcPr marT="9525" marB="0" marR="9525" marL="9525" anchor="ctr"/>
                </a:tc>
              </a:tr>
              <a:tr h="254000">
                <a:tc>
                  <a:txBody>
                    <a:bodyPr/>
                    <a:lstStyle/>
                    <a:p>
                      <a:pPr indent="0" lvl="0" marL="0" marR="0" rtl="0" algn="ctr">
                        <a:spcBef>
                          <a:spcPts val="0"/>
                        </a:spcBef>
                        <a:spcAft>
                          <a:spcPts val="0"/>
                        </a:spcAft>
                        <a:buNone/>
                      </a:pPr>
                      <a:r>
                        <a:rPr lang="ja-JP" sz="1800" u="none" strike="noStrike"/>
                        <a:t>第一回</a:t>
                      </a:r>
                      <a:endParaRPr sz="1800" u="none" strike="noStrike"/>
                    </a:p>
                    <a:p>
                      <a:pPr indent="0" lvl="0" marL="0" marR="0" rtl="0" algn="ctr">
                        <a:spcBef>
                          <a:spcPts val="0"/>
                        </a:spcBef>
                        <a:spcAft>
                          <a:spcPts val="0"/>
                        </a:spcAft>
                        <a:buNone/>
                      </a:pPr>
                      <a:r>
                        <a:rPr lang="ja-JP" sz="1800" u="none" strike="noStrike"/>
                        <a:t>(DERCなし)</a:t>
                      </a:r>
                      <a:endParaRPr b="0" i="0" sz="1800" u="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spcBef>
                          <a:spcPts val="0"/>
                        </a:spcBef>
                        <a:spcAft>
                          <a:spcPts val="0"/>
                        </a:spcAft>
                        <a:buNone/>
                      </a:pPr>
                      <a:r>
                        <a:rPr lang="ja-JP" sz="2400" u="none" strike="noStrike"/>
                        <a:t>440.2</a:t>
                      </a:r>
                      <a:endParaRPr b="0" i="0" sz="2400" u="none" strike="noStrike">
                        <a:solidFill>
                          <a:srgbClr val="000000"/>
                        </a:solidFill>
                        <a:latin typeface="Arial"/>
                        <a:ea typeface="Arial"/>
                        <a:cs typeface="Arial"/>
                        <a:sym typeface="Arial"/>
                      </a:endParaRPr>
                    </a:p>
                  </a:txBody>
                  <a:tcPr marT="9525" marB="0" marR="9525" marL="9525" anchor="ctr"/>
                </a:tc>
              </a:tr>
              <a:tr h="254000">
                <a:tc>
                  <a:txBody>
                    <a:bodyPr/>
                    <a:lstStyle/>
                    <a:p>
                      <a:pPr indent="0" lvl="0" marL="0" marR="0" rtl="0" algn="ctr">
                        <a:spcBef>
                          <a:spcPts val="0"/>
                        </a:spcBef>
                        <a:spcAft>
                          <a:spcPts val="0"/>
                        </a:spcAft>
                        <a:buNone/>
                      </a:pPr>
                      <a:r>
                        <a:rPr lang="ja-JP" sz="1800" u="none" strike="noStrike"/>
                        <a:t>第二回</a:t>
                      </a:r>
                      <a:endParaRPr sz="1800" u="none" strike="noStrike"/>
                    </a:p>
                    <a:p>
                      <a:pPr indent="0" lvl="0" marL="0" marR="0" rtl="0" algn="ctr">
                        <a:spcBef>
                          <a:spcPts val="0"/>
                        </a:spcBef>
                        <a:spcAft>
                          <a:spcPts val="0"/>
                        </a:spcAft>
                        <a:buNone/>
                      </a:pPr>
                      <a:r>
                        <a:rPr lang="ja-JP" sz="1800" u="none" strike="noStrike"/>
                        <a:t>(DERCあり)</a:t>
                      </a:r>
                      <a:endParaRPr b="0" i="0" sz="1800" u="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spcBef>
                          <a:spcPts val="0"/>
                        </a:spcBef>
                        <a:spcAft>
                          <a:spcPts val="0"/>
                        </a:spcAft>
                        <a:buNone/>
                      </a:pPr>
                      <a:r>
                        <a:rPr lang="ja-JP" sz="2400" u="none" strike="noStrike"/>
                        <a:t>600.6</a:t>
                      </a:r>
                      <a:endParaRPr b="0" i="0" sz="2400" u="none" strike="noStrike">
                        <a:solidFill>
                          <a:srgbClr val="000000"/>
                        </a:solidFill>
                        <a:latin typeface="Arial"/>
                        <a:ea typeface="Arial"/>
                        <a:cs typeface="Arial"/>
                        <a:sym typeface="Arial"/>
                      </a:endParaRPr>
                    </a:p>
                  </a:txBody>
                  <a:tcPr marT="9525" marB="0" marR="9525" marL="9525" anchor="ctr"/>
                </a:tc>
              </a:tr>
              <a:tr h="254000">
                <a:tc>
                  <a:txBody>
                    <a:bodyPr/>
                    <a:lstStyle/>
                    <a:p>
                      <a:pPr indent="0" lvl="0" marL="0" marR="0" rtl="0" algn="ctr">
                        <a:spcBef>
                          <a:spcPts val="0"/>
                        </a:spcBef>
                        <a:spcAft>
                          <a:spcPts val="0"/>
                        </a:spcAft>
                        <a:buNone/>
                      </a:pPr>
                      <a:r>
                        <a:rPr lang="ja-JP" sz="1800" u="none" strike="noStrike"/>
                        <a:t>第三回</a:t>
                      </a:r>
                      <a:endParaRPr sz="1800" u="none" strike="noStrike"/>
                    </a:p>
                    <a:p>
                      <a:pPr indent="0" lvl="0" marL="0" marR="0" rtl="0" algn="ctr">
                        <a:spcBef>
                          <a:spcPts val="0"/>
                        </a:spcBef>
                        <a:spcAft>
                          <a:spcPts val="0"/>
                        </a:spcAft>
                        <a:buNone/>
                      </a:pPr>
                      <a:r>
                        <a:rPr lang="ja-JP" sz="1800" u="none" strike="noStrike"/>
                        <a:t>(DERCあり)</a:t>
                      </a:r>
                      <a:endParaRPr b="0" i="0" sz="1800" u="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spcBef>
                          <a:spcPts val="0"/>
                        </a:spcBef>
                        <a:spcAft>
                          <a:spcPts val="0"/>
                        </a:spcAft>
                        <a:buNone/>
                      </a:pPr>
                      <a:r>
                        <a:rPr lang="ja-JP" sz="2400" u="none" strike="noStrike"/>
                        <a:t>684.6</a:t>
                      </a:r>
                      <a:endParaRPr b="0" i="0" sz="2400" u="none" strike="noStrike">
                        <a:solidFill>
                          <a:srgbClr val="000000"/>
                        </a:solidFill>
                        <a:latin typeface="Arial"/>
                        <a:ea typeface="Arial"/>
                        <a:cs typeface="Arial"/>
                        <a:sym typeface="Arial"/>
                      </a:endParaRPr>
                    </a:p>
                  </a:txBody>
                  <a:tcPr marT="9525" marB="0" marR="9525" marL="9525" anchor="ctr"/>
                </a:tc>
              </a:tr>
            </a:tbl>
          </a:graphicData>
        </a:graphic>
      </p:graphicFrame>
      <p:sp>
        <p:nvSpPr>
          <p:cNvPr id="326" name="Google Shape;326;gd6428b9543_0_95"/>
          <p:cNvSpPr txBox="1"/>
          <p:nvPr/>
        </p:nvSpPr>
        <p:spPr>
          <a:xfrm>
            <a:off x="1694600" y="3425400"/>
            <a:ext cx="57054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1500">
                <a:solidFill>
                  <a:schemeClr val="dk1"/>
                </a:solidFill>
                <a:latin typeface="Calibri"/>
                <a:ea typeface="Calibri"/>
                <a:cs typeface="Calibri"/>
                <a:sym typeface="Calibri"/>
              </a:rPr>
              <a:t>増減はしているが、全体的な文字数の平均値は増加している。</a:t>
            </a:r>
            <a:endParaRPr sz="1500">
              <a:solidFill>
                <a:schemeClr val="dk1"/>
              </a:solidFill>
              <a:latin typeface="Calibri"/>
              <a:ea typeface="Calibri"/>
              <a:cs typeface="Calibri"/>
              <a:sym typeface="Calibri"/>
            </a:endParaRPr>
          </a:p>
        </p:txBody>
      </p:sp>
      <p:sp>
        <p:nvSpPr>
          <p:cNvPr id="327" name="Google Shape;327;gd6428b9543_0_95"/>
          <p:cNvSpPr txBox="1"/>
          <p:nvPr/>
        </p:nvSpPr>
        <p:spPr>
          <a:xfrm>
            <a:off x="337250" y="4104200"/>
            <a:ext cx="8420100" cy="615600"/>
          </a:xfrm>
          <a:prstGeom prst="rect">
            <a:avLst/>
          </a:prstGeom>
          <a:solidFill>
            <a:srgbClr val="EFEFEF"/>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JP">
                <a:latin typeface="Calibri"/>
                <a:ea typeface="Calibri"/>
                <a:cs typeface="Calibri"/>
                <a:sym typeface="Calibri"/>
              </a:rPr>
              <a:t>まとめ</a:t>
            </a:r>
            <a:endParaRPr>
              <a:latin typeface="Calibri"/>
              <a:ea typeface="Calibri"/>
              <a:cs typeface="Calibri"/>
              <a:sym typeface="Calibri"/>
            </a:endParaRPr>
          </a:p>
          <a:p>
            <a:pPr indent="0" lvl="0" marL="0" rtl="0" algn="l">
              <a:spcBef>
                <a:spcPts val="0"/>
              </a:spcBef>
              <a:spcAft>
                <a:spcPts val="0"/>
              </a:spcAft>
              <a:buNone/>
            </a:pPr>
            <a:r>
              <a:rPr lang="ja-JP">
                <a:latin typeface="Calibri"/>
                <a:ea typeface="Calibri"/>
                <a:cs typeface="Calibri"/>
                <a:sym typeface="Calibri"/>
              </a:rPr>
              <a:t>議論の活性化にはつながり、楽しさや嬉しさを感じた。ただ、今後使いたいとは思わない。</a:t>
            </a:r>
            <a:endParaRPr>
              <a:latin typeface="Calibri"/>
              <a:ea typeface="Calibri"/>
              <a:cs typeface="Calibri"/>
              <a:sym typeface="Calibri"/>
            </a:endParaRPr>
          </a:p>
        </p:txBody>
      </p:sp>
      <p:sp>
        <p:nvSpPr>
          <p:cNvPr id="328" name="Google Shape;328;gd6428b9543_0_95"/>
          <p:cNvSpPr txBox="1"/>
          <p:nvPr/>
        </p:nvSpPr>
        <p:spPr>
          <a:xfrm>
            <a:off x="427550" y="5096825"/>
            <a:ext cx="8239500" cy="1293000"/>
          </a:xfrm>
          <a:prstGeom prst="rect">
            <a:avLst/>
          </a:prstGeom>
          <a:noFill/>
          <a:ln>
            <a:noFill/>
          </a:ln>
        </p:spPr>
        <p:txBody>
          <a:bodyPr anchorCtr="0" anchor="t" bIns="91425" lIns="91425" spcFirstLastPara="1" rIns="91425" wrap="square" tIns="91425">
            <a:spAutoFit/>
          </a:bodyPr>
          <a:lstStyle/>
          <a:p>
            <a:pPr indent="-273050" lvl="0" marL="285750" rtl="0" algn="l">
              <a:spcBef>
                <a:spcPts val="0"/>
              </a:spcBef>
              <a:spcAft>
                <a:spcPts val="0"/>
              </a:spcAft>
              <a:buClr>
                <a:schemeClr val="dk1"/>
              </a:buClr>
              <a:buSzPts val="1800"/>
              <a:buChar char="•"/>
            </a:pPr>
            <a:r>
              <a:rPr lang="ja-JP" sz="1800">
                <a:solidFill>
                  <a:schemeClr val="dk1"/>
                </a:solidFill>
                <a:latin typeface="Calibri"/>
                <a:ea typeface="Calibri"/>
                <a:cs typeface="Calibri"/>
                <a:sym typeface="Calibri"/>
              </a:rPr>
              <a:t>議題が本人の実生活と関係の遠いものが多く、興味がわかない</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273050" lvl="0" marL="285750" rtl="0" algn="l">
              <a:spcBef>
                <a:spcPts val="0"/>
              </a:spcBef>
              <a:spcAft>
                <a:spcPts val="0"/>
              </a:spcAft>
              <a:buClr>
                <a:schemeClr val="dk1"/>
              </a:buClr>
              <a:buSzPts val="1800"/>
              <a:buChar char="•"/>
            </a:pPr>
            <a:r>
              <a:rPr lang="ja-JP" sz="1800">
                <a:solidFill>
                  <a:schemeClr val="dk1"/>
                </a:solidFill>
                <a:latin typeface="Calibri"/>
                <a:ea typeface="Calibri"/>
                <a:cs typeface="Calibri"/>
                <a:sym typeface="Calibri"/>
              </a:rPr>
              <a:t>チャットの議論はタイピングする時間がかかるため、７分では議論が発展しない</a:t>
            </a:r>
            <a:endParaRPr>
              <a:latin typeface="Calibri"/>
              <a:ea typeface="Calibri"/>
              <a:cs typeface="Calibri"/>
              <a:sym typeface="Calibri"/>
            </a:endParaRPr>
          </a:p>
        </p:txBody>
      </p:sp>
      <p:sp>
        <p:nvSpPr>
          <p:cNvPr id="329" name="Google Shape;329;gd6428b9543_0_95"/>
          <p:cNvSpPr txBox="1"/>
          <p:nvPr/>
        </p:nvSpPr>
        <p:spPr>
          <a:xfrm>
            <a:off x="1415250" y="1261825"/>
            <a:ext cx="2632500" cy="318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a:solidFill>
                  <a:schemeClr val="dk1"/>
                </a:solidFill>
                <a:latin typeface="Calibri"/>
                <a:ea typeface="Calibri"/>
                <a:cs typeface="Calibri"/>
                <a:sym typeface="Calibri"/>
              </a:rPr>
              <a:t>議論の中の総文字数の変化</a:t>
            </a:r>
            <a:endParaRPr>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marR="0" rtl="0" algn="l">
              <a:spcBef>
                <a:spcPts val="0"/>
              </a:spcBef>
              <a:spcAft>
                <a:spcPts val="0"/>
              </a:spcAft>
              <a:buNone/>
            </a:pPr>
            <a:r>
              <a:t/>
            </a:r>
            <a:endParaRPr>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d8a712cd69_0_0"/>
          <p:cNvSpPr txBox="1"/>
          <p:nvPr/>
        </p:nvSpPr>
        <p:spPr>
          <a:xfrm>
            <a:off x="323944" y="164796"/>
            <a:ext cx="1299300" cy="646200"/>
          </a:xfrm>
          <a:prstGeom prst="rect">
            <a:avLst/>
          </a:prstGeom>
          <a:solidFill>
            <a:srgbClr val="DDEA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ja-JP" sz="3600" u="none" cap="none" strike="noStrike">
                <a:solidFill>
                  <a:schemeClr val="dk1"/>
                </a:solidFill>
                <a:latin typeface="Calibri"/>
                <a:ea typeface="Calibri"/>
                <a:cs typeface="Calibri"/>
                <a:sym typeface="Calibri"/>
              </a:rPr>
              <a:t>DERC</a:t>
            </a:r>
            <a:endParaRPr b="0" i="0" sz="3600" u="none" cap="none" strike="noStrike">
              <a:solidFill>
                <a:schemeClr val="dk1"/>
              </a:solidFill>
              <a:latin typeface="Calibri"/>
              <a:ea typeface="Calibri"/>
              <a:cs typeface="Calibri"/>
              <a:sym typeface="Calibri"/>
            </a:endParaRPr>
          </a:p>
        </p:txBody>
      </p:sp>
      <p:sp>
        <p:nvSpPr>
          <p:cNvPr id="336" name="Google Shape;336;gd8a712cd69_0_0"/>
          <p:cNvSpPr/>
          <p:nvPr/>
        </p:nvSpPr>
        <p:spPr>
          <a:xfrm>
            <a:off x="-415636" y="-96982"/>
            <a:ext cx="10072200" cy="1108500"/>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b="1" lang="ja-JP" sz="4800">
                <a:solidFill>
                  <a:schemeClr val="lt1"/>
                </a:solidFill>
                <a:latin typeface="Calibri"/>
                <a:ea typeface="Calibri"/>
                <a:cs typeface="Calibri"/>
                <a:sym typeface="Calibri"/>
              </a:rPr>
              <a:t>実験の課題点</a:t>
            </a:r>
            <a:endParaRPr b="0" i="0" sz="1400" u="none" cap="none" strike="noStrike">
              <a:solidFill>
                <a:srgbClr val="000000"/>
              </a:solidFill>
              <a:latin typeface="Arial"/>
              <a:ea typeface="Arial"/>
              <a:cs typeface="Arial"/>
              <a:sym typeface="Arial"/>
            </a:endParaRPr>
          </a:p>
        </p:txBody>
      </p:sp>
      <p:sp>
        <p:nvSpPr>
          <p:cNvPr id="337" name="Google Shape;337;gd8a712cd69_0_0"/>
          <p:cNvSpPr txBox="1"/>
          <p:nvPr/>
        </p:nvSpPr>
        <p:spPr>
          <a:xfrm>
            <a:off x="27600" y="1762351"/>
            <a:ext cx="9088800" cy="5095800"/>
          </a:xfrm>
          <a:prstGeom prst="rect">
            <a:avLst/>
          </a:prstGeom>
          <a:noFill/>
          <a:ln>
            <a:noFill/>
          </a:ln>
        </p:spPr>
        <p:txBody>
          <a:bodyPr anchorCtr="0" anchor="t" bIns="45700" lIns="91425" spcFirstLastPara="1" rIns="91425" wrap="square" tIns="45700">
            <a:noAutofit/>
          </a:bodyPr>
          <a:lstStyle/>
          <a:p>
            <a:pPr indent="-273050" lvl="0" marL="285750" marR="0" rtl="0" algn="l">
              <a:lnSpc>
                <a:spcPct val="100000"/>
              </a:lnSpc>
              <a:spcBef>
                <a:spcPts val="0"/>
              </a:spcBef>
              <a:spcAft>
                <a:spcPts val="0"/>
              </a:spcAft>
              <a:buClr>
                <a:schemeClr val="dk1"/>
              </a:buClr>
              <a:buSzPts val="1800"/>
              <a:buFont typeface="Arial"/>
              <a:buChar char="•"/>
            </a:pPr>
            <a:r>
              <a:rPr b="0" i="0" lang="ja-JP" sz="1800" u="none" cap="none" strike="noStrike">
                <a:solidFill>
                  <a:schemeClr val="dk1"/>
                </a:solidFill>
                <a:latin typeface="Calibri"/>
                <a:ea typeface="Calibri"/>
                <a:cs typeface="Calibri"/>
                <a:sym typeface="Calibri"/>
              </a:rPr>
              <a:t>評価の存在が評価をしたユーザーと評価をされたユーザーの間のみでわかる匿名性を持っていなかったこと（ルールとして設定したが、</a:t>
            </a:r>
            <a:r>
              <a:rPr lang="ja-JP" sz="1800">
                <a:solidFill>
                  <a:schemeClr val="dk1"/>
                </a:solidFill>
                <a:latin typeface="Calibri"/>
                <a:ea typeface="Calibri"/>
                <a:cs typeface="Calibri"/>
                <a:sym typeface="Calibri"/>
              </a:rPr>
              <a:t>仕組み</a:t>
            </a:r>
            <a:r>
              <a:rPr b="0" i="0" lang="ja-JP" sz="1800" u="none" cap="none" strike="noStrike">
                <a:solidFill>
                  <a:schemeClr val="dk1"/>
                </a:solidFill>
                <a:latin typeface="Calibri"/>
                <a:ea typeface="Calibri"/>
                <a:cs typeface="Calibri"/>
                <a:sym typeface="Calibri"/>
              </a:rPr>
              <a:t>としてはできていない）。</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1800" u="none" cap="none" strike="noStrike">
              <a:solidFill>
                <a:schemeClr val="dk1"/>
              </a:solidFill>
              <a:latin typeface="Calibri"/>
              <a:ea typeface="Calibri"/>
              <a:cs typeface="Calibri"/>
              <a:sym typeface="Calibri"/>
            </a:endParaRPr>
          </a:p>
          <a:p>
            <a:pPr indent="-273050" lvl="0" marL="285750" marR="0" rtl="0" algn="l">
              <a:lnSpc>
                <a:spcPct val="100000"/>
              </a:lnSpc>
              <a:spcBef>
                <a:spcPts val="0"/>
              </a:spcBef>
              <a:spcAft>
                <a:spcPts val="0"/>
              </a:spcAft>
              <a:buClr>
                <a:schemeClr val="dk1"/>
              </a:buClr>
              <a:buSzPts val="1800"/>
              <a:buFont typeface="Arial"/>
              <a:buChar char="•"/>
            </a:pPr>
            <a:r>
              <a:rPr b="0" i="0" lang="ja-JP" sz="1800" u="none" cap="none" strike="noStrike">
                <a:solidFill>
                  <a:schemeClr val="dk1"/>
                </a:solidFill>
                <a:latin typeface="Calibri"/>
                <a:ea typeface="Calibri"/>
                <a:cs typeface="Calibri"/>
                <a:sym typeface="Calibri"/>
              </a:rPr>
              <a:t>被験者がDERC</a:t>
            </a:r>
            <a:r>
              <a:rPr lang="ja-JP" sz="1800">
                <a:solidFill>
                  <a:schemeClr val="dk1"/>
                </a:solidFill>
                <a:latin typeface="Calibri"/>
                <a:ea typeface="Calibri"/>
                <a:cs typeface="Calibri"/>
                <a:sym typeface="Calibri"/>
              </a:rPr>
              <a:t>を</a:t>
            </a:r>
            <a:r>
              <a:rPr b="0" i="0" lang="ja-JP" sz="1800" u="none" cap="none" strike="noStrike">
                <a:solidFill>
                  <a:schemeClr val="dk1"/>
                </a:solidFill>
                <a:latin typeface="Calibri"/>
                <a:ea typeface="Calibri"/>
                <a:cs typeface="Calibri"/>
                <a:sym typeface="Calibri"/>
              </a:rPr>
              <a:t>理解し慣れがくる前に実験が終了してしまうため、ポイントを</a:t>
            </a:r>
            <a:r>
              <a:rPr lang="ja-JP" sz="1800">
                <a:solidFill>
                  <a:schemeClr val="dk1"/>
                </a:solidFill>
                <a:latin typeface="Calibri"/>
                <a:ea typeface="Calibri"/>
                <a:cs typeface="Calibri"/>
                <a:sym typeface="Calibri"/>
              </a:rPr>
              <a:t>いかに</a:t>
            </a:r>
            <a:r>
              <a:rPr b="0" i="0" lang="ja-JP" sz="1800" u="none" cap="none" strike="noStrike">
                <a:solidFill>
                  <a:schemeClr val="dk1"/>
                </a:solidFill>
                <a:latin typeface="Calibri"/>
                <a:ea typeface="Calibri"/>
                <a:cs typeface="Calibri"/>
                <a:sym typeface="Calibri"/>
              </a:rPr>
              <a:t>多く獲得するかという戦略を立てることができず、ゲームの要素を感じにくい。</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1800" u="none" cap="none" strike="noStrike">
              <a:solidFill>
                <a:schemeClr val="dk1"/>
              </a:solidFill>
              <a:latin typeface="Calibri"/>
              <a:ea typeface="Calibri"/>
              <a:cs typeface="Calibri"/>
              <a:sym typeface="Calibri"/>
            </a:endParaRPr>
          </a:p>
          <a:p>
            <a:pPr indent="-273050" lvl="0" marL="285750" marR="0" rtl="0" algn="l">
              <a:lnSpc>
                <a:spcPct val="100000"/>
              </a:lnSpc>
              <a:spcBef>
                <a:spcPts val="0"/>
              </a:spcBef>
              <a:spcAft>
                <a:spcPts val="0"/>
              </a:spcAft>
              <a:buClr>
                <a:schemeClr val="dk1"/>
              </a:buClr>
              <a:buSzPts val="1800"/>
              <a:buFont typeface="Arial"/>
              <a:buChar char="•"/>
            </a:pPr>
            <a:r>
              <a:rPr b="0" i="0" lang="ja-JP" sz="1800" u="none" cap="none" strike="noStrike">
                <a:solidFill>
                  <a:schemeClr val="dk1"/>
                </a:solidFill>
                <a:latin typeface="Calibri"/>
                <a:ea typeface="Calibri"/>
                <a:cs typeface="Calibri"/>
                <a:sym typeface="Calibri"/>
              </a:rPr>
              <a:t>議題</a:t>
            </a:r>
            <a:r>
              <a:rPr lang="ja-JP" sz="1800">
                <a:solidFill>
                  <a:schemeClr val="dk1"/>
                </a:solidFill>
                <a:latin typeface="Calibri"/>
                <a:ea typeface="Calibri"/>
                <a:cs typeface="Calibri"/>
                <a:sym typeface="Calibri"/>
              </a:rPr>
              <a:t>を</a:t>
            </a:r>
            <a:r>
              <a:rPr b="0" i="0" lang="ja-JP" sz="1800" u="none" cap="none" strike="noStrike">
                <a:solidFill>
                  <a:schemeClr val="dk1"/>
                </a:solidFill>
                <a:latin typeface="Calibri"/>
                <a:ea typeface="Calibri"/>
                <a:cs typeface="Calibri"/>
                <a:sym typeface="Calibri"/>
              </a:rPr>
              <a:t>議論を行う本人たちにとって現実的な議題にする必要がある。</a:t>
            </a:r>
            <a:endParaRPr sz="18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273050" lvl="0" marL="285750" marR="0" rtl="0" algn="l">
              <a:lnSpc>
                <a:spcPct val="100000"/>
              </a:lnSpc>
              <a:spcBef>
                <a:spcPts val="0"/>
              </a:spcBef>
              <a:spcAft>
                <a:spcPts val="0"/>
              </a:spcAft>
              <a:buClr>
                <a:schemeClr val="dk1"/>
              </a:buClr>
              <a:buSzPts val="1800"/>
              <a:buFont typeface="Arial"/>
              <a:buChar char="•"/>
            </a:pPr>
            <a:r>
              <a:rPr b="0" i="0" lang="ja-JP" sz="1800" u="none" cap="none" strike="noStrike">
                <a:solidFill>
                  <a:schemeClr val="dk1"/>
                </a:solidFill>
                <a:latin typeface="Calibri"/>
                <a:ea typeface="Calibri"/>
                <a:cs typeface="Calibri"/>
                <a:sym typeface="Calibri"/>
              </a:rPr>
              <a:t>チャットの議論はタイピングする時間がかかってしまい、</a:t>
            </a:r>
            <a:r>
              <a:rPr lang="ja-JP" sz="1800">
                <a:solidFill>
                  <a:schemeClr val="dk1"/>
                </a:solidFill>
                <a:latin typeface="Calibri"/>
                <a:ea typeface="Calibri"/>
                <a:cs typeface="Calibri"/>
                <a:sym typeface="Calibri"/>
              </a:rPr>
              <a:t>時間を長くする必要がある</a:t>
            </a:r>
            <a:r>
              <a:rPr b="0" i="0" lang="ja-JP" sz="1800" u="none" cap="none" strike="noStrike">
                <a:solidFill>
                  <a:schemeClr val="dk1"/>
                </a:solidFill>
                <a:latin typeface="Calibri"/>
                <a:ea typeface="Calibri"/>
                <a:cs typeface="Calibri"/>
                <a:sym typeface="Calibri"/>
              </a:rPr>
              <a:t>。</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d9bfe8cf9d_0_23"/>
          <p:cNvSpPr txBox="1"/>
          <p:nvPr>
            <p:ph idx="1" type="body"/>
          </p:nvPr>
        </p:nvSpPr>
        <p:spPr>
          <a:xfrm>
            <a:off x="125400" y="1196475"/>
            <a:ext cx="8794500" cy="5661600"/>
          </a:xfrm>
          <a:prstGeom prst="rect">
            <a:avLst/>
          </a:prstGeom>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ja-JP" sz="3200">
                <a:latin typeface="Arial"/>
                <a:ea typeface="Arial"/>
                <a:cs typeface="Arial"/>
                <a:sym typeface="Arial"/>
              </a:rPr>
              <a:t>DDG(DERC-based Discussion Game) </a:t>
            </a:r>
            <a:endParaRPr sz="2200">
              <a:latin typeface="Century"/>
              <a:ea typeface="Century"/>
              <a:cs typeface="Century"/>
              <a:sym typeface="Century"/>
            </a:endParaRPr>
          </a:p>
          <a:p>
            <a:pPr indent="0" lvl="0" marL="0" rtl="0" algn="l">
              <a:lnSpc>
                <a:spcPct val="100000"/>
              </a:lnSpc>
              <a:spcBef>
                <a:spcPts val="0"/>
              </a:spcBef>
              <a:spcAft>
                <a:spcPts val="0"/>
              </a:spcAft>
              <a:buNone/>
            </a:pPr>
            <a:r>
              <a:rPr lang="ja-JP" sz="2200">
                <a:latin typeface="Century"/>
                <a:ea typeface="Century"/>
                <a:cs typeface="Century"/>
                <a:sym typeface="Century"/>
              </a:rPr>
              <a:t>①議題・議論時間の自由選択化：</a:t>
            </a:r>
            <a:endParaRPr sz="2200">
              <a:latin typeface="Century"/>
              <a:ea typeface="Century"/>
              <a:cs typeface="Century"/>
              <a:sym typeface="Century"/>
            </a:endParaRPr>
          </a:p>
          <a:p>
            <a:pPr indent="0" lvl="0" marL="0" rtl="0" algn="l">
              <a:lnSpc>
                <a:spcPct val="100000"/>
              </a:lnSpc>
              <a:spcBef>
                <a:spcPts val="0"/>
              </a:spcBef>
              <a:spcAft>
                <a:spcPts val="0"/>
              </a:spcAft>
              <a:buNone/>
            </a:pPr>
            <a:r>
              <a:rPr lang="ja-JP" sz="2200">
                <a:latin typeface="Century"/>
                <a:ea typeface="Century"/>
                <a:cs typeface="Century"/>
                <a:sym typeface="Century"/>
              </a:rPr>
              <a:t>議題・議論時間はユーザーが日常を過ごす中で発生したものに自由に設定することができる。</a:t>
            </a:r>
            <a:endParaRPr sz="2200">
              <a:latin typeface="Century"/>
              <a:ea typeface="Century"/>
              <a:cs typeface="Century"/>
              <a:sym typeface="Century"/>
            </a:endParaRPr>
          </a:p>
          <a:p>
            <a:pPr indent="0" lvl="0" marL="0" rtl="0" algn="l">
              <a:lnSpc>
                <a:spcPct val="100000"/>
              </a:lnSpc>
              <a:spcBef>
                <a:spcPts val="0"/>
              </a:spcBef>
              <a:spcAft>
                <a:spcPts val="0"/>
              </a:spcAft>
              <a:buNone/>
            </a:pPr>
            <a:r>
              <a:t/>
            </a:r>
            <a:endParaRPr sz="2200">
              <a:latin typeface="Century"/>
              <a:ea typeface="Century"/>
              <a:cs typeface="Century"/>
              <a:sym typeface="Century"/>
            </a:endParaRPr>
          </a:p>
          <a:p>
            <a:pPr indent="0" lvl="0" marL="0" rtl="0" algn="l">
              <a:lnSpc>
                <a:spcPct val="100000"/>
              </a:lnSpc>
              <a:spcBef>
                <a:spcPts val="0"/>
              </a:spcBef>
              <a:spcAft>
                <a:spcPts val="0"/>
              </a:spcAft>
              <a:buNone/>
            </a:pPr>
            <a:r>
              <a:rPr lang="ja-JP" sz="2200">
                <a:latin typeface="Century"/>
                <a:ea typeface="Century"/>
                <a:cs typeface="Century"/>
                <a:sym typeface="Century"/>
              </a:rPr>
              <a:t>②議論方法の自由選択化：</a:t>
            </a:r>
            <a:endParaRPr sz="2200">
              <a:latin typeface="Century"/>
              <a:ea typeface="Century"/>
              <a:cs typeface="Century"/>
              <a:sym typeface="Century"/>
            </a:endParaRPr>
          </a:p>
          <a:p>
            <a:pPr indent="0" lvl="0" marL="0" rtl="0" algn="l">
              <a:lnSpc>
                <a:spcPct val="100000"/>
              </a:lnSpc>
              <a:spcBef>
                <a:spcPts val="0"/>
              </a:spcBef>
              <a:spcAft>
                <a:spcPts val="0"/>
              </a:spcAft>
              <a:buNone/>
            </a:pPr>
            <a:r>
              <a:rPr lang="ja-JP" sz="2200">
                <a:latin typeface="Century"/>
                <a:ea typeface="Century"/>
                <a:cs typeface="Century"/>
                <a:sym typeface="Century"/>
              </a:rPr>
              <a:t>議題により適している議論媒体（web議論、チャット議論、対面議論、VR議論）を選択できる。</a:t>
            </a:r>
            <a:endParaRPr sz="2200">
              <a:latin typeface="Century"/>
              <a:ea typeface="Century"/>
              <a:cs typeface="Century"/>
              <a:sym typeface="Century"/>
            </a:endParaRPr>
          </a:p>
          <a:p>
            <a:pPr indent="0" lvl="0" marL="0" rtl="0" algn="l">
              <a:lnSpc>
                <a:spcPct val="100000"/>
              </a:lnSpc>
              <a:spcBef>
                <a:spcPts val="0"/>
              </a:spcBef>
              <a:spcAft>
                <a:spcPts val="0"/>
              </a:spcAft>
              <a:buNone/>
            </a:pPr>
            <a:r>
              <a:t/>
            </a:r>
            <a:endParaRPr sz="2200">
              <a:latin typeface="Century"/>
              <a:ea typeface="Century"/>
              <a:cs typeface="Century"/>
              <a:sym typeface="Century"/>
            </a:endParaRPr>
          </a:p>
          <a:p>
            <a:pPr indent="0" lvl="0" marL="0" rtl="0" algn="l">
              <a:lnSpc>
                <a:spcPct val="100000"/>
              </a:lnSpc>
              <a:spcBef>
                <a:spcPts val="0"/>
              </a:spcBef>
              <a:spcAft>
                <a:spcPts val="0"/>
              </a:spcAft>
              <a:buNone/>
            </a:pPr>
            <a:r>
              <a:rPr lang="ja-JP" sz="2200">
                <a:latin typeface="Century"/>
                <a:ea typeface="Century"/>
                <a:cs typeface="Century"/>
                <a:sym typeface="Century"/>
              </a:rPr>
              <a:t>③比較方法の変更：</a:t>
            </a:r>
            <a:endParaRPr sz="2200">
              <a:latin typeface="Century"/>
              <a:ea typeface="Century"/>
              <a:cs typeface="Century"/>
              <a:sym typeface="Century"/>
            </a:endParaRPr>
          </a:p>
          <a:p>
            <a:pPr indent="0" lvl="0" marL="0" rtl="0" algn="l">
              <a:lnSpc>
                <a:spcPct val="100000"/>
              </a:lnSpc>
              <a:spcBef>
                <a:spcPts val="0"/>
              </a:spcBef>
              <a:spcAft>
                <a:spcPts val="0"/>
              </a:spcAft>
              <a:buClr>
                <a:srgbClr val="000000"/>
              </a:buClr>
              <a:buSzPts val="1900"/>
              <a:buFont typeface="Arial"/>
              <a:buNone/>
            </a:pPr>
            <a:r>
              <a:rPr lang="ja-JP" sz="2200">
                <a:latin typeface="Century"/>
                <a:ea typeface="Century"/>
                <a:cs typeface="Century"/>
                <a:sym typeface="Century"/>
              </a:rPr>
              <a:t>議論を数回行ってDERCありとDERCなしで比較するのではなく、１か月などの長いスパンで実験を行い、DERCシステムありの議論を導入した日常生活とそうでない日常生活で比較する。</a:t>
            </a:r>
            <a:endParaRPr sz="2200">
              <a:latin typeface="Century"/>
              <a:ea typeface="Century"/>
              <a:cs typeface="Century"/>
              <a:sym typeface="Century"/>
            </a:endParaRPr>
          </a:p>
          <a:p>
            <a:pPr indent="0" lvl="0" marL="0" rtl="0" algn="l">
              <a:lnSpc>
                <a:spcPct val="100000"/>
              </a:lnSpc>
              <a:spcBef>
                <a:spcPts val="0"/>
              </a:spcBef>
              <a:spcAft>
                <a:spcPts val="0"/>
              </a:spcAft>
              <a:buNone/>
            </a:pPr>
            <a:r>
              <a:t/>
            </a:r>
            <a:endParaRPr sz="3200"/>
          </a:p>
          <a:p>
            <a:pPr indent="0" lvl="0" marL="0" rtl="0" algn="l">
              <a:lnSpc>
                <a:spcPct val="100000"/>
              </a:lnSpc>
              <a:spcBef>
                <a:spcPts val="0"/>
              </a:spcBef>
              <a:spcAft>
                <a:spcPts val="0"/>
              </a:spcAft>
              <a:buClr>
                <a:srgbClr val="000000"/>
              </a:buClr>
              <a:buSzPts val="1900"/>
              <a:buFont typeface="Arial"/>
              <a:buNone/>
            </a:pPr>
            <a:r>
              <a:rPr lang="ja-JP" sz="3200"/>
              <a:t>→</a:t>
            </a:r>
            <a:r>
              <a:rPr lang="ja-JP" sz="3200">
                <a:solidFill>
                  <a:srgbClr val="FF0000"/>
                </a:solidFill>
              </a:rPr>
              <a:t>webアプリケーションの作成</a:t>
            </a:r>
            <a:endParaRPr sz="3200">
              <a:solidFill>
                <a:srgbClr val="FF0000"/>
              </a:solidFill>
            </a:endParaRPr>
          </a:p>
          <a:p>
            <a:pPr indent="0" lvl="0" marL="0" rtl="0" algn="l">
              <a:lnSpc>
                <a:spcPct val="100000"/>
              </a:lnSpc>
              <a:spcBef>
                <a:spcPts val="0"/>
              </a:spcBef>
              <a:spcAft>
                <a:spcPts val="0"/>
              </a:spcAft>
              <a:buClr>
                <a:srgbClr val="000000"/>
              </a:buClr>
              <a:buSzPts val="1900"/>
              <a:buFont typeface="Arial"/>
              <a:buNone/>
            </a:pPr>
            <a:r>
              <a:t/>
            </a:r>
            <a:endParaRPr sz="3200"/>
          </a:p>
          <a:p>
            <a:pPr indent="0" lvl="0" marL="0" rtl="0" algn="l">
              <a:spcBef>
                <a:spcPts val="1000"/>
              </a:spcBef>
              <a:spcAft>
                <a:spcPts val="0"/>
              </a:spcAft>
              <a:buNone/>
            </a:pPr>
            <a:r>
              <a:t/>
            </a:r>
            <a:endParaRPr sz="3600"/>
          </a:p>
        </p:txBody>
      </p:sp>
      <p:sp>
        <p:nvSpPr>
          <p:cNvPr id="344" name="Google Shape;344;gd9bfe8cf9d_0_23"/>
          <p:cNvSpPr/>
          <p:nvPr/>
        </p:nvSpPr>
        <p:spPr>
          <a:xfrm>
            <a:off x="-415636" y="-96982"/>
            <a:ext cx="10072200" cy="1108500"/>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i="0" lang="ja-JP" sz="5400" u="none" cap="none" strike="noStrike">
                <a:solidFill>
                  <a:schemeClr val="lt1"/>
                </a:solidFill>
                <a:latin typeface="Calibri"/>
                <a:ea typeface="Calibri"/>
                <a:cs typeface="Calibri"/>
                <a:sym typeface="Calibri"/>
              </a:rPr>
              <a:t>DDG</a:t>
            </a:r>
            <a:r>
              <a:rPr b="1" lang="ja-JP" sz="5400">
                <a:solidFill>
                  <a:schemeClr val="lt1"/>
                </a:solidFill>
                <a:latin typeface="Calibri"/>
                <a:ea typeface="Calibri"/>
                <a:cs typeface="Calibri"/>
                <a:sym typeface="Calibri"/>
              </a:rPr>
              <a:t>の提案（秋ごろ）</a:t>
            </a:r>
            <a:endParaRPr b="1" i="0" sz="5400" u="none" cap="none" strike="noStrike">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b303b30dc5_0_0"/>
          <p:cNvSpPr txBox="1"/>
          <p:nvPr/>
        </p:nvSpPr>
        <p:spPr>
          <a:xfrm>
            <a:off x="323944" y="164796"/>
            <a:ext cx="1299300" cy="646200"/>
          </a:xfrm>
          <a:prstGeom prst="rect">
            <a:avLst/>
          </a:prstGeom>
          <a:solidFill>
            <a:srgbClr val="DDEA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ja-JP" sz="3600" u="none" cap="none" strike="noStrike">
                <a:solidFill>
                  <a:schemeClr val="dk1"/>
                </a:solidFill>
                <a:latin typeface="Calibri"/>
                <a:ea typeface="Calibri"/>
                <a:cs typeface="Calibri"/>
                <a:sym typeface="Calibri"/>
              </a:rPr>
              <a:t>DERC</a:t>
            </a:r>
            <a:endParaRPr b="0" i="0" sz="3600" u="none" cap="none" strike="noStrike">
              <a:solidFill>
                <a:schemeClr val="dk1"/>
              </a:solidFill>
              <a:latin typeface="Calibri"/>
              <a:ea typeface="Calibri"/>
              <a:cs typeface="Calibri"/>
              <a:sym typeface="Calibri"/>
            </a:endParaRPr>
          </a:p>
        </p:txBody>
      </p:sp>
      <p:sp>
        <p:nvSpPr>
          <p:cNvPr id="351" name="Google Shape;351;gb303b30dc5_0_0"/>
          <p:cNvSpPr/>
          <p:nvPr/>
        </p:nvSpPr>
        <p:spPr>
          <a:xfrm>
            <a:off x="-415636" y="-96982"/>
            <a:ext cx="10072200" cy="1108500"/>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lang="ja-JP" sz="2700">
                <a:solidFill>
                  <a:srgbClr val="F2F2F2"/>
                </a:solidFill>
              </a:rPr>
              <a:t>DDGのためのwebアプリケーション作成</a:t>
            </a:r>
            <a:endParaRPr b="1" i="0" sz="4500" u="none" cap="none" strike="noStrike">
              <a:solidFill>
                <a:schemeClr val="lt1"/>
              </a:solidFill>
              <a:latin typeface="Calibri"/>
              <a:ea typeface="Calibri"/>
              <a:cs typeface="Calibri"/>
              <a:sym typeface="Calibri"/>
            </a:endParaRPr>
          </a:p>
        </p:txBody>
      </p:sp>
      <p:sp>
        <p:nvSpPr>
          <p:cNvPr id="352" name="Google Shape;352;gb303b30dc5_0_0"/>
          <p:cNvSpPr txBox="1"/>
          <p:nvPr/>
        </p:nvSpPr>
        <p:spPr>
          <a:xfrm>
            <a:off x="31100" y="5156650"/>
            <a:ext cx="9244200" cy="163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ja-JP" sz="1900" u="none" cap="none" strike="noStrike">
                <a:solidFill>
                  <a:srgbClr val="000000"/>
                </a:solidFill>
                <a:latin typeface="Calibri"/>
                <a:ea typeface="Calibri"/>
                <a:cs typeface="Calibri"/>
                <a:sym typeface="Calibri"/>
              </a:rPr>
              <a:t>・Flask…PythonのWebアプリケーションフレームワーク</a:t>
            </a:r>
            <a:endParaRPr b="1" i="0" sz="19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ja-JP" sz="1900" u="none" cap="none" strike="noStrike">
                <a:solidFill>
                  <a:srgbClr val="000000"/>
                </a:solidFill>
                <a:latin typeface="Calibri"/>
                <a:ea typeface="Calibri"/>
                <a:cs typeface="Calibri"/>
                <a:sym typeface="Calibri"/>
              </a:rPr>
              <a:t>　　　   小規模向けの軽量なWebアプリの作成に適している。</a:t>
            </a:r>
            <a:endParaRPr b="1" i="0" sz="19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19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lang="ja-JP" sz="1900">
                <a:latin typeface="Calibri"/>
                <a:ea typeface="Calibri"/>
                <a:cs typeface="Calibri"/>
                <a:sym typeface="Calibri"/>
              </a:rPr>
              <a:t>・GAS...Google提供で</a:t>
            </a:r>
            <a:r>
              <a:rPr b="1" lang="ja-JP" sz="1900">
                <a:solidFill>
                  <a:schemeClr val="dk1"/>
                </a:solidFill>
              </a:rPr>
              <a:t>主にGoogleのサービスを自動化するスクリプト言語。　　　　　　　JavaScript互換</a:t>
            </a:r>
            <a:endParaRPr b="1" sz="1900">
              <a:latin typeface="Calibri"/>
              <a:ea typeface="Calibri"/>
              <a:cs typeface="Calibri"/>
              <a:sym typeface="Calibri"/>
            </a:endParaRPr>
          </a:p>
        </p:txBody>
      </p:sp>
      <p:pic>
        <p:nvPicPr>
          <p:cNvPr id="353" name="Google Shape;353;gb303b30dc5_0_0"/>
          <p:cNvPicPr preferRelativeResize="0"/>
          <p:nvPr/>
        </p:nvPicPr>
        <p:blipFill rotWithShape="1">
          <a:blip r:embed="rId3">
            <a:alphaModFix/>
          </a:blip>
          <a:srcRect b="14893" l="19439" r="19138" t="0"/>
          <a:stretch/>
        </p:blipFill>
        <p:spPr>
          <a:xfrm>
            <a:off x="6982475" y="5105675"/>
            <a:ext cx="809050" cy="700625"/>
          </a:xfrm>
          <a:prstGeom prst="rect">
            <a:avLst/>
          </a:prstGeom>
          <a:noFill/>
          <a:ln>
            <a:noFill/>
          </a:ln>
        </p:spPr>
      </p:pic>
      <p:pic>
        <p:nvPicPr>
          <p:cNvPr descr="Google Apps Script (GAS)を使った業務効率化「社員へのリマインドを自動化してみた」 : ビジネスとIT活用に役立つ情報" id="354" name="Google Shape;354;gb303b30dc5_0_0"/>
          <p:cNvPicPr preferRelativeResize="0"/>
          <p:nvPr/>
        </p:nvPicPr>
        <p:blipFill rotWithShape="1">
          <a:blip r:embed="rId4">
            <a:alphaModFix/>
          </a:blip>
          <a:srcRect b="0" l="0" r="0" t="0"/>
          <a:stretch/>
        </p:blipFill>
        <p:spPr>
          <a:xfrm>
            <a:off x="8255146" y="6195938"/>
            <a:ext cx="814050" cy="508775"/>
          </a:xfrm>
          <a:prstGeom prst="rect">
            <a:avLst/>
          </a:prstGeom>
          <a:noFill/>
          <a:ln>
            <a:noFill/>
          </a:ln>
        </p:spPr>
      </p:pic>
      <p:sp>
        <p:nvSpPr>
          <p:cNvPr id="355" name="Google Shape;355;gb303b30dc5_0_0"/>
          <p:cNvSpPr/>
          <p:nvPr/>
        </p:nvSpPr>
        <p:spPr>
          <a:xfrm>
            <a:off x="111675" y="1089750"/>
            <a:ext cx="8884200" cy="3861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6" name="Google Shape;356;gb303b30dc5_0_0"/>
          <p:cNvGrpSpPr/>
          <p:nvPr/>
        </p:nvGrpSpPr>
        <p:grpSpPr>
          <a:xfrm>
            <a:off x="255150" y="1123274"/>
            <a:ext cx="8597249" cy="3670126"/>
            <a:chOff x="302350" y="2990674"/>
            <a:chExt cx="8597249" cy="3670126"/>
          </a:xfrm>
        </p:grpSpPr>
        <p:grpSp>
          <p:nvGrpSpPr>
            <p:cNvPr id="357" name="Google Shape;357;gb303b30dc5_0_0"/>
            <p:cNvGrpSpPr/>
            <p:nvPr/>
          </p:nvGrpSpPr>
          <p:grpSpPr>
            <a:xfrm>
              <a:off x="302350" y="3933125"/>
              <a:ext cx="3176313" cy="1891909"/>
              <a:chOff x="357628" y="2927819"/>
              <a:chExt cx="3634641" cy="2220029"/>
            </a:xfrm>
          </p:grpSpPr>
          <p:pic>
            <p:nvPicPr>
              <p:cNvPr id="358" name="Google Shape;358;gb303b30dc5_0_0"/>
              <p:cNvPicPr preferRelativeResize="0"/>
              <p:nvPr/>
            </p:nvPicPr>
            <p:blipFill rotWithShape="1">
              <a:blip r:embed="rId5">
                <a:alphaModFix/>
              </a:blip>
              <a:srcRect b="20869" l="56839" r="28444" t="19400"/>
              <a:stretch/>
            </p:blipFill>
            <p:spPr>
              <a:xfrm>
                <a:off x="357628" y="2927819"/>
                <a:ext cx="1366887" cy="2067620"/>
              </a:xfrm>
              <a:prstGeom prst="rect">
                <a:avLst/>
              </a:prstGeom>
              <a:noFill/>
              <a:ln>
                <a:noFill/>
              </a:ln>
            </p:spPr>
          </p:pic>
          <p:grpSp>
            <p:nvGrpSpPr>
              <p:cNvPr id="359" name="Google Shape;359;gb303b30dc5_0_0"/>
              <p:cNvGrpSpPr/>
              <p:nvPr/>
            </p:nvGrpSpPr>
            <p:grpSpPr>
              <a:xfrm>
                <a:off x="1724521" y="2927837"/>
                <a:ext cx="2267748" cy="2220011"/>
                <a:chOff x="1998275" y="2325278"/>
                <a:chExt cx="4912800" cy="4362372"/>
              </a:xfrm>
            </p:grpSpPr>
            <p:pic>
              <p:nvPicPr>
                <p:cNvPr id="360" name="Google Shape;360;gb303b30dc5_0_0"/>
                <p:cNvPicPr preferRelativeResize="0"/>
                <p:nvPr/>
              </p:nvPicPr>
              <p:blipFill rotWithShape="1">
                <a:blip r:embed="rId5">
                  <a:alphaModFix/>
                </a:blip>
                <a:srcRect b="20869" l="75418" r="5809" t="19400"/>
                <a:stretch/>
              </p:blipFill>
              <p:spPr>
                <a:xfrm>
                  <a:off x="1998295" y="2325278"/>
                  <a:ext cx="3777244" cy="4062931"/>
                </a:xfrm>
                <a:prstGeom prst="rect">
                  <a:avLst/>
                </a:prstGeom>
                <a:noFill/>
                <a:ln>
                  <a:noFill/>
                </a:ln>
              </p:spPr>
            </p:pic>
            <p:sp>
              <p:nvSpPr>
                <p:cNvPr id="361" name="Google Shape;361;gb303b30dc5_0_0"/>
                <p:cNvSpPr/>
                <p:nvPr/>
              </p:nvSpPr>
              <p:spPr>
                <a:xfrm>
                  <a:off x="1998275" y="5053250"/>
                  <a:ext cx="4912800" cy="1634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descr="Googleスプレッドシートのおすすめアドオン10選 | 株式会社Luxy(ルクシー) 東京・池袋のITベンチャー" id="362" name="Google Shape;362;gb303b30dc5_0_0"/>
            <p:cNvPicPr preferRelativeResize="0"/>
            <p:nvPr/>
          </p:nvPicPr>
          <p:blipFill rotWithShape="1">
            <a:blip r:embed="rId6">
              <a:alphaModFix/>
            </a:blip>
            <a:srcRect b="0" l="0" r="0" t="0"/>
            <a:stretch/>
          </p:blipFill>
          <p:spPr>
            <a:xfrm>
              <a:off x="3359742" y="3083225"/>
              <a:ext cx="1741908" cy="1108500"/>
            </a:xfrm>
            <a:prstGeom prst="rect">
              <a:avLst/>
            </a:prstGeom>
            <a:noFill/>
            <a:ln>
              <a:noFill/>
            </a:ln>
          </p:spPr>
        </p:pic>
        <p:pic>
          <p:nvPicPr>
            <p:cNvPr descr="Googleスプレッドシートのおすすめアドオン10選 | 株式会社Luxy(ルクシー) 東京・池袋のITベンチャー" id="363" name="Google Shape;363;gb303b30dc5_0_0"/>
            <p:cNvPicPr preferRelativeResize="0"/>
            <p:nvPr/>
          </p:nvPicPr>
          <p:blipFill rotWithShape="1">
            <a:blip r:embed="rId6">
              <a:alphaModFix/>
            </a:blip>
            <a:srcRect b="0" l="0" r="0" t="0"/>
            <a:stretch/>
          </p:blipFill>
          <p:spPr>
            <a:xfrm>
              <a:off x="3749517" y="4191737"/>
              <a:ext cx="1741908" cy="1108500"/>
            </a:xfrm>
            <a:prstGeom prst="rect">
              <a:avLst/>
            </a:prstGeom>
            <a:noFill/>
            <a:ln>
              <a:noFill/>
            </a:ln>
          </p:spPr>
        </p:pic>
        <p:pic>
          <p:nvPicPr>
            <p:cNvPr descr="Googleスプレッドシートのおすすめアドオン10選 | 株式会社Luxy(ルクシー) 東京・池袋のITベンチャー" id="364" name="Google Shape;364;gb303b30dc5_0_0"/>
            <p:cNvPicPr preferRelativeResize="0"/>
            <p:nvPr/>
          </p:nvPicPr>
          <p:blipFill rotWithShape="1">
            <a:blip r:embed="rId6">
              <a:alphaModFix/>
            </a:blip>
            <a:srcRect b="0" l="0" r="0" t="0"/>
            <a:stretch/>
          </p:blipFill>
          <p:spPr>
            <a:xfrm>
              <a:off x="3235117" y="5552300"/>
              <a:ext cx="1741908" cy="1108500"/>
            </a:xfrm>
            <a:prstGeom prst="rect">
              <a:avLst/>
            </a:prstGeom>
            <a:noFill/>
            <a:ln>
              <a:noFill/>
            </a:ln>
          </p:spPr>
        </p:pic>
        <p:pic>
          <p:nvPicPr>
            <p:cNvPr descr="Slack コミュニティ - Code for JapanCode for Japan" id="365" name="Google Shape;365;gb303b30dc5_0_0"/>
            <p:cNvPicPr preferRelativeResize="0"/>
            <p:nvPr/>
          </p:nvPicPr>
          <p:blipFill rotWithShape="1">
            <a:blip r:embed="rId7">
              <a:alphaModFix/>
            </a:blip>
            <a:srcRect b="0" l="0" r="0" t="0"/>
            <a:stretch/>
          </p:blipFill>
          <p:spPr>
            <a:xfrm>
              <a:off x="7044075" y="3346950"/>
              <a:ext cx="1855524" cy="759600"/>
            </a:xfrm>
            <a:prstGeom prst="rect">
              <a:avLst/>
            </a:prstGeom>
            <a:noFill/>
            <a:ln>
              <a:noFill/>
            </a:ln>
          </p:spPr>
        </p:pic>
        <p:pic>
          <p:nvPicPr>
            <p:cNvPr descr="Google Apps Script (GAS)を使った業務効率化「社員へのリマインドを自動化してみた」 : ビジネスとIT活用に役立つ情報" id="366" name="Google Shape;366;gb303b30dc5_0_0"/>
            <p:cNvPicPr preferRelativeResize="0"/>
            <p:nvPr/>
          </p:nvPicPr>
          <p:blipFill rotWithShape="1">
            <a:blip r:embed="rId4">
              <a:alphaModFix/>
            </a:blip>
            <a:srcRect b="0" l="0" r="0" t="0"/>
            <a:stretch/>
          </p:blipFill>
          <p:spPr>
            <a:xfrm>
              <a:off x="6064658" y="3225338"/>
              <a:ext cx="814050" cy="508775"/>
            </a:xfrm>
            <a:prstGeom prst="rect">
              <a:avLst/>
            </a:prstGeom>
            <a:noFill/>
            <a:ln>
              <a:noFill/>
            </a:ln>
          </p:spPr>
        </p:pic>
        <p:grpSp>
          <p:nvGrpSpPr>
            <p:cNvPr id="367" name="Google Shape;367;gb303b30dc5_0_0"/>
            <p:cNvGrpSpPr/>
            <p:nvPr/>
          </p:nvGrpSpPr>
          <p:grpSpPr>
            <a:xfrm>
              <a:off x="3027516" y="4458850"/>
              <a:ext cx="700149" cy="401471"/>
              <a:chOff x="821475" y="2184350"/>
              <a:chExt cx="628500" cy="328375"/>
            </a:xfrm>
          </p:grpSpPr>
          <p:sp>
            <p:nvSpPr>
              <p:cNvPr id="368" name="Google Shape;368;gb303b30dc5_0_0"/>
              <p:cNvSpPr/>
              <p:nvPr/>
            </p:nvSpPr>
            <p:spPr>
              <a:xfrm>
                <a:off x="821475" y="2184350"/>
                <a:ext cx="628500" cy="136800"/>
              </a:xfrm>
              <a:prstGeom prst="lef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gb303b30dc5_0_0"/>
              <p:cNvSpPr/>
              <p:nvPr/>
            </p:nvSpPr>
            <p:spPr>
              <a:xfrm rot="10800000">
                <a:off x="821475" y="2375925"/>
                <a:ext cx="628500" cy="136800"/>
              </a:xfrm>
              <a:prstGeom prst="lef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0" name="Google Shape;370;gb303b30dc5_0_0"/>
            <p:cNvGrpSpPr/>
            <p:nvPr/>
          </p:nvGrpSpPr>
          <p:grpSpPr>
            <a:xfrm rot="-1296597">
              <a:off x="2978116" y="3797122"/>
              <a:ext cx="405136" cy="330690"/>
              <a:chOff x="821475" y="2184350"/>
              <a:chExt cx="628500" cy="328375"/>
            </a:xfrm>
          </p:grpSpPr>
          <p:sp>
            <p:nvSpPr>
              <p:cNvPr id="371" name="Google Shape;371;gb303b30dc5_0_0"/>
              <p:cNvSpPr/>
              <p:nvPr/>
            </p:nvSpPr>
            <p:spPr>
              <a:xfrm>
                <a:off x="821475" y="2184350"/>
                <a:ext cx="628500" cy="136800"/>
              </a:xfrm>
              <a:prstGeom prst="lef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gb303b30dc5_0_0"/>
              <p:cNvSpPr/>
              <p:nvPr/>
            </p:nvSpPr>
            <p:spPr>
              <a:xfrm rot="10800000">
                <a:off x="821475" y="2375925"/>
                <a:ext cx="628500" cy="136800"/>
              </a:xfrm>
              <a:prstGeom prst="lef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3" name="Google Shape;373;gb303b30dc5_0_0"/>
            <p:cNvGrpSpPr/>
            <p:nvPr/>
          </p:nvGrpSpPr>
          <p:grpSpPr>
            <a:xfrm rot="2993232">
              <a:off x="2766891" y="5254307"/>
              <a:ext cx="487743" cy="312698"/>
              <a:chOff x="821475" y="2184350"/>
              <a:chExt cx="628500" cy="328375"/>
            </a:xfrm>
          </p:grpSpPr>
          <p:sp>
            <p:nvSpPr>
              <p:cNvPr id="374" name="Google Shape;374;gb303b30dc5_0_0"/>
              <p:cNvSpPr/>
              <p:nvPr/>
            </p:nvSpPr>
            <p:spPr>
              <a:xfrm>
                <a:off x="821475" y="2184350"/>
                <a:ext cx="628500" cy="136800"/>
              </a:xfrm>
              <a:prstGeom prst="lef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gb303b30dc5_0_0"/>
              <p:cNvSpPr/>
              <p:nvPr/>
            </p:nvSpPr>
            <p:spPr>
              <a:xfrm rot="10800000">
                <a:off x="821475" y="2375925"/>
                <a:ext cx="628500" cy="136800"/>
              </a:xfrm>
              <a:prstGeom prst="lef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6" name="Google Shape;376;gb303b30dc5_0_0"/>
            <p:cNvSpPr txBox="1"/>
            <p:nvPr/>
          </p:nvSpPr>
          <p:spPr>
            <a:xfrm>
              <a:off x="4538625" y="4191724"/>
              <a:ext cx="1741800" cy="31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ja-JP">
                  <a:solidFill>
                    <a:schemeClr val="dk1"/>
                  </a:solidFill>
                  <a:latin typeface="Calibri"/>
                  <a:ea typeface="Calibri"/>
                  <a:cs typeface="Calibri"/>
                  <a:sym typeface="Calibri"/>
                </a:rPr>
                <a:t>ポイント保存用DB</a:t>
              </a:r>
              <a:endParaRPr b="1">
                <a:solidFill>
                  <a:schemeClr val="dk1"/>
                </a:solidFill>
                <a:latin typeface="Calibri"/>
                <a:ea typeface="Calibri"/>
                <a:cs typeface="Calibri"/>
                <a:sym typeface="Calibri"/>
              </a:endParaRPr>
            </a:p>
          </p:txBody>
        </p:sp>
        <p:sp>
          <p:nvSpPr>
            <p:cNvPr id="377" name="Google Shape;377;gb303b30dc5_0_0"/>
            <p:cNvSpPr txBox="1"/>
            <p:nvPr/>
          </p:nvSpPr>
          <p:spPr>
            <a:xfrm>
              <a:off x="4007575" y="5477599"/>
              <a:ext cx="1686600" cy="272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ja-JP">
                  <a:solidFill>
                    <a:schemeClr val="dk1"/>
                  </a:solidFill>
                  <a:latin typeface="Calibri"/>
                  <a:ea typeface="Calibri"/>
                  <a:cs typeface="Calibri"/>
                  <a:sym typeface="Calibri"/>
                </a:rPr>
                <a:t>web議論用DB</a:t>
              </a:r>
              <a:endParaRPr b="1">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t/>
              </a:r>
              <a:endParaRPr b="1">
                <a:solidFill>
                  <a:schemeClr val="dk1"/>
                </a:solidFill>
                <a:latin typeface="Calibri"/>
                <a:ea typeface="Calibri"/>
                <a:cs typeface="Calibri"/>
                <a:sym typeface="Calibri"/>
              </a:endParaRPr>
            </a:p>
          </p:txBody>
        </p:sp>
        <p:sp>
          <p:nvSpPr>
            <p:cNvPr id="378" name="Google Shape;378;gb303b30dc5_0_0"/>
            <p:cNvSpPr txBox="1"/>
            <p:nvPr/>
          </p:nvSpPr>
          <p:spPr>
            <a:xfrm>
              <a:off x="4043800" y="2990674"/>
              <a:ext cx="1855500" cy="31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ja-JP" sz="1300">
                  <a:solidFill>
                    <a:schemeClr val="dk1"/>
                  </a:solidFill>
                  <a:latin typeface="Calibri"/>
                  <a:ea typeface="Calibri"/>
                  <a:cs typeface="Calibri"/>
                  <a:sym typeface="Calibri"/>
                </a:rPr>
                <a:t>チャット議論用DB</a:t>
              </a:r>
              <a:endParaRPr b="1" sz="1300">
                <a:solidFill>
                  <a:schemeClr val="dk1"/>
                </a:solidFill>
                <a:latin typeface="Calibri"/>
                <a:ea typeface="Calibri"/>
                <a:cs typeface="Calibri"/>
                <a:sym typeface="Calibri"/>
              </a:endParaRPr>
            </a:p>
          </p:txBody>
        </p:sp>
        <p:sp>
          <p:nvSpPr>
            <p:cNvPr id="379" name="Google Shape;379;gb303b30dc5_0_0"/>
            <p:cNvSpPr/>
            <p:nvPr/>
          </p:nvSpPr>
          <p:spPr>
            <a:xfrm>
              <a:off x="5451525" y="3640313"/>
              <a:ext cx="1658100" cy="222900"/>
            </a:xfrm>
            <a:prstGeom prst="lef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Google Apps Script (GAS)を使った業務効率化「社員へのリマインドを自動化してみた」 : ビジネスとIT活用に役立つ情報" id="380" name="Google Shape;380;gb303b30dc5_0_0"/>
          <p:cNvPicPr preferRelativeResize="0"/>
          <p:nvPr/>
        </p:nvPicPr>
        <p:blipFill rotWithShape="1">
          <a:blip r:embed="rId4">
            <a:alphaModFix/>
          </a:blip>
          <a:srcRect b="0" l="0" r="0" t="0"/>
          <a:stretch/>
        </p:blipFill>
        <p:spPr>
          <a:xfrm>
            <a:off x="5383071" y="3081138"/>
            <a:ext cx="814050" cy="508775"/>
          </a:xfrm>
          <a:prstGeom prst="rect">
            <a:avLst/>
          </a:prstGeom>
          <a:noFill/>
          <a:ln>
            <a:noFill/>
          </a:ln>
        </p:spPr>
      </p:pic>
      <p:pic>
        <p:nvPicPr>
          <p:cNvPr descr="Google Apps Script (GAS)を使った業務効率化「社員へのリマインドを自動化してみた」 : ビジネスとIT活用に役立つ情報" id="381" name="Google Shape;381;gb303b30dc5_0_0"/>
          <p:cNvPicPr preferRelativeResize="0"/>
          <p:nvPr/>
        </p:nvPicPr>
        <p:blipFill rotWithShape="1">
          <a:blip r:embed="rId4">
            <a:alphaModFix/>
          </a:blip>
          <a:srcRect b="0" l="0" r="0" t="0"/>
          <a:stretch/>
        </p:blipFill>
        <p:spPr>
          <a:xfrm>
            <a:off x="4925596" y="4284613"/>
            <a:ext cx="814050" cy="508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d6428b9543_0_328"/>
          <p:cNvSpPr txBox="1"/>
          <p:nvPr/>
        </p:nvSpPr>
        <p:spPr>
          <a:xfrm>
            <a:off x="323944" y="164796"/>
            <a:ext cx="1299300" cy="646200"/>
          </a:xfrm>
          <a:prstGeom prst="rect">
            <a:avLst/>
          </a:prstGeom>
          <a:solidFill>
            <a:srgbClr val="DDEA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ja-JP" sz="3600" u="none" cap="none" strike="noStrike">
                <a:solidFill>
                  <a:schemeClr val="dk1"/>
                </a:solidFill>
                <a:latin typeface="Calibri"/>
                <a:ea typeface="Calibri"/>
                <a:cs typeface="Calibri"/>
                <a:sym typeface="Calibri"/>
              </a:rPr>
              <a:t>DERC</a:t>
            </a:r>
            <a:endParaRPr b="0" i="0" sz="3600" u="none" cap="none" strike="noStrike">
              <a:solidFill>
                <a:schemeClr val="dk1"/>
              </a:solidFill>
              <a:latin typeface="Calibri"/>
              <a:ea typeface="Calibri"/>
              <a:cs typeface="Calibri"/>
              <a:sym typeface="Calibri"/>
            </a:endParaRPr>
          </a:p>
        </p:txBody>
      </p:sp>
      <p:sp>
        <p:nvSpPr>
          <p:cNvPr id="388" name="Google Shape;388;gd6428b9543_0_328"/>
          <p:cNvSpPr/>
          <p:nvPr/>
        </p:nvSpPr>
        <p:spPr>
          <a:xfrm>
            <a:off x="-415636" y="-96982"/>
            <a:ext cx="10072200" cy="1108500"/>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lang="ja-JP" sz="2700">
                <a:solidFill>
                  <a:srgbClr val="F2F2F2"/>
                </a:solidFill>
              </a:rPr>
              <a:t>webアプリケーション</a:t>
            </a:r>
            <a:r>
              <a:rPr b="1" lang="ja-JP" sz="2700">
                <a:solidFill>
                  <a:srgbClr val="F2F2F2"/>
                </a:solidFill>
              </a:rPr>
              <a:t>のUI</a:t>
            </a:r>
            <a:endParaRPr b="1" i="0" sz="4500" u="none" cap="none" strike="noStrike">
              <a:solidFill>
                <a:schemeClr val="lt1"/>
              </a:solidFill>
              <a:latin typeface="Calibri"/>
              <a:ea typeface="Calibri"/>
              <a:cs typeface="Calibri"/>
              <a:sym typeface="Calibri"/>
            </a:endParaRPr>
          </a:p>
        </p:txBody>
      </p:sp>
      <p:pic>
        <p:nvPicPr>
          <p:cNvPr id="389" name="Google Shape;389;gd6428b9543_0_328"/>
          <p:cNvPicPr preferRelativeResize="0"/>
          <p:nvPr/>
        </p:nvPicPr>
        <p:blipFill rotWithShape="1">
          <a:blip r:embed="rId3">
            <a:alphaModFix/>
          </a:blip>
          <a:srcRect b="0" l="0" r="49854" t="0"/>
          <a:stretch/>
        </p:blipFill>
        <p:spPr>
          <a:xfrm>
            <a:off x="146175" y="1268525"/>
            <a:ext cx="1776798" cy="1544376"/>
          </a:xfrm>
          <a:prstGeom prst="rect">
            <a:avLst/>
          </a:prstGeom>
          <a:noFill/>
          <a:ln cap="flat" cmpd="sng" w="9525">
            <a:solidFill>
              <a:schemeClr val="dk1"/>
            </a:solidFill>
            <a:prstDash val="solid"/>
            <a:round/>
            <a:headEnd len="sm" w="sm" type="none"/>
            <a:tailEnd len="sm" w="sm" type="none"/>
          </a:ln>
        </p:spPr>
      </p:pic>
      <p:pic>
        <p:nvPicPr>
          <p:cNvPr id="390" name="Google Shape;390;gd6428b9543_0_328"/>
          <p:cNvPicPr preferRelativeResize="0"/>
          <p:nvPr/>
        </p:nvPicPr>
        <p:blipFill rotWithShape="1">
          <a:blip r:embed="rId4">
            <a:alphaModFix/>
          </a:blip>
          <a:srcRect b="0" l="0" r="49854" t="0"/>
          <a:stretch/>
        </p:blipFill>
        <p:spPr>
          <a:xfrm>
            <a:off x="2315025" y="1281413"/>
            <a:ext cx="1776798" cy="1518599"/>
          </a:xfrm>
          <a:prstGeom prst="rect">
            <a:avLst/>
          </a:prstGeom>
          <a:noFill/>
          <a:ln cap="flat" cmpd="sng" w="9525">
            <a:solidFill>
              <a:schemeClr val="dk1"/>
            </a:solidFill>
            <a:prstDash val="solid"/>
            <a:round/>
            <a:headEnd len="sm" w="sm" type="none"/>
            <a:tailEnd len="sm" w="sm" type="none"/>
          </a:ln>
        </p:spPr>
      </p:pic>
      <p:pic>
        <p:nvPicPr>
          <p:cNvPr id="391" name="Google Shape;391;gd6428b9543_0_328"/>
          <p:cNvPicPr preferRelativeResize="0"/>
          <p:nvPr/>
        </p:nvPicPr>
        <p:blipFill rotWithShape="1">
          <a:blip r:embed="rId5">
            <a:alphaModFix/>
          </a:blip>
          <a:srcRect b="0" l="0" r="37644" t="0"/>
          <a:stretch/>
        </p:blipFill>
        <p:spPr>
          <a:xfrm>
            <a:off x="3341213" y="3069888"/>
            <a:ext cx="2209123" cy="1475613"/>
          </a:xfrm>
          <a:prstGeom prst="rect">
            <a:avLst/>
          </a:prstGeom>
          <a:noFill/>
          <a:ln cap="flat" cmpd="sng" w="9525">
            <a:solidFill>
              <a:schemeClr val="dk1"/>
            </a:solidFill>
            <a:prstDash val="solid"/>
            <a:round/>
            <a:headEnd len="sm" w="sm" type="none"/>
            <a:tailEnd len="sm" w="sm" type="none"/>
          </a:ln>
        </p:spPr>
      </p:pic>
      <p:pic>
        <p:nvPicPr>
          <p:cNvPr id="392" name="Google Shape;392;gd6428b9543_0_328"/>
          <p:cNvPicPr preferRelativeResize="0"/>
          <p:nvPr/>
        </p:nvPicPr>
        <p:blipFill>
          <a:blip r:embed="rId6">
            <a:alphaModFix/>
          </a:blip>
          <a:stretch>
            <a:fillRect/>
          </a:stretch>
        </p:blipFill>
        <p:spPr>
          <a:xfrm>
            <a:off x="3428975" y="4866575"/>
            <a:ext cx="3192501" cy="1899651"/>
          </a:xfrm>
          <a:prstGeom prst="rect">
            <a:avLst/>
          </a:prstGeom>
          <a:noFill/>
          <a:ln cap="flat" cmpd="sng" w="9525">
            <a:solidFill>
              <a:schemeClr val="dk1"/>
            </a:solidFill>
            <a:prstDash val="solid"/>
            <a:round/>
            <a:headEnd len="sm" w="sm" type="none"/>
            <a:tailEnd len="sm" w="sm" type="none"/>
          </a:ln>
        </p:spPr>
      </p:pic>
      <p:pic>
        <p:nvPicPr>
          <p:cNvPr id="393" name="Google Shape;393;gd6428b9543_0_328"/>
          <p:cNvPicPr preferRelativeResize="0"/>
          <p:nvPr/>
        </p:nvPicPr>
        <p:blipFill>
          <a:blip r:embed="rId7">
            <a:alphaModFix/>
          </a:blip>
          <a:stretch>
            <a:fillRect/>
          </a:stretch>
        </p:blipFill>
        <p:spPr>
          <a:xfrm>
            <a:off x="146175" y="4189200"/>
            <a:ext cx="3118402" cy="2577025"/>
          </a:xfrm>
          <a:prstGeom prst="rect">
            <a:avLst/>
          </a:prstGeom>
          <a:noFill/>
          <a:ln cap="flat" cmpd="sng" w="9525">
            <a:solidFill>
              <a:schemeClr val="dk1"/>
            </a:solidFill>
            <a:prstDash val="solid"/>
            <a:round/>
            <a:headEnd len="sm" w="sm" type="none"/>
            <a:tailEnd len="sm" w="sm" type="none"/>
          </a:ln>
        </p:spPr>
      </p:pic>
      <p:sp>
        <p:nvSpPr>
          <p:cNvPr id="394" name="Google Shape;394;gd6428b9543_0_328"/>
          <p:cNvSpPr/>
          <p:nvPr/>
        </p:nvSpPr>
        <p:spPr>
          <a:xfrm>
            <a:off x="1922975" y="2010100"/>
            <a:ext cx="392100" cy="186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gd6428b9543_0_328"/>
          <p:cNvSpPr/>
          <p:nvPr/>
        </p:nvSpPr>
        <p:spPr>
          <a:xfrm>
            <a:off x="4091825" y="2010100"/>
            <a:ext cx="309600" cy="186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6" name="Google Shape;396;gd6428b9543_0_328"/>
          <p:cNvPicPr preferRelativeResize="0"/>
          <p:nvPr/>
        </p:nvPicPr>
        <p:blipFill rotWithShape="1">
          <a:blip r:embed="rId8">
            <a:alphaModFix/>
          </a:blip>
          <a:srcRect b="3855" l="0" r="38469" t="0"/>
          <a:stretch/>
        </p:blipFill>
        <p:spPr>
          <a:xfrm>
            <a:off x="6940550" y="1461275"/>
            <a:ext cx="2064142" cy="1475625"/>
          </a:xfrm>
          <a:prstGeom prst="rect">
            <a:avLst/>
          </a:prstGeom>
          <a:noFill/>
          <a:ln cap="flat" cmpd="sng" w="9525">
            <a:solidFill>
              <a:schemeClr val="dk1"/>
            </a:solidFill>
            <a:prstDash val="solid"/>
            <a:round/>
            <a:headEnd len="sm" w="sm" type="none"/>
            <a:tailEnd len="sm" w="sm" type="none"/>
          </a:ln>
        </p:spPr>
      </p:pic>
      <p:pic>
        <p:nvPicPr>
          <p:cNvPr id="397" name="Google Shape;397;gd6428b9543_0_328"/>
          <p:cNvPicPr preferRelativeResize="0"/>
          <p:nvPr/>
        </p:nvPicPr>
        <p:blipFill rotWithShape="1">
          <a:blip r:embed="rId9">
            <a:alphaModFix/>
          </a:blip>
          <a:srcRect b="0" l="0" r="36159" t="0"/>
          <a:stretch/>
        </p:blipFill>
        <p:spPr>
          <a:xfrm>
            <a:off x="4401425" y="1673225"/>
            <a:ext cx="2262224" cy="1139675"/>
          </a:xfrm>
          <a:prstGeom prst="rect">
            <a:avLst/>
          </a:prstGeom>
          <a:noFill/>
          <a:ln cap="flat" cmpd="sng" w="9525">
            <a:solidFill>
              <a:schemeClr val="dk1"/>
            </a:solidFill>
            <a:prstDash val="solid"/>
            <a:round/>
            <a:headEnd len="sm" w="sm" type="none"/>
            <a:tailEnd len="sm" w="sm" type="none"/>
          </a:ln>
        </p:spPr>
      </p:pic>
      <p:sp>
        <p:nvSpPr>
          <p:cNvPr id="398" name="Google Shape;398;gd6428b9543_0_328"/>
          <p:cNvSpPr/>
          <p:nvPr/>
        </p:nvSpPr>
        <p:spPr>
          <a:xfrm rot="-5404044">
            <a:off x="4832597" y="2893300"/>
            <a:ext cx="255000" cy="94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gd6428b9543_0_328"/>
          <p:cNvSpPr/>
          <p:nvPr/>
        </p:nvSpPr>
        <p:spPr>
          <a:xfrm rot="-5403274">
            <a:off x="4370054" y="4655600"/>
            <a:ext cx="315000" cy="94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gd6428b9543_0_328"/>
          <p:cNvSpPr/>
          <p:nvPr/>
        </p:nvSpPr>
        <p:spPr>
          <a:xfrm rot="-5421">
            <a:off x="5550324" y="4231290"/>
            <a:ext cx="1712102" cy="94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gd6428b9543_0_328"/>
          <p:cNvSpPr/>
          <p:nvPr/>
        </p:nvSpPr>
        <p:spPr>
          <a:xfrm>
            <a:off x="6663650" y="2010100"/>
            <a:ext cx="276900" cy="186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gd6428b9543_0_328"/>
          <p:cNvSpPr/>
          <p:nvPr/>
        </p:nvSpPr>
        <p:spPr>
          <a:xfrm rot="5394290">
            <a:off x="6047431" y="5447047"/>
            <a:ext cx="2528703" cy="94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gd6428b9543_0_328"/>
          <p:cNvSpPr/>
          <p:nvPr/>
        </p:nvSpPr>
        <p:spPr>
          <a:xfrm rot="-5526">
            <a:off x="1661599" y="3604637"/>
            <a:ext cx="1679702" cy="94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gd6428b9543_0_328"/>
          <p:cNvSpPr/>
          <p:nvPr/>
        </p:nvSpPr>
        <p:spPr>
          <a:xfrm rot="5394595">
            <a:off x="1419187" y="3842225"/>
            <a:ext cx="572401" cy="94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gd6428b9543_0_328"/>
          <p:cNvSpPr/>
          <p:nvPr/>
        </p:nvSpPr>
        <p:spPr>
          <a:xfrm rot="5394332">
            <a:off x="6856075" y="4800351"/>
            <a:ext cx="3821405" cy="94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gd6428b9543_0_328"/>
          <p:cNvSpPr/>
          <p:nvPr/>
        </p:nvSpPr>
        <p:spPr>
          <a:xfrm>
            <a:off x="2151725" y="2053163"/>
            <a:ext cx="1972800" cy="379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gd6428b9543_0_328"/>
          <p:cNvSpPr txBox="1"/>
          <p:nvPr/>
        </p:nvSpPr>
        <p:spPr>
          <a:xfrm>
            <a:off x="977050" y="2862700"/>
            <a:ext cx="2209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sz="1000">
                <a:latin typeface="Calibri"/>
                <a:ea typeface="Calibri"/>
                <a:cs typeface="Calibri"/>
                <a:sym typeface="Calibri"/>
              </a:rPr>
              <a:t>ポイントは青天井にならないように一日ごとに減っていく仕様</a:t>
            </a:r>
            <a:endParaRPr sz="1000">
              <a:latin typeface="Calibri"/>
              <a:ea typeface="Calibri"/>
              <a:cs typeface="Calibri"/>
              <a:sym typeface="Calibri"/>
            </a:endParaRPr>
          </a:p>
        </p:txBody>
      </p:sp>
      <p:sp>
        <p:nvSpPr>
          <p:cNvPr id="408" name="Google Shape;408;gd6428b9543_0_328"/>
          <p:cNvSpPr txBox="1"/>
          <p:nvPr/>
        </p:nvSpPr>
        <p:spPr>
          <a:xfrm>
            <a:off x="7558950" y="3234725"/>
            <a:ext cx="1232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sz="1000">
                <a:latin typeface="Calibri"/>
                <a:ea typeface="Calibri"/>
                <a:cs typeface="Calibri"/>
                <a:sym typeface="Calibri"/>
              </a:rPr>
              <a:t>（次々スライド）</a:t>
            </a:r>
            <a:endParaRPr sz="1000">
              <a:latin typeface="Calibri"/>
              <a:ea typeface="Calibri"/>
              <a:cs typeface="Calibri"/>
              <a:sym typeface="Calibri"/>
            </a:endParaRPr>
          </a:p>
        </p:txBody>
      </p:sp>
      <p:sp>
        <p:nvSpPr>
          <p:cNvPr id="409" name="Google Shape;409;gd6428b9543_0_328"/>
          <p:cNvSpPr txBox="1"/>
          <p:nvPr/>
        </p:nvSpPr>
        <p:spPr>
          <a:xfrm>
            <a:off x="6224675" y="3777950"/>
            <a:ext cx="2064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sz="1000">
                <a:latin typeface="Calibri"/>
                <a:ea typeface="Calibri"/>
                <a:cs typeface="Calibri"/>
                <a:sym typeface="Calibri"/>
              </a:rPr>
              <a:t>（次スライド）</a:t>
            </a:r>
            <a:endParaRPr sz="1000">
              <a:latin typeface="Calibri"/>
              <a:ea typeface="Calibri"/>
              <a:cs typeface="Calibri"/>
              <a:sym typeface="Calibri"/>
            </a:endParaRPr>
          </a:p>
          <a:p>
            <a:pPr indent="0" lvl="0" marL="0" rtl="0" algn="l">
              <a:spcBef>
                <a:spcPts val="0"/>
              </a:spcBef>
              <a:spcAft>
                <a:spcPts val="0"/>
              </a:spcAft>
              <a:buNone/>
            </a:pPr>
            <a:r>
              <a:rPr lang="ja-JP" sz="1000">
                <a:latin typeface="Calibri"/>
                <a:ea typeface="Calibri"/>
                <a:cs typeface="Calibri"/>
                <a:sym typeface="Calibri"/>
              </a:rPr>
              <a:t>DERC議論が始まっている画面</a:t>
            </a:r>
            <a:endParaRPr sz="1000">
              <a:latin typeface="Calibri"/>
              <a:ea typeface="Calibri"/>
              <a:cs typeface="Calibri"/>
              <a:sym typeface="Calibri"/>
            </a:endParaRPr>
          </a:p>
        </p:txBody>
      </p:sp>
      <p:sp>
        <p:nvSpPr>
          <p:cNvPr id="410" name="Google Shape;410;gd6428b9543_0_328"/>
          <p:cNvSpPr txBox="1"/>
          <p:nvPr/>
        </p:nvSpPr>
        <p:spPr>
          <a:xfrm>
            <a:off x="208400" y="3836975"/>
            <a:ext cx="831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sz="1000">
                <a:latin typeface="Calibri"/>
                <a:ea typeface="Calibri"/>
                <a:cs typeface="Calibri"/>
                <a:sym typeface="Calibri"/>
              </a:rPr>
              <a:t>賭け画面</a:t>
            </a:r>
            <a:endParaRPr sz="1000">
              <a:latin typeface="Calibri"/>
              <a:ea typeface="Calibri"/>
              <a:cs typeface="Calibri"/>
              <a:sym typeface="Calibri"/>
            </a:endParaRPr>
          </a:p>
        </p:txBody>
      </p:sp>
      <p:sp>
        <p:nvSpPr>
          <p:cNvPr id="411" name="Google Shape;411;gd6428b9543_0_328"/>
          <p:cNvSpPr txBox="1"/>
          <p:nvPr/>
        </p:nvSpPr>
        <p:spPr>
          <a:xfrm>
            <a:off x="5228450" y="4533500"/>
            <a:ext cx="1712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sz="1000">
                <a:latin typeface="Calibri"/>
                <a:ea typeface="Calibri"/>
                <a:cs typeface="Calibri"/>
                <a:sym typeface="Calibri"/>
              </a:rPr>
              <a:t>DERC議論を設定する</a:t>
            </a:r>
            <a:r>
              <a:rPr lang="ja-JP" sz="1000">
                <a:solidFill>
                  <a:schemeClr val="dk1"/>
                </a:solidFill>
                <a:latin typeface="Calibri"/>
                <a:ea typeface="Calibri"/>
                <a:cs typeface="Calibri"/>
                <a:sym typeface="Calibri"/>
              </a:rPr>
              <a:t>画面</a:t>
            </a:r>
            <a:endParaRPr sz="10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gb303b30dc5_0_136"/>
          <p:cNvSpPr txBox="1"/>
          <p:nvPr/>
        </p:nvSpPr>
        <p:spPr>
          <a:xfrm>
            <a:off x="323944" y="164796"/>
            <a:ext cx="1299300" cy="646200"/>
          </a:xfrm>
          <a:prstGeom prst="rect">
            <a:avLst/>
          </a:prstGeom>
          <a:solidFill>
            <a:srgbClr val="DDEA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ja-JP" sz="3600" u="none" cap="none" strike="noStrike">
                <a:solidFill>
                  <a:schemeClr val="dk1"/>
                </a:solidFill>
                <a:latin typeface="Calibri"/>
                <a:ea typeface="Calibri"/>
                <a:cs typeface="Calibri"/>
                <a:sym typeface="Calibri"/>
              </a:rPr>
              <a:t>DERC</a:t>
            </a:r>
            <a:endParaRPr b="0" i="0" sz="3600" u="none" cap="none" strike="noStrike">
              <a:solidFill>
                <a:schemeClr val="dk1"/>
              </a:solidFill>
              <a:latin typeface="Calibri"/>
              <a:ea typeface="Calibri"/>
              <a:cs typeface="Calibri"/>
              <a:sym typeface="Calibri"/>
            </a:endParaRPr>
          </a:p>
        </p:txBody>
      </p:sp>
      <p:sp>
        <p:nvSpPr>
          <p:cNvPr id="418" name="Google Shape;418;gb303b30dc5_0_136"/>
          <p:cNvSpPr/>
          <p:nvPr/>
        </p:nvSpPr>
        <p:spPr>
          <a:xfrm>
            <a:off x="-415636" y="-96982"/>
            <a:ext cx="10072200" cy="1108500"/>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lang="ja-JP" sz="4600">
                <a:solidFill>
                  <a:schemeClr val="lt1"/>
                </a:solidFill>
                <a:latin typeface="Calibri"/>
                <a:ea typeface="Calibri"/>
                <a:cs typeface="Calibri"/>
                <a:sym typeface="Calibri"/>
              </a:rPr>
              <a:t>UI</a:t>
            </a:r>
            <a:r>
              <a:rPr b="1" lang="ja-JP" sz="4100">
                <a:solidFill>
                  <a:schemeClr val="lt1"/>
                </a:solidFill>
                <a:latin typeface="Calibri"/>
                <a:ea typeface="Calibri"/>
                <a:cs typeface="Calibri"/>
                <a:sym typeface="Calibri"/>
              </a:rPr>
              <a:t>（チャット議論の評価画面）</a:t>
            </a:r>
            <a:endParaRPr b="1" i="0" sz="4100" u="none" cap="none" strike="noStrike">
              <a:solidFill>
                <a:schemeClr val="lt1"/>
              </a:solidFill>
              <a:latin typeface="Calibri"/>
              <a:ea typeface="Calibri"/>
              <a:cs typeface="Calibri"/>
              <a:sym typeface="Calibri"/>
            </a:endParaRPr>
          </a:p>
        </p:txBody>
      </p:sp>
      <p:pic>
        <p:nvPicPr>
          <p:cNvPr id="419" name="Google Shape;419;gb303b30dc5_0_136"/>
          <p:cNvPicPr preferRelativeResize="0"/>
          <p:nvPr/>
        </p:nvPicPr>
        <p:blipFill rotWithShape="1">
          <a:blip r:embed="rId3">
            <a:alphaModFix/>
          </a:blip>
          <a:srcRect b="18923" l="0" r="0" t="0"/>
          <a:stretch/>
        </p:blipFill>
        <p:spPr>
          <a:xfrm>
            <a:off x="4639600" y="1107901"/>
            <a:ext cx="3782125" cy="4493001"/>
          </a:xfrm>
          <a:prstGeom prst="rect">
            <a:avLst/>
          </a:prstGeom>
          <a:noFill/>
          <a:ln cap="flat" cmpd="sng" w="9525">
            <a:solidFill>
              <a:schemeClr val="dk1"/>
            </a:solidFill>
            <a:prstDash val="solid"/>
            <a:round/>
            <a:headEnd len="sm" w="sm" type="none"/>
            <a:tailEnd len="sm" w="sm" type="none"/>
          </a:ln>
        </p:spPr>
      </p:pic>
      <p:pic>
        <p:nvPicPr>
          <p:cNvPr id="420" name="Google Shape;420;gb303b30dc5_0_136"/>
          <p:cNvPicPr preferRelativeResize="0"/>
          <p:nvPr/>
        </p:nvPicPr>
        <p:blipFill rotWithShape="1">
          <a:blip r:embed="rId4">
            <a:alphaModFix/>
          </a:blip>
          <a:srcRect b="18923" l="0" r="51606" t="0"/>
          <a:stretch/>
        </p:blipFill>
        <p:spPr>
          <a:xfrm>
            <a:off x="354425" y="1107900"/>
            <a:ext cx="3942876" cy="4493000"/>
          </a:xfrm>
          <a:prstGeom prst="rect">
            <a:avLst/>
          </a:prstGeom>
          <a:noFill/>
          <a:ln cap="flat" cmpd="sng" w="9525">
            <a:solidFill>
              <a:schemeClr val="dk1"/>
            </a:solidFill>
            <a:prstDash val="solid"/>
            <a:round/>
            <a:headEnd len="sm" w="sm" type="none"/>
            <a:tailEnd len="sm" w="sm" type="none"/>
          </a:ln>
        </p:spPr>
      </p:pic>
      <p:pic>
        <p:nvPicPr>
          <p:cNvPr id="421" name="Google Shape;421;gb303b30dc5_0_136"/>
          <p:cNvPicPr preferRelativeResize="0"/>
          <p:nvPr/>
        </p:nvPicPr>
        <p:blipFill rotWithShape="1">
          <a:blip r:embed="rId5">
            <a:alphaModFix/>
          </a:blip>
          <a:srcRect b="-6" l="0" r="14214" t="36918"/>
          <a:stretch/>
        </p:blipFill>
        <p:spPr>
          <a:xfrm>
            <a:off x="2551750" y="6123675"/>
            <a:ext cx="5107175" cy="460525"/>
          </a:xfrm>
          <a:prstGeom prst="rect">
            <a:avLst/>
          </a:prstGeom>
          <a:noFill/>
          <a:ln cap="flat" cmpd="sng" w="9525">
            <a:solidFill>
              <a:schemeClr val="dk1"/>
            </a:solidFill>
            <a:prstDash val="solid"/>
            <a:round/>
            <a:headEnd len="sm" w="sm" type="none"/>
            <a:tailEnd len="sm" w="sm" type="none"/>
          </a:ln>
        </p:spPr>
      </p:pic>
      <p:sp>
        <p:nvSpPr>
          <p:cNvPr id="422" name="Google Shape;422;gb303b30dc5_0_136"/>
          <p:cNvSpPr txBox="1"/>
          <p:nvPr/>
        </p:nvSpPr>
        <p:spPr>
          <a:xfrm>
            <a:off x="2010100" y="5127925"/>
            <a:ext cx="2165700" cy="384900"/>
          </a:xfrm>
          <a:prstGeom prst="rect">
            <a:avLst/>
          </a:prstGeom>
          <a:solidFill>
            <a:srgbClr val="EA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JP" sz="1300">
                <a:latin typeface="Calibri"/>
                <a:ea typeface="Calibri"/>
                <a:cs typeface="Calibri"/>
                <a:sym typeface="Calibri"/>
              </a:rPr>
              <a:t>「yamato」でログイン中</a:t>
            </a:r>
            <a:endParaRPr b="1" sz="1300">
              <a:latin typeface="Calibri"/>
              <a:ea typeface="Calibri"/>
              <a:cs typeface="Calibri"/>
              <a:sym typeface="Calibri"/>
            </a:endParaRPr>
          </a:p>
        </p:txBody>
      </p:sp>
      <p:sp>
        <p:nvSpPr>
          <p:cNvPr id="423" name="Google Shape;423;gb303b30dc5_0_136"/>
          <p:cNvSpPr txBox="1"/>
          <p:nvPr/>
        </p:nvSpPr>
        <p:spPr>
          <a:xfrm>
            <a:off x="702200" y="5644475"/>
            <a:ext cx="539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a:latin typeface="Calibri"/>
                <a:ea typeface="Calibri"/>
                <a:cs typeface="Calibri"/>
                <a:sym typeface="Calibri"/>
              </a:rPr>
              <a:t>「評価」ボタンを押すと、チャットを投稿した本人に匿名でDM</a:t>
            </a:r>
            <a:endParaRPr>
              <a:latin typeface="Calibri"/>
              <a:ea typeface="Calibri"/>
              <a:cs typeface="Calibri"/>
              <a:sym typeface="Calibri"/>
            </a:endParaRPr>
          </a:p>
        </p:txBody>
      </p:sp>
      <p:sp>
        <p:nvSpPr>
          <p:cNvPr id="424" name="Google Shape;424;gb303b30dc5_0_136"/>
          <p:cNvSpPr/>
          <p:nvPr/>
        </p:nvSpPr>
        <p:spPr>
          <a:xfrm>
            <a:off x="255125" y="5314625"/>
            <a:ext cx="498000" cy="3549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gb303b30dc5_1_20"/>
          <p:cNvSpPr txBox="1"/>
          <p:nvPr/>
        </p:nvSpPr>
        <p:spPr>
          <a:xfrm>
            <a:off x="323944" y="164796"/>
            <a:ext cx="1299300" cy="646200"/>
          </a:xfrm>
          <a:prstGeom prst="rect">
            <a:avLst/>
          </a:prstGeom>
          <a:solidFill>
            <a:srgbClr val="DDEA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ja-JP" sz="3600" u="none" cap="none" strike="noStrike">
                <a:solidFill>
                  <a:schemeClr val="dk1"/>
                </a:solidFill>
                <a:latin typeface="Calibri"/>
                <a:ea typeface="Calibri"/>
                <a:cs typeface="Calibri"/>
                <a:sym typeface="Calibri"/>
              </a:rPr>
              <a:t>DERC</a:t>
            </a:r>
            <a:endParaRPr b="0" i="0" sz="3600" u="none" cap="none" strike="noStrike">
              <a:solidFill>
                <a:schemeClr val="dk1"/>
              </a:solidFill>
              <a:latin typeface="Calibri"/>
              <a:ea typeface="Calibri"/>
              <a:cs typeface="Calibri"/>
              <a:sym typeface="Calibri"/>
            </a:endParaRPr>
          </a:p>
        </p:txBody>
      </p:sp>
      <p:sp>
        <p:nvSpPr>
          <p:cNvPr id="431" name="Google Shape;431;gb303b30dc5_1_20"/>
          <p:cNvSpPr/>
          <p:nvPr/>
        </p:nvSpPr>
        <p:spPr>
          <a:xfrm>
            <a:off x="-415636" y="-96982"/>
            <a:ext cx="10072200" cy="1108500"/>
          </a:xfrm>
          <a:prstGeom prst="rect">
            <a:avLst/>
          </a:prstGeom>
          <a:solidFill>
            <a:srgbClr val="2F5496"/>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5400"/>
              <a:buFont typeface="Arial"/>
              <a:buNone/>
            </a:pPr>
            <a:r>
              <a:rPr b="1" lang="ja-JP" sz="4600">
                <a:solidFill>
                  <a:schemeClr val="lt1"/>
                </a:solidFill>
                <a:latin typeface="Calibri"/>
                <a:ea typeface="Calibri"/>
                <a:cs typeface="Calibri"/>
                <a:sym typeface="Calibri"/>
              </a:rPr>
              <a:t>UI</a:t>
            </a:r>
            <a:r>
              <a:rPr b="1" lang="ja-JP" sz="4100">
                <a:solidFill>
                  <a:schemeClr val="lt1"/>
                </a:solidFill>
                <a:latin typeface="Calibri"/>
                <a:ea typeface="Calibri"/>
                <a:cs typeface="Calibri"/>
                <a:sym typeface="Calibri"/>
              </a:rPr>
              <a:t>（web議論の評価画面）</a:t>
            </a:r>
            <a:endParaRPr b="1" sz="5400">
              <a:solidFill>
                <a:schemeClr val="lt1"/>
              </a:solidFill>
              <a:latin typeface="Calibri"/>
              <a:ea typeface="Calibri"/>
              <a:cs typeface="Calibri"/>
              <a:sym typeface="Calibri"/>
            </a:endParaRPr>
          </a:p>
        </p:txBody>
      </p:sp>
      <p:sp>
        <p:nvSpPr>
          <p:cNvPr id="432" name="Google Shape;432;gb303b30dc5_1_20"/>
          <p:cNvSpPr txBox="1"/>
          <p:nvPr/>
        </p:nvSpPr>
        <p:spPr>
          <a:xfrm>
            <a:off x="-6104950" y="4179225"/>
            <a:ext cx="7374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a:latin typeface="Calibri"/>
                <a:ea typeface="Calibri"/>
                <a:cs typeface="Calibri"/>
                <a:sym typeface="Calibri"/>
              </a:rPr>
              <a:t>DDGのためのwebアプリケーション作成。</a:t>
            </a:r>
            <a:endParaRPr>
              <a:latin typeface="Calibri"/>
              <a:ea typeface="Calibri"/>
              <a:cs typeface="Calibri"/>
              <a:sym typeface="Calibri"/>
            </a:endParaRPr>
          </a:p>
          <a:p>
            <a:pPr indent="0" lvl="0" marL="0" rtl="0" algn="l">
              <a:spcBef>
                <a:spcPts val="0"/>
              </a:spcBef>
              <a:spcAft>
                <a:spcPts val="0"/>
              </a:spcAft>
              <a:buNone/>
            </a:pPr>
            <a:r>
              <a:rPr lang="ja-JP">
                <a:latin typeface="Calibri"/>
                <a:ea typeface="Calibri"/>
                <a:cs typeface="Calibri"/>
                <a:sym typeface="Calibri"/>
              </a:rPr>
              <a:t>スマートウォッチによる歩数カウントにDERCを導入するための準備。</a:t>
            </a:r>
            <a:endParaRPr>
              <a:latin typeface="Calibri"/>
              <a:ea typeface="Calibri"/>
              <a:cs typeface="Calibri"/>
              <a:sym typeface="Calibri"/>
            </a:endParaRPr>
          </a:p>
        </p:txBody>
      </p:sp>
      <p:pic>
        <p:nvPicPr>
          <p:cNvPr id="433" name="Google Shape;433;gb303b30dc5_1_20"/>
          <p:cNvPicPr preferRelativeResize="0"/>
          <p:nvPr/>
        </p:nvPicPr>
        <p:blipFill>
          <a:blip r:embed="rId3">
            <a:alphaModFix/>
          </a:blip>
          <a:stretch>
            <a:fillRect/>
          </a:stretch>
        </p:blipFill>
        <p:spPr>
          <a:xfrm>
            <a:off x="251975" y="3391650"/>
            <a:ext cx="2984190" cy="2147275"/>
          </a:xfrm>
          <a:prstGeom prst="rect">
            <a:avLst/>
          </a:prstGeom>
          <a:noFill/>
          <a:ln cap="flat" cmpd="sng" w="9525">
            <a:solidFill>
              <a:schemeClr val="dk1"/>
            </a:solidFill>
            <a:prstDash val="solid"/>
            <a:round/>
            <a:headEnd len="sm" w="sm" type="none"/>
            <a:tailEnd len="sm" w="sm" type="none"/>
          </a:ln>
        </p:spPr>
      </p:pic>
      <p:pic>
        <p:nvPicPr>
          <p:cNvPr id="434" name="Google Shape;434;gb303b30dc5_1_20"/>
          <p:cNvPicPr preferRelativeResize="0"/>
          <p:nvPr/>
        </p:nvPicPr>
        <p:blipFill>
          <a:blip r:embed="rId4">
            <a:alphaModFix/>
          </a:blip>
          <a:stretch>
            <a:fillRect/>
          </a:stretch>
        </p:blipFill>
        <p:spPr>
          <a:xfrm>
            <a:off x="3590461" y="3391650"/>
            <a:ext cx="2060024" cy="2147276"/>
          </a:xfrm>
          <a:prstGeom prst="rect">
            <a:avLst/>
          </a:prstGeom>
          <a:noFill/>
          <a:ln cap="flat" cmpd="sng" w="9525">
            <a:solidFill>
              <a:schemeClr val="dk1"/>
            </a:solidFill>
            <a:prstDash val="solid"/>
            <a:round/>
            <a:headEnd len="sm" w="sm" type="none"/>
            <a:tailEnd len="sm" w="sm" type="none"/>
          </a:ln>
        </p:spPr>
      </p:pic>
      <p:pic>
        <p:nvPicPr>
          <p:cNvPr id="435" name="Google Shape;435;gb303b30dc5_1_20"/>
          <p:cNvPicPr preferRelativeResize="0"/>
          <p:nvPr/>
        </p:nvPicPr>
        <p:blipFill>
          <a:blip r:embed="rId5">
            <a:alphaModFix/>
          </a:blip>
          <a:stretch>
            <a:fillRect/>
          </a:stretch>
        </p:blipFill>
        <p:spPr>
          <a:xfrm>
            <a:off x="5907850" y="3111625"/>
            <a:ext cx="2917125" cy="2980927"/>
          </a:xfrm>
          <a:prstGeom prst="rect">
            <a:avLst/>
          </a:prstGeom>
          <a:noFill/>
          <a:ln cap="flat" cmpd="sng" w="9525">
            <a:solidFill>
              <a:schemeClr val="dk1"/>
            </a:solidFill>
            <a:prstDash val="solid"/>
            <a:round/>
            <a:headEnd len="sm" w="sm" type="none"/>
            <a:tailEnd len="sm" w="sm" type="none"/>
          </a:ln>
        </p:spPr>
      </p:pic>
      <p:pic>
        <p:nvPicPr>
          <p:cNvPr id="436" name="Google Shape;436;gb303b30dc5_1_20"/>
          <p:cNvPicPr preferRelativeResize="0"/>
          <p:nvPr/>
        </p:nvPicPr>
        <p:blipFill rotWithShape="1">
          <a:blip r:embed="rId6">
            <a:alphaModFix/>
          </a:blip>
          <a:srcRect b="3855" l="0" r="38469" t="0"/>
          <a:stretch/>
        </p:blipFill>
        <p:spPr>
          <a:xfrm>
            <a:off x="251975" y="1293250"/>
            <a:ext cx="2064142" cy="1475625"/>
          </a:xfrm>
          <a:prstGeom prst="rect">
            <a:avLst/>
          </a:prstGeom>
          <a:noFill/>
          <a:ln cap="flat" cmpd="sng" w="9525">
            <a:solidFill>
              <a:schemeClr val="dk1"/>
            </a:solidFill>
            <a:prstDash val="solid"/>
            <a:round/>
            <a:headEnd len="sm" w="sm" type="none"/>
            <a:tailEnd len="sm" w="sm" type="none"/>
          </a:ln>
        </p:spPr>
      </p:pic>
      <p:sp>
        <p:nvSpPr>
          <p:cNvPr id="437" name="Google Shape;437;gb303b30dc5_1_20"/>
          <p:cNvSpPr/>
          <p:nvPr/>
        </p:nvSpPr>
        <p:spPr>
          <a:xfrm rot="5393172">
            <a:off x="840983" y="3023725"/>
            <a:ext cx="604201" cy="94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gb303b30dc5_1_20"/>
          <p:cNvSpPr/>
          <p:nvPr/>
        </p:nvSpPr>
        <p:spPr>
          <a:xfrm rot="-5625">
            <a:off x="2316114" y="1956898"/>
            <a:ext cx="4950607" cy="94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gb303b30dc5_1_20"/>
          <p:cNvSpPr/>
          <p:nvPr/>
        </p:nvSpPr>
        <p:spPr>
          <a:xfrm rot="5393825">
            <a:off x="3677327" y="2676300"/>
            <a:ext cx="1336202" cy="94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gb303b30dc5_1_20"/>
          <p:cNvSpPr/>
          <p:nvPr/>
        </p:nvSpPr>
        <p:spPr>
          <a:xfrm rot="5393667">
            <a:off x="6715676" y="2475600"/>
            <a:ext cx="1140002" cy="94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gb303b30dc5_1_20"/>
          <p:cNvSpPr txBox="1"/>
          <p:nvPr/>
        </p:nvSpPr>
        <p:spPr>
          <a:xfrm>
            <a:off x="4156500" y="5538925"/>
            <a:ext cx="831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sz="1200">
                <a:latin typeface="Calibri"/>
                <a:ea typeface="Calibri"/>
                <a:cs typeface="Calibri"/>
                <a:sym typeface="Calibri"/>
              </a:rPr>
              <a:t>賭け画面</a:t>
            </a:r>
            <a:endParaRPr sz="1200">
              <a:latin typeface="Calibri"/>
              <a:ea typeface="Calibri"/>
              <a:cs typeface="Calibri"/>
              <a:sym typeface="Calibri"/>
            </a:endParaRPr>
          </a:p>
        </p:txBody>
      </p:sp>
      <p:sp>
        <p:nvSpPr>
          <p:cNvPr id="442" name="Google Shape;442;gb303b30dc5_1_20"/>
          <p:cNvSpPr txBox="1"/>
          <p:nvPr/>
        </p:nvSpPr>
        <p:spPr>
          <a:xfrm>
            <a:off x="648150" y="5557500"/>
            <a:ext cx="2023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sz="1200">
                <a:latin typeface="Calibri"/>
                <a:ea typeface="Calibri"/>
                <a:cs typeface="Calibri"/>
                <a:sym typeface="Calibri"/>
              </a:rPr>
              <a:t>DERC議論を設定する</a:t>
            </a:r>
            <a:r>
              <a:rPr lang="ja-JP" sz="1200">
                <a:latin typeface="Calibri"/>
                <a:ea typeface="Calibri"/>
                <a:cs typeface="Calibri"/>
                <a:sym typeface="Calibri"/>
              </a:rPr>
              <a:t>画面</a:t>
            </a:r>
            <a:endParaRPr sz="1200">
              <a:latin typeface="Calibri"/>
              <a:ea typeface="Calibri"/>
              <a:cs typeface="Calibri"/>
              <a:sym typeface="Calibri"/>
            </a:endParaRPr>
          </a:p>
        </p:txBody>
      </p:sp>
      <p:sp>
        <p:nvSpPr>
          <p:cNvPr id="443" name="Google Shape;443;gb303b30dc5_1_20"/>
          <p:cNvSpPr txBox="1"/>
          <p:nvPr/>
        </p:nvSpPr>
        <p:spPr>
          <a:xfrm>
            <a:off x="7075525" y="6092550"/>
            <a:ext cx="831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sz="1200">
                <a:latin typeface="Calibri"/>
                <a:ea typeface="Calibri"/>
                <a:cs typeface="Calibri"/>
                <a:sym typeface="Calibri"/>
              </a:rPr>
              <a:t>評価</a:t>
            </a:r>
            <a:r>
              <a:rPr lang="ja-JP" sz="1200">
                <a:latin typeface="Calibri"/>
                <a:ea typeface="Calibri"/>
                <a:cs typeface="Calibri"/>
                <a:sym typeface="Calibri"/>
              </a:rPr>
              <a:t>画面</a:t>
            </a:r>
            <a:endParaRPr sz="12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gd6428b9543_0_380"/>
          <p:cNvSpPr txBox="1"/>
          <p:nvPr/>
        </p:nvSpPr>
        <p:spPr>
          <a:xfrm>
            <a:off x="323944" y="164796"/>
            <a:ext cx="1299300" cy="646200"/>
          </a:xfrm>
          <a:prstGeom prst="rect">
            <a:avLst/>
          </a:prstGeom>
          <a:solidFill>
            <a:srgbClr val="DDEA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ja-JP" sz="3600" u="none" cap="none" strike="noStrike">
                <a:solidFill>
                  <a:schemeClr val="dk1"/>
                </a:solidFill>
                <a:latin typeface="Calibri"/>
                <a:ea typeface="Calibri"/>
                <a:cs typeface="Calibri"/>
                <a:sym typeface="Calibri"/>
              </a:rPr>
              <a:t>DERC</a:t>
            </a:r>
            <a:endParaRPr b="0" i="0" sz="3600" u="none" cap="none" strike="noStrike">
              <a:solidFill>
                <a:schemeClr val="dk1"/>
              </a:solidFill>
              <a:latin typeface="Calibri"/>
              <a:ea typeface="Calibri"/>
              <a:cs typeface="Calibri"/>
              <a:sym typeface="Calibri"/>
            </a:endParaRPr>
          </a:p>
        </p:txBody>
      </p:sp>
      <p:sp>
        <p:nvSpPr>
          <p:cNvPr id="450" name="Google Shape;450;gd6428b9543_0_380"/>
          <p:cNvSpPr/>
          <p:nvPr/>
        </p:nvSpPr>
        <p:spPr>
          <a:xfrm>
            <a:off x="-415636" y="-96982"/>
            <a:ext cx="10072200" cy="1108500"/>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i="0" lang="ja-JP" sz="5400" u="none" cap="none" strike="noStrike">
                <a:solidFill>
                  <a:schemeClr val="lt1"/>
                </a:solidFill>
                <a:latin typeface="Calibri"/>
                <a:ea typeface="Calibri"/>
                <a:cs typeface="Calibri"/>
                <a:sym typeface="Calibri"/>
              </a:rPr>
              <a:t>具体的な</a:t>
            </a:r>
            <a:r>
              <a:rPr b="1" lang="ja-JP" sz="5400">
                <a:solidFill>
                  <a:schemeClr val="lt1"/>
                </a:solidFill>
                <a:latin typeface="Calibri"/>
                <a:ea typeface="Calibri"/>
                <a:cs typeface="Calibri"/>
                <a:sym typeface="Calibri"/>
              </a:rPr>
              <a:t>導入の場</a:t>
            </a:r>
            <a:endParaRPr b="1" i="0" sz="5400" u="none" cap="none" strike="noStrike">
              <a:solidFill>
                <a:schemeClr val="lt1"/>
              </a:solidFill>
              <a:latin typeface="Calibri"/>
              <a:ea typeface="Calibri"/>
              <a:cs typeface="Calibri"/>
              <a:sym typeface="Calibri"/>
            </a:endParaRPr>
          </a:p>
        </p:txBody>
      </p:sp>
      <p:sp>
        <p:nvSpPr>
          <p:cNvPr id="451" name="Google Shape;451;gd6428b9543_0_380"/>
          <p:cNvSpPr txBox="1"/>
          <p:nvPr/>
        </p:nvSpPr>
        <p:spPr>
          <a:xfrm>
            <a:off x="195975" y="1369350"/>
            <a:ext cx="8655600" cy="201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sz="1700">
                <a:latin typeface="Calibri"/>
                <a:ea typeface="Calibri"/>
                <a:cs typeface="Calibri"/>
                <a:sym typeface="Calibri"/>
              </a:rPr>
              <a:t>DERCを導入する議論</a:t>
            </a:r>
            <a:endParaRPr sz="1700">
              <a:latin typeface="Calibri"/>
              <a:ea typeface="Calibri"/>
              <a:cs typeface="Calibri"/>
              <a:sym typeface="Calibri"/>
            </a:endParaRPr>
          </a:p>
          <a:p>
            <a:pPr indent="0" lvl="0" marL="0" rtl="0" algn="l">
              <a:spcBef>
                <a:spcPts val="0"/>
              </a:spcBef>
              <a:spcAft>
                <a:spcPts val="0"/>
              </a:spcAft>
              <a:buNone/>
            </a:pPr>
            <a:r>
              <a:rPr lang="ja-JP" sz="1700">
                <a:latin typeface="Calibri"/>
                <a:ea typeface="Calibri"/>
                <a:cs typeface="Calibri"/>
                <a:sym typeface="Calibri"/>
              </a:rPr>
              <a:t>・ミーティング（web議論）</a:t>
            </a:r>
            <a:endParaRPr sz="1700">
              <a:latin typeface="Calibri"/>
              <a:ea typeface="Calibri"/>
              <a:cs typeface="Calibri"/>
              <a:sym typeface="Calibri"/>
            </a:endParaRPr>
          </a:p>
          <a:p>
            <a:pPr indent="0" lvl="0" marL="0" rtl="0" algn="l">
              <a:spcBef>
                <a:spcPts val="0"/>
              </a:spcBef>
              <a:spcAft>
                <a:spcPts val="0"/>
              </a:spcAft>
              <a:buNone/>
            </a:pPr>
            <a:r>
              <a:rPr lang="ja-JP" sz="1700">
                <a:latin typeface="Calibri"/>
                <a:ea typeface="Calibri"/>
                <a:cs typeface="Calibri"/>
                <a:sym typeface="Calibri"/>
              </a:rPr>
              <a:t>・自主ゼミ</a:t>
            </a:r>
            <a:r>
              <a:rPr lang="ja-JP" sz="1700">
                <a:solidFill>
                  <a:schemeClr val="dk1"/>
                </a:solidFill>
                <a:latin typeface="Calibri"/>
                <a:ea typeface="Calibri"/>
                <a:cs typeface="Calibri"/>
                <a:sym typeface="Calibri"/>
              </a:rPr>
              <a:t>（web議論）</a:t>
            </a:r>
            <a:endParaRPr sz="1700">
              <a:latin typeface="Calibri"/>
              <a:ea typeface="Calibri"/>
              <a:cs typeface="Calibri"/>
              <a:sym typeface="Calibri"/>
            </a:endParaRPr>
          </a:p>
          <a:p>
            <a:pPr indent="0" lvl="0" marL="0" rtl="0" algn="l">
              <a:spcBef>
                <a:spcPts val="0"/>
              </a:spcBef>
              <a:spcAft>
                <a:spcPts val="0"/>
              </a:spcAft>
              <a:buNone/>
            </a:pPr>
            <a:r>
              <a:rPr lang="ja-JP" sz="1700">
                <a:latin typeface="Calibri"/>
                <a:ea typeface="Calibri"/>
                <a:cs typeface="Calibri"/>
                <a:sym typeface="Calibri"/>
              </a:rPr>
              <a:t>・簡単にお題を用意してゲームとして議論してもらう</a:t>
            </a:r>
            <a:r>
              <a:rPr lang="ja-JP" sz="1700">
                <a:solidFill>
                  <a:schemeClr val="dk1"/>
                </a:solidFill>
                <a:latin typeface="Calibri"/>
                <a:ea typeface="Calibri"/>
                <a:cs typeface="Calibri"/>
                <a:sym typeface="Calibri"/>
              </a:rPr>
              <a:t>（web議論・チャット議論両方）</a:t>
            </a:r>
            <a:endParaRPr sz="1700">
              <a:latin typeface="Calibri"/>
              <a:ea typeface="Calibri"/>
              <a:cs typeface="Calibri"/>
              <a:sym typeface="Calibri"/>
            </a:endParaRPr>
          </a:p>
          <a:p>
            <a:pPr indent="0" lvl="0" marL="0" rtl="0" algn="l">
              <a:spcBef>
                <a:spcPts val="0"/>
              </a:spcBef>
              <a:spcAft>
                <a:spcPts val="0"/>
              </a:spcAft>
              <a:buNone/>
            </a:pPr>
            <a:r>
              <a:rPr lang="ja-JP" sz="1700">
                <a:latin typeface="Calibri"/>
                <a:ea typeface="Calibri"/>
                <a:cs typeface="Calibri"/>
                <a:sym typeface="Calibri"/>
              </a:rPr>
              <a:t>・研究についての話し合い</a:t>
            </a:r>
            <a:r>
              <a:rPr lang="ja-JP" sz="1700">
                <a:solidFill>
                  <a:schemeClr val="dk1"/>
                </a:solidFill>
                <a:latin typeface="Calibri"/>
                <a:ea typeface="Calibri"/>
                <a:cs typeface="Calibri"/>
                <a:sym typeface="Calibri"/>
              </a:rPr>
              <a:t>（web議論・チャット議論両方）</a:t>
            </a:r>
            <a:endParaRPr sz="1700">
              <a:solidFill>
                <a:schemeClr val="dk1"/>
              </a:solidFill>
              <a:latin typeface="Calibri"/>
              <a:ea typeface="Calibri"/>
              <a:cs typeface="Calibri"/>
              <a:sym typeface="Calibri"/>
            </a:endParaRPr>
          </a:p>
          <a:p>
            <a:pPr indent="0" lvl="0" marL="0" rtl="0" algn="l">
              <a:spcBef>
                <a:spcPts val="0"/>
              </a:spcBef>
              <a:spcAft>
                <a:spcPts val="0"/>
              </a:spcAft>
              <a:buNone/>
            </a:pPr>
            <a:r>
              <a:t/>
            </a:r>
            <a:endParaRPr sz="1700">
              <a:solidFill>
                <a:schemeClr val="dk1"/>
              </a:solidFill>
              <a:latin typeface="Calibri"/>
              <a:ea typeface="Calibri"/>
              <a:cs typeface="Calibri"/>
              <a:sym typeface="Calibri"/>
            </a:endParaRPr>
          </a:p>
          <a:p>
            <a:pPr indent="0" lvl="0" marL="0" rtl="0" algn="l">
              <a:spcBef>
                <a:spcPts val="0"/>
              </a:spcBef>
              <a:spcAft>
                <a:spcPts val="0"/>
              </a:spcAft>
              <a:buNone/>
            </a:pPr>
            <a:r>
              <a:rPr lang="ja-JP" sz="1700">
                <a:latin typeface="Calibri"/>
                <a:ea typeface="Calibri"/>
                <a:cs typeface="Calibri"/>
                <a:sym typeface="Calibri"/>
              </a:rPr>
              <a:t>そのほか日常であるこういう議論に導入したら？等あればご意見お願いいたします。</a:t>
            </a:r>
            <a:endParaRPr sz="17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gd6428b9543_0_400"/>
          <p:cNvSpPr/>
          <p:nvPr/>
        </p:nvSpPr>
        <p:spPr>
          <a:xfrm>
            <a:off x="-415636" y="-96982"/>
            <a:ext cx="10072200" cy="1108500"/>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1" lang="ja-JP" sz="4400">
                <a:solidFill>
                  <a:schemeClr val="lt1"/>
                </a:solidFill>
                <a:latin typeface="Calibri"/>
                <a:ea typeface="Calibri"/>
                <a:cs typeface="Calibri"/>
                <a:sym typeface="Calibri"/>
              </a:rPr>
              <a:t>歩数カウントでやりたいこと</a:t>
            </a:r>
            <a:endParaRPr b="1" i="0" sz="4400" u="none" cap="none" strike="noStrike">
              <a:solidFill>
                <a:schemeClr val="lt1"/>
              </a:solidFill>
              <a:latin typeface="Calibri"/>
              <a:ea typeface="Calibri"/>
              <a:cs typeface="Calibri"/>
              <a:sym typeface="Calibri"/>
            </a:endParaRPr>
          </a:p>
        </p:txBody>
      </p:sp>
      <p:grpSp>
        <p:nvGrpSpPr>
          <p:cNvPr id="458" name="Google Shape;458;gd6428b9543_0_400"/>
          <p:cNvGrpSpPr/>
          <p:nvPr/>
        </p:nvGrpSpPr>
        <p:grpSpPr>
          <a:xfrm>
            <a:off x="5165175" y="1182313"/>
            <a:ext cx="3777600" cy="2115900"/>
            <a:chOff x="124475" y="1206925"/>
            <a:chExt cx="3777600" cy="2115900"/>
          </a:xfrm>
        </p:grpSpPr>
        <p:sp>
          <p:nvSpPr>
            <p:cNvPr id="459" name="Google Shape;459;gd6428b9543_0_400"/>
            <p:cNvSpPr/>
            <p:nvPr/>
          </p:nvSpPr>
          <p:spPr>
            <a:xfrm>
              <a:off x="124475" y="1206925"/>
              <a:ext cx="3777600" cy="2115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0" name="Google Shape;460;gd6428b9543_0_400"/>
            <p:cNvGrpSpPr/>
            <p:nvPr/>
          </p:nvGrpSpPr>
          <p:grpSpPr>
            <a:xfrm>
              <a:off x="210425" y="1402675"/>
              <a:ext cx="3605706" cy="1724398"/>
              <a:chOff x="174450" y="1350650"/>
              <a:chExt cx="3605706" cy="1724398"/>
            </a:xfrm>
          </p:grpSpPr>
          <p:sp>
            <p:nvSpPr>
              <p:cNvPr id="461" name="Google Shape;461;gd6428b9543_0_400"/>
              <p:cNvSpPr txBox="1"/>
              <p:nvPr/>
            </p:nvSpPr>
            <p:spPr>
              <a:xfrm>
                <a:off x="1291056" y="2122196"/>
                <a:ext cx="24891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ja-JP" sz="1800">
                    <a:solidFill>
                      <a:schemeClr val="dk1"/>
                    </a:solidFill>
                    <a:latin typeface="Calibri"/>
                    <a:ea typeface="Calibri"/>
                    <a:cs typeface="Calibri"/>
                    <a:sym typeface="Calibri"/>
                  </a:rPr>
                  <a:t>歩数に応じてポイントを得る。</a:t>
                </a:r>
                <a:endParaRPr b="0" i="0" sz="1400" u="none" cap="none" strike="noStrike">
                  <a:solidFill>
                    <a:srgbClr val="000000"/>
                  </a:solidFill>
                  <a:latin typeface="Arial"/>
                  <a:ea typeface="Arial"/>
                  <a:cs typeface="Arial"/>
                  <a:sym typeface="Arial"/>
                </a:endParaRPr>
              </a:p>
            </p:txBody>
          </p:sp>
          <p:grpSp>
            <p:nvGrpSpPr>
              <p:cNvPr id="462" name="Google Shape;462;gd6428b9543_0_400"/>
              <p:cNvGrpSpPr/>
              <p:nvPr/>
            </p:nvGrpSpPr>
            <p:grpSpPr>
              <a:xfrm>
                <a:off x="455217" y="2054022"/>
                <a:ext cx="654628" cy="1021026"/>
                <a:chOff x="736979" y="3096285"/>
                <a:chExt cx="805200" cy="1255875"/>
              </a:xfrm>
            </p:grpSpPr>
            <p:grpSp>
              <p:nvGrpSpPr>
                <p:cNvPr id="463" name="Google Shape;463;gd6428b9543_0_400"/>
                <p:cNvGrpSpPr/>
                <p:nvPr/>
              </p:nvGrpSpPr>
              <p:grpSpPr>
                <a:xfrm>
                  <a:off x="736979" y="3096285"/>
                  <a:ext cx="805200" cy="1255875"/>
                  <a:chOff x="5693392" y="3295657"/>
                  <a:chExt cx="805200" cy="1255875"/>
                </a:xfrm>
              </p:grpSpPr>
              <p:sp>
                <p:nvSpPr>
                  <p:cNvPr id="464" name="Google Shape;464;gd6428b9543_0_400"/>
                  <p:cNvSpPr/>
                  <p:nvPr/>
                </p:nvSpPr>
                <p:spPr>
                  <a:xfrm>
                    <a:off x="5768842" y="3295657"/>
                    <a:ext cx="654300" cy="628200"/>
                  </a:xfrm>
                  <a:prstGeom prst="ellipse">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65" name="Google Shape;465;gd6428b9543_0_400"/>
                  <p:cNvSpPr/>
                  <p:nvPr/>
                </p:nvSpPr>
                <p:spPr>
                  <a:xfrm>
                    <a:off x="5693392" y="3609832"/>
                    <a:ext cx="805200" cy="941700"/>
                  </a:xfrm>
                  <a:prstGeom prst="triangle">
                    <a:avLst>
                      <a:gd fmla="val 50000" name="adj"/>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grpSp>
            <p:sp>
              <p:nvSpPr>
                <p:cNvPr id="466" name="Google Shape;466;gd6428b9543_0_400"/>
                <p:cNvSpPr/>
                <p:nvPr/>
              </p:nvSpPr>
              <p:spPr>
                <a:xfrm>
                  <a:off x="901306" y="3266982"/>
                  <a:ext cx="476700" cy="457800"/>
                </a:xfrm>
                <a:prstGeom prst="ellipse">
                  <a:avLst/>
                </a:prstGeom>
                <a:solidFill>
                  <a:srgbClr val="BBD6E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800"/>
                    <a:buFont typeface="Arial"/>
                    <a:buNone/>
                  </a:pPr>
                  <a:r>
                    <a:rPr b="1" i="0" lang="ja-JP" sz="2800" u="none" cap="none" strike="noStrike">
                      <a:solidFill>
                        <a:srgbClr val="000000"/>
                      </a:solidFill>
                      <a:latin typeface="Calibri"/>
                      <a:ea typeface="Calibri"/>
                      <a:cs typeface="Calibri"/>
                      <a:sym typeface="Calibri"/>
                    </a:rPr>
                    <a:t>A</a:t>
                  </a:r>
                  <a:endParaRPr b="1" i="0" sz="2800" u="none" cap="none" strike="noStrike">
                    <a:solidFill>
                      <a:srgbClr val="000000"/>
                    </a:solidFill>
                    <a:latin typeface="Calibri"/>
                    <a:ea typeface="Calibri"/>
                    <a:cs typeface="Calibri"/>
                    <a:sym typeface="Calibri"/>
                  </a:endParaRPr>
                </a:p>
              </p:txBody>
            </p:sp>
          </p:grpSp>
          <p:sp>
            <p:nvSpPr>
              <p:cNvPr id="467" name="Google Shape;467;gd6428b9543_0_400"/>
              <p:cNvSpPr txBox="1"/>
              <p:nvPr/>
            </p:nvSpPr>
            <p:spPr>
              <a:xfrm>
                <a:off x="174450" y="1350650"/>
                <a:ext cx="13326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ja-JP" sz="2000" u="none" cap="none" strike="noStrike">
                    <a:solidFill>
                      <a:schemeClr val="dk1"/>
                    </a:solidFill>
                    <a:latin typeface="Calibri"/>
                    <a:ea typeface="Calibri"/>
                    <a:cs typeface="Calibri"/>
                    <a:sym typeface="Calibri"/>
                  </a:rPr>
                  <a:t>レベル１</a:t>
                </a:r>
                <a:endParaRPr b="0" i="0" sz="1400" u="none" cap="none" strike="noStrike">
                  <a:solidFill>
                    <a:srgbClr val="000000"/>
                  </a:solidFill>
                  <a:latin typeface="Arial"/>
                  <a:ea typeface="Arial"/>
                  <a:cs typeface="Arial"/>
                  <a:sym typeface="Arial"/>
                </a:endParaRPr>
              </a:p>
            </p:txBody>
          </p:sp>
        </p:grpSp>
      </p:grpSp>
      <p:sp>
        <p:nvSpPr>
          <p:cNvPr id="468" name="Google Shape;468;gd6428b9543_0_400"/>
          <p:cNvSpPr/>
          <p:nvPr/>
        </p:nvSpPr>
        <p:spPr>
          <a:xfrm>
            <a:off x="96375" y="3412975"/>
            <a:ext cx="8846400" cy="3357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9" name="Google Shape;469;gd6428b9543_0_400"/>
          <p:cNvGrpSpPr/>
          <p:nvPr/>
        </p:nvGrpSpPr>
        <p:grpSpPr>
          <a:xfrm>
            <a:off x="245150" y="3469002"/>
            <a:ext cx="8548837" cy="3148884"/>
            <a:chOff x="394013" y="3322827"/>
            <a:chExt cx="8548837" cy="3148884"/>
          </a:xfrm>
        </p:grpSpPr>
        <p:sp>
          <p:nvSpPr>
            <p:cNvPr id="470" name="Google Shape;470;gd6428b9543_0_400"/>
            <p:cNvSpPr/>
            <p:nvPr/>
          </p:nvSpPr>
          <p:spPr>
            <a:xfrm rot="939">
              <a:off x="2285313" y="4767136"/>
              <a:ext cx="1098000" cy="23550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71" name="Google Shape;471;gd6428b9543_0_400"/>
            <p:cNvSpPr/>
            <p:nvPr/>
          </p:nvSpPr>
          <p:spPr>
            <a:xfrm rot="-10799061">
              <a:off x="2285337" y="5141442"/>
              <a:ext cx="1098000" cy="235500"/>
            </a:xfrm>
            <a:prstGeom prst="rightArrow">
              <a:avLst>
                <a:gd fmla="val 50000" name="adj1"/>
                <a:gd fmla="val 50000" name="adj2"/>
              </a:avLst>
            </a:prstGeom>
            <a:solidFill>
              <a:srgbClr val="DDEAF6"/>
            </a:solidFill>
            <a:ln cap="flat" cmpd="sng" w="19050">
              <a:solidFill>
                <a:srgbClr val="31538F"/>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grpSp>
          <p:nvGrpSpPr>
            <p:cNvPr id="472" name="Google Shape;472;gd6428b9543_0_400"/>
            <p:cNvGrpSpPr/>
            <p:nvPr/>
          </p:nvGrpSpPr>
          <p:grpSpPr>
            <a:xfrm>
              <a:off x="3617161" y="4444224"/>
              <a:ext cx="654628" cy="1021026"/>
              <a:chOff x="736979" y="3096285"/>
              <a:chExt cx="805200" cy="1255875"/>
            </a:xfrm>
          </p:grpSpPr>
          <p:grpSp>
            <p:nvGrpSpPr>
              <p:cNvPr id="473" name="Google Shape;473;gd6428b9543_0_400"/>
              <p:cNvGrpSpPr/>
              <p:nvPr/>
            </p:nvGrpSpPr>
            <p:grpSpPr>
              <a:xfrm>
                <a:off x="736979" y="3096285"/>
                <a:ext cx="805200" cy="1255875"/>
                <a:chOff x="5693392" y="3295657"/>
                <a:chExt cx="805200" cy="1255875"/>
              </a:xfrm>
            </p:grpSpPr>
            <p:sp>
              <p:nvSpPr>
                <p:cNvPr id="474" name="Google Shape;474;gd6428b9543_0_400"/>
                <p:cNvSpPr/>
                <p:nvPr/>
              </p:nvSpPr>
              <p:spPr>
                <a:xfrm>
                  <a:off x="5768842" y="3295657"/>
                  <a:ext cx="654300" cy="628200"/>
                </a:xfrm>
                <a:prstGeom prst="ellipse">
                  <a:avLst/>
                </a:prstGeom>
                <a:solidFill>
                  <a:srgbClr val="C4E0B2"/>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75" name="Google Shape;475;gd6428b9543_0_400"/>
                <p:cNvSpPr/>
                <p:nvPr/>
              </p:nvSpPr>
              <p:spPr>
                <a:xfrm>
                  <a:off x="5693392" y="3609832"/>
                  <a:ext cx="805200" cy="941700"/>
                </a:xfrm>
                <a:prstGeom prst="triangle">
                  <a:avLst>
                    <a:gd fmla="val 50000" name="adj"/>
                  </a:avLst>
                </a:prstGeom>
                <a:solidFill>
                  <a:srgbClr val="C4E0B2"/>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grpSp>
          <p:sp>
            <p:nvSpPr>
              <p:cNvPr id="476" name="Google Shape;476;gd6428b9543_0_400"/>
              <p:cNvSpPr/>
              <p:nvPr/>
            </p:nvSpPr>
            <p:spPr>
              <a:xfrm>
                <a:off x="901306" y="3266982"/>
                <a:ext cx="476700" cy="457800"/>
              </a:xfrm>
              <a:prstGeom prst="ellipse">
                <a:avLst/>
              </a:prstGeom>
              <a:solidFill>
                <a:srgbClr val="C4E0B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800"/>
                  <a:buFont typeface="Arial"/>
                  <a:buNone/>
                </a:pPr>
                <a:r>
                  <a:rPr b="1" i="0" lang="ja-JP" sz="2800" u="none" cap="none" strike="noStrike">
                    <a:solidFill>
                      <a:srgbClr val="000000"/>
                    </a:solidFill>
                    <a:latin typeface="Calibri"/>
                    <a:ea typeface="Calibri"/>
                    <a:cs typeface="Calibri"/>
                    <a:sym typeface="Calibri"/>
                  </a:rPr>
                  <a:t>B</a:t>
                </a:r>
                <a:endParaRPr b="1" i="0" sz="2800" u="none" cap="none" strike="noStrike">
                  <a:solidFill>
                    <a:srgbClr val="000000"/>
                  </a:solidFill>
                  <a:latin typeface="Calibri"/>
                  <a:ea typeface="Calibri"/>
                  <a:cs typeface="Calibri"/>
                  <a:sym typeface="Calibri"/>
                </a:endParaRPr>
              </a:p>
            </p:txBody>
          </p:sp>
        </p:grpSp>
        <p:sp>
          <p:nvSpPr>
            <p:cNvPr id="477" name="Google Shape;477;gd6428b9543_0_400"/>
            <p:cNvSpPr txBox="1"/>
            <p:nvPr/>
          </p:nvSpPr>
          <p:spPr>
            <a:xfrm>
              <a:off x="2250054" y="4317600"/>
              <a:ext cx="1133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ja-JP" sz="1800" u="none" cap="none" strike="noStrike">
                  <a:solidFill>
                    <a:schemeClr val="dk1"/>
                  </a:solidFill>
                  <a:latin typeface="Calibri"/>
                  <a:ea typeface="Calibri"/>
                  <a:cs typeface="Calibri"/>
                  <a:sym typeface="Calibri"/>
                </a:rPr>
                <a:t>(1)賭け</a:t>
              </a:r>
              <a:endParaRPr b="0" i="0" sz="1400" u="none" cap="none" strike="noStrike">
                <a:solidFill>
                  <a:srgbClr val="000000"/>
                </a:solidFill>
                <a:latin typeface="Arial"/>
                <a:ea typeface="Arial"/>
                <a:cs typeface="Arial"/>
                <a:sym typeface="Arial"/>
              </a:endParaRPr>
            </a:p>
          </p:txBody>
        </p:sp>
        <p:grpSp>
          <p:nvGrpSpPr>
            <p:cNvPr id="478" name="Google Shape;478;gd6428b9543_0_400"/>
            <p:cNvGrpSpPr/>
            <p:nvPr/>
          </p:nvGrpSpPr>
          <p:grpSpPr>
            <a:xfrm>
              <a:off x="1396883" y="4444236"/>
              <a:ext cx="654628" cy="1021026"/>
              <a:chOff x="736979" y="3096285"/>
              <a:chExt cx="805200" cy="1255875"/>
            </a:xfrm>
          </p:grpSpPr>
          <p:grpSp>
            <p:nvGrpSpPr>
              <p:cNvPr id="479" name="Google Shape;479;gd6428b9543_0_400"/>
              <p:cNvGrpSpPr/>
              <p:nvPr/>
            </p:nvGrpSpPr>
            <p:grpSpPr>
              <a:xfrm>
                <a:off x="736979" y="3096285"/>
                <a:ext cx="805200" cy="1255875"/>
                <a:chOff x="5693392" y="3295657"/>
                <a:chExt cx="805200" cy="1255875"/>
              </a:xfrm>
            </p:grpSpPr>
            <p:sp>
              <p:nvSpPr>
                <p:cNvPr id="480" name="Google Shape;480;gd6428b9543_0_400"/>
                <p:cNvSpPr/>
                <p:nvPr/>
              </p:nvSpPr>
              <p:spPr>
                <a:xfrm>
                  <a:off x="5768842" y="3295657"/>
                  <a:ext cx="654300" cy="628200"/>
                </a:xfrm>
                <a:prstGeom prst="ellipse">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81" name="Google Shape;481;gd6428b9543_0_400"/>
                <p:cNvSpPr/>
                <p:nvPr/>
              </p:nvSpPr>
              <p:spPr>
                <a:xfrm>
                  <a:off x="5693392" y="3609832"/>
                  <a:ext cx="805200" cy="941700"/>
                </a:xfrm>
                <a:prstGeom prst="triangle">
                  <a:avLst>
                    <a:gd fmla="val 50000" name="adj"/>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grpSp>
          <p:sp>
            <p:nvSpPr>
              <p:cNvPr id="482" name="Google Shape;482;gd6428b9543_0_400"/>
              <p:cNvSpPr/>
              <p:nvPr/>
            </p:nvSpPr>
            <p:spPr>
              <a:xfrm>
                <a:off x="901306" y="3266982"/>
                <a:ext cx="476700" cy="457800"/>
              </a:xfrm>
              <a:prstGeom prst="ellipse">
                <a:avLst/>
              </a:prstGeom>
              <a:solidFill>
                <a:srgbClr val="BBD6E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800"/>
                  <a:buFont typeface="Arial"/>
                  <a:buNone/>
                </a:pPr>
                <a:r>
                  <a:rPr b="1" i="0" lang="ja-JP" sz="2800" u="none" cap="none" strike="noStrike">
                    <a:solidFill>
                      <a:srgbClr val="000000"/>
                    </a:solidFill>
                    <a:latin typeface="Calibri"/>
                    <a:ea typeface="Calibri"/>
                    <a:cs typeface="Calibri"/>
                    <a:sym typeface="Calibri"/>
                  </a:rPr>
                  <a:t>A</a:t>
                </a:r>
                <a:endParaRPr b="1" i="0" sz="2800" u="none" cap="none" strike="noStrike">
                  <a:solidFill>
                    <a:srgbClr val="000000"/>
                  </a:solidFill>
                  <a:latin typeface="Calibri"/>
                  <a:ea typeface="Calibri"/>
                  <a:cs typeface="Calibri"/>
                  <a:sym typeface="Calibri"/>
                </a:endParaRPr>
              </a:p>
            </p:txBody>
          </p:sp>
        </p:grpSp>
        <p:sp>
          <p:nvSpPr>
            <p:cNvPr id="483" name="Google Shape;483;gd6428b9543_0_400"/>
            <p:cNvSpPr txBox="1"/>
            <p:nvPr/>
          </p:nvSpPr>
          <p:spPr>
            <a:xfrm>
              <a:off x="2219973" y="3322827"/>
              <a:ext cx="56274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ja-JP" sz="2000" u="none" cap="none" strike="noStrike">
                  <a:solidFill>
                    <a:schemeClr val="dk1"/>
                  </a:solidFill>
                  <a:latin typeface="Calibri"/>
                  <a:ea typeface="Calibri"/>
                  <a:cs typeface="Calibri"/>
                  <a:sym typeface="Calibri"/>
                </a:rPr>
                <a:t>レベル２（</a:t>
              </a:r>
              <a:r>
                <a:rPr b="1" lang="ja-JP" sz="2000">
                  <a:solidFill>
                    <a:schemeClr val="dk1"/>
                  </a:solidFill>
                  <a:latin typeface="Calibri"/>
                  <a:ea typeface="Calibri"/>
                  <a:cs typeface="Calibri"/>
                  <a:sym typeface="Calibri"/>
                </a:rPr>
                <a:t>他人に歩数を稼がせたくなる</a:t>
              </a:r>
              <a:r>
                <a:rPr b="1" i="0" lang="ja-JP" sz="20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484" name="Google Shape;484;gd6428b9543_0_400"/>
            <p:cNvSpPr/>
            <p:nvPr/>
          </p:nvSpPr>
          <p:spPr>
            <a:xfrm>
              <a:off x="394013" y="3774325"/>
              <a:ext cx="3356700" cy="449700"/>
            </a:xfrm>
            <a:prstGeom prst="wedgeRoundRectCallout">
              <a:avLst>
                <a:gd fmla="val -13854" name="adj1"/>
                <a:gd fmla="val 109451" name="adj2"/>
                <a:gd fmla="val 16667" name="adj3"/>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ja-JP">
                  <a:latin typeface="Calibri"/>
                  <a:ea typeface="Calibri"/>
                  <a:cs typeface="Calibri"/>
                  <a:sym typeface="Calibri"/>
                </a:rPr>
                <a:t>明日の歩数を多く稼ぐのはＢ君？</a:t>
              </a:r>
              <a:r>
                <a:rPr lang="ja-JP">
                  <a:latin typeface="Calibri"/>
                  <a:ea typeface="Calibri"/>
                  <a:cs typeface="Calibri"/>
                  <a:sym typeface="Calibri"/>
                </a:rPr>
                <a:t>だと思うからB君に賭けよう</a:t>
              </a:r>
              <a:endParaRPr b="0" i="0" sz="1400" u="none" cap="none" strike="noStrike">
                <a:solidFill>
                  <a:srgbClr val="000000"/>
                </a:solidFill>
                <a:latin typeface="Calibri"/>
                <a:ea typeface="Calibri"/>
                <a:cs typeface="Calibri"/>
                <a:sym typeface="Calibri"/>
              </a:endParaRPr>
            </a:p>
          </p:txBody>
        </p:sp>
        <p:sp>
          <p:nvSpPr>
            <p:cNvPr id="485" name="Google Shape;485;gd6428b9543_0_400"/>
            <p:cNvSpPr/>
            <p:nvPr/>
          </p:nvSpPr>
          <p:spPr>
            <a:xfrm>
              <a:off x="505501" y="5831511"/>
              <a:ext cx="6561600" cy="640200"/>
            </a:xfrm>
            <a:prstGeom prst="wedgeRoundRectCallout">
              <a:avLst>
                <a:gd fmla="val -12464" name="adj1"/>
                <a:gd fmla="val -115184" name="adj2"/>
                <a:gd fmla="val 16667" name="adj3"/>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ja-JP" sz="1800" u="none" cap="none" strike="noStrike">
                  <a:solidFill>
                    <a:srgbClr val="000000"/>
                  </a:solidFill>
                  <a:latin typeface="Calibri"/>
                  <a:ea typeface="Calibri"/>
                  <a:cs typeface="Calibri"/>
                  <a:sym typeface="Calibri"/>
                </a:rPr>
                <a:t>賭け成功→賭けポイントとオッズに応じてポイントを獲得</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ja-JP" sz="1800" u="none" cap="none" strike="noStrike">
                  <a:solidFill>
                    <a:srgbClr val="000000"/>
                  </a:solidFill>
                  <a:latin typeface="Calibri"/>
                  <a:ea typeface="Calibri"/>
                  <a:cs typeface="Calibri"/>
                  <a:sym typeface="Calibri"/>
                </a:rPr>
                <a:t>賭け失敗→賭けポイントは</a:t>
              </a:r>
              <a:r>
                <a:rPr lang="ja-JP" sz="1800">
                  <a:latin typeface="Calibri"/>
                  <a:ea typeface="Calibri"/>
                  <a:cs typeface="Calibri"/>
                  <a:sym typeface="Calibri"/>
                </a:rPr>
                <a:t>没収</a:t>
              </a:r>
              <a:endParaRPr b="0" i="0" sz="1800" u="none" cap="none" strike="noStrike">
                <a:solidFill>
                  <a:srgbClr val="000000"/>
                </a:solidFill>
                <a:latin typeface="Calibri"/>
                <a:ea typeface="Calibri"/>
                <a:cs typeface="Calibri"/>
                <a:sym typeface="Calibri"/>
              </a:endParaRPr>
            </a:p>
          </p:txBody>
        </p:sp>
        <p:sp>
          <p:nvSpPr>
            <p:cNvPr id="486" name="Google Shape;486;gd6428b9543_0_400"/>
            <p:cNvSpPr/>
            <p:nvPr/>
          </p:nvSpPr>
          <p:spPr>
            <a:xfrm>
              <a:off x="4536750" y="4020200"/>
              <a:ext cx="4406100" cy="1183800"/>
            </a:xfrm>
            <a:prstGeom prst="roundRect">
              <a:avLst>
                <a:gd fmla="val 16667" name="adj"/>
              </a:avLst>
            </a:prstGeom>
            <a:solidFill>
              <a:srgbClr val="D5A6BD"/>
            </a:solidFill>
            <a:ln cap="flat" cmpd="sng" w="127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ja-JP"/>
                <a:t>ＡさんはＢさんに歩数を稼がせるような何か戦略を練ると予想できる。（散歩に誘う等？）</a:t>
              </a:r>
              <a:endParaRPr b="1"/>
            </a:p>
          </p:txBody>
        </p:sp>
      </p:grpSp>
      <p:sp>
        <p:nvSpPr>
          <p:cNvPr id="487" name="Google Shape;487;gd6428b9543_0_400"/>
          <p:cNvSpPr txBox="1"/>
          <p:nvPr/>
        </p:nvSpPr>
        <p:spPr>
          <a:xfrm>
            <a:off x="286800" y="1526704"/>
            <a:ext cx="4465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JP" sz="1800">
                <a:latin typeface="Calibri"/>
                <a:ea typeface="Calibri"/>
                <a:cs typeface="Calibri"/>
                <a:sym typeface="Calibri"/>
              </a:rPr>
              <a:t>　歩数に応じたポイント獲得の</a:t>
            </a:r>
            <a:endParaRPr b="1" sz="1800">
              <a:latin typeface="Calibri"/>
              <a:ea typeface="Calibri"/>
              <a:cs typeface="Calibri"/>
              <a:sym typeface="Calibri"/>
            </a:endParaRPr>
          </a:p>
          <a:p>
            <a:pPr indent="0" lvl="0" marL="0" rtl="0" algn="l">
              <a:spcBef>
                <a:spcPts val="0"/>
              </a:spcBef>
              <a:spcAft>
                <a:spcPts val="0"/>
              </a:spcAft>
              <a:buNone/>
            </a:pPr>
            <a:r>
              <a:rPr b="1" lang="ja-JP" sz="1800">
                <a:latin typeface="Calibri"/>
                <a:ea typeface="Calibri"/>
                <a:cs typeface="Calibri"/>
                <a:sym typeface="Calibri"/>
              </a:rPr>
              <a:t>　方法を二層化する</a:t>
            </a:r>
            <a:endParaRPr b="1" sz="1800">
              <a:latin typeface="Calibri"/>
              <a:ea typeface="Calibri"/>
              <a:cs typeface="Calibri"/>
              <a:sym typeface="Calibri"/>
            </a:endParaRPr>
          </a:p>
          <a:p>
            <a:pPr indent="0" lvl="0" marL="0" rtl="0" algn="l">
              <a:spcBef>
                <a:spcPts val="0"/>
              </a:spcBef>
              <a:spcAft>
                <a:spcPts val="0"/>
              </a:spcAft>
              <a:buNone/>
            </a:pPr>
            <a:r>
              <a:rPr b="1" lang="ja-JP" sz="1800">
                <a:latin typeface="Calibri"/>
                <a:ea typeface="Calibri"/>
                <a:cs typeface="Calibri"/>
                <a:sym typeface="Calibri"/>
              </a:rPr>
              <a:t>（現状は歩数のログをDBに取ってきているだけ）</a:t>
            </a:r>
            <a:endParaRPr b="1" sz="18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gdd55ce2f87_0_0"/>
          <p:cNvSpPr/>
          <p:nvPr/>
        </p:nvSpPr>
        <p:spPr>
          <a:xfrm>
            <a:off x="-415636" y="-96982"/>
            <a:ext cx="10072200" cy="1108500"/>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t/>
            </a:r>
            <a:endParaRPr b="1" i="0" sz="4400" u="none" cap="none" strike="noStrike">
              <a:solidFill>
                <a:schemeClr val="lt1"/>
              </a:solidFill>
              <a:latin typeface="Calibri"/>
              <a:ea typeface="Calibri"/>
              <a:cs typeface="Calibri"/>
              <a:sym typeface="Calibri"/>
            </a:endParaRPr>
          </a:p>
        </p:txBody>
      </p:sp>
      <p:sp>
        <p:nvSpPr>
          <p:cNvPr id="494" name="Google Shape;494;gdd55ce2f87_0_0"/>
          <p:cNvSpPr/>
          <p:nvPr/>
        </p:nvSpPr>
        <p:spPr>
          <a:xfrm>
            <a:off x="96375" y="1219650"/>
            <a:ext cx="8846400" cy="2115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gdd55ce2f87_0_0"/>
          <p:cNvSpPr txBox="1"/>
          <p:nvPr/>
        </p:nvSpPr>
        <p:spPr>
          <a:xfrm>
            <a:off x="1298925" y="2193150"/>
            <a:ext cx="7575300" cy="5886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lang="ja-JP" sz="1500">
                <a:solidFill>
                  <a:schemeClr val="dk1"/>
                </a:solidFill>
                <a:latin typeface="Calibri"/>
                <a:ea typeface="Calibri"/>
                <a:cs typeface="Calibri"/>
                <a:sym typeface="Calibri"/>
              </a:rPr>
              <a:t>歩数に応じてポイントを得る。</a:t>
            </a:r>
            <a:endParaRPr sz="15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ja-JP" sz="1500">
                <a:solidFill>
                  <a:schemeClr val="dk1"/>
                </a:solidFill>
              </a:rPr>
              <a:t>例：</a:t>
            </a:r>
            <a:r>
              <a:rPr lang="ja-JP" sz="1500">
                <a:solidFill>
                  <a:schemeClr val="dk1"/>
                </a:solidFill>
              </a:rPr>
              <a:t>12000歩歩いたら、1/10の1200ポイントが自分の持ちポイントに加算される。</a:t>
            </a:r>
            <a:endParaRPr b="0" i="0" sz="1500" u="none" cap="none" strike="noStrike">
              <a:solidFill>
                <a:srgbClr val="000000"/>
              </a:solidFill>
              <a:latin typeface="Arial"/>
              <a:ea typeface="Arial"/>
              <a:cs typeface="Arial"/>
              <a:sym typeface="Arial"/>
            </a:endParaRPr>
          </a:p>
        </p:txBody>
      </p:sp>
      <p:grpSp>
        <p:nvGrpSpPr>
          <p:cNvPr id="496" name="Google Shape;496;gdd55ce2f87_0_0"/>
          <p:cNvGrpSpPr/>
          <p:nvPr/>
        </p:nvGrpSpPr>
        <p:grpSpPr>
          <a:xfrm>
            <a:off x="463092" y="2118759"/>
            <a:ext cx="654628" cy="1021026"/>
            <a:chOff x="736979" y="3096285"/>
            <a:chExt cx="805200" cy="1255875"/>
          </a:xfrm>
        </p:grpSpPr>
        <p:grpSp>
          <p:nvGrpSpPr>
            <p:cNvPr id="497" name="Google Shape;497;gdd55ce2f87_0_0"/>
            <p:cNvGrpSpPr/>
            <p:nvPr/>
          </p:nvGrpSpPr>
          <p:grpSpPr>
            <a:xfrm>
              <a:off x="736979" y="3096285"/>
              <a:ext cx="805200" cy="1255875"/>
              <a:chOff x="5693392" y="3295657"/>
              <a:chExt cx="805200" cy="1255875"/>
            </a:xfrm>
          </p:grpSpPr>
          <p:sp>
            <p:nvSpPr>
              <p:cNvPr id="498" name="Google Shape;498;gdd55ce2f87_0_0"/>
              <p:cNvSpPr/>
              <p:nvPr/>
            </p:nvSpPr>
            <p:spPr>
              <a:xfrm>
                <a:off x="5768842" y="3295657"/>
                <a:ext cx="654300" cy="628200"/>
              </a:xfrm>
              <a:prstGeom prst="ellipse">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99" name="Google Shape;499;gdd55ce2f87_0_0"/>
              <p:cNvSpPr/>
              <p:nvPr/>
            </p:nvSpPr>
            <p:spPr>
              <a:xfrm>
                <a:off x="5693392" y="3609832"/>
                <a:ext cx="805200" cy="941700"/>
              </a:xfrm>
              <a:prstGeom prst="triangle">
                <a:avLst>
                  <a:gd fmla="val 50000" name="adj"/>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grpSp>
        <p:sp>
          <p:nvSpPr>
            <p:cNvPr id="500" name="Google Shape;500;gdd55ce2f87_0_0"/>
            <p:cNvSpPr/>
            <p:nvPr/>
          </p:nvSpPr>
          <p:spPr>
            <a:xfrm>
              <a:off x="901306" y="3266982"/>
              <a:ext cx="476700" cy="457800"/>
            </a:xfrm>
            <a:prstGeom prst="ellipse">
              <a:avLst/>
            </a:prstGeom>
            <a:solidFill>
              <a:srgbClr val="BBD6E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800"/>
                <a:buFont typeface="Arial"/>
                <a:buNone/>
              </a:pPr>
              <a:r>
                <a:rPr b="1" i="0" lang="ja-JP" sz="2800" u="none" cap="none" strike="noStrike">
                  <a:solidFill>
                    <a:srgbClr val="000000"/>
                  </a:solidFill>
                  <a:latin typeface="Calibri"/>
                  <a:ea typeface="Calibri"/>
                  <a:cs typeface="Calibri"/>
                  <a:sym typeface="Calibri"/>
                </a:rPr>
                <a:t>A</a:t>
              </a:r>
              <a:endParaRPr b="1" i="0" sz="2800" u="none" cap="none" strike="noStrike">
                <a:solidFill>
                  <a:srgbClr val="000000"/>
                </a:solidFill>
                <a:latin typeface="Calibri"/>
                <a:ea typeface="Calibri"/>
                <a:cs typeface="Calibri"/>
                <a:sym typeface="Calibri"/>
              </a:endParaRPr>
            </a:p>
          </p:txBody>
        </p:sp>
      </p:grpSp>
      <p:sp>
        <p:nvSpPr>
          <p:cNvPr id="501" name="Google Shape;501;gdd55ce2f87_0_0"/>
          <p:cNvSpPr txBox="1"/>
          <p:nvPr/>
        </p:nvSpPr>
        <p:spPr>
          <a:xfrm>
            <a:off x="182325" y="1415400"/>
            <a:ext cx="5443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ja-JP" sz="2000" u="none" cap="none" strike="noStrike">
                <a:solidFill>
                  <a:schemeClr val="dk1"/>
                </a:solidFill>
                <a:latin typeface="Calibri"/>
                <a:ea typeface="Calibri"/>
                <a:cs typeface="Calibri"/>
                <a:sym typeface="Calibri"/>
              </a:rPr>
              <a:t>レベル１</a:t>
            </a:r>
            <a:r>
              <a:rPr b="1" lang="ja-JP" sz="2000">
                <a:solidFill>
                  <a:schemeClr val="dk1"/>
                </a:solidFill>
                <a:latin typeface="Calibri"/>
                <a:ea typeface="Calibri"/>
                <a:cs typeface="Calibri"/>
                <a:sym typeface="Calibri"/>
              </a:rPr>
              <a:t>（歩数を稼ぎたくなる）</a:t>
            </a:r>
            <a:endParaRPr b="0" i="0" sz="1400" u="none" cap="none" strike="noStrike">
              <a:solidFill>
                <a:srgbClr val="000000"/>
              </a:solidFill>
              <a:latin typeface="Arial"/>
              <a:ea typeface="Arial"/>
              <a:cs typeface="Arial"/>
              <a:sym typeface="Arial"/>
            </a:endParaRPr>
          </a:p>
        </p:txBody>
      </p:sp>
      <p:sp>
        <p:nvSpPr>
          <p:cNvPr id="502" name="Google Shape;502;gdd55ce2f87_0_0"/>
          <p:cNvSpPr/>
          <p:nvPr/>
        </p:nvSpPr>
        <p:spPr>
          <a:xfrm>
            <a:off x="96375" y="3412975"/>
            <a:ext cx="8846400" cy="3357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3" name="Google Shape;503;gdd55ce2f87_0_0"/>
          <p:cNvGrpSpPr/>
          <p:nvPr/>
        </p:nvGrpSpPr>
        <p:grpSpPr>
          <a:xfrm>
            <a:off x="245150" y="3469002"/>
            <a:ext cx="8548850" cy="3148873"/>
            <a:chOff x="394013" y="3322827"/>
            <a:chExt cx="8548850" cy="3148873"/>
          </a:xfrm>
        </p:grpSpPr>
        <p:sp>
          <p:nvSpPr>
            <p:cNvPr id="504" name="Google Shape;504;gdd55ce2f87_0_0"/>
            <p:cNvSpPr/>
            <p:nvPr/>
          </p:nvSpPr>
          <p:spPr>
            <a:xfrm rot="939">
              <a:off x="2285313" y="4767136"/>
              <a:ext cx="1098000" cy="23550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505" name="Google Shape;505;gdd55ce2f87_0_0"/>
            <p:cNvSpPr/>
            <p:nvPr/>
          </p:nvSpPr>
          <p:spPr>
            <a:xfrm rot="-10799061">
              <a:off x="2285337" y="5141442"/>
              <a:ext cx="1098000" cy="235500"/>
            </a:xfrm>
            <a:prstGeom prst="rightArrow">
              <a:avLst>
                <a:gd fmla="val 50000" name="adj1"/>
                <a:gd fmla="val 50000" name="adj2"/>
              </a:avLst>
            </a:prstGeom>
            <a:solidFill>
              <a:srgbClr val="DDEAF6"/>
            </a:solidFill>
            <a:ln cap="flat" cmpd="sng" w="19050">
              <a:solidFill>
                <a:srgbClr val="31538F"/>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grpSp>
          <p:nvGrpSpPr>
            <p:cNvPr id="506" name="Google Shape;506;gdd55ce2f87_0_0"/>
            <p:cNvGrpSpPr/>
            <p:nvPr/>
          </p:nvGrpSpPr>
          <p:grpSpPr>
            <a:xfrm>
              <a:off x="3617161" y="4444224"/>
              <a:ext cx="654628" cy="1021026"/>
              <a:chOff x="736979" y="3096285"/>
              <a:chExt cx="805200" cy="1255875"/>
            </a:xfrm>
          </p:grpSpPr>
          <p:grpSp>
            <p:nvGrpSpPr>
              <p:cNvPr id="507" name="Google Shape;507;gdd55ce2f87_0_0"/>
              <p:cNvGrpSpPr/>
              <p:nvPr/>
            </p:nvGrpSpPr>
            <p:grpSpPr>
              <a:xfrm>
                <a:off x="736979" y="3096285"/>
                <a:ext cx="805200" cy="1255875"/>
                <a:chOff x="5693392" y="3295657"/>
                <a:chExt cx="805200" cy="1255875"/>
              </a:xfrm>
            </p:grpSpPr>
            <p:sp>
              <p:nvSpPr>
                <p:cNvPr id="508" name="Google Shape;508;gdd55ce2f87_0_0"/>
                <p:cNvSpPr/>
                <p:nvPr/>
              </p:nvSpPr>
              <p:spPr>
                <a:xfrm>
                  <a:off x="5768842" y="3295657"/>
                  <a:ext cx="654300" cy="628200"/>
                </a:xfrm>
                <a:prstGeom prst="ellipse">
                  <a:avLst/>
                </a:prstGeom>
                <a:solidFill>
                  <a:srgbClr val="C4E0B2"/>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509" name="Google Shape;509;gdd55ce2f87_0_0"/>
                <p:cNvSpPr/>
                <p:nvPr/>
              </p:nvSpPr>
              <p:spPr>
                <a:xfrm>
                  <a:off x="5693392" y="3609832"/>
                  <a:ext cx="805200" cy="941700"/>
                </a:xfrm>
                <a:prstGeom prst="triangle">
                  <a:avLst>
                    <a:gd fmla="val 50000" name="adj"/>
                  </a:avLst>
                </a:prstGeom>
                <a:solidFill>
                  <a:srgbClr val="C4E0B2"/>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grpSp>
          <p:sp>
            <p:nvSpPr>
              <p:cNvPr id="510" name="Google Shape;510;gdd55ce2f87_0_0"/>
              <p:cNvSpPr/>
              <p:nvPr/>
            </p:nvSpPr>
            <p:spPr>
              <a:xfrm>
                <a:off x="901306" y="3266982"/>
                <a:ext cx="476700" cy="457800"/>
              </a:xfrm>
              <a:prstGeom prst="ellipse">
                <a:avLst/>
              </a:prstGeom>
              <a:solidFill>
                <a:srgbClr val="C4E0B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800"/>
                  <a:buFont typeface="Arial"/>
                  <a:buNone/>
                </a:pPr>
                <a:r>
                  <a:rPr b="1" i="0" lang="ja-JP" sz="2800" u="none" cap="none" strike="noStrike">
                    <a:solidFill>
                      <a:srgbClr val="000000"/>
                    </a:solidFill>
                    <a:latin typeface="Calibri"/>
                    <a:ea typeface="Calibri"/>
                    <a:cs typeface="Calibri"/>
                    <a:sym typeface="Calibri"/>
                  </a:rPr>
                  <a:t>B</a:t>
                </a:r>
                <a:endParaRPr b="1" i="0" sz="2800" u="none" cap="none" strike="noStrike">
                  <a:solidFill>
                    <a:srgbClr val="000000"/>
                  </a:solidFill>
                  <a:latin typeface="Calibri"/>
                  <a:ea typeface="Calibri"/>
                  <a:cs typeface="Calibri"/>
                  <a:sym typeface="Calibri"/>
                </a:endParaRPr>
              </a:p>
            </p:txBody>
          </p:sp>
        </p:grpSp>
        <p:sp>
          <p:nvSpPr>
            <p:cNvPr id="511" name="Google Shape;511;gdd55ce2f87_0_0"/>
            <p:cNvSpPr txBox="1"/>
            <p:nvPr/>
          </p:nvSpPr>
          <p:spPr>
            <a:xfrm>
              <a:off x="2250054" y="4317600"/>
              <a:ext cx="1133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ja-JP" sz="1800" u="none" cap="none" strike="noStrike">
                  <a:solidFill>
                    <a:schemeClr val="dk1"/>
                  </a:solidFill>
                  <a:latin typeface="Calibri"/>
                  <a:ea typeface="Calibri"/>
                  <a:cs typeface="Calibri"/>
                  <a:sym typeface="Calibri"/>
                </a:rPr>
                <a:t>(1)賭け</a:t>
              </a:r>
              <a:endParaRPr b="0" i="0" sz="1400" u="none" cap="none" strike="noStrike">
                <a:solidFill>
                  <a:srgbClr val="000000"/>
                </a:solidFill>
                <a:latin typeface="Arial"/>
                <a:ea typeface="Arial"/>
                <a:cs typeface="Arial"/>
                <a:sym typeface="Arial"/>
              </a:endParaRPr>
            </a:p>
          </p:txBody>
        </p:sp>
        <p:grpSp>
          <p:nvGrpSpPr>
            <p:cNvPr id="512" name="Google Shape;512;gdd55ce2f87_0_0"/>
            <p:cNvGrpSpPr/>
            <p:nvPr/>
          </p:nvGrpSpPr>
          <p:grpSpPr>
            <a:xfrm>
              <a:off x="1396883" y="4444236"/>
              <a:ext cx="654628" cy="1021026"/>
              <a:chOff x="736979" y="3096285"/>
              <a:chExt cx="805200" cy="1255875"/>
            </a:xfrm>
          </p:grpSpPr>
          <p:grpSp>
            <p:nvGrpSpPr>
              <p:cNvPr id="513" name="Google Shape;513;gdd55ce2f87_0_0"/>
              <p:cNvGrpSpPr/>
              <p:nvPr/>
            </p:nvGrpSpPr>
            <p:grpSpPr>
              <a:xfrm>
                <a:off x="736979" y="3096285"/>
                <a:ext cx="805200" cy="1255875"/>
                <a:chOff x="5693392" y="3295657"/>
                <a:chExt cx="805200" cy="1255875"/>
              </a:xfrm>
            </p:grpSpPr>
            <p:sp>
              <p:nvSpPr>
                <p:cNvPr id="514" name="Google Shape;514;gdd55ce2f87_0_0"/>
                <p:cNvSpPr/>
                <p:nvPr/>
              </p:nvSpPr>
              <p:spPr>
                <a:xfrm>
                  <a:off x="5768842" y="3295657"/>
                  <a:ext cx="654300" cy="628200"/>
                </a:xfrm>
                <a:prstGeom prst="ellipse">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515" name="Google Shape;515;gdd55ce2f87_0_0"/>
                <p:cNvSpPr/>
                <p:nvPr/>
              </p:nvSpPr>
              <p:spPr>
                <a:xfrm>
                  <a:off x="5693392" y="3609832"/>
                  <a:ext cx="805200" cy="941700"/>
                </a:xfrm>
                <a:prstGeom prst="triangle">
                  <a:avLst>
                    <a:gd fmla="val 50000" name="adj"/>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grpSp>
          <p:sp>
            <p:nvSpPr>
              <p:cNvPr id="516" name="Google Shape;516;gdd55ce2f87_0_0"/>
              <p:cNvSpPr/>
              <p:nvPr/>
            </p:nvSpPr>
            <p:spPr>
              <a:xfrm>
                <a:off x="901306" y="3266982"/>
                <a:ext cx="476700" cy="457800"/>
              </a:xfrm>
              <a:prstGeom prst="ellipse">
                <a:avLst/>
              </a:prstGeom>
              <a:solidFill>
                <a:srgbClr val="BBD6E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800"/>
                  <a:buFont typeface="Arial"/>
                  <a:buNone/>
                </a:pPr>
                <a:r>
                  <a:rPr b="1" i="0" lang="ja-JP" sz="2800" u="none" cap="none" strike="noStrike">
                    <a:solidFill>
                      <a:srgbClr val="000000"/>
                    </a:solidFill>
                    <a:latin typeface="Calibri"/>
                    <a:ea typeface="Calibri"/>
                    <a:cs typeface="Calibri"/>
                    <a:sym typeface="Calibri"/>
                  </a:rPr>
                  <a:t>A</a:t>
                </a:r>
                <a:endParaRPr b="1" i="0" sz="2800" u="none" cap="none" strike="noStrike">
                  <a:solidFill>
                    <a:srgbClr val="000000"/>
                  </a:solidFill>
                  <a:latin typeface="Calibri"/>
                  <a:ea typeface="Calibri"/>
                  <a:cs typeface="Calibri"/>
                  <a:sym typeface="Calibri"/>
                </a:endParaRPr>
              </a:p>
            </p:txBody>
          </p:sp>
        </p:grpSp>
        <p:sp>
          <p:nvSpPr>
            <p:cNvPr id="517" name="Google Shape;517;gdd55ce2f87_0_0"/>
            <p:cNvSpPr txBox="1"/>
            <p:nvPr/>
          </p:nvSpPr>
          <p:spPr>
            <a:xfrm>
              <a:off x="2219973" y="3322827"/>
              <a:ext cx="56274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ja-JP" sz="2000" u="none" cap="none" strike="noStrike">
                  <a:solidFill>
                    <a:schemeClr val="dk1"/>
                  </a:solidFill>
                  <a:latin typeface="Calibri"/>
                  <a:ea typeface="Calibri"/>
                  <a:cs typeface="Calibri"/>
                  <a:sym typeface="Calibri"/>
                </a:rPr>
                <a:t>レベル２（</a:t>
              </a:r>
              <a:r>
                <a:rPr b="1" lang="ja-JP" sz="2000">
                  <a:solidFill>
                    <a:schemeClr val="dk1"/>
                  </a:solidFill>
                  <a:latin typeface="Calibri"/>
                  <a:ea typeface="Calibri"/>
                  <a:cs typeface="Calibri"/>
                  <a:sym typeface="Calibri"/>
                </a:rPr>
                <a:t>他人に歩数を稼がせたくなる</a:t>
              </a:r>
              <a:r>
                <a:rPr b="1" i="0" lang="ja-JP" sz="20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518" name="Google Shape;518;gdd55ce2f87_0_0"/>
            <p:cNvSpPr/>
            <p:nvPr/>
          </p:nvSpPr>
          <p:spPr>
            <a:xfrm>
              <a:off x="394013" y="3774325"/>
              <a:ext cx="3356700" cy="449700"/>
            </a:xfrm>
            <a:prstGeom prst="wedgeRoundRectCallout">
              <a:avLst>
                <a:gd fmla="val -13854" name="adj1"/>
                <a:gd fmla="val 109451" name="adj2"/>
                <a:gd fmla="val 16667" name="adj3"/>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ja-JP">
                  <a:latin typeface="Calibri"/>
                  <a:ea typeface="Calibri"/>
                  <a:cs typeface="Calibri"/>
                  <a:sym typeface="Calibri"/>
                </a:rPr>
                <a:t>明日の歩数を多く稼ぐのはＢ君？だと思うからB君に賭けよう</a:t>
              </a:r>
              <a:endParaRPr b="0" i="0" sz="1400" u="none" cap="none" strike="noStrike">
                <a:solidFill>
                  <a:srgbClr val="000000"/>
                </a:solidFill>
                <a:latin typeface="Calibri"/>
                <a:ea typeface="Calibri"/>
                <a:cs typeface="Calibri"/>
                <a:sym typeface="Calibri"/>
              </a:endParaRPr>
            </a:p>
          </p:txBody>
        </p:sp>
        <p:sp>
          <p:nvSpPr>
            <p:cNvPr id="519" name="Google Shape;519;gdd55ce2f87_0_0"/>
            <p:cNvSpPr/>
            <p:nvPr/>
          </p:nvSpPr>
          <p:spPr>
            <a:xfrm>
              <a:off x="505516" y="5831500"/>
              <a:ext cx="8287500" cy="640200"/>
            </a:xfrm>
            <a:prstGeom prst="wedgeRoundRectCallout">
              <a:avLst>
                <a:gd fmla="val -21488" name="adj1"/>
                <a:gd fmla="val -111766" name="adj2"/>
                <a:gd fmla="val 16667" name="adj3"/>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ja-JP" sz="1800" u="none" cap="none" strike="noStrike">
                  <a:solidFill>
                    <a:srgbClr val="000000"/>
                  </a:solidFill>
                  <a:latin typeface="Calibri"/>
                  <a:ea typeface="Calibri"/>
                  <a:cs typeface="Calibri"/>
                  <a:sym typeface="Calibri"/>
                </a:rPr>
                <a:t>賭け成功→賭けポイント</a:t>
              </a:r>
              <a:r>
                <a:rPr lang="ja-JP" sz="1800">
                  <a:latin typeface="Calibri"/>
                  <a:ea typeface="Calibri"/>
                  <a:cs typeface="Calibri"/>
                  <a:sym typeface="Calibri"/>
                </a:rPr>
                <a:t>・</a:t>
              </a:r>
              <a:r>
                <a:rPr b="0" i="0" lang="ja-JP" sz="1800" u="none" cap="none" strike="noStrike">
                  <a:solidFill>
                    <a:srgbClr val="000000"/>
                  </a:solidFill>
                  <a:latin typeface="Calibri"/>
                  <a:ea typeface="Calibri"/>
                  <a:cs typeface="Calibri"/>
                  <a:sym typeface="Calibri"/>
                </a:rPr>
                <a:t>オッズ</a:t>
              </a:r>
              <a:r>
                <a:rPr lang="ja-JP" sz="1800">
                  <a:latin typeface="Calibri"/>
                  <a:ea typeface="Calibri"/>
                  <a:cs typeface="Calibri"/>
                  <a:sym typeface="Calibri"/>
                </a:rPr>
                <a:t>・順位に</a:t>
              </a:r>
              <a:r>
                <a:rPr b="0" i="0" lang="ja-JP" sz="1800" u="none" cap="none" strike="noStrike">
                  <a:solidFill>
                    <a:srgbClr val="000000"/>
                  </a:solidFill>
                  <a:latin typeface="Calibri"/>
                  <a:ea typeface="Calibri"/>
                  <a:cs typeface="Calibri"/>
                  <a:sym typeface="Calibri"/>
                </a:rPr>
                <a:t>応じてポイントを獲得</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ja-JP" sz="1800" u="none" cap="none" strike="noStrike">
                  <a:solidFill>
                    <a:srgbClr val="000000"/>
                  </a:solidFill>
                  <a:latin typeface="Calibri"/>
                  <a:ea typeface="Calibri"/>
                  <a:cs typeface="Calibri"/>
                  <a:sym typeface="Calibri"/>
                </a:rPr>
                <a:t>賭け失敗→賭けポイントは</a:t>
              </a:r>
              <a:r>
                <a:rPr lang="ja-JP" sz="1800">
                  <a:latin typeface="Calibri"/>
                  <a:ea typeface="Calibri"/>
                  <a:cs typeface="Calibri"/>
                  <a:sym typeface="Calibri"/>
                </a:rPr>
                <a:t>没収</a:t>
              </a:r>
              <a:endParaRPr b="0" i="0" sz="1800" u="none" cap="none" strike="noStrike">
                <a:solidFill>
                  <a:srgbClr val="000000"/>
                </a:solidFill>
                <a:latin typeface="Calibri"/>
                <a:ea typeface="Calibri"/>
                <a:cs typeface="Calibri"/>
                <a:sym typeface="Calibri"/>
              </a:endParaRPr>
            </a:p>
          </p:txBody>
        </p:sp>
        <p:sp>
          <p:nvSpPr>
            <p:cNvPr id="520" name="Google Shape;520;gdd55ce2f87_0_0"/>
            <p:cNvSpPr/>
            <p:nvPr/>
          </p:nvSpPr>
          <p:spPr>
            <a:xfrm>
              <a:off x="4536763" y="3774325"/>
              <a:ext cx="4406100" cy="1823400"/>
            </a:xfrm>
            <a:prstGeom prst="roundRect">
              <a:avLst>
                <a:gd fmla="val 16667" name="adj"/>
              </a:avLst>
            </a:prstGeom>
            <a:solidFill>
              <a:srgbClr val="DDEAF6"/>
            </a:solidFill>
            <a:ln cap="flat" cmpd="sng" w="127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JP"/>
                <a:t>賭け成功条件:</a:t>
              </a:r>
              <a:endParaRPr/>
            </a:p>
            <a:p>
              <a:pPr indent="0" lvl="0" marL="0" rtl="0" algn="l">
                <a:spcBef>
                  <a:spcPts val="0"/>
                </a:spcBef>
                <a:spcAft>
                  <a:spcPts val="0"/>
                </a:spcAft>
                <a:buNone/>
              </a:pPr>
              <a:r>
                <a:rPr lang="ja-JP"/>
                <a:t>賭けた相手の歩数が被験者内で1,2,3位のどれかであった場合</a:t>
              </a:r>
              <a:endParaRPr/>
            </a:p>
            <a:p>
              <a:pPr indent="0" lvl="0" marL="0" rtl="0" algn="l">
                <a:spcBef>
                  <a:spcPts val="0"/>
                </a:spcBef>
                <a:spcAft>
                  <a:spcPts val="0"/>
                </a:spcAft>
                <a:buNone/>
              </a:pPr>
              <a:r>
                <a:rPr b="1" lang="ja-JP"/>
                <a:t>1位</a:t>
              </a:r>
              <a:r>
                <a:rPr lang="ja-JP"/>
                <a:t>...賭けポイント×オッズ×</a:t>
              </a:r>
              <a:r>
                <a:rPr b="1" lang="ja-JP"/>
                <a:t>1.2</a:t>
              </a:r>
              <a:endParaRPr b="1"/>
            </a:p>
            <a:p>
              <a:pPr indent="0" lvl="0" marL="0" rtl="0" algn="l">
                <a:spcBef>
                  <a:spcPts val="0"/>
                </a:spcBef>
                <a:spcAft>
                  <a:spcPts val="0"/>
                </a:spcAft>
                <a:buNone/>
              </a:pPr>
              <a:r>
                <a:rPr b="1" lang="ja-JP">
                  <a:solidFill>
                    <a:schemeClr val="dk1"/>
                  </a:solidFill>
                </a:rPr>
                <a:t>2</a:t>
              </a:r>
              <a:r>
                <a:rPr b="1" lang="ja-JP">
                  <a:solidFill>
                    <a:schemeClr val="dk1"/>
                  </a:solidFill>
                </a:rPr>
                <a:t>位</a:t>
              </a:r>
              <a:r>
                <a:rPr lang="ja-JP">
                  <a:solidFill>
                    <a:schemeClr val="dk1"/>
                  </a:solidFill>
                </a:rPr>
                <a:t>...賭けポイント×オッズ×</a:t>
              </a:r>
              <a:r>
                <a:rPr b="1" lang="ja-JP">
                  <a:solidFill>
                    <a:schemeClr val="dk1"/>
                  </a:solidFill>
                </a:rPr>
                <a:t>1.1</a:t>
              </a:r>
              <a:endParaRPr b="1">
                <a:solidFill>
                  <a:schemeClr val="dk1"/>
                </a:solidFill>
              </a:endParaRPr>
            </a:p>
            <a:p>
              <a:pPr indent="0" lvl="0" marL="0" rtl="0" algn="l">
                <a:spcBef>
                  <a:spcPts val="0"/>
                </a:spcBef>
                <a:spcAft>
                  <a:spcPts val="0"/>
                </a:spcAft>
                <a:buNone/>
              </a:pPr>
              <a:r>
                <a:rPr b="1" lang="ja-JP">
                  <a:solidFill>
                    <a:schemeClr val="dk1"/>
                  </a:solidFill>
                </a:rPr>
                <a:t>3位</a:t>
              </a:r>
              <a:r>
                <a:rPr lang="ja-JP">
                  <a:solidFill>
                    <a:schemeClr val="dk1"/>
                  </a:solidFill>
                </a:rPr>
                <a:t>...賭けポイント×オッズ×</a:t>
              </a:r>
              <a:r>
                <a:rPr b="1" lang="ja-JP">
                  <a:solidFill>
                    <a:schemeClr val="dk1"/>
                  </a:solidFill>
                </a:rPr>
                <a:t>1.0</a:t>
              </a:r>
              <a:endParaRPr b="1"/>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p:nvPr/>
        </p:nvSpPr>
        <p:spPr>
          <a:xfrm>
            <a:off x="-415636" y="-96982"/>
            <a:ext cx="10072254" cy="1108364"/>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1" i="0" lang="ja-JP" sz="4000" u="none" cap="none" strike="noStrike">
                <a:solidFill>
                  <a:schemeClr val="lt1"/>
                </a:solidFill>
                <a:latin typeface="Calibri"/>
                <a:ea typeface="Calibri"/>
                <a:cs typeface="Calibri"/>
                <a:sym typeface="Calibri"/>
              </a:rPr>
              <a:t>研究背景（ゲーミフィケーション）</a:t>
            </a:r>
            <a:endParaRPr b="0" i="0" sz="1400" u="none" cap="none" strike="noStrike">
              <a:solidFill>
                <a:srgbClr val="000000"/>
              </a:solidFill>
              <a:latin typeface="Arial"/>
              <a:ea typeface="Arial"/>
              <a:cs typeface="Arial"/>
              <a:sym typeface="Arial"/>
            </a:endParaRPr>
          </a:p>
        </p:txBody>
      </p:sp>
      <p:sp>
        <p:nvSpPr>
          <p:cNvPr id="98" name="Google Shape;98;p2"/>
          <p:cNvSpPr txBox="1"/>
          <p:nvPr/>
        </p:nvSpPr>
        <p:spPr>
          <a:xfrm>
            <a:off x="419670" y="1236438"/>
            <a:ext cx="7308377"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ja-JP" sz="1600" u="none" cap="none" strike="noStrike">
                <a:solidFill>
                  <a:schemeClr val="dk1"/>
                </a:solidFill>
                <a:latin typeface="Calibri"/>
                <a:ea typeface="Calibri"/>
                <a:cs typeface="Calibri"/>
                <a:sym typeface="Calibri"/>
              </a:rPr>
              <a:t>定義</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ja-JP" sz="1600" u="none" cap="none" strike="noStrike">
                <a:solidFill>
                  <a:schemeClr val="dk1"/>
                </a:solidFill>
                <a:latin typeface="Calibri"/>
                <a:ea typeface="Calibri"/>
                <a:cs typeface="Calibri"/>
                <a:sym typeface="Calibri"/>
              </a:rPr>
              <a:t>ゲーミフィケーションとは「ゲームに使われている構造を。ゲームとは別の分野で応用し、行動に対する動機付けや問題解決をもたらすこと」</a:t>
            </a:r>
            <a:endParaRPr b="0" i="0" sz="1400" u="none" cap="none" strike="noStrike">
              <a:solidFill>
                <a:srgbClr val="000000"/>
              </a:solidFill>
              <a:latin typeface="Arial"/>
              <a:ea typeface="Arial"/>
              <a:cs typeface="Arial"/>
              <a:sym typeface="Arial"/>
            </a:endParaRPr>
          </a:p>
        </p:txBody>
      </p:sp>
      <p:sp>
        <p:nvSpPr>
          <p:cNvPr id="99" name="Google Shape;99;p2"/>
          <p:cNvSpPr txBox="1"/>
          <p:nvPr/>
        </p:nvSpPr>
        <p:spPr>
          <a:xfrm>
            <a:off x="419668" y="2195529"/>
            <a:ext cx="8280779"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ja-JP" sz="1600" u="none" cap="none" strike="noStrike">
                <a:solidFill>
                  <a:schemeClr val="dk1"/>
                </a:solidFill>
                <a:latin typeface="Calibri"/>
                <a:ea typeface="Calibri"/>
                <a:cs typeface="Calibri"/>
                <a:sym typeface="Calibri"/>
              </a:rPr>
              <a:t>使用例</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ja-JP" sz="1600" u="none" cap="none" strike="noStrike">
                <a:solidFill>
                  <a:schemeClr val="dk1"/>
                </a:solidFill>
                <a:latin typeface="Calibri"/>
                <a:ea typeface="Calibri"/>
                <a:cs typeface="Calibri"/>
                <a:sym typeface="Calibri"/>
              </a:rPr>
              <a:t>Nike+（Nike)：運動管理アプリケーション（バッヂ機能）</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ja-JP" sz="1600" u="none" cap="none" strike="noStrike">
                <a:solidFill>
                  <a:schemeClr val="dk1"/>
                </a:solidFill>
                <a:latin typeface="Calibri"/>
                <a:ea typeface="Calibri"/>
                <a:cs typeface="Calibri"/>
                <a:sym typeface="Calibri"/>
              </a:rPr>
              <a:t>ビッくらポン（くら寿司）：一定数皿を貯めると、ゲームができ、当たるとおもちゃがもらえる。</a:t>
            </a:r>
            <a:endParaRPr b="0" i="0" sz="1600" u="none" cap="none" strike="noStrike">
              <a:solidFill>
                <a:schemeClr val="dk1"/>
              </a:solidFill>
              <a:latin typeface="Calibri"/>
              <a:ea typeface="Calibri"/>
              <a:cs typeface="Calibri"/>
              <a:sym typeface="Calibri"/>
            </a:endParaRPr>
          </a:p>
        </p:txBody>
      </p:sp>
      <p:sp>
        <p:nvSpPr>
          <p:cNvPr id="100" name="Google Shape;100;p2"/>
          <p:cNvSpPr txBox="1"/>
          <p:nvPr/>
        </p:nvSpPr>
        <p:spPr>
          <a:xfrm>
            <a:off x="419668" y="3282513"/>
            <a:ext cx="8280779"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ja-JP" sz="1600" u="none" cap="none" strike="noStrike">
                <a:solidFill>
                  <a:schemeClr val="dk1"/>
                </a:solidFill>
                <a:latin typeface="Calibri"/>
                <a:ea typeface="Calibri"/>
                <a:cs typeface="Calibri"/>
                <a:sym typeface="Calibri"/>
              </a:rPr>
              <a:t>問題点</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ja-JP" sz="1600" u="none" cap="none" strike="noStrike">
                <a:solidFill>
                  <a:schemeClr val="dk1"/>
                </a:solidFill>
                <a:latin typeface="Calibri"/>
                <a:ea typeface="Calibri"/>
                <a:cs typeface="Calibri"/>
                <a:sym typeface="Calibri"/>
              </a:rPr>
              <a:t>報酬を獲得すること自体が目的になってしまう。</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ja-JP" sz="1600" u="none" cap="none" strike="noStrike">
                <a:solidFill>
                  <a:schemeClr val="dk1"/>
                </a:solidFill>
                <a:latin typeface="Calibri"/>
                <a:ea typeface="Calibri"/>
                <a:cs typeface="Calibri"/>
                <a:sym typeface="Calibri"/>
              </a:rPr>
              <a:t>内発的な動機付けがされない。</a:t>
            </a:r>
            <a:endParaRPr b="0" i="0" sz="1600" u="none" cap="none" strike="noStrike">
              <a:solidFill>
                <a:schemeClr val="dk1"/>
              </a:solidFill>
              <a:latin typeface="Calibri"/>
              <a:ea typeface="Calibri"/>
              <a:cs typeface="Calibri"/>
              <a:sym typeface="Calibri"/>
            </a:endParaRPr>
          </a:p>
        </p:txBody>
      </p:sp>
      <p:graphicFrame>
        <p:nvGraphicFramePr>
          <p:cNvPr id="101" name="Google Shape;101;p2"/>
          <p:cNvGraphicFramePr/>
          <p:nvPr/>
        </p:nvGraphicFramePr>
        <p:xfrm>
          <a:off x="340625" y="4341639"/>
          <a:ext cx="3000000" cy="3000000"/>
        </p:xfrm>
        <a:graphic>
          <a:graphicData uri="http://schemas.openxmlformats.org/drawingml/2006/table">
            <a:tbl>
              <a:tblPr bandRow="1" firstRow="1">
                <a:noFill/>
                <a:tableStyleId>{FEB5859E-3E11-4B9C-85ED-1E7FCDE71F93}</a:tableStyleId>
              </a:tblPr>
              <a:tblGrid>
                <a:gridCol w="4219425"/>
                <a:gridCol w="4219425"/>
              </a:tblGrid>
              <a:tr h="434550">
                <a:tc>
                  <a:txBody>
                    <a:bodyPr/>
                    <a:lstStyle/>
                    <a:p>
                      <a:pPr indent="0" lvl="0" marL="0" marR="0" rtl="0" algn="l">
                        <a:lnSpc>
                          <a:spcPct val="100000"/>
                        </a:lnSpc>
                        <a:spcBef>
                          <a:spcPts val="0"/>
                        </a:spcBef>
                        <a:spcAft>
                          <a:spcPts val="0"/>
                        </a:spcAft>
                        <a:buClr>
                          <a:srgbClr val="000000"/>
                        </a:buClr>
                        <a:buSzPts val="1600"/>
                        <a:buFont typeface="Arial"/>
                        <a:buNone/>
                      </a:pPr>
                      <a:r>
                        <a:rPr lang="ja-JP" sz="1600" u="none" cap="none" strike="noStrike">
                          <a:solidFill>
                            <a:schemeClr val="dk1"/>
                          </a:solidFill>
                        </a:rPr>
                        <a:t>内発的動機付け</a:t>
                      </a:r>
                      <a:endParaRPr sz="14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ja-JP" sz="1600" u="none" cap="none" strike="noStrike">
                          <a:solidFill>
                            <a:schemeClr val="dk1"/>
                          </a:solidFill>
                        </a:rPr>
                        <a:t>外発的動機付け</a:t>
                      </a:r>
                      <a:endParaRPr sz="14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10450">
                <a:tc>
                  <a:txBody>
                    <a:bodyPr/>
                    <a:lstStyle/>
                    <a:p>
                      <a:pPr indent="0" lvl="0" marL="0" marR="0" rtl="0" algn="l">
                        <a:lnSpc>
                          <a:spcPct val="100000"/>
                        </a:lnSpc>
                        <a:spcBef>
                          <a:spcPts val="0"/>
                        </a:spcBef>
                        <a:spcAft>
                          <a:spcPts val="0"/>
                        </a:spcAft>
                        <a:buClr>
                          <a:srgbClr val="000000"/>
                        </a:buClr>
                        <a:buSzPts val="1600"/>
                        <a:buFont typeface="Arial"/>
                        <a:buNone/>
                      </a:pPr>
                      <a:r>
                        <a:rPr lang="ja-JP" sz="1600" u="none" cap="none" strike="noStrike"/>
                        <a:t>自分自身の好奇心や関心等、自分の内面か</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rPr lang="ja-JP" sz="1600" u="none" cap="none" strike="noStrike"/>
                        <a:t>ら湧き上がってくるものであり、報酬に依</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rPr lang="ja-JP" sz="1600" u="none" cap="none" strike="noStrike"/>
                        <a:t>存しない動機付け</a:t>
                      </a:r>
                      <a:endParaRPr sz="14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ja-JP" sz="1600" u="none" cap="none" strike="noStrike"/>
                        <a:t>金銭の授受や罰などの外的要因が基となる</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rPr lang="ja-JP" sz="1600" u="none" cap="none" strike="noStrike"/>
                        <a:t>動機付け</a:t>
                      </a:r>
                      <a:endParaRPr sz="14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02" name="Google Shape;102;p2"/>
          <p:cNvSpPr txBox="1"/>
          <p:nvPr/>
        </p:nvSpPr>
        <p:spPr>
          <a:xfrm>
            <a:off x="3675381" y="5845502"/>
            <a:ext cx="176935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ja-JP" sz="1600" u="none" cap="none" strike="noStrike">
                <a:solidFill>
                  <a:schemeClr val="dk1"/>
                </a:solidFill>
                <a:latin typeface="Calibri"/>
                <a:ea typeface="Calibri"/>
                <a:cs typeface="Calibri"/>
                <a:sym typeface="Calibri"/>
              </a:rPr>
              <a:t>動機付けの種類</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gd6428b9543_0_391"/>
          <p:cNvSpPr txBox="1"/>
          <p:nvPr/>
        </p:nvSpPr>
        <p:spPr>
          <a:xfrm>
            <a:off x="323944" y="164796"/>
            <a:ext cx="1299300" cy="646200"/>
          </a:xfrm>
          <a:prstGeom prst="rect">
            <a:avLst/>
          </a:prstGeom>
          <a:solidFill>
            <a:srgbClr val="DDEA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ja-JP" sz="3600" u="none" cap="none" strike="noStrike">
                <a:solidFill>
                  <a:schemeClr val="dk1"/>
                </a:solidFill>
                <a:latin typeface="Calibri"/>
                <a:ea typeface="Calibri"/>
                <a:cs typeface="Calibri"/>
                <a:sym typeface="Calibri"/>
              </a:rPr>
              <a:t>DERC</a:t>
            </a:r>
            <a:endParaRPr b="0" i="0" sz="3600" u="none" cap="none" strike="noStrike">
              <a:solidFill>
                <a:schemeClr val="dk1"/>
              </a:solidFill>
              <a:latin typeface="Calibri"/>
              <a:ea typeface="Calibri"/>
              <a:cs typeface="Calibri"/>
              <a:sym typeface="Calibri"/>
            </a:endParaRPr>
          </a:p>
        </p:txBody>
      </p:sp>
      <p:sp>
        <p:nvSpPr>
          <p:cNvPr id="527" name="Google Shape;527;gd6428b9543_0_391"/>
          <p:cNvSpPr/>
          <p:nvPr/>
        </p:nvSpPr>
        <p:spPr>
          <a:xfrm>
            <a:off x="-415636" y="-96982"/>
            <a:ext cx="10072200" cy="1108500"/>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lang="ja-JP" sz="5400">
                <a:solidFill>
                  <a:schemeClr val="lt1"/>
                </a:solidFill>
                <a:latin typeface="Calibri"/>
                <a:ea typeface="Calibri"/>
                <a:cs typeface="Calibri"/>
                <a:sym typeface="Calibri"/>
              </a:rPr>
              <a:t>歩数計算の具体的な仕様</a:t>
            </a:r>
            <a:endParaRPr b="1" i="0" sz="5400" u="none" cap="none" strike="noStrike">
              <a:solidFill>
                <a:schemeClr val="lt1"/>
              </a:solidFill>
              <a:latin typeface="Calibri"/>
              <a:ea typeface="Calibri"/>
              <a:cs typeface="Calibri"/>
              <a:sym typeface="Calibri"/>
            </a:endParaRPr>
          </a:p>
        </p:txBody>
      </p:sp>
      <p:sp>
        <p:nvSpPr>
          <p:cNvPr id="528" name="Google Shape;528;gd6428b9543_0_391"/>
          <p:cNvSpPr/>
          <p:nvPr/>
        </p:nvSpPr>
        <p:spPr>
          <a:xfrm>
            <a:off x="120225" y="1258150"/>
            <a:ext cx="8830800" cy="42567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9" name="Google Shape;529;gd6428b9543_0_391"/>
          <p:cNvGrpSpPr/>
          <p:nvPr/>
        </p:nvGrpSpPr>
        <p:grpSpPr>
          <a:xfrm>
            <a:off x="274651" y="1551000"/>
            <a:ext cx="8594686" cy="3409638"/>
            <a:chOff x="321014" y="2145975"/>
            <a:chExt cx="8594686" cy="3409638"/>
          </a:xfrm>
        </p:grpSpPr>
        <p:pic>
          <p:nvPicPr>
            <p:cNvPr descr="Googleスプレッドシートのおすすめアドオン10選 | 株式会社Luxy(ルクシー) 東京・池袋のITベンチャー" id="530" name="Google Shape;530;gd6428b9543_0_391"/>
            <p:cNvPicPr preferRelativeResize="0"/>
            <p:nvPr/>
          </p:nvPicPr>
          <p:blipFill>
            <a:blip r:embed="rId3">
              <a:alphaModFix/>
            </a:blip>
            <a:stretch>
              <a:fillRect/>
            </a:stretch>
          </p:blipFill>
          <p:spPr>
            <a:xfrm>
              <a:off x="6788875" y="4088100"/>
              <a:ext cx="2126825" cy="1353450"/>
            </a:xfrm>
            <a:prstGeom prst="rect">
              <a:avLst/>
            </a:prstGeom>
            <a:noFill/>
            <a:ln>
              <a:noFill/>
            </a:ln>
          </p:spPr>
        </p:pic>
        <p:pic>
          <p:nvPicPr>
            <p:cNvPr descr="Slack コミュニティ - Code for JapanCode for Japan" id="531" name="Google Shape;531;gd6428b9543_0_391"/>
            <p:cNvPicPr preferRelativeResize="0"/>
            <p:nvPr/>
          </p:nvPicPr>
          <p:blipFill>
            <a:blip r:embed="rId4">
              <a:alphaModFix/>
            </a:blip>
            <a:stretch>
              <a:fillRect/>
            </a:stretch>
          </p:blipFill>
          <p:spPr>
            <a:xfrm>
              <a:off x="5855075" y="2145975"/>
              <a:ext cx="2364902" cy="968125"/>
            </a:xfrm>
            <a:prstGeom prst="rect">
              <a:avLst/>
            </a:prstGeom>
            <a:noFill/>
            <a:ln>
              <a:noFill/>
            </a:ln>
          </p:spPr>
        </p:pic>
        <p:pic>
          <p:nvPicPr>
            <p:cNvPr id="532" name="Google Shape;532;gd6428b9543_0_391"/>
            <p:cNvPicPr preferRelativeResize="0"/>
            <p:nvPr/>
          </p:nvPicPr>
          <p:blipFill>
            <a:blip r:embed="rId5">
              <a:alphaModFix/>
            </a:blip>
            <a:stretch>
              <a:fillRect/>
            </a:stretch>
          </p:blipFill>
          <p:spPr>
            <a:xfrm>
              <a:off x="1521550" y="4309937"/>
              <a:ext cx="1245676" cy="1245676"/>
            </a:xfrm>
            <a:prstGeom prst="rect">
              <a:avLst/>
            </a:prstGeom>
            <a:noFill/>
            <a:ln>
              <a:noFill/>
            </a:ln>
          </p:spPr>
        </p:pic>
        <p:pic>
          <p:nvPicPr>
            <p:cNvPr id="533" name="Google Shape;533;gd6428b9543_0_391"/>
            <p:cNvPicPr preferRelativeResize="0"/>
            <p:nvPr/>
          </p:nvPicPr>
          <p:blipFill>
            <a:blip r:embed="rId6">
              <a:alphaModFix/>
            </a:blip>
            <a:stretch>
              <a:fillRect/>
            </a:stretch>
          </p:blipFill>
          <p:spPr>
            <a:xfrm>
              <a:off x="3645213" y="4265773"/>
              <a:ext cx="1683378" cy="1245700"/>
            </a:xfrm>
            <a:prstGeom prst="rect">
              <a:avLst/>
            </a:prstGeom>
            <a:noFill/>
            <a:ln>
              <a:noFill/>
            </a:ln>
          </p:spPr>
        </p:pic>
        <p:pic>
          <p:nvPicPr>
            <p:cNvPr id="534" name="Google Shape;534;gd6428b9543_0_391"/>
            <p:cNvPicPr preferRelativeResize="0"/>
            <p:nvPr/>
          </p:nvPicPr>
          <p:blipFill>
            <a:blip r:embed="rId7">
              <a:alphaModFix/>
            </a:blip>
            <a:stretch>
              <a:fillRect/>
            </a:stretch>
          </p:blipFill>
          <p:spPr>
            <a:xfrm>
              <a:off x="3048863" y="3593808"/>
              <a:ext cx="762250" cy="751392"/>
            </a:xfrm>
            <a:prstGeom prst="rect">
              <a:avLst/>
            </a:prstGeom>
            <a:noFill/>
            <a:ln>
              <a:noFill/>
            </a:ln>
          </p:spPr>
        </p:pic>
        <p:pic>
          <p:nvPicPr>
            <p:cNvPr id="535" name="Google Shape;535;gd6428b9543_0_391"/>
            <p:cNvPicPr preferRelativeResize="0"/>
            <p:nvPr/>
          </p:nvPicPr>
          <p:blipFill rotWithShape="1">
            <a:blip r:embed="rId8">
              <a:alphaModFix/>
            </a:blip>
            <a:srcRect b="0" l="10881" r="0" t="0"/>
            <a:stretch/>
          </p:blipFill>
          <p:spPr>
            <a:xfrm>
              <a:off x="321014" y="2145975"/>
              <a:ext cx="1402800" cy="1574149"/>
            </a:xfrm>
            <a:prstGeom prst="rect">
              <a:avLst/>
            </a:prstGeom>
            <a:noFill/>
            <a:ln>
              <a:noFill/>
            </a:ln>
          </p:spPr>
        </p:pic>
        <p:grpSp>
          <p:nvGrpSpPr>
            <p:cNvPr id="536" name="Google Shape;536;gd6428b9543_0_391"/>
            <p:cNvGrpSpPr/>
            <p:nvPr/>
          </p:nvGrpSpPr>
          <p:grpSpPr>
            <a:xfrm rot="3427156">
              <a:off x="990669" y="3777881"/>
              <a:ext cx="630626" cy="499970"/>
              <a:chOff x="3098515" y="2685896"/>
              <a:chExt cx="728275" cy="363500"/>
            </a:xfrm>
          </p:grpSpPr>
          <p:sp>
            <p:nvSpPr>
              <p:cNvPr id="537" name="Google Shape;537;gd6428b9543_0_391"/>
              <p:cNvSpPr/>
              <p:nvPr/>
            </p:nvSpPr>
            <p:spPr>
              <a:xfrm rot="10800000">
                <a:off x="3126590" y="2881996"/>
                <a:ext cx="700200" cy="167400"/>
              </a:xfrm>
              <a:prstGeom prst="lef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gd6428b9543_0_391"/>
              <p:cNvSpPr/>
              <p:nvPr/>
            </p:nvSpPr>
            <p:spPr>
              <a:xfrm>
                <a:off x="3098515" y="2685896"/>
                <a:ext cx="700200" cy="167400"/>
              </a:xfrm>
              <a:prstGeom prst="lef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9" name="Google Shape;539;gd6428b9543_0_391"/>
            <p:cNvSpPr/>
            <p:nvPr/>
          </p:nvSpPr>
          <p:spPr>
            <a:xfrm rot="10800000">
              <a:off x="2994815" y="5153346"/>
              <a:ext cx="700200" cy="167400"/>
            </a:xfrm>
            <a:prstGeom prst="lef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gd6428b9543_0_391"/>
            <p:cNvSpPr/>
            <p:nvPr/>
          </p:nvSpPr>
          <p:spPr>
            <a:xfrm>
              <a:off x="2585625" y="3798361"/>
              <a:ext cx="409200" cy="459000"/>
            </a:xfrm>
            <a:prstGeom prst="bentArrow">
              <a:avLst>
                <a:gd fmla="val 25000" name="adj1"/>
                <a:gd fmla="val 25000" name="adj2"/>
                <a:gd fmla="val 25000" name="adj3"/>
                <a:gd fmla="val 43750" name="adj4"/>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gd6428b9543_0_391"/>
            <p:cNvSpPr/>
            <p:nvPr/>
          </p:nvSpPr>
          <p:spPr>
            <a:xfrm rot="5400000">
              <a:off x="3932325" y="3747000"/>
              <a:ext cx="514200" cy="682200"/>
            </a:xfrm>
            <a:prstGeom prst="bentArrow">
              <a:avLst>
                <a:gd fmla="val 17731" name="adj1"/>
                <a:gd fmla="val 24810" name="adj2"/>
                <a:gd fmla="val 22968" name="adj3"/>
                <a:gd fmla="val 45566" name="adj4"/>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gd6428b9543_0_391"/>
            <p:cNvSpPr/>
            <p:nvPr/>
          </p:nvSpPr>
          <p:spPr>
            <a:xfrm rot="10800000">
              <a:off x="5177325" y="4530550"/>
              <a:ext cx="1576200" cy="385800"/>
            </a:xfrm>
            <a:prstGeom prst="lef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gd6428b9543_0_391"/>
            <p:cNvSpPr/>
            <p:nvPr/>
          </p:nvSpPr>
          <p:spPr>
            <a:xfrm flipH="1" rot="5782486">
              <a:off x="5382686" y="3329969"/>
              <a:ext cx="1702225" cy="1279063"/>
            </a:xfrm>
            <a:prstGeom prst="bentArrow">
              <a:avLst>
                <a:gd fmla="val 9055" name="adj1"/>
                <a:gd fmla="val 25000" name="adj2"/>
                <a:gd fmla="val 25000" name="adj3"/>
                <a:gd fmla="val 43750" name="adj4"/>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4" name="Google Shape;544;gd6428b9543_0_391"/>
            <p:cNvPicPr preferRelativeResize="0"/>
            <p:nvPr/>
          </p:nvPicPr>
          <p:blipFill rotWithShape="1">
            <a:blip r:embed="rId9">
              <a:alphaModFix/>
            </a:blip>
            <a:srcRect b="5701" l="30911" r="31998" t="12498"/>
            <a:stretch/>
          </p:blipFill>
          <p:spPr>
            <a:xfrm>
              <a:off x="5038575" y="3615333"/>
              <a:ext cx="762250" cy="945553"/>
            </a:xfrm>
            <a:prstGeom prst="rect">
              <a:avLst/>
            </a:prstGeom>
            <a:noFill/>
            <a:ln>
              <a:noFill/>
            </a:ln>
          </p:spPr>
        </p:pic>
        <p:sp>
          <p:nvSpPr>
            <p:cNvPr id="545" name="Google Shape;545;gd6428b9543_0_391"/>
            <p:cNvSpPr txBox="1"/>
            <p:nvPr/>
          </p:nvSpPr>
          <p:spPr>
            <a:xfrm>
              <a:off x="1623250" y="2265400"/>
              <a:ext cx="849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JP" sz="1200">
                  <a:latin typeface="Calibri"/>
                  <a:ea typeface="Calibri"/>
                  <a:cs typeface="Calibri"/>
                  <a:sym typeface="Calibri"/>
                </a:rPr>
                <a:t>Mi Band5</a:t>
              </a:r>
              <a:endParaRPr b="1" sz="1200">
                <a:latin typeface="Calibri"/>
                <a:ea typeface="Calibri"/>
                <a:cs typeface="Calibri"/>
                <a:sym typeface="Calibri"/>
              </a:endParaRPr>
            </a:p>
          </p:txBody>
        </p:sp>
        <p:sp>
          <p:nvSpPr>
            <p:cNvPr id="546" name="Google Shape;546;gd6428b9543_0_391"/>
            <p:cNvSpPr txBox="1"/>
            <p:nvPr/>
          </p:nvSpPr>
          <p:spPr>
            <a:xfrm>
              <a:off x="1595088" y="3975900"/>
              <a:ext cx="1098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JP" sz="1200">
                  <a:latin typeface="Calibri"/>
                  <a:ea typeface="Calibri"/>
                  <a:cs typeface="Calibri"/>
                  <a:sym typeface="Calibri"/>
                </a:rPr>
                <a:t>Mi fitアプリ</a:t>
              </a:r>
              <a:endParaRPr b="1" sz="1200">
                <a:latin typeface="Calibri"/>
                <a:ea typeface="Calibri"/>
                <a:cs typeface="Calibri"/>
                <a:sym typeface="Calibri"/>
              </a:endParaRPr>
            </a:p>
          </p:txBody>
        </p:sp>
        <p:sp>
          <p:nvSpPr>
            <p:cNvPr id="547" name="Google Shape;547;gd6428b9543_0_391"/>
            <p:cNvSpPr txBox="1"/>
            <p:nvPr/>
          </p:nvSpPr>
          <p:spPr>
            <a:xfrm>
              <a:off x="2737525" y="3258050"/>
              <a:ext cx="1836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JP" sz="1200">
                  <a:latin typeface="Calibri"/>
                  <a:ea typeface="Calibri"/>
                  <a:cs typeface="Calibri"/>
                  <a:sym typeface="Calibri"/>
                </a:rPr>
                <a:t>ヘルスケアアプリ</a:t>
              </a:r>
              <a:endParaRPr b="1" sz="1200">
                <a:latin typeface="Calibri"/>
                <a:ea typeface="Calibri"/>
                <a:cs typeface="Calibri"/>
                <a:sym typeface="Calibri"/>
              </a:endParaRPr>
            </a:p>
          </p:txBody>
        </p:sp>
        <p:sp>
          <p:nvSpPr>
            <p:cNvPr id="548" name="Google Shape;548;gd6428b9543_0_391"/>
            <p:cNvSpPr txBox="1"/>
            <p:nvPr/>
          </p:nvSpPr>
          <p:spPr>
            <a:xfrm>
              <a:off x="8075525" y="24889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JP">
                  <a:latin typeface="Calibri"/>
                  <a:ea typeface="Calibri"/>
                  <a:cs typeface="Calibri"/>
                  <a:sym typeface="Calibri"/>
                </a:rPr>
                <a:t>通知</a:t>
              </a:r>
              <a:endParaRPr b="1">
                <a:latin typeface="Calibri"/>
                <a:ea typeface="Calibri"/>
                <a:cs typeface="Calibri"/>
                <a:sym typeface="Calibri"/>
              </a:endParaRPr>
            </a:p>
          </p:txBody>
        </p:sp>
        <p:sp>
          <p:nvSpPr>
            <p:cNvPr id="549" name="Google Shape;549;gd6428b9543_0_391"/>
            <p:cNvSpPr txBox="1"/>
            <p:nvPr/>
          </p:nvSpPr>
          <p:spPr>
            <a:xfrm>
              <a:off x="7890900" y="5153350"/>
              <a:ext cx="102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JP">
                  <a:latin typeface="Calibri"/>
                  <a:ea typeface="Calibri"/>
                  <a:cs typeface="Calibri"/>
                  <a:sym typeface="Calibri"/>
                </a:rPr>
                <a:t>DBに保存</a:t>
              </a:r>
              <a:endParaRPr b="1">
                <a:latin typeface="Calibri"/>
                <a:ea typeface="Calibri"/>
                <a:cs typeface="Calibri"/>
                <a:sym typeface="Calibri"/>
              </a:endParaRPr>
            </a:p>
          </p:txBody>
        </p:sp>
      </p:grpSp>
      <p:sp>
        <p:nvSpPr>
          <p:cNvPr id="550" name="Google Shape;550;gd6428b9543_0_391"/>
          <p:cNvSpPr txBox="1"/>
          <p:nvPr/>
        </p:nvSpPr>
        <p:spPr>
          <a:xfrm>
            <a:off x="2893346" y="4775775"/>
            <a:ext cx="1239000" cy="523200"/>
          </a:xfrm>
          <a:prstGeom prst="rect">
            <a:avLst/>
          </a:prstGeom>
          <a:solidFill>
            <a:srgbClr val="6D9EE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JP" sz="2200" u="sng">
                <a:latin typeface="Calibri"/>
                <a:ea typeface="Calibri"/>
                <a:cs typeface="Calibri"/>
                <a:sym typeface="Calibri"/>
              </a:rPr>
              <a:t>Android</a:t>
            </a:r>
            <a:endParaRPr b="1" sz="2200" u="sng">
              <a:latin typeface="Calibri"/>
              <a:ea typeface="Calibri"/>
              <a:cs typeface="Calibri"/>
              <a:sym typeface="Calibri"/>
            </a:endParaRPr>
          </a:p>
        </p:txBody>
      </p:sp>
      <p:sp>
        <p:nvSpPr>
          <p:cNvPr id="551" name="Google Shape;551;gd6428b9543_0_391"/>
          <p:cNvSpPr txBox="1"/>
          <p:nvPr/>
        </p:nvSpPr>
        <p:spPr>
          <a:xfrm>
            <a:off x="2821699" y="2183750"/>
            <a:ext cx="1030500" cy="523200"/>
          </a:xfrm>
          <a:prstGeom prst="rect">
            <a:avLst/>
          </a:prstGeom>
          <a:solidFill>
            <a:srgbClr val="EA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JP" sz="2200" u="sng">
                <a:latin typeface="Calibri"/>
                <a:ea typeface="Calibri"/>
                <a:cs typeface="Calibri"/>
                <a:sym typeface="Calibri"/>
              </a:rPr>
              <a:t>iphone</a:t>
            </a:r>
            <a:endParaRPr b="1" sz="2200" u="sng">
              <a:latin typeface="Calibri"/>
              <a:ea typeface="Calibri"/>
              <a:cs typeface="Calibri"/>
              <a:sym typeface="Calibri"/>
            </a:endParaRPr>
          </a:p>
        </p:txBody>
      </p:sp>
      <p:sp>
        <p:nvSpPr>
          <p:cNvPr id="552" name="Google Shape;552;gd6428b9543_0_391"/>
          <p:cNvSpPr txBox="1"/>
          <p:nvPr/>
        </p:nvSpPr>
        <p:spPr>
          <a:xfrm>
            <a:off x="31100" y="5551125"/>
            <a:ext cx="9244200" cy="124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lang="ja-JP" sz="1900">
                <a:latin typeface="Calibri"/>
                <a:ea typeface="Calibri"/>
                <a:cs typeface="Calibri"/>
                <a:sym typeface="Calibri"/>
              </a:rPr>
              <a:t>問題点</a:t>
            </a:r>
            <a:endParaRPr b="1" sz="19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lang="ja-JP" sz="1900">
                <a:latin typeface="Calibri"/>
                <a:ea typeface="Calibri"/>
                <a:cs typeface="Calibri"/>
                <a:sym typeface="Calibri"/>
              </a:rPr>
              <a:t>・Mi Band5（Mi fitアプリ）とGoogle fitの数値が合わない→未解決</a:t>
            </a:r>
            <a:endParaRPr b="1" sz="19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lang="ja-JP" sz="1900">
                <a:latin typeface="Calibri"/>
                <a:ea typeface="Calibri"/>
                <a:cs typeface="Calibri"/>
                <a:sym typeface="Calibri"/>
              </a:rPr>
              <a:t>・Google fitとSlackに上がる数値が合わない→未解決</a:t>
            </a:r>
            <a:endParaRPr b="1" sz="19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gd6428b9543_0_516"/>
          <p:cNvSpPr txBox="1"/>
          <p:nvPr/>
        </p:nvSpPr>
        <p:spPr>
          <a:xfrm>
            <a:off x="323944" y="164796"/>
            <a:ext cx="1299300" cy="646200"/>
          </a:xfrm>
          <a:prstGeom prst="rect">
            <a:avLst/>
          </a:prstGeom>
          <a:solidFill>
            <a:srgbClr val="DDEA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ja-JP" sz="3600" u="none" cap="none" strike="noStrike">
                <a:solidFill>
                  <a:schemeClr val="dk1"/>
                </a:solidFill>
                <a:latin typeface="Calibri"/>
                <a:ea typeface="Calibri"/>
                <a:cs typeface="Calibri"/>
                <a:sym typeface="Calibri"/>
              </a:rPr>
              <a:t>DERC</a:t>
            </a:r>
            <a:endParaRPr b="0" i="0" sz="3600" u="none" cap="none" strike="noStrike">
              <a:solidFill>
                <a:schemeClr val="dk1"/>
              </a:solidFill>
              <a:latin typeface="Calibri"/>
              <a:ea typeface="Calibri"/>
              <a:cs typeface="Calibri"/>
              <a:sym typeface="Calibri"/>
            </a:endParaRPr>
          </a:p>
        </p:txBody>
      </p:sp>
      <p:sp>
        <p:nvSpPr>
          <p:cNvPr id="559" name="Google Shape;559;gd6428b9543_0_516"/>
          <p:cNvSpPr/>
          <p:nvPr/>
        </p:nvSpPr>
        <p:spPr>
          <a:xfrm>
            <a:off x="-415636" y="-96982"/>
            <a:ext cx="10072200" cy="1108500"/>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lang="ja-JP" sz="5400">
                <a:solidFill>
                  <a:schemeClr val="lt1"/>
                </a:solidFill>
                <a:latin typeface="Calibri"/>
                <a:ea typeface="Calibri"/>
                <a:cs typeface="Calibri"/>
                <a:sym typeface="Calibri"/>
              </a:rPr>
              <a:t>今後</a:t>
            </a:r>
            <a:endParaRPr b="1" i="0" sz="5400" u="none" cap="none" strike="noStrike">
              <a:solidFill>
                <a:schemeClr val="lt1"/>
              </a:solidFill>
              <a:latin typeface="Calibri"/>
              <a:ea typeface="Calibri"/>
              <a:cs typeface="Calibri"/>
              <a:sym typeface="Calibri"/>
            </a:endParaRPr>
          </a:p>
        </p:txBody>
      </p:sp>
      <p:sp>
        <p:nvSpPr>
          <p:cNvPr id="560" name="Google Shape;560;gd6428b9543_0_516"/>
          <p:cNvSpPr/>
          <p:nvPr/>
        </p:nvSpPr>
        <p:spPr>
          <a:xfrm>
            <a:off x="273825" y="1232200"/>
            <a:ext cx="8457300" cy="33942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1" name="Google Shape;561;gd6428b9543_0_516"/>
          <p:cNvGrpSpPr/>
          <p:nvPr/>
        </p:nvGrpSpPr>
        <p:grpSpPr>
          <a:xfrm>
            <a:off x="874300" y="1343475"/>
            <a:ext cx="7316075" cy="3094450"/>
            <a:chOff x="653425" y="1346600"/>
            <a:chExt cx="7316075" cy="3094450"/>
          </a:xfrm>
        </p:grpSpPr>
        <p:pic>
          <p:nvPicPr>
            <p:cNvPr descr="Googleスプレッドシートのおすすめアドオン10選 | 株式会社Luxy(ルクシー) 東京・池袋のITベンチャー" id="562" name="Google Shape;562;gd6428b9543_0_516"/>
            <p:cNvPicPr preferRelativeResize="0"/>
            <p:nvPr/>
          </p:nvPicPr>
          <p:blipFill>
            <a:blip r:embed="rId3">
              <a:alphaModFix/>
            </a:blip>
            <a:stretch>
              <a:fillRect/>
            </a:stretch>
          </p:blipFill>
          <p:spPr>
            <a:xfrm>
              <a:off x="3207588" y="1931100"/>
              <a:ext cx="2126825" cy="1353450"/>
            </a:xfrm>
            <a:prstGeom prst="rect">
              <a:avLst/>
            </a:prstGeom>
            <a:noFill/>
            <a:ln>
              <a:noFill/>
            </a:ln>
          </p:spPr>
        </p:pic>
        <p:sp>
          <p:nvSpPr>
            <p:cNvPr id="563" name="Google Shape;563;gd6428b9543_0_516"/>
            <p:cNvSpPr txBox="1"/>
            <p:nvPr/>
          </p:nvSpPr>
          <p:spPr>
            <a:xfrm>
              <a:off x="3173825" y="1346600"/>
              <a:ext cx="2160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ja-JP">
                  <a:latin typeface="Calibri"/>
                  <a:ea typeface="Calibri"/>
                  <a:cs typeface="Calibri"/>
                  <a:sym typeface="Calibri"/>
                </a:rPr>
                <a:t>日常で保持している</a:t>
              </a:r>
              <a:endParaRPr b="1">
                <a:latin typeface="Calibri"/>
                <a:ea typeface="Calibri"/>
                <a:cs typeface="Calibri"/>
                <a:sym typeface="Calibri"/>
              </a:endParaRPr>
            </a:p>
            <a:p>
              <a:pPr indent="0" lvl="0" marL="0" rtl="0" algn="ctr">
                <a:spcBef>
                  <a:spcPts val="0"/>
                </a:spcBef>
                <a:spcAft>
                  <a:spcPts val="0"/>
                </a:spcAft>
                <a:buNone/>
              </a:pPr>
              <a:r>
                <a:rPr b="1" lang="ja-JP">
                  <a:latin typeface="Calibri"/>
                  <a:ea typeface="Calibri"/>
                  <a:cs typeface="Calibri"/>
                  <a:sym typeface="Calibri"/>
                </a:rPr>
                <a:t>DERCのポイント</a:t>
              </a:r>
              <a:endParaRPr b="1">
                <a:latin typeface="Calibri"/>
                <a:ea typeface="Calibri"/>
                <a:cs typeface="Calibri"/>
                <a:sym typeface="Calibri"/>
              </a:endParaRPr>
            </a:p>
          </p:txBody>
        </p:sp>
        <p:sp>
          <p:nvSpPr>
            <p:cNvPr id="564" name="Google Shape;564;gd6428b9543_0_516"/>
            <p:cNvSpPr txBox="1"/>
            <p:nvPr/>
          </p:nvSpPr>
          <p:spPr>
            <a:xfrm>
              <a:off x="653425" y="1962200"/>
              <a:ext cx="1823400" cy="1354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ja-JP" sz="1900">
                  <a:latin typeface="Calibri"/>
                  <a:ea typeface="Calibri"/>
                  <a:cs typeface="Calibri"/>
                  <a:sym typeface="Calibri"/>
                </a:rPr>
                <a:t>web議論</a:t>
              </a:r>
              <a:endParaRPr b="1" sz="1900">
                <a:latin typeface="Calibri"/>
                <a:ea typeface="Calibri"/>
                <a:cs typeface="Calibri"/>
                <a:sym typeface="Calibri"/>
              </a:endParaRPr>
            </a:p>
            <a:p>
              <a:pPr indent="0" lvl="0" marL="0" rtl="0" algn="ctr">
                <a:spcBef>
                  <a:spcPts val="0"/>
                </a:spcBef>
                <a:spcAft>
                  <a:spcPts val="0"/>
                </a:spcAft>
                <a:buNone/>
              </a:pPr>
              <a:r>
                <a:rPr b="1" lang="ja-JP" sz="1900">
                  <a:latin typeface="Calibri"/>
                  <a:ea typeface="Calibri"/>
                  <a:cs typeface="Calibri"/>
                  <a:sym typeface="Calibri"/>
                </a:rPr>
                <a:t>チャット議論</a:t>
              </a:r>
              <a:endParaRPr b="1" sz="1900">
                <a:latin typeface="Calibri"/>
                <a:ea typeface="Calibri"/>
                <a:cs typeface="Calibri"/>
                <a:sym typeface="Calibri"/>
              </a:endParaRPr>
            </a:p>
            <a:p>
              <a:pPr indent="0" lvl="0" marL="0" rtl="0" algn="ctr">
                <a:spcBef>
                  <a:spcPts val="0"/>
                </a:spcBef>
                <a:spcAft>
                  <a:spcPts val="0"/>
                </a:spcAft>
                <a:buNone/>
              </a:pPr>
              <a:r>
                <a:rPr b="1" lang="ja-JP" sz="1900">
                  <a:latin typeface="Calibri"/>
                  <a:ea typeface="Calibri"/>
                  <a:cs typeface="Calibri"/>
                  <a:sym typeface="Calibri"/>
                </a:rPr>
                <a:t>対面議論</a:t>
              </a:r>
              <a:endParaRPr b="1" sz="1900">
                <a:latin typeface="Calibri"/>
                <a:ea typeface="Calibri"/>
                <a:cs typeface="Calibri"/>
                <a:sym typeface="Calibri"/>
              </a:endParaRPr>
            </a:p>
            <a:p>
              <a:pPr indent="0" lvl="0" marL="0" rtl="0" algn="ctr">
                <a:spcBef>
                  <a:spcPts val="0"/>
                </a:spcBef>
                <a:spcAft>
                  <a:spcPts val="0"/>
                </a:spcAft>
                <a:buNone/>
              </a:pPr>
              <a:r>
                <a:rPr b="1" lang="ja-JP" sz="1900">
                  <a:latin typeface="Calibri"/>
                  <a:ea typeface="Calibri"/>
                  <a:cs typeface="Calibri"/>
                  <a:sym typeface="Calibri"/>
                </a:rPr>
                <a:t>VR会議</a:t>
              </a:r>
              <a:endParaRPr b="1" sz="1900">
                <a:latin typeface="Calibri"/>
                <a:ea typeface="Calibri"/>
                <a:cs typeface="Calibri"/>
                <a:sym typeface="Calibri"/>
              </a:endParaRPr>
            </a:p>
          </p:txBody>
        </p:sp>
        <p:sp>
          <p:nvSpPr>
            <p:cNvPr id="565" name="Google Shape;565;gd6428b9543_0_516"/>
            <p:cNvSpPr txBox="1"/>
            <p:nvPr/>
          </p:nvSpPr>
          <p:spPr>
            <a:xfrm>
              <a:off x="6146100" y="2400950"/>
              <a:ext cx="1823400" cy="477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ja-JP" sz="1900">
                  <a:latin typeface="Calibri"/>
                  <a:ea typeface="Calibri"/>
                  <a:cs typeface="Calibri"/>
                  <a:sym typeface="Calibri"/>
                </a:rPr>
                <a:t>歩数カウント</a:t>
              </a:r>
              <a:endParaRPr b="1" sz="1900">
                <a:latin typeface="Calibri"/>
                <a:ea typeface="Calibri"/>
                <a:cs typeface="Calibri"/>
                <a:sym typeface="Calibri"/>
              </a:endParaRPr>
            </a:p>
          </p:txBody>
        </p:sp>
        <p:sp>
          <p:nvSpPr>
            <p:cNvPr id="566" name="Google Shape;566;gd6428b9543_0_516"/>
            <p:cNvSpPr txBox="1"/>
            <p:nvPr/>
          </p:nvSpPr>
          <p:spPr>
            <a:xfrm>
              <a:off x="1717475" y="3964050"/>
              <a:ext cx="1823400" cy="477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ja-JP" sz="1900">
                  <a:latin typeface="Calibri"/>
                  <a:ea typeface="Calibri"/>
                  <a:cs typeface="Calibri"/>
                  <a:sym typeface="Calibri"/>
                </a:rPr>
                <a:t>？？？？？？</a:t>
              </a:r>
              <a:endParaRPr b="1" sz="1900">
                <a:latin typeface="Calibri"/>
                <a:ea typeface="Calibri"/>
                <a:cs typeface="Calibri"/>
                <a:sym typeface="Calibri"/>
              </a:endParaRPr>
            </a:p>
          </p:txBody>
        </p:sp>
        <p:sp>
          <p:nvSpPr>
            <p:cNvPr id="567" name="Google Shape;567;gd6428b9543_0_516"/>
            <p:cNvSpPr txBox="1"/>
            <p:nvPr/>
          </p:nvSpPr>
          <p:spPr>
            <a:xfrm>
              <a:off x="4496075" y="3964050"/>
              <a:ext cx="1823400" cy="477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ja-JP" sz="1900">
                  <a:latin typeface="Calibri"/>
                  <a:ea typeface="Calibri"/>
                  <a:cs typeface="Calibri"/>
                  <a:sym typeface="Calibri"/>
                </a:rPr>
                <a:t>？？？？？？</a:t>
              </a:r>
              <a:endParaRPr b="1" sz="1900">
                <a:latin typeface="Calibri"/>
                <a:ea typeface="Calibri"/>
                <a:cs typeface="Calibri"/>
                <a:sym typeface="Calibri"/>
              </a:endParaRPr>
            </a:p>
          </p:txBody>
        </p:sp>
        <p:sp>
          <p:nvSpPr>
            <p:cNvPr id="568" name="Google Shape;568;gd6428b9543_0_516"/>
            <p:cNvSpPr/>
            <p:nvPr/>
          </p:nvSpPr>
          <p:spPr>
            <a:xfrm>
              <a:off x="2539050" y="2433275"/>
              <a:ext cx="728100" cy="354600"/>
            </a:xfrm>
            <a:prstGeom prst="lef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gd6428b9543_0_516"/>
            <p:cNvSpPr/>
            <p:nvPr/>
          </p:nvSpPr>
          <p:spPr>
            <a:xfrm>
              <a:off x="5334425" y="2462150"/>
              <a:ext cx="728100" cy="354600"/>
            </a:xfrm>
            <a:prstGeom prst="lef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gd6428b9543_0_516"/>
            <p:cNvSpPr/>
            <p:nvPr/>
          </p:nvSpPr>
          <p:spPr>
            <a:xfrm rot="-3542904">
              <a:off x="2977789" y="3383349"/>
              <a:ext cx="727960" cy="354693"/>
            </a:xfrm>
            <a:prstGeom prst="lef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gd6428b9543_0_516"/>
            <p:cNvSpPr/>
            <p:nvPr/>
          </p:nvSpPr>
          <p:spPr>
            <a:xfrm rot="-6998338">
              <a:off x="4058134" y="3383328"/>
              <a:ext cx="727975" cy="354730"/>
            </a:xfrm>
            <a:prstGeom prst="lef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2" name="Google Shape;572;gd6428b9543_0_516"/>
          <p:cNvSpPr txBox="1"/>
          <p:nvPr/>
        </p:nvSpPr>
        <p:spPr>
          <a:xfrm>
            <a:off x="74675" y="4742100"/>
            <a:ext cx="9244200" cy="191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lang="ja-JP" sz="1900">
                <a:latin typeface="Calibri"/>
                <a:ea typeface="Calibri"/>
                <a:cs typeface="Calibri"/>
                <a:sym typeface="Calibri"/>
              </a:rPr>
              <a:t>議論でのポイントや歩数カウントのポイントをすべて統合する。</a:t>
            </a:r>
            <a:endParaRPr b="1" sz="19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19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lang="ja-JP" sz="1900">
                <a:latin typeface="Calibri"/>
                <a:ea typeface="Calibri"/>
                <a:cs typeface="Calibri"/>
                <a:sym typeface="Calibri"/>
              </a:rPr>
              <a:t>①DDGのwebアプリケーションを完成させる。</a:t>
            </a:r>
            <a:endParaRPr b="1" sz="19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lang="ja-JP" sz="1900">
                <a:latin typeface="Calibri"/>
                <a:ea typeface="Calibri"/>
                <a:cs typeface="Calibri"/>
                <a:sym typeface="Calibri"/>
              </a:rPr>
              <a:t>（4,5人でのテストをもう少し重ねてエラーをつぶしていく必要あり）</a:t>
            </a:r>
            <a:endParaRPr b="1" sz="19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lang="ja-JP" sz="1900">
                <a:latin typeface="Calibri"/>
                <a:ea typeface="Calibri"/>
                <a:cs typeface="Calibri"/>
                <a:sym typeface="Calibri"/>
              </a:rPr>
              <a:t>②実際にシステムとして稼働させる。</a:t>
            </a:r>
            <a:endParaRPr b="1" sz="19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lang="ja-JP" sz="1900">
                <a:latin typeface="Calibri"/>
                <a:ea typeface="Calibri"/>
                <a:cs typeface="Calibri"/>
                <a:sym typeface="Calibri"/>
              </a:rPr>
              <a:t>③歩数カウントにDERCを導入する仕組みを整え、</a:t>
            </a:r>
            <a:r>
              <a:rPr b="1" lang="ja-JP" sz="1900">
                <a:solidFill>
                  <a:schemeClr val="dk1"/>
                </a:solidFill>
                <a:latin typeface="Calibri"/>
                <a:ea typeface="Calibri"/>
                <a:cs typeface="Calibri"/>
                <a:sym typeface="Calibri"/>
              </a:rPr>
              <a:t>DDGのポイント計算と統合する。</a:t>
            </a:r>
            <a:endParaRPr b="1" sz="19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p:nvPr/>
        </p:nvSpPr>
        <p:spPr>
          <a:xfrm>
            <a:off x="-415636" y="-96982"/>
            <a:ext cx="10072254" cy="1108364"/>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b="1" i="0" lang="ja-JP" sz="4800" u="none" cap="none" strike="noStrike">
                <a:solidFill>
                  <a:schemeClr val="lt1"/>
                </a:solidFill>
                <a:latin typeface="Calibri"/>
                <a:ea typeface="Calibri"/>
                <a:cs typeface="Calibri"/>
                <a:sym typeface="Calibri"/>
              </a:rPr>
              <a:t>研究背景（互恵主義）</a:t>
            </a:r>
            <a:endParaRPr b="0" i="0" sz="1400" u="none" cap="none" strike="noStrike">
              <a:solidFill>
                <a:srgbClr val="000000"/>
              </a:solidFill>
              <a:latin typeface="Arial"/>
              <a:ea typeface="Arial"/>
              <a:cs typeface="Arial"/>
              <a:sym typeface="Arial"/>
            </a:endParaRPr>
          </a:p>
        </p:txBody>
      </p:sp>
      <p:sp>
        <p:nvSpPr>
          <p:cNvPr id="109" name="Google Shape;109;p3"/>
          <p:cNvSpPr txBox="1"/>
          <p:nvPr/>
        </p:nvSpPr>
        <p:spPr>
          <a:xfrm>
            <a:off x="481582" y="1272460"/>
            <a:ext cx="815795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ja-JP" sz="1600" u="none" cap="none" strike="noStrike">
                <a:solidFill>
                  <a:schemeClr val="dk1"/>
                </a:solidFill>
                <a:latin typeface="Calibri"/>
                <a:ea typeface="Calibri"/>
                <a:cs typeface="Calibri"/>
                <a:sym typeface="Calibri"/>
              </a:rPr>
              <a:t>互恵主義..あとで見返りがあると期待されるために、ある個体が他の個体の利益になることをすること。</a:t>
            </a:r>
            <a:endParaRPr b="0" i="0" sz="1400" u="none" cap="none" strike="noStrike">
              <a:solidFill>
                <a:srgbClr val="000000"/>
              </a:solidFill>
              <a:latin typeface="Arial"/>
              <a:ea typeface="Arial"/>
              <a:cs typeface="Arial"/>
              <a:sym typeface="Arial"/>
            </a:endParaRPr>
          </a:p>
        </p:txBody>
      </p:sp>
      <p:cxnSp>
        <p:nvCxnSpPr>
          <p:cNvPr id="110" name="Google Shape;110;p3"/>
          <p:cNvCxnSpPr/>
          <p:nvPr/>
        </p:nvCxnSpPr>
        <p:spPr>
          <a:xfrm>
            <a:off x="4357486" y="1916745"/>
            <a:ext cx="0" cy="4241136"/>
          </a:xfrm>
          <a:prstGeom prst="straightConnector1">
            <a:avLst/>
          </a:prstGeom>
          <a:noFill/>
          <a:ln cap="flat" cmpd="sng" w="9525">
            <a:solidFill>
              <a:schemeClr val="accent1"/>
            </a:solidFill>
            <a:prstDash val="solid"/>
            <a:miter lim="800000"/>
            <a:headEnd len="sm" w="sm" type="none"/>
            <a:tailEnd len="sm" w="sm" type="none"/>
          </a:ln>
        </p:spPr>
      </p:cxnSp>
      <p:sp>
        <p:nvSpPr>
          <p:cNvPr id="111" name="Google Shape;111;p3"/>
          <p:cNvSpPr txBox="1"/>
          <p:nvPr/>
        </p:nvSpPr>
        <p:spPr>
          <a:xfrm>
            <a:off x="1505263" y="2071574"/>
            <a:ext cx="147395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ja-JP" sz="2000" u="none" cap="none" strike="noStrike">
                <a:solidFill>
                  <a:schemeClr val="dk1"/>
                </a:solidFill>
                <a:latin typeface="Calibri"/>
                <a:ea typeface="Calibri"/>
                <a:cs typeface="Calibri"/>
                <a:sym typeface="Calibri"/>
              </a:rPr>
              <a:t>直接互恵</a:t>
            </a:r>
            <a:endParaRPr b="0" i="0" sz="1400" u="none" cap="none" strike="noStrike">
              <a:solidFill>
                <a:srgbClr val="000000"/>
              </a:solidFill>
              <a:latin typeface="Arial"/>
              <a:ea typeface="Arial"/>
              <a:cs typeface="Arial"/>
              <a:sym typeface="Arial"/>
            </a:endParaRPr>
          </a:p>
        </p:txBody>
      </p:sp>
      <p:sp>
        <p:nvSpPr>
          <p:cNvPr id="112" name="Google Shape;112;p3"/>
          <p:cNvSpPr txBox="1"/>
          <p:nvPr/>
        </p:nvSpPr>
        <p:spPr>
          <a:xfrm>
            <a:off x="6481636" y="2071574"/>
            <a:ext cx="147395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ja-JP" sz="2000" u="none" cap="none" strike="noStrike">
                <a:solidFill>
                  <a:schemeClr val="dk1"/>
                </a:solidFill>
                <a:latin typeface="Calibri"/>
                <a:ea typeface="Calibri"/>
                <a:cs typeface="Calibri"/>
                <a:sym typeface="Calibri"/>
              </a:rPr>
              <a:t>間接互恵</a:t>
            </a:r>
            <a:endParaRPr b="0" i="0" sz="1400" u="none" cap="none" strike="noStrike">
              <a:solidFill>
                <a:srgbClr val="000000"/>
              </a:solidFill>
              <a:latin typeface="Arial"/>
              <a:ea typeface="Arial"/>
              <a:cs typeface="Arial"/>
              <a:sym typeface="Arial"/>
            </a:endParaRPr>
          </a:p>
        </p:txBody>
      </p:sp>
      <p:sp>
        <p:nvSpPr>
          <p:cNvPr id="113" name="Google Shape;113;p3"/>
          <p:cNvSpPr txBox="1"/>
          <p:nvPr/>
        </p:nvSpPr>
        <p:spPr>
          <a:xfrm>
            <a:off x="4951709" y="5834715"/>
            <a:ext cx="385927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ja-JP" sz="1800" u="none" cap="none" strike="noStrike">
                <a:solidFill>
                  <a:schemeClr val="dk1"/>
                </a:solidFill>
                <a:latin typeface="Calibri"/>
                <a:ea typeface="Calibri"/>
                <a:cs typeface="Calibri"/>
                <a:sym typeface="Calibri"/>
              </a:rPr>
              <a:t>利他行動者Aから受けた利他行為</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ja-JP" sz="1800" u="none" cap="none" strike="noStrike">
                <a:solidFill>
                  <a:schemeClr val="dk1"/>
                </a:solidFill>
                <a:latin typeface="Calibri"/>
                <a:ea typeface="Calibri"/>
                <a:cs typeface="Calibri"/>
                <a:sym typeface="Calibri"/>
              </a:rPr>
              <a:t>に対して第３者Cが利他行為を行う</a:t>
            </a:r>
            <a:endParaRPr b="0" i="0" sz="1400" u="none" cap="none" strike="noStrike">
              <a:solidFill>
                <a:srgbClr val="000000"/>
              </a:solidFill>
              <a:latin typeface="Arial"/>
              <a:ea typeface="Arial"/>
              <a:cs typeface="Arial"/>
              <a:sym typeface="Arial"/>
            </a:endParaRPr>
          </a:p>
        </p:txBody>
      </p:sp>
      <p:sp>
        <p:nvSpPr>
          <p:cNvPr id="114" name="Google Shape;114;p3"/>
          <p:cNvSpPr txBox="1"/>
          <p:nvPr/>
        </p:nvSpPr>
        <p:spPr>
          <a:xfrm>
            <a:off x="417465" y="5831559"/>
            <a:ext cx="3940021"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ja-JP" sz="1800" u="none" cap="none" strike="noStrike">
                <a:solidFill>
                  <a:schemeClr val="dk1"/>
                </a:solidFill>
                <a:latin typeface="Calibri"/>
                <a:ea typeface="Calibri"/>
                <a:cs typeface="Calibri"/>
                <a:sym typeface="Calibri"/>
              </a:rPr>
              <a:t>利他行動者Aから受けた利他行為</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ja-JP" sz="1800" u="none" cap="none" strike="noStrike">
                <a:solidFill>
                  <a:schemeClr val="dk1"/>
                </a:solidFill>
                <a:latin typeface="Calibri"/>
                <a:ea typeface="Calibri"/>
                <a:cs typeface="Calibri"/>
                <a:sym typeface="Calibri"/>
              </a:rPr>
              <a:t>に対して受益者Bは利他行為で返す</a:t>
            </a:r>
            <a:endParaRPr b="0" i="0" sz="1400" u="none" cap="none" strike="noStrike">
              <a:solidFill>
                <a:srgbClr val="000000"/>
              </a:solidFill>
              <a:latin typeface="Arial"/>
              <a:ea typeface="Arial"/>
              <a:cs typeface="Arial"/>
              <a:sym typeface="Arial"/>
            </a:endParaRPr>
          </a:p>
        </p:txBody>
      </p:sp>
      <p:grpSp>
        <p:nvGrpSpPr>
          <p:cNvPr id="115" name="Google Shape;115;p3"/>
          <p:cNvGrpSpPr/>
          <p:nvPr/>
        </p:nvGrpSpPr>
        <p:grpSpPr>
          <a:xfrm>
            <a:off x="425618" y="2830258"/>
            <a:ext cx="3129309" cy="1981292"/>
            <a:chOff x="425618" y="2830258"/>
            <a:chExt cx="3129309" cy="1981292"/>
          </a:xfrm>
        </p:grpSpPr>
        <p:sp>
          <p:nvSpPr>
            <p:cNvPr id="116" name="Google Shape;116;p3"/>
            <p:cNvSpPr/>
            <p:nvPr/>
          </p:nvSpPr>
          <p:spPr>
            <a:xfrm>
              <a:off x="1430582" y="3159207"/>
              <a:ext cx="1098109" cy="235631"/>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17" name="Google Shape;117;p3"/>
            <p:cNvSpPr/>
            <p:nvPr/>
          </p:nvSpPr>
          <p:spPr>
            <a:xfrm rot="10800000">
              <a:off x="1430582" y="3544057"/>
              <a:ext cx="1098109" cy="235631"/>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grpSp>
          <p:nvGrpSpPr>
            <p:cNvPr id="118" name="Google Shape;118;p3"/>
            <p:cNvGrpSpPr/>
            <p:nvPr/>
          </p:nvGrpSpPr>
          <p:grpSpPr>
            <a:xfrm>
              <a:off x="2841736" y="2923577"/>
              <a:ext cx="654605" cy="1020966"/>
              <a:chOff x="736979" y="3096285"/>
              <a:chExt cx="805217" cy="1255871"/>
            </a:xfrm>
          </p:grpSpPr>
          <p:grpSp>
            <p:nvGrpSpPr>
              <p:cNvPr id="119" name="Google Shape;119;p3"/>
              <p:cNvGrpSpPr/>
              <p:nvPr/>
            </p:nvGrpSpPr>
            <p:grpSpPr>
              <a:xfrm>
                <a:off x="736979" y="3096285"/>
                <a:ext cx="805217" cy="1255871"/>
                <a:chOff x="5693392" y="3295657"/>
                <a:chExt cx="805217" cy="1255871"/>
              </a:xfrm>
            </p:grpSpPr>
            <p:sp>
              <p:nvSpPr>
                <p:cNvPr id="120" name="Google Shape;120;p3"/>
                <p:cNvSpPr/>
                <p:nvPr/>
              </p:nvSpPr>
              <p:spPr>
                <a:xfrm>
                  <a:off x="5768842" y="3295657"/>
                  <a:ext cx="654316" cy="628349"/>
                </a:xfrm>
                <a:prstGeom prst="ellipse">
                  <a:avLst/>
                </a:prstGeom>
                <a:solidFill>
                  <a:srgbClr val="C4E0B2"/>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21" name="Google Shape;121;p3"/>
                <p:cNvSpPr/>
                <p:nvPr/>
              </p:nvSpPr>
              <p:spPr>
                <a:xfrm>
                  <a:off x="5693392" y="3609832"/>
                  <a:ext cx="805217" cy="941696"/>
                </a:xfrm>
                <a:prstGeom prst="triangle">
                  <a:avLst>
                    <a:gd fmla="val 50000" name="adj"/>
                  </a:avLst>
                </a:prstGeom>
                <a:solidFill>
                  <a:srgbClr val="C4E0B2"/>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grpSp>
          <p:sp>
            <p:nvSpPr>
              <p:cNvPr id="122" name="Google Shape;122;p3"/>
              <p:cNvSpPr/>
              <p:nvPr/>
            </p:nvSpPr>
            <p:spPr>
              <a:xfrm>
                <a:off x="901306" y="3266982"/>
                <a:ext cx="476564" cy="457651"/>
              </a:xfrm>
              <a:prstGeom prst="ellipse">
                <a:avLst/>
              </a:prstGeom>
              <a:solidFill>
                <a:srgbClr val="C4E0B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800"/>
                  <a:buFont typeface="Arial"/>
                  <a:buNone/>
                </a:pPr>
                <a:r>
                  <a:rPr b="1" i="0" lang="ja-JP" sz="2800" u="none" cap="none" strike="noStrike">
                    <a:solidFill>
                      <a:srgbClr val="000000"/>
                    </a:solidFill>
                    <a:latin typeface="Calibri"/>
                    <a:ea typeface="Calibri"/>
                    <a:cs typeface="Calibri"/>
                    <a:sym typeface="Calibri"/>
                  </a:rPr>
                  <a:t>B</a:t>
                </a:r>
                <a:endParaRPr b="1" i="0" sz="2800" u="none" cap="none" strike="noStrike">
                  <a:solidFill>
                    <a:srgbClr val="000000"/>
                  </a:solidFill>
                  <a:latin typeface="Calibri"/>
                  <a:ea typeface="Calibri"/>
                  <a:cs typeface="Calibri"/>
                  <a:sym typeface="Calibri"/>
                </a:endParaRPr>
              </a:p>
            </p:txBody>
          </p:sp>
        </p:grpSp>
        <p:sp>
          <p:nvSpPr>
            <p:cNvPr id="123" name="Google Shape;123;p3"/>
            <p:cNvSpPr txBox="1"/>
            <p:nvPr/>
          </p:nvSpPr>
          <p:spPr>
            <a:xfrm>
              <a:off x="1065966" y="2830258"/>
              <a:ext cx="248896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ja-JP" sz="1600" u="none" cap="none" strike="noStrike">
                  <a:solidFill>
                    <a:schemeClr val="dk1"/>
                  </a:solidFill>
                  <a:latin typeface="Calibri"/>
                  <a:ea typeface="Calibri"/>
                  <a:cs typeface="Calibri"/>
                  <a:sym typeface="Calibri"/>
                </a:rPr>
                <a:t>(1)AがBに利他行為</a:t>
              </a:r>
              <a:endParaRPr b="0" i="0" sz="1400" u="none" cap="none" strike="noStrike">
                <a:solidFill>
                  <a:srgbClr val="000000"/>
                </a:solidFill>
                <a:latin typeface="Arial"/>
                <a:ea typeface="Arial"/>
                <a:cs typeface="Arial"/>
                <a:sym typeface="Arial"/>
              </a:endParaRPr>
            </a:p>
          </p:txBody>
        </p:sp>
        <p:sp>
          <p:nvSpPr>
            <p:cNvPr id="124" name="Google Shape;124;p3"/>
            <p:cNvSpPr txBox="1"/>
            <p:nvPr/>
          </p:nvSpPr>
          <p:spPr>
            <a:xfrm>
              <a:off x="946633" y="4226775"/>
              <a:ext cx="233076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ja-JP" sz="1600" u="none" cap="none" strike="noStrike">
                  <a:solidFill>
                    <a:schemeClr val="dk1"/>
                  </a:solidFill>
                  <a:latin typeface="Calibri"/>
                  <a:ea typeface="Calibri"/>
                  <a:cs typeface="Calibri"/>
                  <a:sym typeface="Calibri"/>
                </a:rPr>
                <a:t>(2)BがAに見返りとして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ja-JP" sz="1600" u="none" cap="none" strike="noStrike">
                  <a:solidFill>
                    <a:schemeClr val="dk1"/>
                  </a:solidFill>
                  <a:latin typeface="Calibri"/>
                  <a:ea typeface="Calibri"/>
                  <a:cs typeface="Calibri"/>
                  <a:sym typeface="Calibri"/>
                </a:rPr>
                <a:t>　利他行為をする</a:t>
              </a:r>
              <a:endParaRPr b="0" i="0" sz="1400" u="none" cap="none" strike="noStrike">
                <a:solidFill>
                  <a:srgbClr val="000000"/>
                </a:solidFill>
                <a:latin typeface="Arial"/>
                <a:ea typeface="Arial"/>
                <a:cs typeface="Arial"/>
                <a:sym typeface="Arial"/>
              </a:endParaRPr>
            </a:p>
          </p:txBody>
        </p:sp>
        <p:grpSp>
          <p:nvGrpSpPr>
            <p:cNvPr id="125" name="Google Shape;125;p3"/>
            <p:cNvGrpSpPr/>
            <p:nvPr/>
          </p:nvGrpSpPr>
          <p:grpSpPr>
            <a:xfrm>
              <a:off x="425618" y="2923577"/>
              <a:ext cx="654605" cy="1020966"/>
              <a:chOff x="736979" y="3096285"/>
              <a:chExt cx="805217" cy="1255871"/>
            </a:xfrm>
          </p:grpSpPr>
          <p:grpSp>
            <p:nvGrpSpPr>
              <p:cNvPr id="126" name="Google Shape;126;p3"/>
              <p:cNvGrpSpPr/>
              <p:nvPr/>
            </p:nvGrpSpPr>
            <p:grpSpPr>
              <a:xfrm>
                <a:off x="736979" y="3096285"/>
                <a:ext cx="805217" cy="1255871"/>
                <a:chOff x="5693392" y="3295657"/>
                <a:chExt cx="805217" cy="1255871"/>
              </a:xfrm>
            </p:grpSpPr>
            <p:sp>
              <p:nvSpPr>
                <p:cNvPr id="127" name="Google Shape;127;p3"/>
                <p:cNvSpPr/>
                <p:nvPr/>
              </p:nvSpPr>
              <p:spPr>
                <a:xfrm>
                  <a:off x="5768842" y="3295657"/>
                  <a:ext cx="654316" cy="628349"/>
                </a:xfrm>
                <a:prstGeom prst="ellipse">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28" name="Google Shape;128;p3"/>
                <p:cNvSpPr/>
                <p:nvPr/>
              </p:nvSpPr>
              <p:spPr>
                <a:xfrm>
                  <a:off x="5693392" y="3609832"/>
                  <a:ext cx="805217" cy="941696"/>
                </a:xfrm>
                <a:prstGeom prst="triangle">
                  <a:avLst>
                    <a:gd fmla="val 50000" name="adj"/>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grpSp>
          <p:sp>
            <p:nvSpPr>
              <p:cNvPr id="129" name="Google Shape;129;p3"/>
              <p:cNvSpPr/>
              <p:nvPr/>
            </p:nvSpPr>
            <p:spPr>
              <a:xfrm>
                <a:off x="901306" y="3266982"/>
                <a:ext cx="476564" cy="457651"/>
              </a:xfrm>
              <a:prstGeom prst="ellipse">
                <a:avLst/>
              </a:prstGeom>
              <a:solidFill>
                <a:srgbClr val="BBD6E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800"/>
                  <a:buFont typeface="Arial"/>
                  <a:buNone/>
                </a:pPr>
                <a:r>
                  <a:rPr b="1" i="0" lang="ja-JP" sz="2800" u="none" cap="none" strike="noStrike">
                    <a:solidFill>
                      <a:srgbClr val="000000"/>
                    </a:solidFill>
                    <a:latin typeface="Calibri"/>
                    <a:ea typeface="Calibri"/>
                    <a:cs typeface="Calibri"/>
                    <a:sym typeface="Calibri"/>
                  </a:rPr>
                  <a:t>A</a:t>
                </a:r>
                <a:endParaRPr b="1" i="0" sz="2800" u="none" cap="none" strike="noStrike">
                  <a:solidFill>
                    <a:srgbClr val="000000"/>
                  </a:solidFill>
                  <a:latin typeface="Calibri"/>
                  <a:ea typeface="Calibri"/>
                  <a:cs typeface="Calibri"/>
                  <a:sym typeface="Calibri"/>
                </a:endParaRPr>
              </a:p>
            </p:txBody>
          </p:sp>
        </p:grpSp>
      </p:grpSp>
      <p:sp>
        <p:nvSpPr>
          <p:cNvPr id="130" name="Google Shape;130;p3"/>
          <p:cNvSpPr txBox="1"/>
          <p:nvPr/>
        </p:nvSpPr>
        <p:spPr>
          <a:xfrm>
            <a:off x="161689" y="3977888"/>
            <a:ext cx="1343574"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ja-JP" sz="1600" u="none" cap="none" strike="noStrike">
                <a:solidFill>
                  <a:schemeClr val="dk1"/>
                </a:solidFill>
                <a:latin typeface="Calibri"/>
                <a:ea typeface="Calibri"/>
                <a:cs typeface="Calibri"/>
                <a:sym typeface="Calibri"/>
              </a:rPr>
              <a:t>利他行動者</a:t>
            </a:r>
            <a:endParaRPr b="0" i="0" sz="1400" u="none" cap="none" strike="noStrike">
              <a:solidFill>
                <a:srgbClr val="000000"/>
              </a:solidFill>
              <a:latin typeface="Arial"/>
              <a:ea typeface="Arial"/>
              <a:cs typeface="Arial"/>
              <a:sym typeface="Arial"/>
            </a:endParaRPr>
          </a:p>
        </p:txBody>
      </p:sp>
      <p:sp>
        <p:nvSpPr>
          <p:cNvPr id="131" name="Google Shape;131;p3"/>
          <p:cNvSpPr txBox="1"/>
          <p:nvPr/>
        </p:nvSpPr>
        <p:spPr>
          <a:xfrm>
            <a:off x="2814829" y="3980992"/>
            <a:ext cx="890726" cy="335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ja-JP" sz="1600" u="none" cap="none" strike="noStrike">
                <a:solidFill>
                  <a:schemeClr val="dk1"/>
                </a:solidFill>
                <a:latin typeface="Calibri"/>
                <a:ea typeface="Calibri"/>
                <a:cs typeface="Calibri"/>
                <a:sym typeface="Calibri"/>
              </a:rPr>
              <a:t>受益者</a:t>
            </a:r>
            <a:endParaRPr b="0" i="0" sz="1400" u="none" cap="none" strike="noStrike">
              <a:solidFill>
                <a:srgbClr val="000000"/>
              </a:solidFill>
              <a:latin typeface="Arial"/>
              <a:ea typeface="Arial"/>
              <a:cs typeface="Arial"/>
              <a:sym typeface="Arial"/>
            </a:endParaRPr>
          </a:p>
        </p:txBody>
      </p:sp>
      <p:grpSp>
        <p:nvGrpSpPr>
          <p:cNvPr id="132" name="Google Shape;132;p3"/>
          <p:cNvGrpSpPr/>
          <p:nvPr/>
        </p:nvGrpSpPr>
        <p:grpSpPr>
          <a:xfrm>
            <a:off x="4475580" y="2831708"/>
            <a:ext cx="4621907" cy="3001951"/>
            <a:chOff x="4475580" y="2831708"/>
            <a:chExt cx="4621907" cy="3001951"/>
          </a:xfrm>
        </p:grpSpPr>
        <p:sp>
          <p:nvSpPr>
            <p:cNvPr id="133" name="Google Shape;133;p3"/>
            <p:cNvSpPr/>
            <p:nvPr/>
          </p:nvSpPr>
          <p:spPr>
            <a:xfrm>
              <a:off x="6802848" y="3167114"/>
              <a:ext cx="1098109" cy="235631"/>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34" name="Google Shape;134;p3"/>
            <p:cNvSpPr txBox="1"/>
            <p:nvPr/>
          </p:nvSpPr>
          <p:spPr>
            <a:xfrm>
              <a:off x="6444934" y="2831708"/>
              <a:ext cx="248896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ja-JP" sz="1600" u="none" cap="none" strike="noStrike">
                  <a:solidFill>
                    <a:schemeClr val="dk1"/>
                  </a:solidFill>
                  <a:latin typeface="Calibri"/>
                  <a:ea typeface="Calibri"/>
                  <a:cs typeface="Calibri"/>
                  <a:sym typeface="Calibri"/>
                </a:rPr>
                <a:t>(1)AがBに利他行為</a:t>
              </a:r>
              <a:endParaRPr b="0" i="0" sz="1400" u="none" cap="none" strike="noStrike">
                <a:solidFill>
                  <a:srgbClr val="000000"/>
                </a:solidFill>
                <a:latin typeface="Arial"/>
                <a:ea typeface="Arial"/>
                <a:cs typeface="Arial"/>
                <a:sym typeface="Arial"/>
              </a:endParaRPr>
            </a:p>
          </p:txBody>
        </p:sp>
        <p:sp>
          <p:nvSpPr>
            <p:cNvPr id="135" name="Google Shape;135;p3"/>
            <p:cNvSpPr txBox="1"/>
            <p:nvPr/>
          </p:nvSpPr>
          <p:spPr>
            <a:xfrm>
              <a:off x="4475580" y="2926253"/>
              <a:ext cx="1481984"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ja-JP" sz="1600" u="none" cap="none" strike="noStrike">
                  <a:solidFill>
                    <a:schemeClr val="dk1"/>
                  </a:solidFill>
                  <a:latin typeface="Calibri"/>
                  <a:ea typeface="Calibri"/>
                  <a:cs typeface="Calibri"/>
                  <a:sym typeface="Calibri"/>
                </a:rPr>
                <a:t>(2)Aの評判が</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ja-JP" sz="1600" u="none" cap="none" strike="noStrike">
                  <a:solidFill>
                    <a:schemeClr val="dk1"/>
                  </a:solidFill>
                  <a:latin typeface="Calibri"/>
                  <a:ea typeface="Calibri"/>
                  <a:cs typeface="Calibri"/>
                  <a:sym typeface="Calibri"/>
                </a:rPr>
                <a:t>　良くなる</a:t>
              </a:r>
              <a:endParaRPr b="0" i="0" sz="1400" u="none" cap="none" strike="noStrike">
                <a:solidFill>
                  <a:srgbClr val="000000"/>
                </a:solidFill>
                <a:latin typeface="Arial"/>
                <a:ea typeface="Arial"/>
                <a:cs typeface="Arial"/>
                <a:sym typeface="Arial"/>
              </a:endParaRPr>
            </a:p>
          </p:txBody>
        </p:sp>
        <p:sp>
          <p:nvSpPr>
            <p:cNvPr id="136" name="Google Shape;136;p3"/>
            <p:cNvSpPr/>
            <p:nvPr/>
          </p:nvSpPr>
          <p:spPr>
            <a:xfrm rot="-8796259">
              <a:off x="6540587" y="4202735"/>
              <a:ext cx="1098109" cy="235631"/>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37" name="Google Shape;137;p3"/>
            <p:cNvSpPr txBox="1"/>
            <p:nvPr/>
          </p:nvSpPr>
          <p:spPr>
            <a:xfrm>
              <a:off x="5303117" y="4474393"/>
              <a:ext cx="160265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ja-JP" sz="1600" u="none" cap="none" strike="noStrike">
                  <a:solidFill>
                    <a:schemeClr val="dk1"/>
                  </a:solidFill>
                  <a:latin typeface="Calibri"/>
                  <a:ea typeface="Calibri"/>
                  <a:cs typeface="Calibri"/>
                  <a:sym typeface="Calibri"/>
                </a:rPr>
                <a:t>(3)CからAへの</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ja-JP" sz="1600" u="none" cap="none" strike="noStrike">
                  <a:solidFill>
                    <a:schemeClr val="dk1"/>
                  </a:solidFill>
                  <a:latin typeface="Calibri"/>
                  <a:ea typeface="Calibri"/>
                  <a:cs typeface="Calibri"/>
                  <a:sym typeface="Calibri"/>
                </a:rPr>
                <a:t>　利他行為</a:t>
              </a:r>
              <a:endParaRPr b="0" i="0" sz="1400" u="none" cap="none" strike="noStrike">
                <a:solidFill>
                  <a:srgbClr val="000000"/>
                </a:solidFill>
                <a:latin typeface="Arial"/>
                <a:ea typeface="Arial"/>
                <a:cs typeface="Arial"/>
                <a:sym typeface="Arial"/>
              </a:endParaRPr>
            </a:p>
          </p:txBody>
        </p:sp>
        <p:sp>
          <p:nvSpPr>
            <p:cNvPr id="138" name="Google Shape;138;p3"/>
            <p:cNvSpPr txBox="1"/>
            <p:nvPr/>
          </p:nvSpPr>
          <p:spPr>
            <a:xfrm>
              <a:off x="7687377" y="5495105"/>
              <a:ext cx="1038767"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ja-JP" sz="1600" u="none" cap="none" strike="noStrike">
                  <a:solidFill>
                    <a:schemeClr val="dk1"/>
                  </a:solidFill>
                  <a:latin typeface="Calibri"/>
                  <a:ea typeface="Calibri"/>
                  <a:cs typeface="Calibri"/>
                  <a:sym typeface="Calibri"/>
                </a:rPr>
                <a:t>第三者</a:t>
              </a:r>
              <a:endParaRPr b="0" i="0" sz="1400" u="none" cap="none" strike="noStrike">
                <a:solidFill>
                  <a:srgbClr val="000000"/>
                </a:solidFill>
                <a:latin typeface="Arial"/>
                <a:ea typeface="Arial"/>
                <a:cs typeface="Arial"/>
                <a:sym typeface="Arial"/>
              </a:endParaRPr>
            </a:p>
          </p:txBody>
        </p:sp>
        <p:grpSp>
          <p:nvGrpSpPr>
            <p:cNvPr id="139" name="Google Shape;139;p3"/>
            <p:cNvGrpSpPr/>
            <p:nvPr/>
          </p:nvGrpSpPr>
          <p:grpSpPr>
            <a:xfrm>
              <a:off x="5777139" y="2923577"/>
              <a:ext cx="654605" cy="1020966"/>
              <a:chOff x="736979" y="3096285"/>
              <a:chExt cx="805217" cy="1255871"/>
            </a:xfrm>
          </p:grpSpPr>
          <p:grpSp>
            <p:nvGrpSpPr>
              <p:cNvPr id="140" name="Google Shape;140;p3"/>
              <p:cNvGrpSpPr/>
              <p:nvPr/>
            </p:nvGrpSpPr>
            <p:grpSpPr>
              <a:xfrm>
                <a:off x="736979" y="3096285"/>
                <a:ext cx="805217" cy="1255871"/>
                <a:chOff x="5693392" y="3295657"/>
                <a:chExt cx="805217" cy="1255871"/>
              </a:xfrm>
            </p:grpSpPr>
            <p:sp>
              <p:nvSpPr>
                <p:cNvPr id="141" name="Google Shape;141;p3"/>
                <p:cNvSpPr/>
                <p:nvPr/>
              </p:nvSpPr>
              <p:spPr>
                <a:xfrm>
                  <a:off x="5768842" y="3295657"/>
                  <a:ext cx="654316" cy="628349"/>
                </a:xfrm>
                <a:prstGeom prst="ellipse">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42" name="Google Shape;142;p3"/>
                <p:cNvSpPr/>
                <p:nvPr/>
              </p:nvSpPr>
              <p:spPr>
                <a:xfrm>
                  <a:off x="5693392" y="3609832"/>
                  <a:ext cx="805217" cy="941696"/>
                </a:xfrm>
                <a:prstGeom prst="triangle">
                  <a:avLst>
                    <a:gd fmla="val 50000" name="adj"/>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grpSp>
          <p:sp>
            <p:nvSpPr>
              <p:cNvPr id="143" name="Google Shape;143;p3"/>
              <p:cNvSpPr/>
              <p:nvPr/>
            </p:nvSpPr>
            <p:spPr>
              <a:xfrm>
                <a:off x="901306" y="3266982"/>
                <a:ext cx="476564" cy="457651"/>
              </a:xfrm>
              <a:prstGeom prst="ellipse">
                <a:avLst/>
              </a:prstGeom>
              <a:solidFill>
                <a:srgbClr val="BBD6E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800"/>
                  <a:buFont typeface="Arial"/>
                  <a:buNone/>
                </a:pPr>
                <a:r>
                  <a:rPr b="1" i="0" lang="ja-JP" sz="2800" u="none" cap="none" strike="noStrike">
                    <a:solidFill>
                      <a:srgbClr val="000000"/>
                    </a:solidFill>
                    <a:latin typeface="Calibri"/>
                    <a:ea typeface="Calibri"/>
                    <a:cs typeface="Calibri"/>
                    <a:sym typeface="Calibri"/>
                  </a:rPr>
                  <a:t>A</a:t>
                </a:r>
                <a:endParaRPr b="1" i="0" sz="2800" u="none" cap="none" strike="noStrike">
                  <a:solidFill>
                    <a:srgbClr val="000000"/>
                  </a:solidFill>
                  <a:latin typeface="Calibri"/>
                  <a:ea typeface="Calibri"/>
                  <a:cs typeface="Calibri"/>
                  <a:sym typeface="Calibri"/>
                </a:endParaRPr>
              </a:p>
            </p:txBody>
          </p:sp>
        </p:grpSp>
        <p:grpSp>
          <p:nvGrpSpPr>
            <p:cNvPr id="144" name="Google Shape;144;p3"/>
            <p:cNvGrpSpPr/>
            <p:nvPr/>
          </p:nvGrpSpPr>
          <p:grpSpPr>
            <a:xfrm>
              <a:off x="8221561" y="2923577"/>
              <a:ext cx="654605" cy="1020966"/>
              <a:chOff x="736979" y="3096285"/>
              <a:chExt cx="805217" cy="1255871"/>
            </a:xfrm>
          </p:grpSpPr>
          <p:grpSp>
            <p:nvGrpSpPr>
              <p:cNvPr id="145" name="Google Shape;145;p3"/>
              <p:cNvGrpSpPr/>
              <p:nvPr/>
            </p:nvGrpSpPr>
            <p:grpSpPr>
              <a:xfrm>
                <a:off x="736979" y="3096285"/>
                <a:ext cx="805217" cy="1255871"/>
                <a:chOff x="5693392" y="3295657"/>
                <a:chExt cx="805217" cy="1255871"/>
              </a:xfrm>
            </p:grpSpPr>
            <p:sp>
              <p:nvSpPr>
                <p:cNvPr id="146" name="Google Shape;146;p3"/>
                <p:cNvSpPr/>
                <p:nvPr/>
              </p:nvSpPr>
              <p:spPr>
                <a:xfrm>
                  <a:off x="5768842" y="3295657"/>
                  <a:ext cx="654316" cy="628349"/>
                </a:xfrm>
                <a:prstGeom prst="ellipse">
                  <a:avLst/>
                </a:prstGeom>
                <a:solidFill>
                  <a:srgbClr val="C4E0B2"/>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47" name="Google Shape;147;p3"/>
                <p:cNvSpPr/>
                <p:nvPr/>
              </p:nvSpPr>
              <p:spPr>
                <a:xfrm>
                  <a:off x="5693392" y="3609832"/>
                  <a:ext cx="805217" cy="941696"/>
                </a:xfrm>
                <a:prstGeom prst="triangle">
                  <a:avLst>
                    <a:gd fmla="val 50000" name="adj"/>
                  </a:avLst>
                </a:prstGeom>
                <a:solidFill>
                  <a:srgbClr val="C4E0B2"/>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grpSp>
          <p:sp>
            <p:nvSpPr>
              <p:cNvPr id="148" name="Google Shape;148;p3"/>
              <p:cNvSpPr/>
              <p:nvPr/>
            </p:nvSpPr>
            <p:spPr>
              <a:xfrm>
                <a:off x="901306" y="3266982"/>
                <a:ext cx="476564" cy="457651"/>
              </a:xfrm>
              <a:prstGeom prst="ellipse">
                <a:avLst/>
              </a:prstGeom>
              <a:solidFill>
                <a:srgbClr val="C4E0B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800"/>
                  <a:buFont typeface="Arial"/>
                  <a:buNone/>
                </a:pPr>
                <a:r>
                  <a:rPr b="1" i="0" lang="ja-JP" sz="2800" u="none" cap="none" strike="noStrike">
                    <a:solidFill>
                      <a:srgbClr val="000000"/>
                    </a:solidFill>
                    <a:latin typeface="Calibri"/>
                    <a:ea typeface="Calibri"/>
                    <a:cs typeface="Calibri"/>
                    <a:sym typeface="Calibri"/>
                  </a:rPr>
                  <a:t>B</a:t>
                </a:r>
                <a:endParaRPr b="1" i="0" sz="2800" u="none" cap="none" strike="noStrike">
                  <a:solidFill>
                    <a:srgbClr val="000000"/>
                  </a:solidFill>
                  <a:latin typeface="Calibri"/>
                  <a:ea typeface="Calibri"/>
                  <a:cs typeface="Calibri"/>
                  <a:sym typeface="Calibri"/>
                </a:endParaRPr>
              </a:p>
            </p:txBody>
          </p:sp>
        </p:grpSp>
        <p:grpSp>
          <p:nvGrpSpPr>
            <p:cNvPr id="149" name="Google Shape;149;p3"/>
            <p:cNvGrpSpPr/>
            <p:nvPr/>
          </p:nvGrpSpPr>
          <p:grpSpPr>
            <a:xfrm>
              <a:off x="7709689" y="4393171"/>
              <a:ext cx="654605" cy="1020965"/>
              <a:chOff x="736979" y="3096285"/>
              <a:chExt cx="805217" cy="1255870"/>
            </a:xfrm>
          </p:grpSpPr>
          <p:grpSp>
            <p:nvGrpSpPr>
              <p:cNvPr id="150" name="Google Shape;150;p3"/>
              <p:cNvGrpSpPr/>
              <p:nvPr/>
            </p:nvGrpSpPr>
            <p:grpSpPr>
              <a:xfrm>
                <a:off x="736979" y="3096285"/>
                <a:ext cx="805217" cy="1255870"/>
                <a:chOff x="5693392" y="3295657"/>
                <a:chExt cx="805217" cy="1255870"/>
              </a:xfrm>
            </p:grpSpPr>
            <p:sp>
              <p:nvSpPr>
                <p:cNvPr id="151" name="Google Shape;151;p3"/>
                <p:cNvSpPr/>
                <p:nvPr/>
              </p:nvSpPr>
              <p:spPr>
                <a:xfrm>
                  <a:off x="5768842" y="3295657"/>
                  <a:ext cx="654316" cy="628349"/>
                </a:xfrm>
                <a:prstGeom prst="ellipse">
                  <a:avLst/>
                </a:prstGeom>
                <a:solidFill>
                  <a:srgbClr val="FEE599"/>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52" name="Google Shape;152;p3"/>
                <p:cNvSpPr/>
                <p:nvPr/>
              </p:nvSpPr>
              <p:spPr>
                <a:xfrm>
                  <a:off x="5693392" y="3609831"/>
                  <a:ext cx="805217" cy="941696"/>
                </a:xfrm>
                <a:prstGeom prst="triangle">
                  <a:avLst>
                    <a:gd fmla="val 50000" name="adj"/>
                  </a:avLst>
                </a:prstGeom>
                <a:solidFill>
                  <a:srgbClr val="FEE599"/>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grpSp>
          <p:sp>
            <p:nvSpPr>
              <p:cNvPr id="153" name="Google Shape;153;p3"/>
              <p:cNvSpPr/>
              <p:nvPr/>
            </p:nvSpPr>
            <p:spPr>
              <a:xfrm>
                <a:off x="901306" y="3266982"/>
                <a:ext cx="476564" cy="457651"/>
              </a:xfrm>
              <a:prstGeom prst="ellipse">
                <a:avLst/>
              </a:prstGeom>
              <a:solidFill>
                <a:srgbClr val="FEE59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800"/>
                  <a:buFont typeface="Arial"/>
                  <a:buNone/>
                </a:pPr>
                <a:r>
                  <a:rPr b="1" i="0" lang="ja-JP" sz="2800" u="none" cap="none" strike="noStrike">
                    <a:solidFill>
                      <a:srgbClr val="000000"/>
                    </a:solidFill>
                    <a:latin typeface="Calibri"/>
                    <a:ea typeface="Calibri"/>
                    <a:cs typeface="Calibri"/>
                    <a:sym typeface="Calibri"/>
                  </a:rPr>
                  <a:t>C</a:t>
                </a:r>
                <a:endParaRPr b="1" i="0" sz="2800" u="none" cap="none" strike="noStrike">
                  <a:solidFill>
                    <a:srgbClr val="000000"/>
                  </a:solidFill>
                  <a:latin typeface="Calibri"/>
                  <a:ea typeface="Calibri"/>
                  <a:cs typeface="Calibri"/>
                  <a:sym typeface="Calibri"/>
                </a:endParaRPr>
              </a:p>
            </p:txBody>
          </p:sp>
        </p:grpSp>
        <p:sp>
          <p:nvSpPr>
            <p:cNvPr id="154" name="Google Shape;154;p3"/>
            <p:cNvSpPr txBox="1"/>
            <p:nvPr/>
          </p:nvSpPr>
          <p:spPr>
            <a:xfrm>
              <a:off x="5448740" y="3920874"/>
              <a:ext cx="1343574"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ja-JP" sz="1600" u="none" cap="none" strike="noStrike">
                  <a:solidFill>
                    <a:schemeClr val="dk1"/>
                  </a:solidFill>
                  <a:latin typeface="Calibri"/>
                  <a:ea typeface="Calibri"/>
                  <a:cs typeface="Calibri"/>
                  <a:sym typeface="Calibri"/>
                </a:rPr>
                <a:t>利他行動者</a:t>
              </a:r>
              <a:endParaRPr b="0" i="0" sz="1400" u="none" cap="none" strike="noStrike">
                <a:solidFill>
                  <a:srgbClr val="000000"/>
                </a:solidFill>
                <a:latin typeface="Arial"/>
                <a:ea typeface="Arial"/>
                <a:cs typeface="Arial"/>
                <a:sym typeface="Arial"/>
              </a:endParaRPr>
            </a:p>
          </p:txBody>
        </p:sp>
        <p:sp>
          <p:nvSpPr>
            <p:cNvPr id="155" name="Google Shape;155;p3"/>
            <p:cNvSpPr txBox="1"/>
            <p:nvPr/>
          </p:nvSpPr>
          <p:spPr>
            <a:xfrm>
              <a:off x="8206761" y="3920301"/>
              <a:ext cx="890726" cy="335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ja-JP" sz="1600" u="none" cap="none" strike="noStrike">
                  <a:solidFill>
                    <a:schemeClr val="dk1"/>
                  </a:solidFill>
                  <a:latin typeface="Calibri"/>
                  <a:ea typeface="Calibri"/>
                  <a:cs typeface="Calibri"/>
                  <a:sym typeface="Calibri"/>
                </a:rPr>
                <a:t>受益者</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4"/>
          <p:cNvSpPr/>
          <p:nvPr/>
        </p:nvSpPr>
        <p:spPr>
          <a:xfrm rot="5400000">
            <a:off x="6719759" y="4903506"/>
            <a:ext cx="2665730" cy="661195"/>
          </a:xfrm>
          <a:prstGeom prst="uturnArrow">
            <a:avLst>
              <a:gd fmla="val 24004" name="adj1"/>
              <a:gd fmla="val 22839" name="adj2"/>
              <a:gd fmla="val 33086" name="adj3"/>
              <a:gd fmla="val 60635" name="adj4"/>
              <a:gd fmla="val 100000" name="adj5"/>
            </a:avLst>
          </a:prstGeom>
          <a:solidFill>
            <a:srgbClr val="AEABA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2" name="Google Shape;162;p4"/>
          <p:cNvSpPr txBox="1"/>
          <p:nvPr/>
        </p:nvSpPr>
        <p:spPr>
          <a:xfrm>
            <a:off x="323944" y="164796"/>
            <a:ext cx="1299210" cy="646331"/>
          </a:xfrm>
          <a:prstGeom prst="rect">
            <a:avLst/>
          </a:prstGeom>
          <a:solidFill>
            <a:srgbClr val="DDEAF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ja-JP" sz="3600" u="none" cap="none" strike="noStrike">
                <a:solidFill>
                  <a:schemeClr val="dk1"/>
                </a:solidFill>
                <a:latin typeface="Calibri"/>
                <a:ea typeface="Calibri"/>
                <a:cs typeface="Calibri"/>
                <a:sym typeface="Calibri"/>
              </a:rPr>
              <a:t>DERC</a:t>
            </a:r>
            <a:endParaRPr b="0" i="0" sz="3600" u="none" cap="none" strike="noStrike">
              <a:solidFill>
                <a:schemeClr val="dk1"/>
              </a:solidFill>
              <a:latin typeface="Calibri"/>
              <a:ea typeface="Calibri"/>
              <a:cs typeface="Calibri"/>
              <a:sym typeface="Calibri"/>
            </a:endParaRPr>
          </a:p>
        </p:txBody>
      </p:sp>
      <p:sp>
        <p:nvSpPr>
          <p:cNvPr id="163" name="Google Shape;163;p4"/>
          <p:cNvSpPr txBox="1"/>
          <p:nvPr/>
        </p:nvSpPr>
        <p:spPr>
          <a:xfrm>
            <a:off x="435728" y="1011382"/>
            <a:ext cx="8846397" cy="67710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ja-JP" sz="2000" u="none" cap="none" strike="noStrike">
                <a:solidFill>
                  <a:srgbClr val="FF0000"/>
                </a:solidFill>
                <a:latin typeface="Calibri"/>
                <a:ea typeface="Calibri"/>
                <a:cs typeface="Calibri"/>
                <a:sym typeface="Calibri"/>
              </a:rPr>
              <a:t>D</a:t>
            </a:r>
            <a:r>
              <a:rPr b="0" i="0" lang="ja-JP" sz="2000" u="none" cap="none" strike="noStrike">
                <a:solidFill>
                  <a:schemeClr val="dk1"/>
                </a:solidFill>
                <a:latin typeface="Calibri"/>
                <a:ea typeface="Calibri"/>
                <a:cs typeface="Calibri"/>
                <a:sym typeface="Calibri"/>
              </a:rPr>
              <a:t>ual layer gamification </a:t>
            </a:r>
            <a:r>
              <a:rPr b="1" i="0" lang="ja-JP" sz="2000" u="none" cap="none" strike="noStrike">
                <a:solidFill>
                  <a:srgbClr val="FF0000"/>
                </a:solidFill>
                <a:latin typeface="Calibri"/>
                <a:ea typeface="Calibri"/>
                <a:cs typeface="Calibri"/>
                <a:sym typeface="Calibri"/>
              </a:rPr>
              <a:t>E</a:t>
            </a:r>
            <a:r>
              <a:rPr b="0" i="0" lang="ja-JP" sz="2000" u="none" cap="none" strike="noStrike">
                <a:solidFill>
                  <a:schemeClr val="dk1"/>
                </a:solidFill>
                <a:latin typeface="Calibri"/>
                <a:ea typeface="Calibri"/>
                <a:cs typeface="Calibri"/>
                <a:sym typeface="Calibri"/>
              </a:rPr>
              <a:t>ncouraging </a:t>
            </a:r>
            <a:r>
              <a:rPr b="1" i="0" lang="ja-JP" sz="2000" u="none" cap="none" strike="noStrike">
                <a:solidFill>
                  <a:srgbClr val="FF0000"/>
                </a:solidFill>
                <a:latin typeface="Calibri"/>
                <a:ea typeface="Calibri"/>
                <a:cs typeface="Calibri"/>
                <a:sym typeface="Calibri"/>
              </a:rPr>
              <a:t>R</a:t>
            </a:r>
            <a:r>
              <a:rPr b="0" i="0" lang="ja-JP" sz="2000" u="none" cap="none" strike="noStrike">
                <a:solidFill>
                  <a:schemeClr val="dk1"/>
                </a:solidFill>
                <a:latin typeface="Calibri"/>
                <a:ea typeface="Calibri"/>
                <a:cs typeface="Calibri"/>
                <a:sym typeface="Calibri"/>
              </a:rPr>
              <a:t>eciprocity-based </a:t>
            </a:r>
            <a:r>
              <a:rPr b="1" i="0" lang="ja-JP" sz="2000" u="none" cap="none" strike="noStrike">
                <a:solidFill>
                  <a:srgbClr val="FF0000"/>
                </a:solidFill>
                <a:latin typeface="Calibri"/>
                <a:ea typeface="Calibri"/>
                <a:cs typeface="Calibri"/>
                <a:sym typeface="Calibri"/>
              </a:rPr>
              <a:t>C</a:t>
            </a:r>
            <a:r>
              <a:rPr b="0" i="0" lang="ja-JP" sz="2000" u="none" cap="none" strike="noStrike">
                <a:solidFill>
                  <a:schemeClr val="dk1"/>
                </a:solidFill>
                <a:latin typeface="Calibri"/>
                <a:ea typeface="Calibri"/>
                <a:cs typeface="Calibri"/>
                <a:sym typeface="Calibri"/>
              </a:rPr>
              <a:t>ooperation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ja-JP" sz="1800" u="none" cap="none" strike="noStrike">
                <a:solidFill>
                  <a:schemeClr val="dk1"/>
                </a:solidFill>
                <a:latin typeface="Calibri"/>
                <a:ea typeface="Calibri"/>
                <a:cs typeface="Calibri"/>
                <a:sym typeface="Calibri"/>
              </a:rPr>
              <a:t>互恵主義に基づく協力行動を促進する二層のゲーミフィケーション </a:t>
            </a:r>
            <a:endParaRPr b="0" i="0" sz="1800" u="none" cap="none" strike="noStrike">
              <a:solidFill>
                <a:schemeClr val="dk1"/>
              </a:solidFill>
              <a:latin typeface="Calibri"/>
              <a:ea typeface="Calibri"/>
              <a:cs typeface="Calibri"/>
              <a:sym typeface="Calibri"/>
            </a:endParaRPr>
          </a:p>
        </p:txBody>
      </p:sp>
      <p:sp>
        <p:nvSpPr>
          <p:cNvPr id="164" name="Google Shape;164;p4"/>
          <p:cNvSpPr txBox="1"/>
          <p:nvPr/>
        </p:nvSpPr>
        <p:spPr>
          <a:xfrm>
            <a:off x="435728" y="1588217"/>
            <a:ext cx="8503497"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ja-JP" sz="1800" u="none" cap="none" strike="noStrike">
                <a:solidFill>
                  <a:schemeClr val="dk1"/>
                </a:solidFill>
                <a:latin typeface="Calibri"/>
                <a:ea typeface="Calibri"/>
                <a:cs typeface="Calibri"/>
                <a:sym typeface="Calibri"/>
              </a:rPr>
              <a:t>・目的</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ja-JP" sz="1800" u="none" cap="none" strike="noStrike">
                <a:solidFill>
                  <a:schemeClr val="dk1"/>
                </a:solidFill>
                <a:latin typeface="Calibri"/>
                <a:ea typeface="Calibri"/>
                <a:cs typeface="Calibri"/>
                <a:sym typeface="Calibri"/>
              </a:rPr>
              <a:t>ユーザーに自分や集団内の他者の利他行為について観察し,考えるきっかけを作り,</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ja-JP" sz="1800" u="none" cap="none" strike="noStrike">
                <a:solidFill>
                  <a:schemeClr val="dk1"/>
                </a:solidFill>
                <a:latin typeface="Calibri"/>
                <a:ea typeface="Calibri"/>
                <a:cs typeface="Calibri"/>
                <a:sym typeface="Calibri"/>
              </a:rPr>
              <a:t>学びをもたらすこと.それらの機会によってユーザーの利他行為を促進すること.</a:t>
            </a:r>
            <a:endParaRPr b="0" i="0" sz="1800" u="none" cap="none" strike="noStrike">
              <a:solidFill>
                <a:schemeClr val="dk1"/>
              </a:solidFill>
              <a:latin typeface="Calibri"/>
              <a:ea typeface="Calibri"/>
              <a:cs typeface="Calibri"/>
              <a:sym typeface="Calibri"/>
            </a:endParaRPr>
          </a:p>
        </p:txBody>
      </p:sp>
      <p:sp>
        <p:nvSpPr>
          <p:cNvPr id="165" name="Google Shape;165;p4"/>
          <p:cNvSpPr txBox="1"/>
          <p:nvPr/>
        </p:nvSpPr>
        <p:spPr>
          <a:xfrm>
            <a:off x="389586" y="2660534"/>
            <a:ext cx="9026302"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ja-JP" sz="1800" u="none" cap="none" strike="noStrike">
                <a:solidFill>
                  <a:schemeClr val="dk1"/>
                </a:solidFill>
                <a:latin typeface="Calibri"/>
                <a:ea typeface="Calibri"/>
                <a:cs typeface="Calibri"/>
                <a:sym typeface="Calibri"/>
              </a:rPr>
              <a:t>・特徴</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ja-JP" sz="1800" u="none" cap="none" strike="noStrike">
                <a:solidFill>
                  <a:schemeClr val="dk1"/>
                </a:solidFill>
                <a:latin typeface="Calibri"/>
                <a:ea typeface="Calibri"/>
                <a:cs typeface="Calibri"/>
                <a:sym typeface="Calibri"/>
              </a:rPr>
              <a:t>人間が持つ他者に対する印象であるイメージスコア[Nowak &amp; Sigmund 1998]を</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ja-JP" sz="1800" u="none" cap="none" strike="noStrike">
                <a:solidFill>
                  <a:schemeClr val="dk1"/>
                </a:solidFill>
                <a:latin typeface="Calibri"/>
                <a:ea typeface="Calibri"/>
                <a:cs typeface="Calibri"/>
                <a:sym typeface="Calibri"/>
              </a:rPr>
              <a:t>各ユーザーが持つポイントとし集団内に明示化・共有化したこと</a:t>
            </a:r>
            <a:endParaRPr b="0" i="0" sz="1400" u="none" cap="none" strike="noStrike">
              <a:solidFill>
                <a:srgbClr val="000000"/>
              </a:solidFill>
              <a:latin typeface="Arial"/>
              <a:ea typeface="Arial"/>
              <a:cs typeface="Arial"/>
              <a:sym typeface="Arial"/>
            </a:endParaRPr>
          </a:p>
        </p:txBody>
      </p:sp>
      <p:pic>
        <p:nvPicPr>
          <p:cNvPr id="166" name="Google Shape;166;p4"/>
          <p:cNvPicPr preferRelativeResize="0"/>
          <p:nvPr/>
        </p:nvPicPr>
        <p:blipFill rotWithShape="1">
          <a:blip r:embed="rId3">
            <a:alphaModFix/>
          </a:blip>
          <a:srcRect b="0" l="0" r="0" t="0"/>
          <a:stretch/>
        </p:blipFill>
        <p:spPr>
          <a:xfrm>
            <a:off x="-4775577" y="3992995"/>
            <a:ext cx="4125396" cy="2622215"/>
          </a:xfrm>
          <a:prstGeom prst="rect">
            <a:avLst/>
          </a:prstGeom>
          <a:noFill/>
          <a:ln>
            <a:noFill/>
          </a:ln>
        </p:spPr>
      </p:pic>
      <p:sp>
        <p:nvSpPr>
          <p:cNvPr id="167" name="Google Shape;167;p4"/>
          <p:cNvSpPr/>
          <p:nvPr/>
        </p:nvSpPr>
        <p:spPr>
          <a:xfrm>
            <a:off x="-415636" y="-96982"/>
            <a:ext cx="10072254" cy="1108364"/>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i="0" lang="ja-JP" sz="5400" u="none" cap="none" strike="noStrike">
                <a:solidFill>
                  <a:schemeClr val="lt1"/>
                </a:solidFill>
                <a:latin typeface="Calibri"/>
                <a:ea typeface="Calibri"/>
                <a:cs typeface="Calibri"/>
                <a:sym typeface="Calibri"/>
              </a:rPr>
              <a:t>DERC</a:t>
            </a:r>
            <a:endParaRPr b="0" i="0" sz="1400" u="none" cap="none" strike="noStrike">
              <a:solidFill>
                <a:srgbClr val="000000"/>
              </a:solidFill>
              <a:latin typeface="Arial"/>
              <a:ea typeface="Arial"/>
              <a:cs typeface="Arial"/>
              <a:sym typeface="Arial"/>
            </a:endParaRPr>
          </a:p>
        </p:txBody>
      </p:sp>
      <p:sp>
        <p:nvSpPr>
          <p:cNvPr id="168" name="Google Shape;168;p4"/>
          <p:cNvSpPr txBox="1"/>
          <p:nvPr/>
        </p:nvSpPr>
        <p:spPr>
          <a:xfrm>
            <a:off x="3839829" y="6454139"/>
            <a:ext cx="169529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ja-JP" sz="1400" u="none" cap="none" strike="noStrike">
                <a:solidFill>
                  <a:schemeClr val="dk1"/>
                </a:solidFill>
                <a:latin typeface="Calibri"/>
                <a:ea typeface="Calibri"/>
                <a:cs typeface="Calibri"/>
                <a:sym typeface="Calibri"/>
              </a:rPr>
              <a:t>DERCのメカニズム</a:t>
            </a:r>
            <a:endParaRPr b="0" i="0" sz="1400" u="none" cap="none" strike="noStrike">
              <a:solidFill>
                <a:srgbClr val="000000"/>
              </a:solidFill>
              <a:latin typeface="Arial"/>
              <a:ea typeface="Arial"/>
              <a:cs typeface="Arial"/>
              <a:sym typeface="Arial"/>
            </a:endParaRPr>
          </a:p>
        </p:txBody>
      </p:sp>
      <p:grpSp>
        <p:nvGrpSpPr>
          <p:cNvPr id="169" name="Google Shape;169;p4"/>
          <p:cNvGrpSpPr/>
          <p:nvPr/>
        </p:nvGrpSpPr>
        <p:grpSpPr>
          <a:xfrm>
            <a:off x="3747280" y="3583864"/>
            <a:ext cx="4019904" cy="3107898"/>
            <a:chOff x="3596728" y="3559803"/>
            <a:chExt cx="4019904" cy="3107898"/>
          </a:xfrm>
        </p:grpSpPr>
        <p:grpSp>
          <p:nvGrpSpPr>
            <p:cNvPr id="170" name="Google Shape;170;p4"/>
            <p:cNvGrpSpPr/>
            <p:nvPr/>
          </p:nvGrpSpPr>
          <p:grpSpPr>
            <a:xfrm>
              <a:off x="4938615" y="3559803"/>
              <a:ext cx="2678017" cy="1391178"/>
              <a:chOff x="4890341" y="3715636"/>
              <a:chExt cx="2678017" cy="1391178"/>
            </a:xfrm>
          </p:grpSpPr>
          <p:sp>
            <p:nvSpPr>
              <p:cNvPr id="171" name="Google Shape;171;p4"/>
              <p:cNvSpPr/>
              <p:nvPr/>
            </p:nvSpPr>
            <p:spPr>
              <a:xfrm>
                <a:off x="4890341" y="3715636"/>
                <a:ext cx="2678016" cy="688684"/>
              </a:xfrm>
              <a:prstGeom prst="rect">
                <a:avLst/>
              </a:prstGeom>
              <a:solidFill>
                <a:srgbClr val="BBD6EE"/>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rPr b="0" i="0" lang="ja-JP" sz="2000" u="none" cap="none" strike="noStrike">
                    <a:solidFill>
                      <a:srgbClr val="000000"/>
                    </a:solidFill>
                    <a:latin typeface="Calibri"/>
                    <a:ea typeface="Calibri"/>
                    <a:cs typeface="Calibri"/>
                    <a:sym typeface="Calibri"/>
                  </a:rPr>
                  <a:t>レベル2:メカニズム2</a:t>
                </a:r>
                <a:r>
                  <a:rPr b="0" i="0" lang="ja-JP" sz="1800" u="none" cap="none" strike="noStrike">
                    <a:solidFill>
                      <a:srgbClr val="000000"/>
                    </a:solidFill>
                    <a:latin typeface="Calibri"/>
                    <a:ea typeface="Calibri"/>
                    <a:cs typeface="Calibri"/>
                    <a:sym typeface="Calibri"/>
                  </a:rPr>
                  <a:t>賭け</a:t>
                </a:r>
                <a:endParaRPr b="0" i="0" sz="1800" u="none" cap="none" strike="noStrike">
                  <a:solidFill>
                    <a:srgbClr val="000000"/>
                  </a:solidFill>
                  <a:latin typeface="Calibri"/>
                  <a:ea typeface="Calibri"/>
                  <a:cs typeface="Calibri"/>
                  <a:sym typeface="Calibri"/>
                </a:endParaRPr>
              </a:p>
            </p:txBody>
          </p:sp>
          <p:sp>
            <p:nvSpPr>
              <p:cNvPr id="172" name="Google Shape;172;p4"/>
              <p:cNvSpPr/>
              <p:nvPr/>
            </p:nvSpPr>
            <p:spPr>
              <a:xfrm>
                <a:off x="4890341" y="4401314"/>
                <a:ext cx="2678017" cy="705500"/>
              </a:xfrm>
              <a:prstGeom prst="rect">
                <a:avLst/>
              </a:prstGeom>
              <a:solidFill>
                <a:srgbClr val="FEE599"/>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rPr b="0" i="0" lang="ja-JP" sz="2000" u="none" cap="none" strike="noStrike">
                    <a:solidFill>
                      <a:srgbClr val="000000"/>
                    </a:solidFill>
                    <a:latin typeface="Calibri"/>
                    <a:ea typeface="Calibri"/>
                    <a:cs typeface="Calibri"/>
                    <a:sym typeface="Calibri"/>
                  </a:rPr>
                  <a:t>レベル1:メカニズム1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ja-JP" sz="1800" u="none" cap="none" strike="noStrike">
                    <a:solidFill>
                      <a:srgbClr val="000000"/>
                    </a:solidFill>
                    <a:latin typeface="Calibri"/>
                    <a:ea typeface="Calibri"/>
                    <a:cs typeface="Calibri"/>
                    <a:sym typeface="Calibri"/>
                  </a:rPr>
                  <a:t>ポイント、バッジ等</a:t>
                </a:r>
                <a:endParaRPr b="0" i="0" sz="1800" u="none" cap="none" strike="noStrike">
                  <a:solidFill>
                    <a:srgbClr val="000000"/>
                  </a:solidFill>
                  <a:latin typeface="Calibri"/>
                  <a:ea typeface="Calibri"/>
                  <a:cs typeface="Calibri"/>
                  <a:sym typeface="Calibri"/>
                </a:endParaRPr>
              </a:p>
            </p:txBody>
          </p:sp>
        </p:grpSp>
        <p:sp>
          <p:nvSpPr>
            <p:cNvPr id="173" name="Google Shape;173;p4"/>
            <p:cNvSpPr/>
            <p:nvPr/>
          </p:nvSpPr>
          <p:spPr>
            <a:xfrm>
              <a:off x="5332506" y="6166361"/>
              <a:ext cx="2120010" cy="501340"/>
            </a:xfrm>
            <a:prstGeom prst="roundRect">
              <a:avLst>
                <a:gd fmla="val 16667" name="adj"/>
              </a:avLst>
            </a:prstGeom>
            <a:solidFill>
              <a:srgbClr val="2E75B5"/>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rPr b="1" i="0" lang="ja-JP" sz="2000" u="none" cap="none" strike="noStrike">
                  <a:solidFill>
                    <a:schemeClr val="lt1"/>
                  </a:solidFill>
                  <a:latin typeface="Calibri"/>
                  <a:ea typeface="Calibri"/>
                  <a:cs typeface="Calibri"/>
                  <a:sym typeface="Calibri"/>
                </a:rPr>
                <a:t>ユーザーの行動</a:t>
              </a:r>
              <a:endParaRPr b="0" i="0" sz="1400" u="none" cap="none" strike="noStrike">
                <a:solidFill>
                  <a:srgbClr val="000000"/>
                </a:solidFill>
                <a:latin typeface="Arial"/>
                <a:ea typeface="Arial"/>
                <a:cs typeface="Arial"/>
                <a:sym typeface="Arial"/>
              </a:endParaRPr>
            </a:p>
          </p:txBody>
        </p:sp>
        <p:sp>
          <p:nvSpPr>
            <p:cNvPr id="174" name="Google Shape;174;p4"/>
            <p:cNvSpPr/>
            <p:nvPr/>
          </p:nvSpPr>
          <p:spPr>
            <a:xfrm flipH="1" rot="-5400000">
              <a:off x="4383323" y="4071013"/>
              <a:ext cx="736608" cy="348937"/>
            </a:xfrm>
            <a:prstGeom prst="uturnArrow">
              <a:avLst>
                <a:gd fmla="val 24643" name="adj1"/>
                <a:gd fmla="val 25000" name="adj2"/>
                <a:gd fmla="val 49648" name="adj3"/>
                <a:gd fmla="val 35056" name="adj4"/>
                <a:gd fmla="val 100000" name="adj5"/>
              </a:avLst>
            </a:prstGeom>
            <a:solidFill>
              <a:srgbClr val="AEABA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5" name="Google Shape;175;p4"/>
            <p:cNvSpPr txBox="1"/>
            <p:nvPr/>
          </p:nvSpPr>
          <p:spPr>
            <a:xfrm>
              <a:off x="3596728" y="4613786"/>
              <a:ext cx="1165101" cy="276999"/>
            </a:xfrm>
            <a:prstGeom prst="rect">
              <a:avLst/>
            </a:prstGeom>
            <a:solidFill>
              <a:srgbClr val="DDEAF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ja-JP" sz="1200" u="none" cap="none" strike="noStrike">
                  <a:solidFill>
                    <a:srgbClr val="000000"/>
                  </a:solidFill>
                  <a:latin typeface="Calibri"/>
                  <a:ea typeface="Calibri"/>
                  <a:cs typeface="Calibri"/>
                  <a:sym typeface="Calibri"/>
                </a:rPr>
                <a:t>メタ的に操作</a:t>
              </a:r>
              <a:endParaRPr b="0" i="0" sz="1400" u="none" cap="none" strike="noStrike">
                <a:solidFill>
                  <a:srgbClr val="000000"/>
                </a:solidFill>
                <a:latin typeface="Arial"/>
                <a:ea typeface="Arial"/>
                <a:cs typeface="Arial"/>
                <a:sym typeface="Arial"/>
              </a:endParaRPr>
            </a:p>
          </p:txBody>
        </p:sp>
      </p:grpSp>
      <p:sp>
        <p:nvSpPr>
          <p:cNvPr id="176" name="Google Shape;176;p4"/>
          <p:cNvSpPr/>
          <p:nvPr/>
        </p:nvSpPr>
        <p:spPr>
          <a:xfrm>
            <a:off x="7356239" y="5401691"/>
            <a:ext cx="860216" cy="488709"/>
          </a:xfrm>
          <a:prstGeom prst="rect">
            <a:avLst/>
          </a:prstGeom>
          <a:solidFill>
            <a:srgbClr val="FBE4D4"/>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ja-JP" sz="1400" u="none" cap="none" strike="noStrike">
                <a:solidFill>
                  <a:srgbClr val="000000"/>
                </a:solidFill>
                <a:latin typeface="Calibri"/>
                <a:ea typeface="Calibri"/>
                <a:cs typeface="Calibri"/>
                <a:sym typeface="Calibri"/>
              </a:rPr>
              <a:t>間接的に</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ja-JP" sz="1400" u="none" cap="none" strike="noStrike">
                <a:solidFill>
                  <a:srgbClr val="000000"/>
                </a:solidFill>
                <a:latin typeface="Calibri"/>
                <a:ea typeface="Calibri"/>
                <a:cs typeface="Calibri"/>
                <a:sym typeface="Calibri"/>
              </a:rPr>
              <a:t>作用</a:t>
            </a:r>
            <a:endParaRPr b="0" i="0" sz="1400" u="none" cap="none" strike="noStrike">
              <a:solidFill>
                <a:srgbClr val="000000"/>
              </a:solidFill>
              <a:latin typeface="Calibri"/>
              <a:ea typeface="Calibri"/>
              <a:cs typeface="Calibri"/>
              <a:sym typeface="Calibri"/>
            </a:endParaRPr>
          </a:p>
        </p:txBody>
      </p:sp>
      <p:grpSp>
        <p:nvGrpSpPr>
          <p:cNvPr id="177" name="Google Shape;177;p4"/>
          <p:cNvGrpSpPr/>
          <p:nvPr/>
        </p:nvGrpSpPr>
        <p:grpSpPr>
          <a:xfrm>
            <a:off x="525654" y="3731516"/>
            <a:ext cx="2773170" cy="3097063"/>
            <a:chOff x="930339" y="3803099"/>
            <a:chExt cx="2773170" cy="3097063"/>
          </a:xfrm>
        </p:grpSpPr>
        <p:grpSp>
          <p:nvGrpSpPr>
            <p:cNvPr id="178" name="Google Shape;178;p4"/>
            <p:cNvGrpSpPr/>
            <p:nvPr/>
          </p:nvGrpSpPr>
          <p:grpSpPr>
            <a:xfrm>
              <a:off x="930339" y="3803099"/>
              <a:ext cx="2678017" cy="2460268"/>
              <a:chOff x="860755" y="3826871"/>
              <a:chExt cx="2678017" cy="2460268"/>
            </a:xfrm>
          </p:grpSpPr>
          <p:sp>
            <p:nvSpPr>
              <p:cNvPr id="179" name="Google Shape;179;p4"/>
              <p:cNvSpPr/>
              <p:nvPr/>
            </p:nvSpPr>
            <p:spPr>
              <a:xfrm>
                <a:off x="860755" y="3826871"/>
                <a:ext cx="2678017" cy="705500"/>
              </a:xfrm>
              <a:prstGeom prst="rect">
                <a:avLst/>
              </a:prstGeom>
              <a:solidFill>
                <a:srgbClr val="FEE599"/>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rPr b="0" i="0" lang="ja-JP" sz="2000" u="none" cap="none" strike="noStrike">
                    <a:solidFill>
                      <a:srgbClr val="000000"/>
                    </a:solidFill>
                    <a:latin typeface="Calibri"/>
                    <a:ea typeface="Calibri"/>
                    <a:cs typeface="Calibri"/>
                    <a:sym typeface="Calibri"/>
                  </a:rPr>
                  <a:t>レベル1:メカニズム1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ja-JP" sz="1800" u="none" cap="none" strike="noStrike">
                    <a:solidFill>
                      <a:srgbClr val="000000"/>
                    </a:solidFill>
                    <a:latin typeface="Calibri"/>
                    <a:ea typeface="Calibri"/>
                    <a:cs typeface="Calibri"/>
                    <a:sym typeface="Calibri"/>
                  </a:rPr>
                  <a:t>ポイント、バッジ等</a:t>
                </a:r>
                <a:endParaRPr b="0" i="0" sz="1800" u="none" cap="none" strike="noStrike">
                  <a:solidFill>
                    <a:srgbClr val="000000"/>
                  </a:solidFill>
                  <a:latin typeface="Calibri"/>
                  <a:ea typeface="Calibri"/>
                  <a:cs typeface="Calibri"/>
                  <a:sym typeface="Calibri"/>
                </a:endParaRPr>
              </a:p>
            </p:txBody>
          </p:sp>
          <p:sp>
            <p:nvSpPr>
              <p:cNvPr id="180" name="Google Shape;180;p4"/>
              <p:cNvSpPr/>
              <p:nvPr/>
            </p:nvSpPr>
            <p:spPr>
              <a:xfrm>
                <a:off x="1782311" y="5104557"/>
                <a:ext cx="1227524" cy="178588"/>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ja-JP" sz="1400" u="none" cap="none" strike="noStrike">
                    <a:solidFill>
                      <a:srgbClr val="000000"/>
                    </a:solidFill>
                    <a:latin typeface="Calibri"/>
                    <a:ea typeface="Calibri"/>
                    <a:cs typeface="Calibri"/>
                    <a:sym typeface="Calibri"/>
                  </a:rPr>
                  <a:t>直接的に作用</a:t>
                </a:r>
                <a:endParaRPr b="0" i="0" sz="1400" u="none" cap="none" strike="noStrike">
                  <a:solidFill>
                    <a:srgbClr val="000000"/>
                  </a:solidFill>
                  <a:latin typeface="Calibri"/>
                  <a:ea typeface="Calibri"/>
                  <a:cs typeface="Calibri"/>
                  <a:sym typeface="Calibri"/>
                </a:endParaRPr>
              </a:p>
            </p:txBody>
          </p:sp>
          <p:sp>
            <p:nvSpPr>
              <p:cNvPr id="181" name="Google Shape;181;p4"/>
              <p:cNvSpPr/>
              <p:nvPr/>
            </p:nvSpPr>
            <p:spPr>
              <a:xfrm>
                <a:off x="1194382" y="5785799"/>
                <a:ext cx="2010753" cy="501340"/>
              </a:xfrm>
              <a:prstGeom prst="roundRect">
                <a:avLst>
                  <a:gd fmla="val 16667" name="adj"/>
                </a:avLst>
              </a:prstGeom>
              <a:solidFill>
                <a:srgbClr val="2E75B5"/>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rPr b="1" i="0" lang="ja-JP" sz="2000" u="none" cap="none" strike="noStrike">
                    <a:solidFill>
                      <a:schemeClr val="lt1"/>
                    </a:solidFill>
                    <a:latin typeface="Calibri"/>
                    <a:ea typeface="Calibri"/>
                    <a:cs typeface="Calibri"/>
                    <a:sym typeface="Calibri"/>
                  </a:rPr>
                  <a:t>ユーザーの行動</a:t>
                </a:r>
                <a:endParaRPr b="0" i="0" sz="1400" u="none" cap="none" strike="noStrike">
                  <a:solidFill>
                    <a:srgbClr val="000000"/>
                  </a:solidFill>
                  <a:latin typeface="Arial"/>
                  <a:ea typeface="Arial"/>
                  <a:cs typeface="Arial"/>
                  <a:sym typeface="Arial"/>
                </a:endParaRPr>
              </a:p>
            </p:txBody>
          </p:sp>
        </p:grpSp>
        <p:sp>
          <p:nvSpPr>
            <p:cNvPr id="182" name="Google Shape;182;p4"/>
            <p:cNvSpPr txBox="1"/>
            <p:nvPr/>
          </p:nvSpPr>
          <p:spPr>
            <a:xfrm>
              <a:off x="1183390" y="6376942"/>
              <a:ext cx="252011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ja-JP" sz="1400" u="none" cap="none" strike="noStrike">
                  <a:solidFill>
                    <a:schemeClr val="dk1"/>
                  </a:solidFill>
                  <a:latin typeface="Calibri"/>
                  <a:ea typeface="Calibri"/>
                  <a:cs typeface="Calibri"/>
                  <a:sym typeface="Calibri"/>
                </a:rPr>
                <a:t>従来のゲーミフィケーション</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ja-JP" sz="1400" u="none" cap="none" strike="noStrike">
                  <a:solidFill>
                    <a:schemeClr val="dk1"/>
                  </a:solidFill>
                  <a:latin typeface="Calibri"/>
                  <a:ea typeface="Calibri"/>
                  <a:cs typeface="Calibri"/>
                  <a:sym typeface="Calibri"/>
                </a:rPr>
                <a:t>のメカニズム</a:t>
              </a:r>
              <a:endParaRPr b="0" i="0" sz="1400" u="none" cap="none" strike="noStrike">
                <a:solidFill>
                  <a:srgbClr val="000000"/>
                </a:solidFill>
                <a:latin typeface="Arial"/>
                <a:ea typeface="Arial"/>
                <a:cs typeface="Arial"/>
                <a:sym typeface="Arial"/>
              </a:endParaRPr>
            </a:p>
          </p:txBody>
        </p:sp>
      </p:grpSp>
      <p:sp>
        <p:nvSpPr>
          <p:cNvPr id="183" name="Google Shape;183;p4"/>
          <p:cNvSpPr/>
          <p:nvPr/>
        </p:nvSpPr>
        <p:spPr>
          <a:xfrm>
            <a:off x="4959748" y="5464409"/>
            <a:ext cx="1364676" cy="363274"/>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ja-JP" sz="1400" u="none" cap="none" strike="noStrike">
                <a:solidFill>
                  <a:srgbClr val="000000"/>
                </a:solidFill>
                <a:latin typeface="Calibri"/>
                <a:ea typeface="Calibri"/>
                <a:cs typeface="Calibri"/>
                <a:sym typeface="Calibri"/>
              </a:rPr>
              <a:t>直接的に作用</a:t>
            </a:r>
            <a:endParaRPr b="0" i="0" sz="1400" u="none" cap="none" strike="noStrike">
              <a:solidFill>
                <a:srgbClr val="000000"/>
              </a:solidFill>
              <a:latin typeface="Calibri"/>
              <a:ea typeface="Calibri"/>
              <a:cs typeface="Calibri"/>
              <a:sym typeface="Calibri"/>
            </a:endParaRPr>
          </a:p>
        </p:txBody>
      </p:sp>
      <p:sp>
        <p:nvSpPr>
          <p:cNvPr id="184" name="Google Shape;184;p4"/>
          <p:cNvSpPr/>
          <p:nvPr/>
        </p:nvSpPr>
        <p:spPr>
          <a:xfrm>
            <a:off x="1073020" y="4486629"/>
            <a:ext cx="418510" cy="1203815"/>
          </a:xfrm>
          <a:prstGeom prst="downArrow">
            <a:avLst>
              <a:gd fmla="val 36344" name="adj1"/>
              <a:gd fmla="val 67069" name="adj2"/>
            </a:avLst>
          </a:prstGeom>
          <a:solidFill>
            <a:srgbClr val="AEABA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5" name="Google Shape;185;p4"/>
          <p:cNvSpPr/>
          <p:nvPr/>
        </p:nvSpPr>
        <p:spPr>
          <a:xfrm>
            <a:off x="6284825" y="5009202"/>
            <a:ext cx="418510" cy="1099868"/>
          </a:xfrm>
          <a:prstGeom prst="downArrow">
            <a:avLst>
              <a:gd fmla="val 36344" name="adj1"/>
              <a:gd fmla="val 67069" name="adj2"/>
            </a:avLst>
          </a:prstGeom>
          <a:solidFill>
            <a:srgbClr val="AEABA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5"/>
          <p:cNvSpPr/>
          <p:nvPr/>
        </p:nvSpPr>
        <p:spPr>
          <a:xfrm>
            <a:off x="-415636" y="-96982"/>
            <a:ext cx="10072254" cy="1108364"/>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1" i="0" lang="ja-JP" sz="4400" u="none" cap="none" strike="noStrike">
                <a:solidFill>
                  <a:schemeClr val="lt1"/>
                </a:solidFill>
                <a:latin typeface="Calibri"/>
                <a:ea typeface="Calibri"/>
                <a:cs typeface="Calibri"/>
                <a:sym typeface="Calibri"/>
              </a:rPr>
              <a:t>DERC</a:t>
            </a:r>
            <a:r>
              <a:rPr b="1" lang="ja-JP" sz="4400">
                <a:solidFill>
                  <a:schemeClr val="lt1"/>
                </a:solidFill>
                <a:latin typeface="Calibri"/>
                <a:ea typeface="Calibri"/>
                <a:cs typeface="Calibri"/>
                <a:sym typeface="Calibri"/>
              </a:rPr>
              <a:t>を導入した議論</a:t>
            </a:r>
            <a:endParaRPr b="1" sz="4400">
              <a:solidFill>
                <a:schemeClr val="lt1"/>
              </a:solidFill>
              <a:latin typeface="Calibri"/>
              <a:ea typeface="Calibri"/>
              <a:cs typeface="Calibri"/>
              <a:sym typeface="Calibri"/>
            </a:endParaRPr>
          </a:p>
        </p:txBody>
      </p:sp>
      <p:grpSp>
        <p:nvGrpSpPr>
          <p:cNvPr id="192" name="Google Shape;192;p5"/>
          <p:cNvGrpSpPr/>
          <p:nvPr/>
        </p:nvGrpSpPr>
        <p:grpSpPr>
          <a:xfrm>
            <a:off x="455183" y="1922246"/>
            <a:ext cx="3485371" cy="1415206"/>
            <a:chOff x="625025" y="1640782"/>
            <a:chExt cx="3485371" cy="1415206"/>
          </a:xfrm>
        </p:grpSpPr>
        <p:sp>
          <p:nvSpPr>
            <p:cNvPr id="193" name="Google Shape;193;p5"/>
            <p:cNvSpPr/>
            <p:nvPr/>
          </p:nvSpPr>
          <p:spPr>
            <a:xfrm>
              <a:off x="1629989" y="2008047"/>
              <a:ext cx="1098109" cy="235631"/>
            </a:xfrm>
            <a:prstGeom prst="rightArrow">
              <a:avLst>
                <a:gd fmla="val 50000" name="adj1"/>
                <a:gd fmla="val 50000" name="adj2"/>
              </a:avLst>
            </a:prstGeom>
            <a:solidFill>
              <a:schemeClr val="dk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94" name="Google Shape;194;p5"/>
            <p:cNvSpPr/>
            <p:nvPr/>
          </p:nvSpPr>
          <p:spPr>
            <a:xfrm rot="10800000">
              <a:off x="1629989" y="2392897"/>
              <a:ext cx="1098109" cy="235631"/>
            </a:xfrm>
            <a:prstGeom prst="rightArrow">
              <a:avLst>
                <a:gd fmla="val 50000" name="adj1"/>
                <a:gd fmla="val 50000" name="adj2"/>
              </a:avLst>
            </a:prstGeom>
            <a:solidFill>
              <a:schemeClr val="dk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95" name="Google Shape;195;p5"/>
            <p:cNvSpPr txBox="1"/>
            <p:nvPr/>
          </p:nvSpPr>
          <p:spPr>
            <a:xfrm>
              <a:off x="1523123" y="1640782"/>
              <a:ext cx="248896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ja-JP" sz="1800" u="none" cap="none" strike="noStrike">
                  <a:solidFill>
                    <a:schemeClr val="dk1"/>
                  </a:solidFill>
                  <a:latin typeface="Calibri"/>
                  <a:ea typeface="Calibri"/>
                  <a:cs typeface="Calibri"/>
                  <a:sym typeface="Calibri"/>
                </a:rPr>
                <a:t>(1)</a:t>
              </a:r>
              <a:r>
                <a:rPr lang="ja-JP" sz="1800">
                  <a:solidFill>
                    <a:schemeClr val="dk1"/>
                  </a:solidFill>
                  <a:latin typeface="Calibri"/>
                  <a:ea typeface="Calibri"/>
                  <a:cs typeface="Calibri"/>
                  <a:sym typeface="Calibri"/>
                </a:rPr>
                <a:t>議論活性化</a:t>
              </a:r>
              <a:endParaRPr b="0" i="0" sz="1400" u="none" cap="none" strike="noStrike">
                <a:solidFill>
                  <a:srgbClr val="000000"/>
                </a:solidFill>
                <a:latin typeface="Arial"/>
                <a:ea typeface="Arial"/>
                <a:cs typeface="Arial"/>
                <a:sym typeface="Arial"/>
              </a:endParaRPr>
            </a:p>
          </p:txBody>
        </p:sp>
        <p:sp>
          <p:nvSpPr>
            <p:cNvPr id="196" name="Google Shape;196;p5"/>
            <p:cNvSpPr txBox="1"/>
            <p:nvPr/>
          </p:nvSpPr>
          <p:spPr>
            <a:xfrm>
              <a:off x="1779627" y="2686656"/>
              <a:ext cx="233076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ja-JP" sz="1800" u="none" cap="none" strike="noStrike">
                  <a:solidFill>
                    <a:schemeClr val="dk1"/>
                  </a:solidFill>
                  <a:latin typeface="Calibri"/>
                  <a:ea typeface="Calibri"/>
                  <a:cs typeface="Calibri"/>
                  <a:sym typeface="Calibri"/>
                </a:rPr>
                <a:t>(2)</a:t>
              </a:r>
              <a:r>
                <a:rPr lang="ja-JP" sz="1800">
                  <a:solidFill>
                    <a:schemeClr val="dk1"/>
                  </a:solidFill>
                  <a:latin typeface="Calibri"/>
                  <a:ea typeface="Calibri"/>
                  <a:cs typeface="Calibri"/>
                  <a:sym typeface="Calibri"/>
                </a:rPr>
                <a:t>匿名</a:t>
              </a:r>
              <a:r>
                <a:rPr b="0" i="0" lang="ja-JP" sz="1800" u="none" cap="none" strike="noStrike">
                  <a:solidFill>
                    <a:schemeClr val="dk1"/>
                  </a:solidFill>
                  <a:latin typeface="Calibri"/>
                  <a:ea typeface="Calibri"/>
                  <a:cs typeface="Calibri"/>
                  <a:sym typeface="Calibri"/>
                </a:rPr>
                <a:t>評価</a:t>
              </a:r>
              <a:endParaRPr b="0" i="0" sz="1400" u="none" cap="none" strike="noStrike">
                <a:solidFill>
                  <a:srgbClr val="000000"/>
                </a:solidFill>
                <a:latin typeface="Arial"/>
                <a:ea typeface="Arial"/>
                <a:cs typeface="Arial"/>
                <a:sym typeface="Arial"/>
              </a:endParaRPr>
            </a:p>
          </p:txBody>
        </p:sp>
        <p:grpSp>
          <p:nvGrpSpPr>
            <p:cNvPr id="197" name="Google Shape;197;p5"/>
            <p:cNvGrpSpPr/>
            <p:nvPr/>
          </p:nvGrpSpPr>
          <p:grpSpPr>
            <a:xfrm>
              <a:off x="625025" y="1772417"/>
              <a:ext cx="654605" cy="1020966"/>
              <a:chOff x="736979" y="3096285"/>
              <a:chExt cx="805217" cy="1255871"/>
            </a:xfrm>
          </p:grpSpPr>
          <p:grpSp>
            <p:nvGrpSpPr>
              <p:cNvPr id="198" name="Google Shape;198;p5"/>
              <p:cNvGrpSpPr/>
              <p:nvPr/>
            </p:nvGrpSpPr>
            <p:grpSpPr>
              <a:xfrm>
                <a:off x="736979" y="3096285"/>
                <a:ext cx="805217" cy="1255871"/>
                <a:chOff x="5693392" y="3295657"/>
                <a:chExt cx="805217" cy="1255871"/>
              </a:xfrm>
            </p:grpSpPr>
            <p:sp>
              <p:nvSpPr>
                <p:cNvPr id="199" name="Google Shape;199;p5"/>
                <p:cNvSpPr/>
                <p:nvPr/>
              </p:nvSpPr>
              <p:spPr>
                <a:xfrm>
                  <a:off x="5768842" y="3295657"/>
                  <a:ext cx="654316" cy="628349"/>
                </a:xfrm>
                <a:prstGeom prst="ellipse">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00" name="Google Shape;200;p5"/>
                <p:cNvSpPr/>
                <p:nvPr/>
              </p:nvSpPr>
              <p:spPr>
                <a:xfrm>
                  <a:off x="5693392" y="3609832"/>
                  <a:ext cx="805217" cy="941696"/>
                </a:xfrm>
                <a:prstGeom prst="triangle">
                  <a:avLst>
                    <a:gd fmla="val 50000" name="adj"/>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grpSp>
          <p:sp>
            <p:nvSpPr>
              <p:cNvPr id="201" name="Google Shape;201;p5"/>
              <p:cNvSpPr/>
              <p:nvPr/>
            </p:nvSpPr>
            <p:spPr>
              <a:xfrm>
                <a:off x="901306" y="3266982"/>
                <a:ext cx="476564" cy="457651"/>
              </a:xfrm>
              <a:prstGeom prst="ellipse">
                <a:avLst/>
              </a:prstGeom>
              <a:solidFill>
                <a:srgbClr val="BBD6E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800"/>
                  <a:buFont typeface="Arial"/>
                  <a:buNone/>
                </a:pPr>
                <a:r>
                  <a:rPr b="1" i="0" lang="ja-JP" sz="2800" u="none" cap="none" strike="noStrike">
                    <a:solidFill>
                      <a:srgbClr val="000000"/>
                    </a:solidFill>
                    <a:latin typeface="Calibri"/>
                    <a:ea typeface="Calibri"/>
                    <a:cs typeface="Calibri"/>
                    <a:sym typeface="Calibri"/>
                  </a:rPr>
                  <a:t>A</a:t>
                </a:r>
                <a:endParaRPr b="1" i="0" sz="2800" u="none" cap="none" strike="noStrike">
                  <a:solidFill>
                    <a:srgbClr val="000000"/>
                  </a:solidFill>
                  <a:latin typeface="Calibri"/>
                  <a:ea typeface="Calibri"/>
                  <a:cs typeface="Calibri"/>
                  <a:sym typeface="Calibri"/>
                </a:endParaRPr>
              </a:p>
            </p:txBody>
          </p:sp>
        </p:grpSp>
      </p:grpSp>
      <p:sp>
        <p:nvSpPr>
          <p:cNvPr id="202" name="Google Shape;202;p5"/>
          <p:cNvSpPr/>
          <p:nvPr/>
        </p:nvSpPr>
        <p:spPr>
          <a:xfrm rot="-602628">
            <a:off x="2465701" y="4959841"/>
            <a:ext cx="1098109" cy="235631"/>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03" name="Google Shape;203;p5"/>
          <p:cNvSpPr/>
          <p:nvPr/>
        </p:nvSpPr>
        <p:spPr>
          <a:xfrm rot="10197372">
            <a:off x="2544215" y="5403131"/>
            <a:ext cx="1098109" cy="235631"/>
          </a:xfrm>
          <a:prstGeom prst="rightArrow">
            <a:avLst>
              <a:gd fmla="val 50000" name="adj1"/>
              <a:gd fmla="val 50000" name="adj2"/>
            </a:avLst>
          </a:prstGeom>
          <a:solidFill>
            <a:srgbClr val="DDEAF6"/>
          </a:solidFill>
          <a:ln cap="flat" cmpd="sng" w="19050">
            <a:solidFill>
              <a:srgbClr val="31538F"/>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grpSp>
        <p:nvGrpSpPr>
          <p:cNvPr id="204" name="Google Shape;204;p5"/>
          <p:cNvGrpSpPr/>
          <p:nvPr/>
        </p:nvGrpSpPr>
        <p:grpSpPr>
          <a:xfrm>
            <a:off x="3886015" y="4514371"/>
            <a:ext cx="654605" cy="1020966"/>
            <a:chOff x="736979" y="3096285"/>
            <a:chExt cx="805217" cy="1255871"/>
          </a:xfrm>
        </p:grpSpPr>
        <p:grpSp>
          <p:nvGrpSpPr>
            <p:cNvPr id="205" name="Google Shape;205;p5"/>
            <p:cNvGrpSpPr/>
            <p:nvPr/>
          </p:nvGrpSpPr>
          <p:grpSpPr>
            <a:xfrm>
              <a:off x="736979" y="3096285"/>
              <a:ext cx="805217" cy="1255871"/>
              <a:chOff x="5693392" y="3295657"/>
              <a:chExt cx="805217" cy="1255871"/>
            </a:xfrm>
          </p:grpSpPr>
          <p:sp>
            <p:nvSpPr>
              <p:cNvPr id="206" name="Google Shape;206;p5"/>
              <p:cNvSpPr/>
              <p:nvPr/>
            </p:nvSpPr>
            <p:spPr>
              <a:xfrm>
                <a:off x="5768842" y="3295657"/>
                <a:ext cx="654316" cy="628349"/>
              </a:xfrm>
              <a:prstGeom prst="ellipse">
                <a:avLst/>
              </a:prstGeom>
              <a:solidFill>
                <a:srgbClr val="C4E0B2"/>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07" name="Google Shape;207;p5"/>
              <p:cNvSpPr/>
              <p:nvPr/>
            </p:nvSpPr>
            <p:spPr>
              <a:xfrm>
                <a:off x="5693392" y="3609832"/>
                <a:ext cx="805217" cy="941696"/>
              </a:xfrm>
              <a:prstGeom prst="triangle">
                <a:avLst>
                  <a:gd fmla="val 50000" name="adj"/>
                </a:avLst>
              </a:prstGeom>
              <a:solidFill>
                <a:srgbClr val="C4E0B2"/>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grpSp>
        <p:sp>
          <p:nvSpPr>
            <p:cNvPr id="208" name="Google Shape;208;p5"/>
            <p:cNvSpPr/>
            <p:nvPr/>
          </p:nvSpPr>
          <p:spPr>
            <a:xfrm>
              <a:off x="901306" y="3266982"/>
              <a:ext cx="476564" cy="457651"/>
            </a:xfrm>
            <a:prstGeom prst="ellipse">
              <a:avLst/>
            </a:prstGeom>
            <a:solidFill>
              <a:srgbClr val="C4E0B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800"/>
                <a:buFont typeface="Arial"/>
                <a:buNone/>
              </a:pPr>
              <a:r>
                <a:rPr b="1" i="0" lang="ja-JP" sz="2800" u="none" cap="none" strike="noStrike">
                  <a:solidFill>
                    <a:srgbClr val="000000"/>
                  </a:solidFill>
                  <a:latin typeface="Calibri"/>
                  <a:ea typeface="Calibri"/>
                  <a:cs typeface="Calibri"/>
                  <a:sym typeface="Calibri"/>
                </a:rPr>
                <a:t>B</a:t>
              </a:r>
              <a:endParaRPr b="1" i="0" sz="2800" u="none" cap="none" strike="noStrike">
                <a:solidFill>
                  <a:srgbClr val="000000"/>
                </a:solidFill>
                <a:latin typeface="Calibri"/>
                <a:ea typeface="Calibri"/>
                <a:cs typeface="Calibri"/>
                <a:sym typeface="Calibri"/>
              </a:endParaRPr>
            </a:p>
          </p:txBody>
        </p:sp>
      </p:grpSp>
      <p:sp>
        <p:nvSpPr>
          <p:cNvPr id="209" name="Google Shape;209;p5"/>
          <p:cNvSpPr txBox="1"/>
          <p:nvPr/>
        </p:nvSpPr>
        <p:spPr>
          <a:xfrm>
            <a:off x="2733533" y="4560332"/>
            <a:ext cx="248896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ja-JP" sz="1800" u="none" cap="none" strike="noStrike">
                <a:solidFill>
                  <a:schemeClr val="dk1"/>
                </a:solidFill>
                <a:latin typeface="Calibri"/>
                <a:ea typeface="Calibri"/>
                <a:cs typeface="Calibri"/>
                <a:sym typeface="Calibri"/>
              </a:rPr>
              <a:t>(1)賭け</a:t>
            </a:r>
            <a:endParaRPr b="0" i="0" sz="1400" u="none" cap="none" strike="noStrike">
              <a:solidFill>
                <a:srgbClr val="000000"/>
              </a:solidFill>
              <a:latin typeface="Arial"/>
              <a:ea typeface="Arial"/>
              <a:cs typeface="Arial"/>
              <a:sym typeface="Arial"/>
            </a:endParaRPr>
          </a:p>
        </p:txBody>
      </p:sp>
      <p:grpSp>
        <p:nvGrpSpPr>
          <p:cNvPr id="210" name="Google Shape;210;p5"/>
          <p:cNvGrpSpPr/>
          <p:nvPr/>
        </p:nvGrpSpPr>
        <p:grpSpPr>
          <a:xfrm>
            <a:off x="1506924" y="4935745"/>
            <a:ext cx="654605" cy="1020966"/>
            <a:chOff x="736979" y="3096285"/>
            <a:chExt cx="805217" cy="1255871"/>
          </a:xfrm>
        </p:grpSpPr>
        <p:grpSp>
          <p:nvGrpSpPr>
            <p:cNvPr id="211" name="Google Shape;211;p5"/>
            <p:cNvGrpSpPr/>
            <p:nvPr/>
          </p:nvGrpSpPr>
          <p:grpSpPr>
            <a:xfrm>
              <a:off x="736979" y="3096285"/>
              <a:ext cx="805217" cy="1255871"/>
              <a:chOff x="5693392" y="3295657"/>
              <a:chExt cx="805217" cy="1255871"/>
            </a:xfrm>
          </p:grpSpPr>
          <p:sp>
            <p:nvSpPr>
              <p:cNvPr id="212" name="Google Shape;212;p5"/>
              <p:cNvSpPr/>
              <p:nvPr/>
            </p:nvSpPr>
            <p:spPr>
              <a:xfrm>
                <a:off x="5768842" y="3295657"/>
                <a:ext cx="654316" cy="628349"/>
              </a:xfrm>
              <a:prstGeom prst="ellipse">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13" name="Google Shape;213;p5"/>
              <p:cNvSpPr/>
              <p:nvPr/>
            </p:nvSpPr>
            <p:spPr>
              <a:xfrm>
                <a:off x="5693392" y="3609832"/>
                <a:ext cx="805217" cy="941696"/>
              </a:xfrm>
              <a:prstGeom prst="triangle">
                <a:avLst>
                  <a:gd fmla="val 50000" name="adj"/>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grpSp>
        <p:sp>
          <p:nvSpPr>
            <p:cNvPr id="214" name="Google Shape;214;p5"/>
            <p:cNvSpPr/>
            <p:nvPr/>
          </p:nvSpPr>
          <p:spPr>
            <a:xfrm>
              <a:off x="901306" y="3266982"/>
              <a:ext cx="476564" cy="457651"/>
            </a:xfrm>
            <a:prstGeom prst="ellipse">
              <a:avLst/>
            </a:prstGeom>
            <a:solidFill>
              <a:srgbClr val="BBD6E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800"/>
                <a:buFont typeface="Arial"/>
                <a:buNone/>
              </a:pPr>
              <a:r>
                <a:rPr b="1" i="0" lang="ja-JP" sz="2800" u="none" cap="none" strike="noStrike">
                  <a:solidFill>
                    <a:srgbClr val="000000"/>
                  </a:solidFill>
                  <a:latin typeface="Calibri"/>
                  <a:ea typeface="Calibri"/>
                  <a:cs typeface="Calibri"/>
                  <a:sym typeface="Calibri"/>
                </a:rPr>
                <a:t>A</a:t>
              </a:r>
              <a:endParaRPr b="1" i="0" sz="2800" u="none" cap="none" strike="noStrike">
                <a:solidFill>
                  <a:srgbClr val="000000"/>
                </a:solidFill>
                <a:latin typeface="Calibri"/>
                <a:ea typeface="Calibri"/>
                <a:cs typeface="Calibri"/>
                <a:sym typeface="Calibri"/>
              </a:endParaRPr>
            </a:p>
          </p:txBody>
        </p:sp>
      </p:grpSp>
      <p:grpSp>
        <p:nvGrpSpPr>
          <p:cNvPr id="215" name="Google Shape;215;p5"/>
          <p:cNvGrpSpPr/>
          <p:nvPr/>
        </p:nvGrpSpPr>
        <p:grpSpPr>
          <a:xfrm>
            <a:off x="7047440" y="5037813"/>
            <a:ext cx="445769" cy="695251"/>
            <a:chOff x="736979" y="3096285"/>
            <a:chExt cx="805217" cy="1255871"/>
          </a:xfrm>
        </p:grpSpPr>
        <p:grpSp>
          <p:nvGrpSpPr>
            <p:cNvPr id="216" name="Google Shape;216;p5"/>
            <p:cNvGrpSpPr/>
            <p:nvPr/>
          </p:nvGrpSpPr>
          <p:grpSpPr>
            <a:xfrm>
              <a:off x="736979" y="3096285"/>
              <a:ext cx="805217" cy="1255871"/>
              <a:chOff x="5693392" y="3295657"/>
              <a:chExt cx="805217" cy="1255871"/>
            </a:xfrm>
          </p:grpSpPr>
          <p:sp>
            <p:nvSpPr>
              <p:cNvPr id="217" name="Google Shape;217;p5"/>
              <p:cNvSpPr/>
              <p:nvPr/>
            </p:nvSpPr>
            <p:spPr>
              <a:xfrm>
                <a:off x="5768842" y="3295657"/>
                <a:ext cx="654316" cy="62834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18" name="Google Shape;218;p5"/>
              <p:cNvSpPr/>
              <p:nvPr/>
            </p:nvSpPr>
            <p:spPr>
              <a:xfrm>
                <a:off x="5693392" y="3609832"/>
                <a:ext cx="805217" cy="941696"/>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grpSp>
        <p:sp>
          <p:nvSpPr>
            <p:cNvPr id="219" name="Google Shape;219;p5"/>
            <p:cNvSpPr/>
            <p:nvPr/>
          </p:nvSpPr>
          <p:spPr>
            <a:xfrm>
              <a:off x="901306" y="3266982"/>
              <a:ext cx="476564" cy="457651"/>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800"/>
                <a:buFont typeface="Arial"/>
                <a:buNone/>
              </a:pPr>
              <a:r>
                <a:rPr b="1" i="0" lang="ja-JP" sz="2800" u="none" cap="none" strike="noStrike">
                  <a:solidFill>
                    <a:srgbClr val="000000"/>
                  </a:solidFill>
                  <a:latin typeface="Calibri"/>
                  <a:ea typeface="Calibri"/>
                  <a:cs typeface="Calibri"/>
                  <a:sym typeface="Calibri"/>
                </a:rPr>
                <a:t>B</a:t>
              </a:r>
              <a:endParaRPr b="1" i="0" sz="2800" u="none" cap="none" strike="noStrike">
                <a:solidFill>
                  <a:srgbClr val="000000"/>
                </a:solidFill>
                <a:latin typeface="Calibri"/>
                <a:ea typeface="Calibri"/>
                <a:cs typeface="Calibri"/>
                <a:sym typeface="Calibri"/>
              </a:endParaRPr>
            </a:p>
          </p:txBody>
        </p:sp>
      </p:grpSp>
      <p:grpSp>
        <p:nvGrpSpPr>
          <p:cNvPr id="220" name="Google Shape;220;p5"/>
          <p:cNvGrpSpPr/>
          <p:nvPr/>
        </p:nvGrpSpPr>
        <p:grpSpPr>
          <a:xfrm>
            <a:off x="6692642" y="4215192"/>
            <a:ext cx="445769" cy="695251"/>
            <a:chOff x="736979" y="3096285"/>
            <a:chExt cx="805217" cy="1255871"/>
          </a:xfrm>
        </p:grpSpPr>
        <p:grpSp>
          <p:nvGrpSpPr>
            <p:cNvPr id="221" name="Google Shape;221;p5"/>
            <p:cNvGrpSpPr/>
            <p:nvPr/>
          </p:nvGrpSpPr>
          <p:grpSpPr>
            <a:xfrm>
              <a:off x="736979" y="3096285"/>
              <a:ext cx="805217" cy="1255871"/>
              <a:chOff x="5693392" y="3295657"/>
              <a:chExt cx="805217" cy="1255871"/>
            </a:xfrm>
          </p:grpSpPr>
          <p:sp>
            <p:nvSpPr>
              <p:cNvPr id="222" name="Google Shape;222;p5"/>
              <p:cNvSpPr/>
              <p:nvPr/>
            </p:nvSpPr>
            <p:spPr>
              <a:xfrm>
                <a:off x="5768842" y="3295657"/>
                <a:ext cx="654316" cy="62834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23" name="Google Shape;223;p5"/>
              <p:cNvSpPr/>
              <p:nvPr/>
            </p:nvSpPr>
            <p:spPr>
              <a:xfrm>
                <a:off x="5693392" y="3609832"/>
                <a:ext cx="805217" cy="941696"/>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grpSp>
        <p:sp>
          <p:nvSpPr>
            <p:cNvPr id="224" name="Google Shape;224;p5"/>
            <p:cNvSpPr/>
            <p:nvPr/>
          </p:nvSpPr>
          <p:spPr>
            <a:xfrm>
              <a:off x="901306" y="3266982"/>
              <a:ext cx="476564" cy="457651"/>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800"/>
                <a:buFont typeface="Arial"/>
                <a:buNone/>
              </a:pPr>
              <a:r>
                <a:rPr b="1" i="0" lang="ja-JP" sz="2800" u="none" cap="none" strike="noStrike">
                  <a:solidFill>
                    <a:srgbClr val="000000"/>
                  </a:solidFill>
                  <a:latin typeface="Calibri"/>
                  <a:ea typeface="Calibri"/>
                  <a:cs typeface="Calibri"/>
                  <a:sym typeface="Calibri"/>
                </a:rPr>
                <a:t>B</a:t>
              </a:r>
              <a:endParaRPr b="1" i="0" sz="2800" u="none" cap="none" strike="noStrike">
                <a:solidFill>
                  <a:srgbClr val="000000"/>
                </a:solidFill>
                <a:latin typeface="Calibri"/>
                <a:ea typeface="Calibri"/>
                <a:cs typeface="Calibri"/>
                <a:sym typeface="Calibri"/>
              </a:endParaRPr>
            </a:p>
          </p:txBody>
        </p:sp>
      </p:grpSp>
      <p:grpSp>
        <p:nvGrpSpPr>
          <p:cNvPr id="225" name="Google Shape;225;p5"/>
          <p:cNvGrpSpPr/>
          <p:nvPr/>
        </p:nvGrpSpPr>
        <p:grpSpPr>
          <a:xfrm>
            <a:off x="6246873" y="5037813"/>
            <a:ext cx="445769" cy="695251"/>
            <a:chOff x="736979" y="3096285"/>
            <a:chExt cx="805217" cy="1255871"/>
          </a:xfrm>
        </p:grpSpPr>
        <p:grpSp>
          <p:nvGrpSpPr>
            <p:cNvPr id="226" name="Google Shape;226;p5"/>
            <p:cNvGrpSpPr/>
            <p:nvPr/>
          </p:nvGrpSpPr>
          <p:grpSpPr>
            <a:xfrm>
              <a:off x="736979" y="3096285"/>
              <a:ext cx="805217" cy="1255871"/>
              <a:chOff x="5693392" y="3295657"/>
              <a:chExt cx="805217" cy="1255871"/>
            </a:xfrm>
          </p:grpSpPr>
          <p:sp>
            <p:nvSpPr>
              <p:cNvPr id="227" name="Google Shape;227;p5"/>
              <p:cNvSpPr/>
              <p:nvPr/>
            </p:nvSpPr>
            <p:spPr>
              <a:xfrm>
                <a:off x="5768842" y="3295657"/>
                <a:ext cx="654316" cy="62834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28" name="Google Shape;228;p5"/>
              <p:cNvSpPr/>
              <p:nvPr/>
            </p:nvSpPr>
            <p:spPr>
              <a:xfrm>
                <a:off x="5693392" y="3609832"/>
                <a:ext cx="805217" cy="941696"/>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grpSp>
        <p:sp>
          <p:nvSpPr>
            <p:cNvPr id="229" name="Google Shape;229;p5"/>
            <p:cNvSpPr/>
            <p:nvPr/>
          </p:nvSpPr>
          <p:spPr>
            <a:xfrm>
              <a:off x="901306" y="3266982"/>
              <a:ext cx="476564" cy="457651"/>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800"/>
                <a:buFont typeface="Arial"/>
                <a:buNone/>
              </a:pPr>
              <a:r>
                <a:rPr b="1" i="0" lang="ja-JP" sz="2800" u="none" cap="none" strike="noStrike">
                  <a:solidFill>
                    <a:srgbClr val="000000"/>
                  </a:solidFill>
                  <a:latin typeface="Calibri"/>
                  <a:ea typeface="Calibri"/>
                  <a:cs typeface="Calibri"/>
                  <a:sym typeface="Calibri"/>
                </a:rPr>
                <a:t>B</a:t>
              </a:r>
              <a:endParaRPr b="1" i="0" sz="2800" u="none" cap="none" strike="noStrike">
                <a:solidFill>
                  <a:srgbClr val="000000"/>
                </a:solidFill>
                <a:latin typeface="Calibri"/>
                <a:ea typeface="Calibri"/>
                <a:cs typeface="Calibri"/>
                <a:sym typeface="Calibri"/>
              </a:endParaRPr>
            </a:p>
          </p:txBody>
        </p:sp>
      </p:grpSp>
      <p:sp>
        <p:nvSpPr>
          <p:cNvPr id="230" name="Google Shape;230;p5"/>
          <p:cNvSpPr/>
          <p:nvPr/>
        </p:nvSpPr>
        <p:spPr>
          <a:xfrm>
            <a:off x="4925316" y="4637945"/>
            <a:ext cx="1098109" cy="235631"/>
          </a:xfrm>
          <a:prstGeom prst="rightArrow">
            <a:avLst>
              <a:gd fmla="val 50000" name="adj1"/>
              <a:gd fmla="val 50000" name="adj2"/>
            </a:avLst>
          </a:prstGeom>
          <a:solidFill>
            <a:schemeClr val="dk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31" name="Google Shape;231;p5"/>
          <p:cNvSpPr/>
          <p:nvPr/>
        </p:nvSpPr>
        <p:spPr>
          <a:xfrm rot="10800000">
            <a:off x="4925315" y="5079667"/>
            <a:ext cx="1098109" cy="235631"/>
          </a:xfrm>
          <a:prstGeom prst="rightArrow">
            <a:avLst>
              <a:gd fmla="val 50000" name="adj1"/>
              <a:gd fmla="val 50000" name="adj2"/>
            </a:avLst>
          </a:prstGeom>
          <a:solidFill>
            <a:schemeClr val="dk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32" name="Google Shape;232;p5"/>
          <p:cNvSpPr txBox="1"/>
          <p:nvPr/>
        </p:nvSpPr>
        <p:spPr>
          <a:xfrm>
            <a:off x="4649429" y="4261045"/>
            <a:ext cx="2489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ja-JP" sz="1800" u="none" cap="none" strike="noStrike">
                <a:solidFill>
                  <a:schemeClr val="dk1"/>
                </a:solidFill>
                <a:latin typeface="Calibri"/>
                <a:ea typeface="Calibri"/>
                <a:cs typeface="Calibri"/>
                <a:sym typeface="Calibri"/>
              </a:rPr>
              <a:t>(</a:t>
            </a:r>
            <a:r>
              <a:rPr lang="ja-JP" sz="1800">
                <a:solidFill>
                  <a:schemeClr val="dk1"/>
                </a:solidFill>
                <a:latin typeface="Calibri"/>
                <a:ea typeface="Calibri"/>
                <a:cs typeface="Calibri"/>
                <a:sym typeface="Calibri"/>
              </a:rPr>
              <a:t>2</a:t>
            </a:r>
            <a:r>
              <a:rPr b="0" i="0" lang="ja-JP" sz="1800" u="none" cap="none" strike="noStrike">
                <a:solidFill>
                  <a:schemeClr val="dk1"/>
                </a:solidFill>
                <a:latin typeface="Calibri"/>
                <a:ea typeface="Calibri"/>
                <a:cs typeface="Calibri"/>
                <a:sym typeface="Calibri"/>
              </a:rPr>
              <a:t>)</a:t>
            </a:r>
            <a:r>
              <a:rPr lang="ja-JP" sz="1800">
                <a:solidFill>
                  <a:schemeClr val="dk1"/>
                </a:solidFill>
                <a:latin typeface="Calibri"/>
                <a:ea typeface="Calibri"/>
                <a:cs typeface="Calibri"/>
                <a:sym typeface="Calibri"/>
              </a:rPr>
              <a:t>議論活性化</a:t>
            </a:r>
            <a:endParaRPr b="0" i="0" sz="1400" u="none" cap="none" strike="noStrike">
              <a:solidFill>
                <a:srgbClr val="000000"/>
              </a:solidFill>
              <a:latin typeface="Arial"/>
              <a:ea typeface="Arial"/>
              <a:cs typeface="Arial"/>
              <a:sym typeface="Arial"/>
            </a:endParaRPr>
          </a:p>
        </p:txBody>
      </p:sp>
      <p:sp>
        <p:nvSpPr>
          <p:cNvPr id="233" name="Google Shape;233;p5"/>
          <p:cNvSpPr txBox="1"/>
          <p:nvPr/>
        </p:nvSpPr>
        <p:spPr>
          <a:xfrm>
            <a:off x="5014154" y="5313864"/>
            <a:ext cx="233076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ja-JP" sz="1800" u="none" cap="none" strike="noStrike">
                <a:solidFill>
                  <a:schemeClr val="dk1"/>
                </a:solidFill>
                <a:latin typeface="Calibri"/>
                <a:ea typeface="Calibri"/>
                <a:cs typeface="Calibri"/>
                <a:sym typeface="Calibri"/>
              </a:rPr>
              <a:t>(</a:t>
            </a:r>
            <a:r>
              <a:rPr lang="ja-JP" sz="1800">
                <a:solidFill>
                  <a:schemeClr val="dk1"/>
                </a:solidFill>
                <a:latin typeface="Calibri"/>
                <a:ea typeface="Calibri"/>
                <a:cs typeface="Calibri"/>
                <a:sym typeface="Calibri"/>
              </a:rPr>
              <a:t>3</a:t>
            </a:r>
            <a:r>
              <a:rPr b="0" i="0" lang="ja-JP" sz="1800" u="none" cap="none" strike="noStrike">
                <a:solidFill>
                  <a:schemeClr val="dk1"/>
                </a:solidFill>
                <a:latin typeface="Calibri"/>
                <a:ea typeface="Calibri"/>
                <a:cs typeface="Calibri"/>
                <a:sym typeface="Calibri"/>
              </a:rPr>
              <a:t>)</a:t>
            </a:r>
            <a:r>
              <a:rPr lang="ja-JP" sz="1800">
                <a:solidFill>
                  <a:schemeClr val="dk1"/>
                </a:solidFill>
                <a:latin typeface="Calibri"/>
                <a:ea typeface="Calibri"/>
                <a:cs typeface="Calibri"/>
                <a:sym typeface="Calibri"/>
              </a:rPr>
              <a:t>匿名</a:t>
            </a:r>
            <a:r>
              <a:rPr b="0" i="0" lang="ja-JP" sz="1800" u="none" cap="none" strike="noStrike">
                <a:solidFill>
                  <a:schemeClr val="dk1"/>
                </a:solidFill>
                <a:latin typeface="Calibri"/>
                <a:ea typeface="Calibri"/>
                <a:cs typeface="Calibri"/>
                <a:sym typeface="Calibri"/>
              </a:rPr>
              <a:t>評価</a:t>
            </a:r>
            <a:endParaRPr b="0" i="0" sz="1400" u="none" cap="none" strike="noStrike">
              <a:solidFill>
                <a:srgbClr val="000000"/>
              </a:solidFill>
              <a:latin typeface="Arial"/>
              <a:ea typeface="Arial"/>
              <a:cs typeface="Arial"/>
              <a:sym typeface="Arial"/>
            </a:endParaRPr>
          </a:p>
        </p:txBody>
      </p:sp>
      <p:sp>
        <p:nvSpPr>
          <p:cNvPr id="234" name="Google Shape;234;p5"/>
          <p:cNvSpPr txBox="1"/>
          <p:nvPr/>
        </p:nvSpPr>
        <p:spPr>
          <a:xfrm>
            <a:off x="174450" y="1350660"/>
            <a:ext cx="4232579"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ja-JP" sz="2000" u="none" cap="none" strike="noStrike">
                <a:solidFill>
                  <a:schemeClr val="dk1"/>
                </a:solidFill>
                <a:latin typeface="Calibri"/>
                <a:ea typeface="Calibri"/>
                <a:cs typeface="Calibri"/>
                <a:sym typeface="Calibri"/>
              </a:rPr>
              <a:t>レベル１（利他行為したくなる）</a:t>
            </a:r>
            <a:endParaRPr b="0" i="0" sz="1400" u="none" cap="none" strike="noStrike">
              <a:solidFill>
                <a:srgbClr val="000000"/>
              </a:solidFill>
              <a:latin typeface="Arial"/>
              <a:ea typeface="Arial"/>
              <a:cs typeface="Arial"/>
              <a:sym typeface="Arial"/>
            </a:endParaRPr>
          </a:p>
        </p:txBody>
      </p:sp>
      <p:sp>
        <p:nvSpPr>
          <p:cNvPr id="235" name="Google Shape;235;p5"/>
          <p:cNvSpPr txBox="1"/>
          <p:nvPr/>
        </p:nvSpPr>
        <p:spPr>
          <a:xfrm>
            <a:off x="135198" y="3617240"/>
            <a:ext cx="562740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ja-JP" sz="2000" u="none" cap="none" strike="noStrike">
                <a:solidFill>
                  <a:schemeClr val="dk1"/>
                </a:solidFill>
                <a:latin typeface="Calibri"/>
                <a:ea typeface="Calibri"/>
                <a:cs typeface="Calibri"/>
                <a:sym typeface="Calibri"/>
              </a:rPr>
              <a:t>レベル２（利他行為させたくなる）</a:t>
            </a:r>
            <a:endParaRPr b="0" i="0" sz="1400" u="none" cap="none" strike="noStrike">
              <a:solidFill>
                <a:srgbClr val="000000"/>
              </a:solidFill>
              <a:latin typeface="Arial"/>
              <a:ea typeface="Arial"/>
              <a:cs typeface="Arial"/>
              <a:sym typeface="Arial"/>
            </a:endParaRPr>
          </a:p>
        </p:txBody>
      </p:sp>
      <p:graphicFrame>
        <p:nvGraphicFramePr>
          <p:cNvPr id="236" name="Google Shape;236;p5"/>
          <p:cNvGraphicFramePr/>
          <p:nvPr/>
        </p:nvGraphicFramePr>
        <p:xfrm>
          <a:off x="4253599" y="1853348"/>
          <a:ext cx="3000000" cy="3000000"/>
        </p:xfrm>
        <a:graphic>
          <a:graphicData uri="http://schemas.openxmlformats.org/drawingml/2006/table">
            <a:tbl>
              <a:tblPr bandRow="1" firstRow="1">
                <a:noFill/>
                <a:tableStyleId>{8B3F67DD-5D89-40BA-A067-75493B79EBD1}</a:tableStyleId>
              </a:tblPr>
              <a:tblGrid>
                <a:gridCol w="2351725"/>
                <a:gridCol w="2351725"/>
              </a:tblGrid>
              <a:tr h="822600">
                <a:tc>
                  <a:txBody>
                    <a:bodyPr/>
                    <a:lstStyle/>
                    <a:p>
                      <a:pPr indent="0" lvl="0" marL="0" marR="0" rtl="0" algn="l">
                        <a:lnSpc>
                          <a:spcPct val="100000"/>
                        </a:lnSpc>
                        <a:spcBef>
                          <a:spcPts val="0"/>
                        </a:spcBef>
                        <a:spcAft>
                          <a:spcPts val="0"/>
                        </a:spcAft>
                        <a:buClr>
                          <a:srgbClr val="000000"/>
                        </a:buClr>
                        <a:buSzPts val="2000"/>
                        <a:buFont typeface="Arial"/>
                        <a:buNone/>
                      </a:pPr>
                      <a:r>
                        <a:rPr lang="ja-JP" sz="2000" u="none" cap="none" strike="noStrike"/>
                        <a:t>所持ポイント</a:t>
                      </a:r>
                      <a:endParaRPr sz="2000" u="none" cap="none" strike="noStrike">
                        <a:solidFill>
                          <a:srgbClr val="00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ja-JP" sz="2000" u="none" cap="none" strike="noStrike"/>
                        <a:t>贈る事ができる</a:t>
                      </a:r>
                      <a:endParaRPr sz="2000" u="none" cap="none" strike="noStrike"/>
                    </a:p>
                    <a:p>
                      <a:pPr indent="0" lvl="0" marL="0" marR="0" rtl="0" algn="l">
                        <a:lnSpc>
                          <a:spcPct val="100000"/>
                        </a:lnSpc>
                        <a:spcBef>
                          <a:spcPts val="0"/>
                        </a:spcBef>
                        <a:spcAft>
                          <a:spcPts val="0"/>
                        </a:spcAft>
                        <a:buClr>
                          <a:srgbClr val="000000"/>
                        </a:buClr>
                        <a:buSzPts val="2000"/>
                        <a:buFont typeface="Arial"/>
                        <a:buNone/>
                      </a:pPr>
                      <a:r>
                        <a:rPr lang="ja-JP" sz="2000" u="none" cap="none" strike="noStrike"/>
                        <a:t>ポイント</a:t>
                      </a:r>
                      <a:endParaRPr sz="2000" u="none" cap="none" strike="noStrike">
                        <a:solidFill>
                          <a:srgbClr val="000000"/>
                        </a:solidFill>
                      </a:endParaRPr>
                    </a:p>
                  </a:txBody>
                  <a:tcPr marT="45725" marB="45725" marR="91450" marL="91450"/>
                </a:tc>
              </a:tr>
              <a:tr h="450800">
                <a:tc>
                  <a:txBody>
                    <a:bodyPr/>
                    <a:lstStyle/>
                    <a:p>
                      <a:pPr indent="0" lvl="0" marL="0" marR="0" rtl="0" algn="l">
                        <a:lnSpc>
                          <a:spcPct val="100000"/>
                        </a:lnSpc>
                        <a:spcBef>
                          <a:spcPts val="0"/>
                        </a:spcBef>
                        <a:spcAft>
                          <a:spcPts val="0"/>
                        </a:spcAft>
                        <a:buClr>
                          <a:srgbClr val="000000"/>
                        </a:buClr>
                        <a:buSzPts val="2000"/>
                        <a:buFont typeface="Arial"/>
                        <a:buNone/>
                      </a:pPr>
                      <a:r>
                        <a:rPr lang="ja-JP" sz="2000" u="none" cap="none" strike="noStrike"/>
                        <a:t>3000Pt</a:t>
                      </a:r>
                      <a:endParaRPr sz="2000" u="none" cap="none" strike="noStrike">
                        <a:solidFill>
                          <a:srgbClr val="00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ja-JP" sz="2000" u="none" cap="none" strike="noStrike"/>
                        <a:t> 300Pt</a:t>
                      </a:r>
                      <a:endParaRPr sz="2000" u="none" cap="none" strike="noStrike">
                        <a:solidFill>
                          <a:srgbClr val="000000"/>
                        </a:solidFill>
                      </a:endParaRPr>
                    </a:p>
                  </a:txBody>
                  <a:tcPr marT="45725" marB="45725" marR="91450" marL="91450"/>
                </a:tc>
              </a:tr>
              <a:tr h="450800">
                <a:tc>
                  <a:txBody>
                    <a:bodyPr/>
                    <a:lstStyle/>
                    <a:p>
                      <a:pPr indent="0" lvl="0" marL="0" marR="0" rtl="0" algn="l">
                        <a:lnSpc>
                          <a:spcPct val="100000"/>
                        </a:lnSpc>
                        <a:spcBef>
                          <a:spcPts val="0"/>
                        </a:spcBef>
                        <a:spcAft>
                          <a:spcPts val="0"/>
                        </a:spcAft>
                        <a:buClr>
                          <a:srgbClr val="000000"/>
                        </a:buClr>
                        <a:buSzPts val="2000"/>
                        <a:buFont typeface="Arial"/>
                        <a:buNone/>
                      </a:pPr>
                      <a:r>
                        <a:rPr lang="ja-JP" sz="2000" u="none" cap="none" strike="noStrike"/>
                        <a:t>5000Pt</a:t>
                      </a:r>
                      <a:endParaRPr sz="2000" u="none" cap="none" strike="noStrike">
                        <a:solidFill>
                          <a:srgbClr val="00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ja-JP" sz="2000" u="none" cap="none" strike="noStrike"/>
                        <a:t>500Pt</a:t>
                      </a:r>
                      <a:endParaRPr sz="2000" u="none" cap="none" strike="noStrike">
                        <a:solidFill>
                          <a:srgbClr val="000000"/>
                        </a:solidFill>
                      </a:endParaRPr>
                    </a:p>
                  </a:txBody>
                  <a:tcPr marT="45725" marB="45725" marR="91450" marL="91450"/>
                </a:tc>
              </a:tr>
            </a:tbl>
          </a:graphicData>
        </a:graphic>
      </p:graphicFrame>
      <p:sp>
        <p:nvSpPr>
          <p:cNvPr id="237" name="Google Shape;237;p5"/>
          <p:cNvSpPr txBox="1"/>
          <p:nvPr/>
        </p:nvSpPr>
        <p:spPr>
          <a:xfrm>
            <a:off x="4437175" y="1217475"/>
            <a:ext cx="40998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ja-JP" sz="1800" u="none" cap="none" strike="noStrike">
                <a:solidFill>
                  <a:schemeClr val="dk1"/>
                </a:solidFill>
                <a:latin typeface="Calibri"/>
                <a:ea typeface="Calibri"/>
                <a:cs typeface="Calibri"/>
                <a:sym typeface="Calibri"/>
              </a:rPr>
              <a:t>所持ポイントが高い人は評価によって多くのポイントを贈る事ができる。</a:t>
            </a:r>
            <a:endParaRPr b="0" i="0" sz="1400" u="none" cap="none" strike="noStrike">
              <a:solidFill>
                <a:srgbClr val="000000"/>
              </a:solidFill>
              <a:latin typeface="Arial"/>
              <a:ea typeface="Arial"/>
              <a:cs typeface="Arial"/>
              <a:sym typeface="Arial"/>
            </a:endParaRPr>
          </a:p>
        </p:txBody>
      </p:sp>
      <p:sp>
        <p:nvSpPr>
          <p:cNvPr id="238" name="Google Shape;238;p5"/>
          <p:cNvSpPr/>
          <p:nvPr/>
        </p:nvSpPr>
        <p:spPr>
          <a:xfrm>
            <a:off x="162189" y="3975976"/>
            <a:ext cx="3413753" cy="449622"/>
          </a:xfrm>
          <a:prstGeom prst="wedgeRoundRectCallout">
            <a:avLst>
              <a:gd fmla="val 34657" name="adj1"/>
              <a:gd fmla="val 83399" name="adj2"/>
              <a:gd fmla="val 16667" name="adj3"/>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ja-JP" sz="1400" u="none" cap="none" strike="noStrike">
                <a:solidFill>
                  <a:srgbClr val="000000"/>
                </a:solidFill>
                <a:latin typeface="Calibri"/>
                <a:ea typeface="Calibri"/>
                <a:cs typeface="Calibri"/>
                <a:sym typeface="Calibri"/>
              </a:rPr>
              <a:t>Bの所持ポイント低→オッズが高く</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ja-JP" sz="1400" u="none" cap="none" strike="noStrike">
                <a:solidFill>
                  <a:srgbClr val="000000"/>
                </a:solidFill>
                <a:latin typeface="Calibri"/>
                <a:ea typeface="Calibri"/>
                <a:cs typeface="Calibri"/>
                <a:sym typeface="Calibri"/>
              </a:rPr>
              <a:t>Bの所持ポイントが高→オッズが低い</a:t>
            </a:r>
            <a:endParaRPr b="0" i="0" sz="1400" u="none" cap="none" strike="noStrike">
              <a:solidFill>
                <a:srgbClr val="000000"/>
              </a:solidFill>
              <a:latin typeface="Calibri"/>
              <a:ea typeface="Calibri"/>
              <a:cs typeface="Calibri"/>
              <a:sym typeface="Calibri"/>
            </a:endParaRPr>
          </a:p>
        </p:txBody>
      </p:sp>
      <p:sp>
        <p:nvSpPr>
          <p:cNvPr id="239" name="Google Shape;239;p5"/>
          <p:cNvSpPr/>
          <p:nvPr/>
        </p:nvSpPr>
        <p:spPr>
          <a:xfrm>
            <a:off x="2395401" y="6034361"/>
            <a:ext cx="6561647" cy="640080"/>
          </a:xfrm>
          <a:prstGeom prst="wedgeRoundRectCallout">
            <a:avLst>
              <a:gd fmla="val -37348" name="adj1"/>
              <a:gd fmla="val -116072" name="adj2"/>
              <a:gd fmla="val 16667" name="adj3"/>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ja-JP" sz="1800" u="none" cap="none" strike="noStrike">
                <a:solidFill>
                  <a:srgbClr val="000000"/>
                </a:solidFill>
                <a:latin typeface="Calibri"/>
                <a:ea typeface="Calibri"/>
                <a:cs typeface="Calibri"/>
                <a:sym typeface="Calibri"/>
              </a:rPr>
              <a:t>(4)賭け成功→賭けポイントとオッズに応じてポイントを獲得</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ja-JP" sz="1800" u="none" cap="none" strike="noStrike">
                <a:solidFill>
                  <a:srgbClr val="000000"/>
                </a:solidFill>
                <a:latin typeface="Calibri"/>
                <a:ea typeface="Calibri"/>
                <a:cs typeface="Calibri"/>
                <a:sym typeface="Calibri"/>
              </a:rPr>
              <a:t>　 賭け失敗→賭けポイントは</a:t>
            </a:r>
            <a:r>
              <a:rPr lang="ja-JP" sz="1800">
                <a:latin typeface="Calibri"/>
                <a:ea typeface="Calibri"/>
                <a:cs typeface="Calibri"/>
                <a:sym typeface="Calibri"/>
              </a:rPr>
              <a:t>没収</a:t>
            </a:r>
            <a:r>
              <a:rPr b="0" i="0" lang="ja-JP"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p:txBody>
      </p:sp>
      <p:grpSp>
        <p:nvGrpSpPr>
          <p:cNvPr id="240" name="Google Shape;240;p5"/>
          <p:cNvGrpSpPr/>
          <p:nvPr/>
        </p:nvGrpSpPr>
        <p:grpSpPr>
          <a:xfrm>
            <a:off x="3415841" y="1966677"/>
            <a:ext cx="445759" cy="695252"/>
            <a:chOff x="736979" y="3096285"/>
            <a:chExt cx="805200" cy="1255875"/>
          </a:xfrm>
        </p:grpSpPr>
        <p:grpSp>
          <p:nvGrpSpPr>
            <p:cNvPr id="241" name="Google Shape;241;p5"/>
            <p:cNvGrpSpPr/>
            <p:nvPr/>
          </p:nvGrpSpPr>
          <p:grpSpPr>
            <a:xfrm>
              <a:off x="736979" y="3096285"/>
              <a:ext cx="805200" cy="1255875"/>
              <a:chOff x="5693392" y="3295657"/>
              <a:chExt cx="805200" cy="1255875"/>
            </a:xfrm>
          </p:grpSpPr>
          <p:sp>
            <p:nvSpPr>
              <p:cNvPr id="242" name="Google Shape;242;p5"/>
              <p:cNvSpPr/>
              <p:nvPr/>
            </p:nvSpPr>
            <p:spPr>
              <a:xfrm>
                <a:off x="5768842" y="3295657"/>
                <a:ext cx="654300" cy="6282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43" name="Google Shape;243;p5"/>
              <p:cNvSpPr/>
              <p:nvPr/>
            </p:nvSpPr>
            <p:spPr>
              <a:xfrm>
                <a:off x="5693392" y="3609832"/>
                <a:ext cx="805200" cy="941700"/>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grpSp>
        <p:sp>
          <p:nvSpPr>
            <p:cNvPr id="244" name="Google Shape;244;p5"/>
            <p:cNvSpPr/>
            <p:nvPr/>
          </p:nvSpPr>
          <p:spPr>
            <a:xfrm>
              <a:off x="901306" y="3266982"/>
              <a:ext cx="476700" cy="457800"/>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800"/>
                <a:buFont typeface="Arial"/>
                <a:buNone/>
              </a:pPr>
              <a:r>
                <a:rPr b="1" i="0" lang="ja-JP" sz="2800" u="none" cap="none" strike="noStrike">
                  <a:solidFill>
                    <a:srgbClr val="000000"/>
                  </a:solidFill>
                  <a:latin typeface="Calibri"/>
                  <a:ea typeface="Calibri"/>
                  <a:cs typeface="Calibri"/>
                  <a:sym typeface="Calibri"/>
                </a:rPr>
                <a:t>B</a:t>
              </a:r>
              <a:endParaRPr b="1" i="0" sz="2800" u="none" cap="none" strike="noStrike">
                <a:solidFill>
                  <a:srgbClr val="000000"/>
                </a:solidFill>
                <a:latin typeface="Calibri"/>
                <a:ea typeface="Calibri"/>
                <a:cs typeface="Calibri"/>
                <a:sym typeface="Calibri"/>
              </a:endParaRPr>
            </a:p>
          </p:txBody>
        </p:sp>
      </p:grpSp>
      <p:grpSp>
        <p:nvGrpSpPr>
          <p:cNvPr id="245" name="Google Shape;245;p5"/>
          <p:cNvGrpSpPr/>
          <p:nvPr/>
        </p:nvGrpSpPr>
        <p:grpSpPr>
          <a:xfrm>
            <a:off x="2970091" y="2515740"/>
            <a:ext cx="445759" cy="695252"/>
            <a:chOff x="736979" y="3096285"/>
            <a:chExt cx="805200" cy="1255875"/>
          </a:xfrm>
        </p:grpSpPr>
        <p:grpSp>
          <p:nvGrpSpPr>
            <p:cNvPr id="246" name="Google Shape;246;p5"/>
            <p:cNvGrpSpPr/>
            <p:nvPr/>
          </p:nvGrpSpPr>
          <p:grpSpPr>
            <a:xfrm>
              <a:off x="736979" y="3096285"/>
              <a:ext cx="805200" cy="1255875"/>
              <a:chOff x="5693392" y="3295657"/>
              <a:chExt cx="805200" cy="1255875"/>
            </a:xfrm>
          </p:grpSpPr>
          <p:sp>
            <p:nvSpPr>
              <p:cNvPr id="247" name="Google Shape;247;p5"/>
              <p:cNvSpPr/>
              <p:nvPr/>
            </p:nvSpPr>
            <p:spPr>
              <a:xfrm>
                <a:off x="5768842" y="3295657"/>
                <a:ext cx="654300" cy="6282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48" name="Google Shape;248;p5"/>
              <p:cNvSpPr/>
              <p:nvPr/>
            </p:nvSpPr>
            <p:spPr>
              <a:xfrm>
                <a:off x="5693392" y="3609832"/>
                <a:ext cx="805200" cy="941700"/>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grpSp>
        <p:sp>
          <p:nvSpPr>
            <p:cNvPr id="249" name="Google Shape;249;p5"/>
            <p:cNvSpPr/>
            <p:nvPr/>
          </p:nvSpPr>
          <p:spPr>
            <a:xfrm>
              <a:off x="901306" y="3266982"/>
              <a:ext cx="476700" cy="457800"/>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800"/>
                <a:buFont typeface="Arial"/>
                <a:buNone/>
              </a:pPr>
              <a:r>
                <a:rPr b="1" i="0" lang="ja-JP" sz="2800" u="none" cap="none" strike="noStrike">
                  <a:solidFill>
                    <a:srgbClr val="000000"/>
                  </a:solidFill>
                  <a:latin typeface="Calibri"/>
                  <a:ea typeface="Calibri"/>
                  <a:cs typeface="Calibri"/>
                  <a:sym typeface="Calibri"/>
                </a:rPr>
                <a:t>B</a:t>
              </a:r>
              <a:endParaRPr b="1" i="0" sz="2800" u="none" cap="none" strike="noStrike">
                <a:solidFill>
                  <a:srgbClr val="000000"/>
                </a:solidFill>
                <a:latin typeface="Calibri"/>
                <a:ea typeface="Calibri"/>
                <a:cs typeface="Calibri"/>
                <a:sym typeface="Calibri"/>
              </a:endParaRPr>
            </a:p>
          </p:txBody>
        </p:sp>
      </p:grpSp>
      <p:grpSp>
        <p:nvGrpSpPr>
          <p:cNvPr id="250" name="Google Shape;250;p5"/>
          <p:cNvGrpSpPr/>
          <p:nvPr/>
        </p:nvGrpSpPr>
        <p:grpSpPr>
          <a:xfrm>
            <a:off x="3611841" y="2661927"/>
            <a:ext cx="445759" cy="695252"/>
            <a:chOff x="736979" y="3096285"/>
            <a:chExt cx="805200" cy="1255875"/>
          </a:xfrm>
        </p:grpSpPr>
        <p:grpSp>
          <p:nvGrpSpPr>
            <p:cNvPr id="251" name="Google Shape;251;p5"/>
            <p:cNvGrpSpPr/>
            <p:nvPr/>
          </p:nvGrpSpPr>
          <p:grpSpPr>
            <a:xfrm>
              <a:off x="736979" y="3096285"/>
              <a:ext cx="805200" cy="1255875"/>
              <a:chOff x="5693392" y="3295657"/>
              <a:chExt cx="805200" cy="1255875"/>
            </a:xfrm>
          </p:grpSpPr>
          <p:sp>
            <p:nvSpPr>
              <p:cNvPr id="252" name="Google Shape;252;p5"/>
              <p:cNvSpPr/>
              <p:nvPr/>
            </p:nvSpPr>
            <p:spPr>
              <a:xfrm>
                <a:off x="5768842" y="3295657"/>
                <a:ext cx="654300" cy="6282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253" name="Google Shape;253;p5"/>
              <p:cNvSpPr/>
              <p:nvPr/>
            </p:nvSpPr>
            <p:spPr>
              <a:xfrm>
                <a:off x="5693392" y="3609832"/>
                <a:ext cx="805200" cy="941700"/>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grpSp>
        <p:sp>
          <p:nvSpPr>
            <p:cNvPr id="254" name="Google Shape;254;p5"/>
            <p:cNvSpPr/>
            <p:nvPr/>
          </p:nvSpPr>
          <p:spPr>
            <a:xfrm>
              <a:off x="901306" y="3266982"/>
              <a:ext cx="476700" cy="457800"/>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800"/>
                <a:buFont typeface="Arial"/>
                <a:buNone/>
              </a:pPr>
              <a:r>
                <a:rPr b="1" i="0" lang="ja-JP" sz="2800" u="none" cap="none" strike="noStrike">
                  <a:solidFill>
                    <a:srgbClr val="000000"/>
                  </a:solidFill>
                  <a:latin typeface="Calibri"/>
                  <a:ea typeface="Calibri"/>
                  <a:cs typeface="Calibri"/>
                  <a:sym typeface="Calibri"/>
                </a:rPr>
                <a:t>B</a:t>
              </a:r>
              <a:endParaRPr b="1" i="0" sz="2800" u="none" cap="none" strike="noStrike">
                <a:solidFill>
                  <a:srgbClr val="000000"/>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6"/>
          <p:cNvSpPr/>
          <p:nvPr/>
        </p:nvSpPr>
        <p:spPr>
          <a:xfrm>
            <a:off x="-415636" y="-96982"/>
            <a:ext cx="10072200" cy="1108500"/>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1" i="0" lang="ja-JP" sz="4000" u="none" cap="none" strike="noStrike">
                <a:solidFill>
                  <a:schemeClr val="lt1"/>
                </a:solidFill>
                <a:latin typeface="Calibri"/>
                <a:ea typeface="Calibri"/>
                <a:cs typeface="Calibri"/>
                <a:sym typeface="Calibri"/>
              </a:rPr>
              <a:t>研究背景（ループダイナミクス）</a:t>
            </a:r>
            <a:endParaRPr b="0" i="0" sz="1400" u="none" cap="none" strike="noStrike">
              <a:solidFill>
                <a:srgbClr val="000000"/>
              </a:solidFill>
              <a:latin typeface="Arial"/>
              <a:ea typeface="Arial"/>
              <a:cs typeface="Arial"/>
              <a:sym typeface="Arial"/>
            </a:endParaRPr>
          </a:p>
        </p:txBody>
      </p:sp>
      <p:sp>
        <p:nvSpPr>
          <p:cNvPr id="261" name="Google Shape;261;p6"/>
          <p:cNvSpPr txBox="1"/>
          <p:nvPr/>
        </p:nvSpPr>
        <p:spPr>
          <a:xfrm>
            <a:off x="391521" y="1215800"/>
            <a:ext cx="8269500" cy="280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ja-JP" sz="1800" u="none" cap="none" strike="noStrike">
                <a:solidFill>
                  <a:schemeClr val="dk1"/>
                </a:solidFill>
                <a:latin typeface="Calibri"/>
                <a:ea typeface="Calibri"/>
                <a:cs typeface="Calibri"/>
                <a:sym typeface="Calibri"/>
              </a:rPr>
              <a:t>レベル１とレベル２の二重構造によって</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ja-JP" sz="1800" u="none" cap="none" strike="noStrike">
                <a:solidFill>
                  <a:schemeClr val="dk1"/>
                </a:solidFill>
                <a:latin typeface="Calibri"/>
                <a:ea typeface="Calibri"/>
                <a:cs typeface="Calibri"/>
                <a:sym typeface="Calibri"/>
              </a:rPr>
              <a:t>①報酬の獲得手段の幅が広がり,戦略性が向上</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ja-JP" sz="1800" u="none" cap="none" strike="noStrike">
                <a:solidFill>
                  <a:schemeClr val="dk1"/>
                </a:solidFill>
                <a:latin typeface="Calibri"/>
                <a:ea typeface="Calibri"/>
                <a:cs typeface="Calibri"/>
                <a:sym typeface="Calibri"/>
              </a:rPr>
              <a:t>(例:自分に合う手段は何か考案したり,他者の行動を予測したりする)</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ja-JP" sz="1800" u="none" cap="none" strike="noStrike">
                <a:solidFill>
                  <a:schemeClr val="dk1"/>
                </a:solidFill>
                <a:latin typeface="Calibri"/>
                <a:ea typeface="Calibri"/>
                <a:cs typeface="Calibri"/>
                <a:sym typeface="Calibri"/>
              </a:rPr>
              <a:t>→ ゲームならではの面白さを与え、内発的動機付けとしての機能を強化</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ja-JP" sz="1800" u="none" cap="none" strike="noStrike">
                <a:solidFill>
                  <a:schemeClr val="dk1"/>
                </a:solidFill>
                <a:latin typeface="Calibri"/>
                <a:ea typeface="Calibri"/>
                <a:cs typeface="Calibri"/>
                <a:sym typeface="Calibri"/>
              </a:rPr>
              <a:t>②どのように報酬を獲得したかが曖昧に</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ja-JP" sz="1800" u="none" cap="none" strike="noStrike">
                <a:solidFill>
                  <a:schemeClr val="dk1"/>
                </a:solidFill>
                <a:latin typeface="Calibri"/>
                <a:ea typeface="Calibri"/>
                <a:cs typeface="Calibri"/>
                <a:sym typeface="Calibri"/>
              </a:rPr>
              <a:t>→ ゲーミフィケーションの課題である報酬への意識による息苦しさの軽減</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ja-JP" sz="1600" u="none" cap="none" strike="noStrike">
                <a:solidFill>
                  <a:schemeClr val="dk1"/>
                </a:solidFill>
                <a:latin typeface="Calibri"/>
                <a:ea typeface="Calibri"/>
                <a:cs typeface="Calibri"/>
                <a:sym typeface="Calibri"/>
              </a:rPr>
              <a:t>　（ゲームデザインの要素を導入したことで,かえって自分自身の全ての行動が</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ja-JP" sz="1600" u="none" cap="none" strike="noStrike">
                <a:solidFill>
                  <a:schemeClr val="dk1"/>
                </a:solidFill>
                <a:latin typeface="Calibri"/>
                <a:ea typeface="Calibri"/>
                <a:cs typeface="Calibri"/>
                <a:sym typeface="Calibri"/>
              </a:rPr>
              <a:t>　　監視・評価されている感覚）</a:t>
            </a:r>
            <a:endParaRPr b="0" i="0" sz="1400" u="none" cap="none" strike="noStrike">
              <a:solidFill>
                <a:srgbClr val="000000"/>
              </a:solidFill>
              <a:latin typeface="Arial"/>
              <a:ea typeface="Arial"/>
              <a:cs typeface="Arial"/>
              <a:sym typeface="Arial"/>
            </a:endParaRPr>
          </a:p>
        </p:txBody>
      </p:sp>
      <p:pic>
        <p:nvPicPr>
          <p:cNvPr id="262" name="Google Shape;262;p6"/>
          <p:cNvPicPr preferRelativeResize="0"/>
          <p:nvPr/>
        </p:nvPicPr>
        <p:blipFill rotWithShape="1">
          <a:blip r:embed="rId3">
            <a:alphaModFix/>
          </a:blip>
          <a:srcRect b="0" l="47989" r="0" t="0"/>
          <a:stretch/>
        </p:blipFill>
        <p:spPr>
          <a:xfrm>
            <a:off x="5071436" y="4279608"/>
            <a:ext cx="2526324" cy="2434069"/>
          </a:xfrm>
          <a:prstGeom prst="rect">
            <a:avLst/>
          </a:prstGeom>
          <a:noFill/>
          <a:ln>
            <a:noFill/>
          </a:ln>
        </p:spPr>
      </p:pic>
      <p:pic>
        <p:nvPicPr>
          <p:cNvPr id="263" name="Google Shape;263;p6"/>
          <p:cNvPicPr preferRelativeResize="0"/>
          <p:nvPr/>
        </p:nvPicPr>
        <p:blipFill rotWithShape="1">
          <a:blip r:embed="rId3">
            <a:alphaModFix/>
          </a:blip>
          <a:srcRect b="0" l="0" r="51367" t="0"/>
          <a:stretch/>
        </p:blipFill>
        <p:spPr>
          <a:xfrm>
            <a:off x="668637" y="4279608"/>
            <a:ext cx="2366803" cy="2438891"/>
          </a:xfrm>
          <a:prstGeom prst="rect">
            <a:avLst/>
          </a:prstGeom>
          <a:noFill/>
          <a:ln>
            <a:noFill/>
          </a:ln>
        </p:spPr>
      </p:pic>
      <p:sp>
        <p:nvSpPr>
          <p:cNvPr id="264" name="Google Shape;264;p6"/>
          <p:cNvSpPr txBox="1"/>
          <p:nvPr/>
        </p:nvSpPr>
        <p:spPr>
          <a:xfrm>
            <a:off x="2477704" y="4478751"/>
            <a:ext cx="25938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ja-JP" sz="1400" u="none" cap="none" strike="noStrike">
                <a:solidFill>
                  <a:schemeClr val="dk1"/>
                </a:solidFill>
                <a:latin typeface="Calibri"/>
                <a:ea typeface="Calibri"/>
                <a:cs typeface="Calibri"/>
                <a:sym typeface="Calibri"/>
              </a:rPr>
              <a:t>従来の</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ja-JP" sz="1400" u="none" cap="none" strike="noStrike">
                <a:solidFill>
                  <a:schemeClr val="dk1"/>
                </a:solidFill>
                <a:latin typeface="Calibri"/>
                <a:ea typeface="Calibri"/>
                <a:cs typeface="Calibri"/>
                <a:sym typeface="Calibri"/>
              </a:rPr>
              <a:t>ゲーミフィケーション</a:t>
            </a:r>
            <a:endParaRPr b="0" i="0" sz="1400" u="none" cap="none" strike="noStrike">
              <a:solidFill>
                <a:srgbClr val="000000"/>
              </a:solidFill>
              <a:latin typeface="Arial"/>
              <a:ea typeface="Arial"/>
              <a:cs typeface="Arial"/>
              <a:sym typeface="Arial"/>
            </a:endParaRPr>
          </a:p>
        </p:txBody>
      </p:sp>
      <p:sp>
        <p:nvSpPr>
          <p:cNvPr id="265" name="Google Shape;265;p6"/>
          <p:cNvSpPr txBox="1"/>
          <p:nvPr/>
        </p:nvSpPr>
        <p:spPr>
          <a:xfrm>
            <a:off x="6983847" y="4614723"/>
            <a:ext cx="6138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ja-JP" sz="1400" u="none" cap="none" strike="noStrike">
                <a:solidFill>
                  <a:schemeClr val="dk1"/>
                </a:solidFill>
                <a:latin typeface="Calibri"/>
                <a:ea typeface="Calibri"/>
                <a:cs typeface="Calibri"/>
                <a:sym typeface="Calibri"/>
              </a:rPr>
              <a:t>DERC</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d9bfe8cf9d_0_15"/>
          <p:cNvSpPr/>
          <p:nvPr/>
        </p:nvSpPr>
        <p:spPr>
          <a:xfrm>
            <a:off x="-464111" y="1708668"/>
            <a:ext cx="10072200" cy="1108500"/>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5100">
                <a:solidFill>
                  <a:schemeClr val="lt1"/>
                </a:solidFill>
                <a:latin typeface="Calibri"/>
                <a:ea typeface="Calibri"/>
                <a:cs typeface="Calibri"/>
                <a:sym typeface="Calibri"/>
              </a:rPr>
              <a:t>研究の変遷</a:t>
            </a:r>
            <a:endParaRPr b="1" sz="51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d6428b9543_0_0"/>
          <p:cNvSpPr txBox="1"/>
          <p:nvPr/>
        </p:nvSpPr>
        <p:spPr>
          <a:xfrm>
            <a:off x="155700" y="1313175"/>
            <a:ext cx="8492700" cy="2763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3200">
                <a:solidFill>
                  <a:schemeClr val="dk1"/>
                </a:solidFill>
                <a:latin typeface="Calibri"/>
                <a:ea typeface="Calibri"/>
                <a:cs typeface="Calibri"/>
                <a:sym typeface="Calibri"/>
              </a:rPr>
              <a:t>実験参加者</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ja-JP" sz="2400">
                <a:solidFill>
                  <a:schemeClr val="dk1"/>
                </a:solidFill>
                <a:latin typeface="Calibri"/>
                <a:ea typeface="Calibri"/>
                <a:cs typeface="Calibri"/>
                <a:sym typeface="Calibri"/>
              </a:rPr>
              <a:t>20人（情報学部2年生）</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ja-JP" sz="2400">
                <a:solidFill>
                  <a:schemeClr val="dk1"/>
                </a:solidFill>
                <a:latin typeface="Calibri"/>
                <a:ea typeface="Calibri"/>
                <a:cs typeface="Calibri"/>
                <a:sym typeface="Calibri"/>
              </a:rPr>
              <a:t>4人×5グループ</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ja-JP" sz="2400">
                <a:solidFill>
                  <a:schemeClr val="dk1"/>
                </a:solidFill>
                <a:latin typeface="Calibri"/>
                <a:ea typeface="Calibri"/>
                <a:cs typeface="Calibri"/>
                <a:sym typeface="Calibri"/>
              </a:rPr>
              <a:t>Slackでの議論にDERCを導入</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ja-JP" sz="2400">
                <a:solidFill>
                  <a:schemeClr val="dk1"/>
                </a:solidFill>
                <a:latin typeface="Calibri"/>
                <a:ea typeface="Calibri"/>
                <a:cs typeface="Calibri"/>
                <a:sym typeface="Calibri"/>
              </a:rPr>
              <a:t>（Slackについての知識はあり）</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77" name="Google Shape;277;gd6428b9543_0_0"/>
          <p:cNvSpPr/>
          <p:nvPr/>
        </p:nvSpPr>
        <p:spPr>
          <a:xfrm>
            <a:off x="-415636" y="-96982"/>
            <a:ext cx="10072200" cy="1108500"/>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3000">
                <a:solidFill>
                  <a:schemeClr val="lt1"/>
                </a:solidFill>
                <a:latin typeface="Calibri"/>
                <a:ea typeface="Calibri"/>
                <a:cs typeface="Calibri"/>
                <a:sym typeface="Calibri"/>
              </a:rPr>
              <a:t>昨年夏に行ったSlackでのDERC導入実験</a:t>
            </a:r>
            <a:endParaRPr b="1" sz="3000">
              <a:solidFill>
                <a:schemeClr val="lt1"/>
              </a:solidFill>
              <a:latin typeface="Calibri"/>
              <a:ea typeface="Calibri"/>
              <a:cs typeface="Calibri"/>
              <a:sym typeface="Calibri"/>
            </a:endParaRPr>
          </a:p>
        </p:txBody>
      </p:sp>
      <p:sp>
        <p:nvSpPr>
          <p:cNvPr id="278" name="Google Shape;278;gd6428b9543_0_0"/>
          <p:cNvSpPr txBox="1"/>
          <p:nvPr/>
        </p:nvSpPr>
        <p:spPr>
          <a:xfrm>
            <a:off x="5019771" y="3555189"/>
            <a:ext cx="877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7min</a:t>
            </a:r>
            <a:endParaRPr sz="1800">
              <a:solidFill>
                <a:schemeClr val="dk1"/>
              </a:solidFill>
              <a:latin typeface="Calibri"/>
              <a:ea typeface="Calibri"/>
              <a:cs typeface="Calibri"/>
              <a:sym typeface="Calibri"/>
            </a:endParaRPr>
          </a:p>
        </p:txBody>
      </p:sp>
      <p:sp>
        <p:nvSpPr>
          <p:cNvPr id="279" name="Google Shape;279;gd6428b9543_0_0"/>
          <p:cNvSpPr txBox="1"/>
          <p:nvPr/>
        </p:nvSpPr>
        <p:spPr>
          <a:xfrm>
            <a:off x="5043662" y="2267165"/>
            <a:ext cx="877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7min</a:t>
            </a:r>
            <a:endParaRPr sz="1800">
              <a:solidFill>
                <a:schemeClr val="dk1"/>
              </a:solidFill>
              <a:latin typeface="Calibri"/>
              <a:ea typeface="Calibri"/>
              <a:cs typeface="Calibri"/>
              <a:sym typeface="Calibri"/>
            </a:endParaRPr>
          </a:p>
        </p:txBody>
      </p:sp>
      <p:sp>
        <p:nvSpPr>
          <p:cNvPr id="280" name="Google Shape;280;gd6428b9543_0_0"/>
          <p:cNvSpPr txBox="1"/>
          <p:nvPr/>
        </p:nvSpPr>
        <p:spPr>
          <a:xfrm>
            <a:off x="5019771" y="1420160"/>
            <a:ext cx="877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7min</a:t>
            </a:r>
            <a:endParaRPr sz="1800">
              <a:solidFill>
                <a:schemeClr val="dk1"/>
              </a:solidFill>
              <a:latin typeface="Calibri"/>
              <a:ea typeface="Calibri"/>
              <a:cs typeface="Calibri"/>
              <a:sym typeface="Calibri"/>
            </a:endParaRPr>
          </a:p>
        </p:txBody>
      </p:sp>
      <p:graphicFrame>
        <p:nvGraphicFramePr>
          <p:cNvPr id="281" name="Google Shape;281;gd6428b9543_0_0"/>
          <p:cNvGraphicFramePr/>
          <p:nvPr/>
        </p:nvGraphicFramePr>
        <p:xfrm>
          <a:off x="310641" y="4472930"/>
          <a:ext cx="3000000" cy="3000000"/>
        </p:xfrm>
        <a:graphic>
          <a:graphicData uri="http://schemas.openxmlformats.org/drawingml/2006/table">
            <a:tbl>
              <a:tblPr>
                <a:noFill/>
                <a:tableStyleId>{84817508-08CF-40EF-8173-51B5E806D69F}</a:tableStyleId>
              </a:tblPr>
              <a:tblGrid>
                <a:gridCol w="2794975"/>
                <a:gridCol w="2794975"/>
                <a:gridCol w="2794975"/>
              </a:tblGrid>
              <a:tr h="269200">
                <a:tc>
                  <a:txBody>
                    <a:bodyPr/>
                    <a:lstStyle/>
                    <a:p>
                      <a:pPr indent="0" lvl="0" marL="0" marR="0" rtl="0" algn="l">
                        <a:spcBef>
                          <a:spcPts val="0"/>
                        </a:spcBef>
                        <a:spcAft>
                          <a:spcPts val="0"/>
                        </a:spcAft>
                        <a:buNone/>
                      </a:pPr>
                      <a:r>
                        <a:rPr lang="ja-JP" sz="1200" u="none" strike="noStrike"/>
                        <a:t>第一回（DERCなし）</a:t>
                      </a:r>
                      <a:endParaRPr b="0" i="0" sz="1200" u="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l">
                        <a:spcBef>
                          <a:spcPts val="0"/>
                        </a:spcBef>
                        <a:spcAft>
                          <a:spcPts val="0"/>
                        </a:spcAft>
                        <a:buNone/>
                      </a:pPr>
                      <a:r>
                        <a:rPr lang="ja-JP" sz="1200" u="none" strike="noStrike"/>
                        <a:t>第二回（DERCあり）</a:t>
                      </a:r>
                      <a:endParaRPr b="0" i="0" sz="1200" u="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l">
                        <a:spcBef>
                          <a:spcPts val="0"/>
                        </a:spcBef>
                        <a:spcAft>
                          <a:spcPts val="0"/>
                        </a:spcAft>
                        <a:buNone/>
                      </a:pPr>
                      <a:r>
                        <a:rPr lang="ja-JP" sz="1200" u="none" strike="noStrike"/>
                        <a:t>第三回（DERCあり）</a:t>
                      </a:r>
                      <a:endParaRPr b="0" i="0" sz="1200" u="none" strike="noStrike">
                        <a:solidFill>
                          <a:srgbClr val="000000"/>
                        </a:solidFill>
                        <a:latin typeface="Arial"/>
                        <a:ea typeface="Arial"/>
                        <a:cs typeface="Arial"/>
                        <a:sym typeface="Arial"/>
                      </a:endParaRPr>
                    </a:p>
                  </a:txBody>
                  <a:tcPr marT="9525" marB="0" marR="9525" marL="9525" anchor="ctr"/>
                </a:tc>
              </a:tr>
              <a:tr h="397750">
                <a:tc>
                  <a:txBody>
                    <a:bodyPr/>
                    <a:lstStyle/>
                    <a:p>
                      <a:pPr indent="0" lvl="0" marL="0" marR="0" rtl="0" algn="l">
                        <a:spcBef>
                          <a:spcPts val="0"/>
                        </a:spcBef>
                        <a:spcAft>
                          <a:spcPts val="0"/>
                        </a:spcAft>
                        <a:buNone/>
                      </a:pPr>
                      <a:r>
                        <a:rPr lang="ja-JP" sz="1200" u="none" strike="noStrike"/>
                        <a:t>「壁がない家」と「屋根がない家」住むならどっち</a:t>
                      </a:r>
                      <a:endParaRPr b="0" i="0" sz="1200" u="none" strike="noStrike">
                        <a:solidFill>
                          <a:srgbClr val="000000"/>
                        </a:solidFill>
                        <a:latin typeface="Arial"/>
                        <a:ea typeface="Arial"/>
                        <a:cs typeface="Arial"/>
                        <a:sym typeface="Arial"/>
                      </a:endParaRPr>
                    </a:p>
                  </a:txBody>
                  <a:tcPr marT="9525" marB="0" marR="9525" marL="9525" anchor="ctr">
                    <a:solidFill>
                      <a:srgbClr val="FEE599"/>
                    </a:solidFill>
                  </a:tcPr>
                </a:tc>
                <a:tc>
                  <a:txBody>
                    <a:bodyPr/>
                    <a:lstStyle/>
                    <a:p>
                      <a:pPr indent="0" lvl="0" marL="0" marR="0" rtl="0" algn="l">
                        <a:spcBef>
                          <a:spcPts val="0"/>
                        </a:spcBef>
                        <a:spcAft>
                          <a:spcPts val="0"/>
                        </a:spcAft>
                        <a:buNone/>
                      </a:pPr>
                      <a:r>
                        <a:rPr lang="ja-JP" sz="1200" u="none" strike="noStrike"/>
                        <a:t>日本は9月入学にすべきか</a:t>
                      </a:r>
                      <a:endParaRPr b="0" i="0" sz="1200" u="none" strike="noStrike">
                        <a:solidFill>
                          <a:srgbClr val="000000"/>
                        </a:solidFill>
                        <a:latin typeface="Arial"/>
                        <a:ea typeface="Arial"/>
                        <a:cs typeface="Arial"/>
                        <a:sym typeface="Arial"/>
                      </a:endParaRPr>
                    </a:p>
                  </a:txBody>
                  <a:tcPr marT="9525" marB="0" marR="9525" marL="9525" anchor="ctr">
                    <a:solidFill>
                      <a:srgbClr val="FEE599"/>
                    </a:solidFill>
                  </a:tcPr>
                </a:tc>
                <a:tc>
                  <a:txBody>
                    <a:bodyPr/>
                    <a:lstStyle/>
                    <a:p>
                      <a:pPr indent="0" lvl="0" marL="0" marR="0" rtl="0" algn="l">
                        <a:spcBef>
                          <a:spcPts val="0"/>
                        </a:spcBef>
                        <a:spcAft>
                          <a:spcPts val="0"/>
                        </a:spcAft>
                        <a:buNone/>
                      </a:pPr>
                      <a:r>
                        <a:rPr lang="ja-JP" sz="1200" u="none" strike="noStrike"/>
                        <a:t>外国人へのおすすめは桜と紅葉か</a:t>
                      </a:r>
                      <a:endParaRPr b="0" i="0" sz="1200" u="none" strike="noStrike">
                        <a:solidFill>
                          <a:srgbClr val="000000"/>
                        </a:solidFill>
                        <a:latin typeface="Arial"/>
                        <a:ea typeface="Arial"/>
                        <a:cs typeface="Arial"/>
                        <a:sym typeface="Arial"/>
                      </a:endParaRPr>
                    </a:p>
                  </a:txBody>
                  <a:tcPr marT="9525" marB="0" marR="9525" marL="9525" anchor="ctr">
                    <a:solidFill>
                      <a:srgbClr val="FEE599"/>
                    </a:solidFill>
                  </a:tcPr>
                </a:tc>
              </a:tr>
              <a:tr h="397750">
                <a:tc>
                  <a:txBody>
                    <a:bodyPr/>
                    <a:lstStyle/>
                    <a:p>
                      <a:pPr indent="0" lvl="0" marL="0" marR="0" rtl="0" algn="l">
                        <a:spcBef>
                          <a:spcPts val="0"/>
                        </a:spcBef>
                        <a:spcAft>
                          <a:spcPts val="0"/>
                        </a:spcAft>
                        <a:buNone/>
                      </a:pPr>
                      <a:r>
                        <a:rPr lang="ja-JP" sz="1200" u="none" strike="noStrike"/>
                        <a:t>「壁がない家」と「屋根がない家」住むならどっち</a:t>
                      </a:r>
                      <a:endParaRPr b="0" i="0" sz="1200" u="none" strike="noStrike">
                        <a:solidFill>
                          <a:srgbClr val="000000"/>
                        </a:solidFill>
                        <a:latin typeface="Arial"/>
                        <a:ea typeface="Arial"/>
                        <a:cs typeface="Arial"/>
                        <a:sym typeface="Arial"/>
                      </a:endParaRPr>
                    </a:p>
                  </a:txBody>
                  <a:tcPr marT="9525" marB="0" marR="9525" marL="9525" anchor="ctr">
                    <a:solidFill>
                      <a:srgbClr val="FEE599"/>
                    </a:solidFill>
                  </a:tcPr>
                </a:tc>
                <a:tc>
                  <a:txBody>
                    <a:bodyPr/>
                    <a:lstStyle/>
                    <a:p>
                      <a:pPr indent="0" lvl="0" marL="0" marR="0" rtl="0" algn="l">
                        <a:spcBef>
                          <a:spcPts val="0"/>
                        </a:spcBef>
                        <a:spcAft>
                          <a:spcPts val="0"/>
                        </a:spcAft>
                        <a:buNone/>
                      </a:pPr>
                      <a:r>
                        <a:rPr lang="ja-JP" sz="1200" u="none" strike="noStrike"/>
                        <a:t>日本は9月入学にすべきか</a:t>
                      </a:r>
                      <a:endParaRPr b="0" i="0" sz="1200" u="none" strike="noStrike">
                        <a:solidFill>
                          <a:srgbClr val="000000"/>
                        </a:solidFill>
                        <a:latin typeface="Arial"/>
                        <a:ea typeface="Arial"/>
                        <a:cs typeface="Arial"/>
                        <a:sym typeface="Arial"/>
                      </a:endParaRPr>
                    </a:p>
                  </a:txBody>
                  <a:tcPr marT="9525" marB="0" marR="9525" marL="9525" anchor="ctr">
                    <a:solidFill>
                      <a:srgbClr val="FEE599"/>
                    </a:solidFill>
                  </a:tcPr>
                </a:tc>
                <a:tc>
                  <a:txBody>
                    <a:bodyPr/>
                    <a:lstStyle/>
                    <a:p>
                      <a:pPr indent="0" lvl="0" marL="0" marR="0" rtl="0" algn="l">
                        <a:spcBef>
                          <a:spcPts val="0"/>
                        </a:spcBef>
                        <a:spcAft>
                          <a:spcPts val="0"/>
                        </a:spcAft>
                        <a:buNone/>
                      </a:pPr>
                      <a:r>
                        <a:rPr lang="ja-JP" sz="1200" u="none" strike="noStrike"/>
                        <a:t>外国人へのおすすめは桜と紅葉か</a:t>
                      </a:r>
                      <a:endParaRPr b="0" i="0" sz="1200" u="none" strike="noStrike">
                        <a:solidFill>
                          <a:srgbClr val="000000"/>
                        </a:solidFill>
                        <a:latin typeface="Arial"/>
                        <a:ea typeface="Arial"/>
                        <a:cs typeface="Arial"/>
                        <a:sym typeface="Arial"/>
                      </a:endParaRPr>
                    </a:p>
                  </a:txBody>
                  <a:tcPr marT="9525" marB="0" marR="9525" marL="9525" anchor="ctr">
                    <a:solidFill>
                      <a:srgbClr val="FEE599"/>
                    </a:solidFill>
                  </a:tcPr>
                </a:tc>
              </a:tr>
              <a:tr h="397750">
                <a:tc>
                  <a:txBody>
                    <a:bodyPr/>
                    <a:lstStyle/>
                    <a:p>
                      <a:pPr indent="0" lvl="0" marL="0" marR="0" rtl="0" algn="l">
                        <a:spcBef>
                          <a:spcPts val="0"/>
                        </a:spcBef>
                        <a:spcAft>
                          <a:spcPts val="0"/>
                        </a:spcAft>
                        <a:buNone/>
                      </a:pPr>
                      <a:r>
                        <a:rPr lang="ja-JP" sz="1200" u="none" strike="noStrike"/>
                        <a:t>「壁がない家」と「屋根がない家」住むならどっち</a:t>
                      </a:r>
                      <a:endParaRPr b="0" i="0" sz="1200" u="none" strike="noStrike">
                        <a:solidFill>
                          <a:srgbClr val="000000"/>
                        </a:solidFill>
                        <a:latin typeface="Arial"/>
                        <a:ea typeface="Arial"/>
                        <a:cs typeface="Arial"/>
                        <a:sym typeface="Arial"/>
                      </a:endParaRPr>
                    </a:p>
                  </a:txBody>
                  <a:tcPr marT="9525" marB="0" marR="9525" marL="9525" anchor="ctr">
                    <a:solidFill>
                      <a:srgbClr val="FEE599"/>
                    </a:solidFill>
                  </a:tcPr>
                </a:tc>
                <a:tc>
                  <a:txBody>
                    <a:bodyPr/>
                    <a:lstStyle/>
                    <a:p>
                      <a:pPr indent="0" lvl="0" marL="0" marR="0" rtl="0" algn="l">
                        <a:spcBef>
                          <a:spcPts val="0"/>
                        </a:spcBef>
                        <a:spcAft>
                          <a:spcPts val="0"/>
                        </a:spcAft>
                        <a:buNone/>
                      </a:pPr>
                      <a:r>
                        <a:rPr lang="ja-JP" sz="1200" u="none" strike="noStrike"/>
                        <a:t>日本は9月入学にすべきか</a:t>
                      </a:r>
                      <a:endParaRPr b="0" i="0" sz="1200" u="none" strike="noStrike">
                        <a:solidFill>
                          <a:srgbClr val="000000"/>
                        </a:solidFill>
                        <a:latin typeface="Arial"/>
                        <a:ea typeface="Arial"/>
                        <a:cs typeface="Arial"/>
                        <a:sym typeface="Arial"/>
                      </a:endParaRPr>
                    </a:p>
                  </a:txBody>
                  <a:tcPr marT="9525" marB="0" marR="9525" marL="9525" anchor="ctr">
                    <a:solidFill>
                      <a:srgbClr val="FEE599"/>
                    </a:solidFill>
                  </a:tcPr>
                </a:tc>
                <a:tc>
                  <a:txBody>
                    <a:bodyPr/>
                    <a:lstStyle/>
                    <a:p>
                      <a:pPr indent="0" lvl="0" marL="0" marR="0" rtl="0" algn="l">
                        <a:spcBef>
                          <a:spcPts val="0"/>
                        </a:spcBef>
                        <a:spcAft>
                          <a:spcPts val="0"/>
                        </a:spcAft>
                        <a:buNone/>
                      </a:pPr>
                      <a:r>
                        <a:rPr lang="ja-JP" sz="1200" u="none" strike="noStrike"/>
                        <a:t>外国人へのおすすめは桜と紅葉か</a:t>
                      </a:r>
                      <a:endParaRPr b="0" i="0" sz="1200" u="none" strike="noStrike">
                        <a:solidFill>
                          <a:srgbClr val="000000"/>
                        </a:solidFill>
                        <a:latin typeface="Arial"/>
                        <a:ea typeface="Arial"/>
                        <a:cs typeface="Arial"/>
                        <a:sym typeface="Arial"/>
                      </a:endParaRPr>
                    </a:p>
                  </a:txBody>
                  <a:tcPr marT="9525" marB="0" marR="9525" marL="9525" anchor="ctr">
                    <a:solidFill>
                      <a:srgbClr val="FEE599"/>
                    </a:solidFill>
                  </a:tcPr>
                </a:tc>
              </a:tr>
              <a:tr h="397750">
                <a:tc>
                  <a:txBody>
                    <a:bodyPr/>
                    <a:lstStyle/>
                    <a:p>
                      <a:pPr indent="0" lvl="0" marL="0" marR="0" rtl="0" algn="l">
                        <a:spcBef>
                          <a:spcPts val="0"/>
                        </a:spcBef>
                        <a:spcAft>
                          <a:spcPts val="0"/>
                        </a:spcAft>
                        <a:buNone/>
                      </a:pPr>
                      <a:r>
                        <a:rPr lang="ja-JP" sz="1200" u="none" strike="noStrike"/>
                        <a:t>日本は9月入学にすべきか</a:t>
                      </a:r>
                      <a:endParaRPr b="0" i="0" sz="1200" u="none" strike="noStrike">
                        <a:solidFill>
                          <a:srgbClr val="000000"/>
                        </a:solidFill>
                        <a:latin typeface="Arial"/>
                        <a:ea typeface="Arial"/>
                        <a:cs typeface="Arial"/>
                        <a:sym typeface="Arial"/>
                      </a:endParaRPr>
                    </a:p>
                  </a:txBody>
                  <a:tcPr marT="9525" marB="0" marR="9525" marL="9525" anchor="ctr">
                    <a:solidFill>
                      <a:srgbClr val="FEE599"/>
                    </a:solidFill>
                  </a:tcPr>
                </a:tc>
                <a:tc>
                  <a:txBody>
                    <a:bodyPr/>
                    <a:lstStyle/>
                    <a:p>
                      <a:pPr indent="0" lvl="0" marL="0" marR="0" rtl="0" algn="l">
                        <a:spcBef>
                          <a:spcPts val="0"/>
                        </a:spcBef>
                        <a:spcAft>
                          <a:spcPts val="0"/>
                        </a:spcAft>
                        <a:buNone/>
                      </a:pPr>
                      <a:r>
                        <a:rPr lang="ja-JP" sz="1200" u="none" strike="noStrike"/>
                        <a:t>リーダーシップとは何か</a:t>
                      </a:r>
                      <a:endParaRPr b="0" i="0" sz="1200" u="none" strike="noStrike">
                        <a:solidFill>
                          <a:srgbClr val="000000"/>
                        </a:solidFill>
                        <a:latin typeface="Arial"/>
                        <a:ea typeface="Arial"/>
                        <a:cs typeface="Arial"/>
                        <a:sym typeface="Arial"/>
                      </a:endParaRPr>
                    </a:p>
                  </a:txBody>
                  <a:tcPr marT="9525" marB="0" marR="9525" marL="9525" anchor="ctr">
                    <a:solidFill>
                      <a:srgbClr val="FEE599"/>
                    </a:solidFill>
                  </a:tcPr>
                </a:tc>
                <a:tc>
                  <a:txBody>
                    <a:bodyPr/>
                    <a:lstStyle/>
                    <a:p>
                      <a:pPr indent="0" lvl="0" marL="0" marR="0" rtl="0" algn="l">
                        <a:spcBef>
                          <a:spcPts val="0"/>
                        </a:spcBef>
                        <a:spcAft>
                          <a:spcPts val="0"/>
                        </a:spcAft>
                        <a:buNone/>
                      </a:pPr>
                      <a:r>
                        <a:rPr lang="ja-JP" sz="1200" u="none" strike="noStrike"/>
                        <a:t>「壁がない家」と「屋根がない家」住むならどっち</a:t>
                      </a:r>
                      <a:endParaRPr b="0" i="0" sz="1200" u="none" strike="noStrike">
                        <a:solidFill>
                          <a:srgbClr val="000000"/>
                        </a:solidFill>
                        <a:latin typeface="Arial"/>
                        <a:ea typeface="Arial"/>
                        <a:cs typeface="Arial"/>
                        <a:sym typeface="Arial"/>
                      </a:endParaRPr>
                    </a:p>
                  </a:txBody>
                  <a:tcPr marT="9525" marB="0" marR="9525" marL="9525" anchor="ctr">
                    <a:solidFill>
                      <a:srgbClr val="FEE599"/>
                    </a:solidFill>
                  </a:tcPr>
                </a:tc>
              </a:tr>
              <a:tr h="397750">
                <a:tc>
                  <a:txBody>
                    <a:bodyPr/>
                    <a:lstStyle/>
                    <a:p>
                      <a:pPr indent="0" lvl="0" marL="0" marR="0" rtl="0" algn="l">
                        <a:spcBef>
                          <a:spcPts val="0"/>
                        </a:spcBef>
                        <a:spcAft>
                          <a:spcPts val="0"/>
                        </a:spcAft>
                        <a:buNone/>
                      </a:pPr>
                      <a:r>
                        <a:rPr lang="ja-JP" sz="1200" u="none" strike="noStrike"/>
                        <a:t>日本は9月入学にすべきか</a:t>
                      </a:r>
                      <a:endParaRPr b="0" i="0" sz="1200" u="none" strike="noStrike">
                        <a:solidFill>
                          <a:srgbClr val="000000"/>
                        </a:solidFill>
                        <a:latin typeface="Arial"/>
                        <a:ea typeface="Arial"/>
                        <a:cs typeface="Arial"/>
                        <a:sym typeface="Arial"/>
                      </a:endParaRPr>
                    </a:p>
                  </a:txBody>
                  <a:tcPr marT="9525" marB="0" marR="9525" marL="9525" anchor="ctr">
                    <a:solidFill>
                      <a:srgbClr val="FEE599"/>
                    </a:solidFill>
                  </a:tcPr>
                </a:tc>
                <a:tc>
                  <a:txBody>
                    <a:bodyPr/>
                    <a:lstStyle/>
                    <a:p>
                      <a:pPr indent="0" lvl="0" marL="0" marR="0" rtl="0" algn="l">
                        <a:spcBef>
                          <a:spcPts val="0"/>
                        </a:spcBef>
                        <a:spcAft>
                          <a:spcPts val="0"/>
                        </a:spcAft>
                        <a:buNone/>
                      </a:pPr>
                      <a:r>
                        <a:rPr lang="ja-JP" sz="1200" u="none" strike="noStrike"/>
                        <a:t>リーダーシップとは何か</a:t>
                      </a:r>
                      <a:endParaRPr b="0" i="0" sz="1200" u="none" strike="noStrike">
                        <a:solidFill>
                          <a:srgbClr val="000000"/>
                        </a:solidFill>
                        <a:latin typeface="Arial"/>
                        <a:ea typeface="Arial"/>
                        <a:cs typeface="Arial"/>
                        <a:sym typeface="Arial"/>
                      </a:endParaRPr>
                    </a:p>
                  </a:txBody>
                  <a:tcPr marT="9525" marB="0" marR="9525" marL="9525" anchor="ctr">
                    <a:solidFill>
                      <a:srgbClr val="FEE599"/>
                    </a:solidFill>
                  </a:tcPr>
                </a:tc>
                <a:tc>
                  <a:txBody>
                    <a:bodyPr/>
                    <a:lstStyle/>
                    <a:p>
                      <a:pPr indent="0" lvl="0" marL="0" marR="0" rtl="0" algn="l">
                        <a:spcBef>
                          <a:spcPts val="0"/>
                        </a:spcBef>
                        <a:spcAft>
                          <a:spcPts val="0"/>
                        </a:spcAft>
                        <a:buNone/>
                      </a:pPr>
                      <a:r>
                        <a:rPr lang="ja-JP" sz="1200" u="none" strike="noStrike"/>
                        <a:t>「壁がない家」と「屋根がない家」住むならどっち</a:t>
                      </a:r>
                      <a:endParaRPr b="0" i="0" sz="1200" u="none" strike="noStrike">
                        <a:solidFill>
                          <a:srgbClr val="000000"/>
                        </a:solidFill>
                        <a:latin typeface="Arial"/>
                        <a:ea typeface="Arial"/>
                        <a:cs typeface="Arial"/>
                        <a:sym typeface="Arial"/>
                      </a:endParaRPr>
                    </a:p>
                  </a:txBody>
                  <a:tcPr marT="9525" marB="0" marR="9525" marL="9525" anchor="ctr">
                    <a:solidFill>
                      <a:srgbClr val="FEE599"/>
                    </a:solidFill>
                  </a:tcPr>
                </a:tc>
              </a:tr>
            </a:tbl>
          </a:graphicData>
        </a:graphic>
      </p:graphicFrame>
      <p:grpSp>
        <p:nvGrpSpPr>
          <p:cNvPr id="282" name="Google Shape;282;gd6428b9543_0_0"/>
          <p:cNvGrpSpPr/>
          <p:nvPr/>
        </p:nvGrpSpPr>
        <p:grpSpPr>
          <a:xfrm>
            <a:off x="5800342" y="1444922"/>
            <a:ext cx="3343808" cy="2890464"/>
            <a:chOff x="5336403" y="1764773"/>
            <a:chExt cx="3229796" cy="4344603"/>
          </a:xfrm>
        </p:grpSpPr>
        <p:sp>
          <p:nvSpPr>
            <p:cNvPr id="283" name="Google Shape;283;gd6428b9543_0_0"/>
            <p:cNvSpPr/>
            <p:nvPr/>
          </p:nvSpPr>
          <p:spPr>
            <a:xfrm>
              <a:off x="5336404" y="1764773"/>
              <a:ext cx="2675100" cy="48090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600">
                  <a:solidFill>
                    <a:schemeClr val="lt1"/>
                  </a:solidFill>
                  <a:latin typeface="Calibri"/>
                  <a:ea typeface="Calibri"/>
                  <a:cs typeface="Calibri"/>
                  <a:sym typeface="Calibri"/>
                </a:rPr>
                <a:t>議論（DERCなし）</a:t>
              </a:r>
              <a:endParaRPr/>
            </a:p>
          </p:txBody>
        </p:sp>
        <p:sp>
          <p:nvSpPr>
            <p:cNvPr id="284" name="Google Shape;284;gd6428b9543_0_0"/>
            <p:cNvSpPr/>
            <p:nvPr/>
          </p:nvSpPr>
          <p:spPr>
            <a:xfrm>
              <a:off x="5647510" y="2377998"/>
              <a:ext cx="2052600" cy="480900"/>
            </a:xfrm>
            <a:prstGeom prst="rect">
              <a:avLst/>
            </a:prstGeom>
            <a:solidFill>
              <a:srgbClr val="A8D08C"/>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600">
                  <a:solidFill>
                    <a:schemeClr val="dk1"/>
                  </a:solidFill>
                  <a:latin typeface="Calibri"/>
                  <a:ea typeface="Calibri"/>
                  <a:cs typeface="Calibri"/>
                  <a:sym typeface="Calibri"/>
                </a:rPr>
                <a:t>一回目の賭け</a:t>
              </a:r>
              <a:endParaRPr sz="1600">
                <a:solidFill>
                  <a:schemeClr val="dk1"/>
                </a:solidFill>
                <a:latin typeface="Calibri"/>
                <a:ea typeface="Calibri"/>
                <a:cs typeface="Calibri"/>
                <a:sym typeface="Calibri"/>
              </a:endParaRPr>
            </a:p>
          </p:txBody>
        </p:sp>
        <p:sp>
          <p:nvSpPr>
            <p:cNvPr id="285" name="Google Shape;285;gd6428b9543_0_0"/>
            <p:cNvSpPr/>
            <p:nvPr/>
          </p:nvSpPr>
          <p:spPr>
            <a:xfrm>
              <a:off x="5336403" y="3015817"/>
              <a:ext cx="2675100" cy="48090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600">
                  <a:solidFill>
                    <a:schemeClr val="lt1"/>
                  </a:solidFill>
                  <a:latin typeface="Calibri"/>
                  <a:ea typeface="Calibri"/>
                  <a:cs typeface="Calibri"/>
                  <a:sym typeface="Calibri"/>
                </a:rPr>
                <a:t>議論（DERCあり）</a:t>
              </a:r>
              <a:endParaRPr sz="1600">
                <a:solidFill>
                  <a:schemeClr val="lt1"/>
                </a:solidFill>
                <a:latin typeface="Calibri"/>
                <a:ea typeface="Calibri"/>
                <a:cs typeface="Calibri"/>
                <a:sym typeface="Calibri"/>
              </a:endParaRPr>
            </a:p>
          </p:txBody>
        </p:sp>
        <p:sp>
          <p:nvSpPr>
            <p:cNvPr id="286" name="Google Shape;286;gd6428b9543_0_0"/>
            <p:cNvSpPr/>
            <p:nvPr/>
          </p:nvSpPr>
          <p:spPr>
            <a:xfrm>
              <a:off x="5647510" y="4324854"/>
              <a:ext cx="2052600" cy="480900"/>
            </a:xfrm>
            <a:prstGeom prst="rect">
              <a:avLst/>
            </a:prstGeom>
            <a:solidFill>
              <a:srgbClr val="A8D08C"/>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600">
                  <a:solidFill>
                    <a:schemeClr val="dk1"/>
                  </a:solidFill>
                  <a:latin typeface="Calibri"/>
                  <a:ea typeface="Calibri"/>
                  <a:cs typeface="Calibri"/>
                  <a:sym typeface="Calibri"/>
                </a:rPr>
                <a:t>二回目の賭け</a:t>
              </a:r>
              <a:endParaRPr/>
            </a:p>
          </p:txBody>
        </p:sp>
        <p:sp>
          <p:nvSpPr>
            <p:cNvPr id="287" name="Google Shape;287;gd6428b9543_0_0"/>
            <p:cNvSpPr/>
            <p:nvPr/>
          </p:nvSpPr>
          <p:spPr>
            <a:xfrm>
              <a:off x="5358115" y="4963120"/>
              <a:ext cx="2675100" cy="48090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600">
                  <a:solidFill>
                    <a:schemeClr val="lt1"/>
                  </a:solidFill>
                  <a:latin typeface="Calibri"/>
                  <a:ea typeface="Calibri"/>
                  <a:cs typeface="Calibri"/>
                  <a:sym typeface="Calibri"/>
                </a:rPr>
                <a:t>議論（DERCあり）</a:t>
              </a:r>
              <a:endParaRPr sz="1600">
                <a:solidFill>
                  <a:schemeClr val="lt1"/>
                </a:solidFill>
                <a:latin typeface="Calibri"/>
                <a:ea typeface="Calibri"/>
                <a:cs typeface="Calibri"/>
                <a:sym typeface="Calibri"/>
              </a:endParaRPr>
            </a:p>
          </p:txBody>
        </p:sp>
        <p:sp>
          <p:nvSpPr>
            <p:cNvPr id="288" name="Google Shape;288;gd6428b9543_0_0"/>
            <p:cNvSpPr/>
            <p:nvPr/>
          </p:nvSpPr>
          <p:spPr>
            <a:xfrm rot="5400000">
              <a:off x="6140399" y="3683576"/>
              <a:ext cx="4344600" cy="507000"/>
            </a:xfrm>
            <a:prstGeom prst="stripedRightArrow">
              <a:avLst>
                <a:gd fmla="val 12309" name="adj1"/>
                <a:gd fmla="val 52693" name="adj2"/>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289" name="Google Shape;289;gd6428b9543_0_0"/>
            <p:cNvSpPr/>
            <p:nvPr/>
          </p:nvSpPr>
          <p:spPr>
            <a:xfrm>
              <a:off x="5913639" y="5619089"/>
              <a:ext cx="1520400" cy="4809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600">
                  <a:solidFill>
                    <a:schemeClr val="lt1"/>
                  </a:solidFill>
                  <a:latin typeface="Calibri"/>
                  <a:ea typeface="Calibri"/>
                  <a:cs typeface="Calibri"/>
                  <a:sym typeface="Calibri"/>
                </a:rPr>
                <a:t>結果出力</a:t>
              </a:r>
              <a:endParaRPr sz="1600">
                <a:solidFill>
                  <a:schemeClr val="lt1"/>
                </a:solidFill>
                <a:latin typeface="Calibri"/>
                <a:ea typeface="Calibri"/>
                <a:cs typeface="Calibri"/>
                <a:sym typeface="Calibri"/>
              </a:endParaRPr>
            </a:p>
          </p:txBody>
        </p:sp>
        <p:sp>
          <p:nvSpPr>
            <p:cNvPr id="290" name="Google Shape;290;gd6428b9543_0_0"/>
            <p:cNvSpPr/>
            <p:nvPr/>
          </p:nvSpPr>
          <p:spPr>
            <a:xfrm>
              <a:off x="5913640" y="3671786"/>
              <a:ext cx="1520400" cy="4809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600">
                  <a:solidFill>
                    <a:schemeClr val="lt1"/>
                  </a:solidFill>
                  <a:latin typeface="Calibri"/>
                  <a:ea typeface="Calibri"/>
                  <a:cs typeface="Calibri"/>
                  <a:sym typeface="Calibri"/>
                </a:rPr>
                <a:t>結果出力</a:t>
              </a:r>
              <a:endParaRPr sz="1600">
                <a:solidFill>
                  <a:schemeClr val="lt1"/>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gd6428b9543_0_177"/>
          <p:cNvPicPr preferRelativeResize="0"/>
          <p:nvPr/>
        </p:nvPicPr>
        <p:blipFill rotWithShape="1">
          <a:blip r:embed="rId3">
            <a:alphaModFix/>
          </a:blip>
          <a:srcRect b="0" l="0" r="0" t="23330"/>
          <a:stretch/>
        </p:blipFill>
        <p:spPr>
          <a:xfrm>
            <a:off x="-189975" y="1705176"/>
            <a:ext cx="3607800" cy="2441700"/>
          </a:xfrm>
          <a:prstGeom prst="rect">
            <a:avLst/>
          </a:prstGeom>
          <a:noFill/>
          <a:ln>
            <a:noFill/>
          </a:ln>
        </p:spPr>
      </p:pic>
      <p:pic>
        <p:nvPicPr>
          <p:cNvPr id="297" name="Google Shape;297;gd6428b9543_0_177"/>
          <p:cNvPicPr preferRelativeResize="0"/>
          <p:nvPr/>
        </p:nvPicPr>
        <p:blipFill rotWithShape="1">
          <a:blip r:embed="rId4">
            <a:alphaModFix/>
          </a:blip>
          <a:srcRect b="0" l="0" r="0" t="24653"/>
          <a:stretch/>
        </p:blipFill>
        <p:spPr>
          <a:xfrm>
            <a:off x="2101550" y="1770552"/>
            <a:ext cx="4340100" cy="2399700"/>
          </a:xfrm>
          <a:prstGeom prst="rect">
            <a:avLst/>
          </a:prstGeom>
          <a:noFill/>
          <a:ln>
            <a:noFill/>
          </a:ln>
        </p:spPr>
      </p:pic>
      <p:pic>
        <p:nvPicPr>
          <p:cNvPr id="298" name="Google Shape;298;gd6428b9543_0_177"/>
          <p:cNvPicPr preferRelativeResize="0"/>
          <p:nvPr/>
        </p:nvPicPr>
        <p:blipFill rotWithShape="1">
          <a:blip r:embed="rId5">
            <a:alphaModFix/>
          </a:blip>
          <a:srcRect b="0" l="0" r="0" t="16722"/>
          <a:stretch/>
        </p:blipFill>
        <p:spPr>
          <a:xfrm>
            <a:off x="-626500" y="4611424"/>
            <a:ext cx="4461600" cy="2313900"/>
          </a:xfrm>
          <a:prstGeom prst="rect">
            <a:avLst/>
          </a:prstGeom>
          <a:noFill/>
          <a:ln>
            <a:noFill/>
          </a:ln>
        </p:spPr>
      </p:pic>
      <p:pic>
        <p:nvPicPr>
          <p:cNvPr id="299" name="Google Shape;299;gd6428b9543_0_177"/>
          <p:cNvPicPr preferRelativeResize="0"/>
          <p:nvPr/>
        </p:nvPicPr>
        <p:blipFill rotWithShape="1">
          <a:blip r:embed="rId6">
            <a:alphaModFix/>
          </a:blip>
          <a:srcRect b="0" l="0" r="0" t="23494"/>
          <a:stretch/>
        </p:blipFill>
        <p:spPr>
          <a:xfrm>
            <a:off x="2295750" y="4717203"/>
            <a:ext cx="4028700" cy="2363700"/>
          </a:xfrm>
          <a:prstGeom prst="rect">
            <a:avLst/>
          </a:prstGeom>
          <a:noFill/>
          <a:ln>
            <a:noFill/>
          </a:ln>
        </p:spPr>
      </p:pic>
      <p:sp>
        <p:nvSpPr>
          <p:cNvPr id="300" name="Google Shape;300;gd6428b9543_0_177"/>
          <p:cNvSpPr/>
          <p:nvPr/>
        </p:nvSpPr>
        <p:spPr>
          <a:xfrm>
            <a:off x="-415636" y="-96982"/>
            <a:ext cx="10072200" cy="1108500"/>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4600">
                <a:solidFill>
                  <a:schemeClr val="lt1"/>
                </a:solidFill>
                <a:latin typeface="Calibri"/>
                <a:ea typeface="Calibri"/>
                <a:cs typeface="Calibri"/>
                <a:sym typeface="Calibri"/>
              </a:rPr>
              <a:t>実験の結果（アンケート）</a:t>
            </a:r>
            <a:endParaRPr b="1" sz="4600">
              <a:solidFill>
                <a:schemeClr val="lt1"/>
              </a:solidFill>
              <a:latin typeface="Calibri"/>
              <a:ea typeface="Calibri"/>
              <a:cs typeface="Calibri"/>
              <a:sym typeface="Calibri"/>
            </a:endParaRPr>
          </a:p>
        </p:txBody>
      </p:sp>
      <p:sp>
        <p:nvSpPr>
          <p:cNvPr id="301" name="Google Shape;301;gd6428b9543_0_177"/>
          <p:cNvSpPr txBox="1"/>
          <p:nvPr/>
        </p:nvSpPr>
        <p:spPr>
          <a:xfrm>
            <a:off x="5613800" y="2931098"/>
            <a:ext cx="3161400" cy="457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楽しさを感じたという意見</a:t>
            </a:r>
            <a:endParaRPr sz="800"/>
          </a:p>
        </p:txBody>
      </p:sp>
      <p:sp>
        <p:nvSpPr>
          <p:cNvPr id="302" name="Google Shape;302;gd6428b9543_0_177"/>
          <p:cNvSpPr txBox="1"/>
          <p:nvPr/>
        </p:nvSpPr>
        <p:spPr>
          <a:xfrm>
            <a:off x="5463945" y="5168235"/>
            <a:ext cx="3612000" cy="120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議論の質の向上、システムを使い続けたいかということに対しては否定的。</a:t>
            </a:r>
            <a:endParaRPr sz="1800"/>
          </a:p>
        </p:txBody>
      </p:sp>
      <p:grpSp>
        <p:nvGrpSpPr>
          <p:cNvPr id="303" name="Google Shape;303;gd6428b9543_0_177"/>
          <p:cNvGrpSpPr/>
          <p:nvPr/>
        </p:nvGrpSpPr>
        <p:grpSpPr>
          <a:xfrm>
            <a:off x="5613808" y="1472290"/>
            <a:ext cx="2416436" cy="1198500"/>
            <a:chOff x="5613808" y="1472290"/>
            <a:chExt cx="2416436" cy="1198500"/>
          </a:xfrm>
        </p:grpSpPr>
        <p:sp>
          <p:nvSpPr>
            <p:cNvPr id="304" name="Google Shape;304;gd6428b9543_0_177"/>
            <p:cNvSpPr/>
            <p:nvPr/>
          </p:nvSpPr>
          <p:spPr>
            <a:xfrm>
              <a:off x="5808832" y="1650128"/>
              <a:ext cx="515400" cy="114300"/>
            </a:xfrm>
            <a:prstGeom prst="rect">
              <a:avLst/>
            </a:prstGeom>
            <a:solidFill>
              <a:srgbClr val="3856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5" name="Google Shape;305;gd6428b9543_0_177"/>
            <p:cNvSpPr/>
            <p:nvPr/>
          </p:nvSpPr>
          <p:spPr>
            <a:xfrm>
              <a:off x="5808832" y="1815908"/>
              <a:ext cx="515400" cy="114300"/>
            </a:xfrm>
            <a:prstGeom prst="rect">
              <a:avLst/>
            </a:prstGeom>
            <a:solidFill>
              <a:srgbClr val="C4E0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6" name="Google Shape;306;gd6428b9543_0_177"/>
            <p:cNvSpPr/>
            <p:nvPr/>
          </p:nvSpPr>
          <p:spPr>
            <a:xfrm>
              <a:off x="5808832" y="2153354"/>
              <a:ext cx="515400" cy="114300"/>
            </a:xfrm>
            <a:prstGeom prst="rect">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7" name="Google Shape;307;gd6428b9543_0_177"/>
            <p:cNvSpPr/>
            <p:nvPr/>
          </p:nvSpPr>
          <p:spPr>
            <a:xfrm>
              <a:off x="5808832" y="1981688"/>
              <a:ext cx="515400" cy="1143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8" name="Google Shape;308;gd6428b9543_0_177"/>
            <p:cNvSpPr/>
            <p:nvPr/>
          </p:nvSpPr>
          <p:spPr>
            <a:xfrm>
              <a:off x="5808832" y="2316349"/>
              <a:ext cx="515400" cy="114300"/>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9" name="Google Shape;309;gd6428b9543_0_177"/>
            <p:cNvSpPr txBox="1"/>
            <p:nvPr/>
          </p:nvSpPr>
          <p:spPr>
            <a:xfrm>
              <a:off x="6324362" y="1550632"/>
              <a:ext cx="16701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1400">
                  <a:solidFill>
                    <a:schemeClr val="dk1"/>
                  </a:solidFill>
                  <a:latin typeface="Calibri"/>
                  <a:ea typeface="Calibri"/>
                  <a:cs typeface="Calibri"/>
                  <a:sym typeface="Calibri"/>
                </a:rPr>
                <a:t>Strongly agree</a:t>
              </a:r>
              <a:endParaRPr sz="1400">
                <a:solidFill>
                  <a:schemeClr val="dk1"/>
                </a:solidFill>
                <a:latin typeface="Calibri"/>
                <a:ea typeface="Calibri"/>
                <a:cs typeface="Calibri"/>
                <a:sym typeface="Calibri"/>
              </a:endParaRPr>
            </a:p>
          </p:txBody>
        </p:sp>
        <p:sp>
          <p:nvSpPr>
            <p:cNvPr id="310" name="Google Shape;310;gd6428b9543_0_177"/>
            <p:cNvSpPr txBox="1"/>
            <p:nvPr/>
          </p:nvSpPr>
          <p:spPr>
            <a:xfrm>
              <a:off x="6360144" y="1719169"/>
              <a:ext cx="16701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1400">
                  <a:solidFill>
                    <a:schemeClr val="dk1"/>
                  </a:solidFill>
                  <a:latin typeface="Calibri"/>
                  <a:ea typeface="Calibri"/>
                  <a:cs typeface="Calibri"/>
                  <a:sym typeface="Calibri"/>
                </a:rPr>
                <a:t>Agree</a:t>
              </a:r>
              <a:endParaRPr sz="1400">
                <a:solidFill>
                  <a:schemeClr val="dk1"/>
                </a:solidFill>
                <a:latin typeface="Calibri"/>
                <a:ea typeface="Calibri"/>
                <a:cs typeface="Calibri"/>
                <a:sym typeface="Calibri"/>
              </a:endParaRPr>
            </a:p>
          </p:txBody>
        </p:sp>
        <p:sp>
          <p:nvSpPr>
            <p:cNvPr id="311" name="Google Shape;311;gd6428b9543_0_177"/>
            <p:cNvSpPr txBox="1"/>
            <p:nvPr/>
          </p:nvSpPr>
          <p:spPr>
            <a:xfrm>
              <a:off x="6324362" y="2246661"/>
              <a:ext cx="16701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1400">
                  <a:solidFill>
                    <a:schemeClr val="dk1"/>
                  </a:solidFill>
                  <a:latin typeface="Calibri"/>
                  <a:ea typeface="Calibri"/>
                  <a:cs typeface="Calibri"/>
                  <a:sym typeface="Calibri"/>
                </a:rPr>
                <a:t>Strongly disagree</a:t>
              </a:r>
              <a:endParaRPr sz="1400">
                <a:solidFill>
                  <a:schemeClr val="dk1"/>
                </a:solidFill>
                <a:latin typeface="Calibri"/>
                <a:ea typeface="Calibri"/>
                <a:cs typeface="Calibri"/>
                <a:sym typeface="Calibri"/>
              </a:endParaRPr>
            </a:p>
          </p:txBody>
        </p:sp>
        <p:sp>
          <p:nvSpPr>
            <p:cNvPr id="312" name="Google Shape;312;gd6428b9543_0_177"/>
            <p:cNvSpPr txBox="1"/>
            <p:nvPr/>
          </p:nvSpPr>
          <p:spPr>
            <a:xfrm>
              <a:off x="6324362" y="1903406"/>
              <a:ext cx="16701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1400">
                  <a:solidFill>
                    <a:schemeClr val="dk1"/>
                  </a:solidFill>
                  <a:latin typeface="Calibri"/>
                  <a:ea typeface="Calibri"/>
                  <a:cs typeface="Calibri"/>
                  <a:sym typeface="Calibri"/>
                </a:rPr>
                <a:t>Neutral</a:t>
              </a:r>
              <a:endParaRPr sz="1400">
                <a:solidFill>
                  <a:schemeClr val="dk1"/>
                </a:solidFill>
                <a:latin typeface="Calibri"/>
                <a:ea typeface="Calibri"/>
                <a:cs typeface="Calibri"/>
                <a:sym typeface="Calibri"/>
              </a:endParaRPr>
            </a:p>
          </p:txBody>
        </p:sp>
        <p:sp>
          <p:nvSpPr>
            <p:cNvPr id="313" name="Google Shape;313;gd6428b9543_0_177"/>
            <p:cNvSpPr txBox="1"/>
            <p:nvPr/>
          </p:nvSpPr>
          <p:spPr>
            <a:xfrm>
              <a:off x="6324362" y="2071504"/>
              <a:ext cx="16701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1400">
                  <a:solidFill>
                    <a:schemeClr val="dk1"/>
                  </a:solidFill>
                  <a:latin typeface="Calibri"/>
                  <a:ea typeface="Calibri"/>
                  <a:cs typeface="Calibri"/>
                  <a:sym typeface="Calibri"/>
                </a:rPr>
                <a:t>Disagree</a:t>
              </a:r>
              <a:endParaRPr sz="1400">
                <a:solidFill>
                  <a:schemeClr val="dk1"/>
                </a:solidFill>
                <a:latin typeface="Calibri"/>
                <a:ea typeface="Calibri"/>
                <a:cs typeface="Calibri"/>
                <a:sym typeface="Calibri"/>
              </a:endParaRPr>
            </a:p>
          </p:txBody>
        </p:sp>
        <p:sp>
          <p:nvSpPr>
            <p:cNvPr id="314" name="Google Shape;314;gd6428b9543_0_177"/>
            <p:cNvSpPr/>
            <p:nvPr/>
          </p:nvSpPr>
          <p:spPr>
            <a:xfrm>
              <a:off x="5613808" y="1472290"/>
              <a:ext cx="2206800" cy="1198500"/>
            </a:xfrm>
            <a:prstGeom prst="frame">
              <a:avLst>
                <a:gd fmla="val 298"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5" name="Google Shape;315;gd6428b9543_0_177"/>
          <p:cNvSpPr txBox="1"/>
          <p:nvPr/>
        </p:nvSpPr>
        <p:spPr>
          <a:xfrm>
            <a:off x="121950" y="1322350"/>
            <a:ext cx="2173800" cy="41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1200">
                <a:solidFill>
                  <a:schemeClr val="dk1"/>
                </a:solidFill>
                <a:latin typeface="Calibri"/>
                <a:ea typeface="Calibri"/>
                <a:cs typeface="Calibri"/>
                <a:sym typeface="Calibri"/>
              </a:rPr>
              <a:t>DERCを用いた議論に</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ja-JP" sz="1200">
                <a:solidFill>
                  <a:schemeClr val="dk1"/>
                </a:solidFill>
                <a:latin typeface="Calibri"/>
                <a:ea typeface="Calibri"/>
                <a:cs typeface="Calibri"/>
                <a:sym typeface="Calibri"/>
              </a:rPr>
              <a:t>楽しさを感じたか。</a:t>
            </a:r>
            <a:endParaRPr sz="200"/>
          </a:p>
        </p:txBody>
      </p:sp>
      <p:sp>
        <p:nvSpPr>
          <p:cNvPr id="316" name="Google Shape;316;gd6428b9543_0_177"/>
          <p:cNvSpPr txBox="1"/>
          <p:nvPr/>
        </p:nvSpPr>
        <p:spPr>
          <a:xfrm>
            <a:off x="2974450" y="1247675"/>
            <a:ext cx="2520600" cy="457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1200">
                <a:solidFill>
                  <a:schemeClr val="dk1"/>
                </a:solidFill>
                <a:latin typeface="Calibri"/>
                <a:ea typeface="Calibri"/>
                <a:cs typeface="Calibri"/>
                <a:sym typeface="Calibri"/>
              </a:rPr>
              <a:t>リアクションで評価されたときに</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ja-JP" sz="1200">
                <a:solidFill>
                  <a:schemeClr val="dk1"/>
                </a:solidFill>
                <a:latin typeface="Calibri"/>
                <a:ea typeface="Calibri"/>
                <a:cs typeface="Calibri"/>
                <a:sym typeface="Calibri"/>
              </a:rPr>
              <a:t>喜びを感じたか</a:t>
            </a:r>
            <a:endParaRPr sz="1200"/>
          </a:p>
        </p:txBody>
      </p:sp>
      <p:sp>
        <p:nvSpPr>
          <p:cNvPr id="317" name="Google Shape;317;gd6428b9543_0_177"/>
          <p:cNvSpPr txBox="1"/>
          <p:nvPr/>
        </p:nvSpPr>
        <p:spPr>
          <a:xfrm>
            <a:off x="40150" y="4341663"/>
            <a:ext cx="2520600" cy="293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1200">
                <a:solidFill>
                  <a:schemeClr val="dk1"/>
                </a:solidFill>
                <a:latin typeface="Calibri"/>
                <a:ea typeface="Calibri"/>
                <a:cs typeface="Calibri"/>
                <a:sym typeface="Calibri"/>
              </a:rPr>
              <a:t>議論の質が向上したと思うか</a:t>
            </a:r>
            <a:endParaRPr sz="1200"/>
          </a:p>
        </p:txBody>
      </p:sp>
      <p:sp>
        <p:nvSpPr>
          <p:cNvPr id="318" name="Google Shape;318;gd6428b9543_0_177"/>
          <p:cNvSpPr txBox="1"/>
          <p:nvPr/>
        </p:nvSpPr>
        <p:spPr>
          <a:xfrm>
            <a:off x="2868650" y="4341675"/>
            <a:ext cx="2520600" cy="293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1200">
                <a:solidFill>
                  <a:schemeClr val="dk1"/>
                </a:solidFill>
                <a:latin typeface="Calibri"/>
                <a:ea typeface="Calibri"/>
                <a:cs typeface="Calibri"/>
                <a:sym typeface="Calibri"/>
              </a:rPr>
              <a:t>今後機会があればこのシステムを使い続けたいと思うか</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Office テーマ">
  <a:themeElements>
    <a:clrScheme name="Office テーマ">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2020-09-23T04:54:43Z</dcterms:created>
  <dc:creator>Microsoft Office User</dc:creator>
</cp:coreProperties>
</file>