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b948d00c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b948d00c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b948d00c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b948d00c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b948d00c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b948d00c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b948d00c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b948d00c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b948d00c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b948d00c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b948d00c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b948d00c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b948d00c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b948d00c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b948d00c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b948d00c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b948d00c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b948d00c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b948d00c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b948d00c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b948d00c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b948d00c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b948d00c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b948d00c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b948d00c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b948d00c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b948d00c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b948d00c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b948d00c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b948d00c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b948d00c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b948d00c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b948d00c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b948d00c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b948d00c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b948d00c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b948d00c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b948d00c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b948d00c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b948d00c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b948d00c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b948d00c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learn.microsoft.com/ja-jp/training/modules/intro-to-azure-fundamentals/what-is-microsoft-azure" TargetMode="External"/><Relationship Id="rId4" Type="http://schemas.openxmlformats.org/officeDocument/2006/relationships/hyperlink" Target="https://licensecounter.jp/azure/blog/word/20151105.html" TargetMode="External"/><Relationship Id="rId10" Type="http://schemas.openxmlformats.org/officeDocument/2006/relationships/hyperlink" Target="https://azure.microsoft.com/ja-jp/overview/devops-vs-agile/" TargetMode="External"/><Relationship Id="rId9" Type="http://schemas.openxmlformats.org/officeDocument/2006/relationships/hyperlink" Target="https://learn.microsoft.com/ja-jp/azure/architecture/solution-ideas/articles/social-mobile-and-web-app-with-authentication" TargetMode="External"/><Relationship Id="rId5" Type="http://schemas.openxmlformats.org/officeDocument/2006/relationships/hyperlink" Target="https://learn.microsoft.com/ja-jp/azure/networking/fundamentals/networking-overview" TargetMode="External"/><Relationship Id="rId6" Type="http://schemas.openxmlformats.org/officeDocument/2006/relationships/hyperlink" Target="https://azure.microsoft.com/ja-jp/products/category/databases/" TargetMode="External"/><Relationship Id="rId7" Type="http://schemas.openxmlformats.org/officeDocument/2006/relationships/hyperlink" Target="https://learn.microsoft.com/ja-jp/azure/architecture/reference-architectures/app-service-web-app/basic-web-app?tabs=cli" TargetMode="External"/><Relationship Id="rId8" Type="http://schemas.openxmlformats.org/officeDocument/2006/relationships/hyperlink" Target="https://learn.microsoft.com/ja-jp/azure/architecture/solution-ideas/articles/social-mobile-and-web-app-with-authentic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05"/>
            <a:ext cx="9144000" cy="514830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上記3サービスの共通特性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冗長性とレプリケーションによる永続性と高可用性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自動的な暗号化とロールベースのアクセス制御による安全性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実質的に無制限のストレージによる拡張性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マネージドなメンテナンスや重大な問題のユーザー代替処理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世界中のどこからでも HTTP または HTTPS 経由でアクセス可能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 iOS、Android、Windows アプリ向けのモバイル バックエンド サービスを提供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オフライン データ同期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オンプレミス データへの接続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プッシュ通知のブロードキャスト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自動スケーリング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etc…</a:t>
            </a:r>
            <a:endParaRPr sz="24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700" y="2369500"/>
            <a:ext cx="1832825" cy="219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モバイル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データベース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025" y="2334050"/>
            <a:ext cx="2050400" cy="24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4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さまざまなデータの種類とボリュームを格納するための複数データベース サービスを提供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リレーショナル型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非リレーショナル型（NoSQL）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メモリ型（Radis）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etc…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Web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Web アプリと HTTP ベースの Web サービス構築・ホスティングを提供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API開発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モバイル開発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サーバーレス開発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etc…</a:t>
            </a:r>
            <a:endParaRPr sz="2400"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825" y="1890474"/>
            <a:ext cx="2638475" cy="30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IoT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デバイスで情報を取得し、中継し、データを分析する一連のサービスを提供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IoTデバイス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通信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バックエンド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etc…</a:t>
            </a:r>
            <a:endParaRPr sz="2400"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975" y="2346925"/>
            <a:ext cx="2936700" cy="26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ビッグデータ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ビッグ データと分析ソリューションを実現するためのさまざまな技術とサービスを提供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エンタープライズ データ ウェアハウス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アドバンスドアナリティクス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リアルタイム分析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etc…</a:t>
            </a:r>
            <a:endParaRPr sz="2400"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077" y="2844800"/>
            <a:ext cx="1749450" cy="20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AI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視覚、聴覚、音声を使用してユーザーと自然にコミュニケーションできる AI および機械学習サービスを提供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自然言語処理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音声処理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画像・動画処理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etc….</a:t>
            </a:r>
            <a:endParaRPr sz="2400"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325" y="2571750"/>
            <a:ext cx="1921325" cy="23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DevOps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497" y="2914447"/>
            <a:ext cx="1667350" cy="19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計画と開発からテストとデプロイまで、ソフトウェアプロジェクトを管理するためのサービス</a:t>
            </a:r>
            <a:r>
              <a:rPr lang="ja" sz="3000"/>
              <a:t>とツールの統合セット</a:t>
            </a:r>
            <a:r>
              <a:rPr lang="ja" sz="3000"/>
              <a:t>を提</a:t>
            </a:r>
            <a:r>
              <a:rPr lang="ja" sz="3000"/>
              <a:t>供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継続的インテグレーション（CI）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継続的デリバリー（CD）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継続的デプロイ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etc…</a:t>
            </a:r>
            <a:endParaRPr sz="2400"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DevOps</a:t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925" y="1195388"/>
            <a:ext cx="53149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ユースケース（基本的なWebアプリケーション）</a:t>
            </a:r>
            <a:endParaRPr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213" y="1179400"/>
            <a:ext cx="6957576" cy="368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目次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ja" sz="3000"/>
              <a:t>Azure</a:t>
            </a:r>
            <a:r>
              <a:rPr lang="ja" sz="3000"/>
              <a:t>とは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ja" sz="3000"/>
              <a:t>提供サービス一覧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ja" sz="3000"/>
              <a:t>10つのカテゴリ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ja" sz="3000"/>
              <a:t>ユースケース</a:t>
            </a:r>
            <a:endParaRPr sz="3000"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ユースケース（Instagramの場合）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713" y="1104525"/>
            <a:ext cx="5628575" cy="375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参考資料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u="sng">
                <a:solidFill>
                  <a:schemeClr val="hlink"/>
                </a:solidFill>
                <a:hlinkClick r:id="rId3"/>
              </a:rPr>
              <a:t>https://learn.microsoft.com/ja-jp/training/modules/intro-to-azure-fundamentals/what-is-microsoft-azure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u="sng">
                <a:solidFill>
                  <a:schemeClr val="hlink"/>
                </a:solidFill>
                <a:hlinkClick r:id="rId4"/>
              </a:rPr>
              <a:t>https://licensecounter.jp/azure/blog/word/20151105.html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u="sng">
                <a:solidFill>
                  <a:schemeClr val="hlink"/>
                </a:solidFill>
                <a:hlinkClick r:id="rId5"/>
              </a:rPr>
              <a:t>https://learn.microsoft.com/ja-jp/azure/networking/fundamentals/networking-overview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u="sng">
                <a:solidFill>
                  <a:schemeClr val="hlink"/>
                </a:solidFill>
                <a:hlinkClick r:id="rId6"/>
              </a:rPr>
              <a:t>https://azure.microsoft.com/ja-jp/products/category/databases/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u="sng">
                <a:solidFill>
                  <a:schemeClr val="hlink"/>
                </a:solidFill>
                <a:hlinkClick r:id="rId7"/>
              </a:rPr>
              <a:t>https://learn.microsoft.com/ja-jp/azure/architecture/reference-architectures/app-service-web-app/basic-web-app?tabs=cli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u="sng">
                <a:solidFill>
                  <a:schemeClr val="hlink"/>
                </a:solidFill>
                <a:hlinkClick r:id="rId8"/>
              </a:rPr>
              <a:t>https://learn.micro</a:t>
            </a:r>
            <a:r>
              <a:rPr lang="ja" u="sng">
                <a:solidFill>
                  <a:schemeClr val="hlink"/>
                </a:solidFill>
                <a:hlinkClick r:id="rId9"/>
              </a:rPr>
              <a:t>soft.com/ja-jp/azure/architecture/solution-ideas/articles/social-mobile-and-web-app-with-authentication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u="sng">
                <a:solidFill>
                  <a:schemeClr val="hlink"/>
                </a:solidFill>
                <a:hlinkClick r:id="rId10"/>
              </a:rPr>
              <a:t>https://azure.microsoft.com/ja-jp/overview/devops-vs-agile/</a:t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Azure</a:t>
            </a:r>
            <a:r>
              <a:rPr lang="ja"/>
              <a:t>とは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Microsoftが</a:t>
            </a:r>
            <a:r>
              <a:rPr lang="ja" sz="3000"/>
              <a:t>提供するクラウドコンピューティングプラットフォーム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クラウド コンピューティングとは、従量課金制の価格モデルを使用して、コンピューティング サービスをインターネット経由で提供すること</a:t>
            </a:r>
            <a:endParaRPr sz="24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875" y="3830373"/>
            <a:ext cx="3468902" cy="73849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-4613" l="-70091" r="8775" t="-56702"/>
          <a:stretch/>
        </p:blipFill>
        <p:spPr>
          <a:xfrm>
            <a:off x="33325" y="23800"/>
            <a:ext cx="9077325" cy="50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Azure</a:t>
            </a:r>
            <a:r>
              <a:rPr lang="ja"/>
              <a:t>とは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IAAS</a:t>
            </a:r>
            <a:r>
              <a:rPr lang="ja" sz="3000"/>
              <a:t>（Infrastructure as a Service）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3000"/>
              <a:t>PAAS</a:t>
            </a:r>
            <a:r>
              <a:rPr lang="ja" sz="3000"/>
              <a:t>（Platform as a Service）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3000"/>
              <a:t>SAAS</a:t>
            </a:r>
            <a:r>
              <a:rPr lang="ja" sz="3000"/>
              <a:t>（Software as a Service）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3000"/>
              <a:t>で100以上のサービスを提供</a:t>
            </a:r>
            <a:endParaRPr sz="3000"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100" y="1084749"/>
            <a:ext cx="6371799" cy="36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サービス一覧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10</a:t>
            </a:r>
            <a:r>
              <a:rPr lang="ja" sz="3000"/>
              <a:t>つのカテゴリ</a:t>
            </a:r>
            <a:endParaRPr sz="30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コンピューティング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ネットワーク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ストレージ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モバイル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データベース</a:t>
            </a:r>
            <a:endParaRPr sz="30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Web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IoT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ビッグデータ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AI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DevOps</a:t>
            </a:r>
            <a:endParaRPr sz="3000"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コンピューティング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673" y="2571750"/>
            <a:ext cx="1917150" cy="2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アプリケーションとサービスをホストするためのさまざまなオプションを提供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仮想マシン（Virtual Machines）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App Service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Cloud Service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etc…</a:t>
            </a:r>
            <a:endParaRPr sz="2400"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ネットワーク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062" y="2455625"/>
            <a:ext cx="2050713" cy="24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4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コンピューティング リソースをリンクし、アプリケーションへのアクセスを提供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ネットワーク接続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ネットワーク監視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アプリケーション保護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アプリケーション配信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etc…</a:t>
            </a:r>
            <a:endParaRPr sz="2400"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ストレージ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膨大な量のデータに対応するための動的に拡張されるストレージ ソリューションを提</a:t>
            </a:r>
            <a:r>
              <a:rPr lang="ja" sz="3000"/>
              <a:t>供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オブジェクトストレージ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ファイルストレージ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メッセージストレージ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etc…</a:t>
            </a:r>
            <a:endParaRPr sz="24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525" y="2336825"/>
            <a:ext cx="2114425" cy="26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2400"/>
              <a:t>‹#›</a:t>
            </a:fld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19ABFF"/>
      </a:dk1>
      <a:lt1>
        <a:srgbClr val="F3F3F3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