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57" r:id="rId3"/>
    <p:sldId id="263" r:id="rId4"/>
    <p:sldId id="258" r:id="rId5"/>
    <p:sldId id="262" r:id="rId6"/>
    <p:sldId id="259" r:id="rId7"/>
    <p:sldId id="264" r:id="rId8"/>
    <p:sldId id="265" r:id="rId9"/>
    <p:sldId id="266" r:id="rId10"/>
    <p:sldId id="267" r:id="rId11"/>
    <p:sldId id="268" r:id="rId12"/>
    <p:sldId id="269" r:id="rId13"/>
    <p:sldId id="270" r:id="rId14"/>
    <p:sldId id="271" r:id="rId15"/>
    <p:sldId id="260" r:id="rId16"/>
    <p:sldId id="293" r:id="rId17"/>
    <p:sldId id="303" r:id="rId18"/>
    <p:sldId id="288" r:id="rId19"/>
    <p:sldId id="295" r:id="rId20"/>
    <p:sldId id="296" r:id="rId21"/>
    <p:sldId id="305" r:id="rId22"/>
    <p:sldId id="289" r:id="rId23"/>
    <p:sldId id="301" r:id="rId24"/>
    <p:sldId id="302" r:id="rId25"/>
    <p:sldId id="304" r:id="rId26"/>
    <p:sldId id="272" r:id="rId27"/>
    <p:sldId id="273" r:id="rId28"/>
    <p:sldId id="274" r:id="rId29"/>
    <p:sldId id="287" r:id="rId30"/>
    <p:sldId id="286" r:id="rId31"/>
    <p:sldId id="290" r:id="rId32"/>
    <p:sldId id="275" r:id="rId33"/>
    <p:sldId id="276" r:id="rId34"/>
    <p:sldId id="277" r:id="rId35"/>
    <p:sldId id="278" r:id="rId36"/>
    <p:sldId id="279" r:id="rId37"/>
    <p:sldId id="281" r:id="rId38"/>
    <p:sldId id="292" r:id="rId39"/>
    <p:sldId id="280" r:id="rId40"/>
    <p:sldId id="291" r:id="rId41"/>
    <p:sldId id="297" r:id="rId42"/>
    <p:sldId id="298" r:id="rId43"/>
    <p:sldId id="299" r:id="rId44"/>
    <p:sldId id="300" r:id="rId45"/>
  </p:sldIdLst>
  <p:sldSz cx="9144000" cy="6858000" type="screen4x3"/>
  <p:notesSz cx="6735763" cy="9866313"/>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4" autoAdjust="0"/>
    <p:restoredTop sz="94660"/>
  </p:normalViewPr>
  <p:slideViewPr>
    <p:cSldViewPr>
      <p:cViewPr varScale="1">
        <p:scale>
          <a:sx n="87" d="100"/>
          <a:sy n="87" d="100"/>
        </p:scale>
        <p:origin x="90" y="4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2918830" cy="493316"/>
          </a:xfrm>
          <a:prstGeom prst="rect">
            <a:avLst/>
          </a:prstGeom>
        </p:spPr>
        <p:txBody>
          <a:bodyPr vert="horz" lIns="94866" tIns="47433" rIns="94866" bIns="47433" rtlCol="0"/>
          <a:lstStyle>
            <a:lvl1pPr algn="l">
              <a:defRPr sz="1200"/>
            </a:lvl1pPr>
          </a:lstStyle>
          <a:p>
            <a:endParaRPr lang="es-ES" dirty="0"/>
          </a:p>
        </p:txBody>
      </p:sp>
      <p:sp>
        <p:nvSpPr>
          <p:cNvPr id="3" name="2 Marcador de fecha"/>
          <p:cNvSpPr>
            <a:spLocks noGrp="1"/>
          </p:cNvSpPr>
          <p:nvPr>
            <p:ph type="dt" idx="1"/>
          </p:nvPr>
        </p:nvSpPr>
        <p:spPr>
          <a:xfrm>
            <a:off x="3815374" y="0"/>
            <a:ext cx="2918830" cy="493316"/>
          </a:xfrm>
          <a:prstGeom prst="rect">
            <a:avLst/>
          </a:prstGeom>
        </p:spPr>
        <p:txBody>
          <a:bodyPr vert="horz" lIns="94866" tIns="47433" rIns="94866" bIns="47433" rtlCol="0"/>
          <a:lstStyle>
            <a:lvl1pPr algn="r">
              <a:defRPr sz="1200"/>
            </a:lvl1pPr>
          </a:lstStyle>
          <a:p>
            <a:fld id="{9F66CC13-4A76-4266-9282-341FB5DDEC79}" type="datetimeFigureOut">
              <a:rPr lang="es-ES" smtClean="0"/>
              <a:pPr/>
              <a:t>16/05/2017</a:t>
            </a:fld>
            <a:endParaRPr lang="es-ES" dirty="0"/>
          </a:p>
        </p:txBody>
      </p:sp>
      <p:sp>
        <p:nvSpPr>
          <p:cNvPr id="4" name="3 Marcador de imagen de diapositiva"/>
          <p:cNvSpPr>
            <a:spLocks noGrp="1" noRot="1" noChangeAspect="1"/>
          </p:cNvSpPr>
          <p:nvPr>
            <p:ph type="sldImg" idx="2"/>
          </p:nvPr>
        </p:nvSpPr>
        <p:spPr>
          <a:xfrm>
            <a:off x="903288" y="741363"/>
            <a:ext cx="4929187" cy="3698875"/>
          </a:xfrm>
          <a:prstGeom prst="rect">
            <a:avLst/>
          </a:prstGeom>
          <a:noFill/>
          <a:ln w="12700">
            <a:solidFill>
              <a:prstClr val="black"/>
            </a:solidFill>
          </a:ln>
        </p:spPr>
        <p:txBody>
          <a:bodyPr vert="horz" lIns="94866" tIns="47433" rIns="94866" bIns="47433" rtlCol="0" anchor="ctr"/>
          <a:lstStyle/>
          <a:p>
            <a:endParaRPr lang="es-ES" dirty="0"/>
          </a:p>
        </p:txBody>
      </p:sp>
      <p:sp>
        <p:nvSpPr>
          <p:cNvPr id="5" name="4 Marcador de notas"/>
          <p:cNvSpPr>
            <a:spLocks noGrp="1"/>
          </p:cNvSpPr>
          <p:nvPr>
            <p:ph type="body" sz="quarter" idx="3"/>
          </p:nvPr>
        </p:nvSpPr>
        <p:spPr>
          <a:xfrm>
            <a:off x="673577" y="4686499"/>
            <a:ext cx="5388610" cy="4439841"/>
          </a:xfrm>
          <a:prstGeom prst="rect">
            <a:avLst/>
          </a:prstGeom>
        </p:spPr>
        <p:txBody>
          <a:bodyPr vert="horz" lIns="94866" tIns="47433" rIns="94866" bIns="4743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1" y="9371285"/>
            <a:ext cx="2918830" cy="493316"/>
          </a:xfrm>
          <a:prstGeom prst="rect">
            <a:avLst/>
          </a:prstGeom>
        </p:spPr>
        <p:txBody>
          <a:bodyPr vert="horz" lIns="94866" tIns="47433" rIns="94866" bIns="47433"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15374" y="9371285"/>
            <a:ext cx="2918830" cy="493316"/>
          </a:xfrm>
          <a:prstGeom prst="rect">
            <a:avLst/>
          </a:prstGeom>
        </p:spPr>
        <p:txBody>
          <a:bodyPr vert="horz" lIns="94866" tIns="47433" rIns="94866" bIns="47433" rtlCol="0" anchor="b"/>
          <a:lstStyle>
            <a:lvl1pPr algn="r">
              <a:defRPr sz="1200"/>
            </a:lvl1pPr>
          </a:lstStyle>
          <a:p>
            <a:fld id="{6D53C6DC-C865-4943-B100-3069694C20B1}" type="slidenum">
              <a:rPr lang="es-ES" smtClean="0"/>
              <a:pPr/>
              <a:t>‹Nº›</a:t>
            </a:fld>
            <a:endParaRPr lang="es-ES" dirty="0"/>
          </a:p>
        </p:txBody>
      </p:sp>
    </p:spTree>
    <p:extLst>
      <p:ext uri="{BB962C8B-B14F-4D97-AF65-F5344CB8AC3E}">
        <p14:creationId xmlns:p14="http://schemas.microsoft.com/office/powerpoint/2010/main" val="305153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4" name="3 Marcador de fecha"/>
          <p:cNvSpPr>
            <a:spLocks noGrp="1"/>
          </p:cNvSpPr>
          <p:nvPr>
            <p:ph type="dt" sz="half" idx="10"/>
          </p:nvPr>
        </p:nvSpPr>
        <p:spPr/>
        <p:txBody>
          <a:bodyPr/>
          <a:lstStyle>
            <a:lvl1pPr>
              <a:defRPr/>
            </a:lvl1pPr>
          </a:lstStyle>
          <a:p>
            <a:pPr>
              <a:defRPr/>
            </a:pPr>
            <a:fld id="{3E04D6AB-FBF1-4FF4-B565-CA1139ADA364}" type="datetime1">
              <a:rPr lang="es-ES" smtClean="0"/>
              <a:pPr>
                <a:defRPr/>
              </a:pPr>
              <a:t>16/05/2017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BB5769DD-F730-44BE-BFBC-7CAE13172FDB}" type="slidenum">
              <a:rPr lang="es-ES"/>
              <a:pPr>
                <a:defRPr/>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C36DD9D1-E29A-403A-93C4-6DC855F44521}" type="datetime1">
              <a:rPr lang="es-ES" smtClean="0"/>
              <a:pPr>
                <a:defRPr/>
              </a:pPr>
              <a:t>16/05/2017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7751D700-C5F5-4EB0-948A-E50850957AE2}"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ABEBA8BA-54ED-4053-B702-2F05E087123C}" type="datetime1">
              <a:rPr lang="es-ES" smtClean="0"/>
              <a:pPr>
                <a:defRPr/>
              </a:pPr>
              <a:t>16/05/2017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545279D3-7E51-4547-9407-56C923028334}"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882F50FD-F3D2-4536-8E00-A7860B730F6A}" type="datetime1">
              <a:rPr lang="es-ES" smtClean="0"/>
              <a:pPr>
                <a:defRPr/>
              </a:pPr>
              <a:t>16/05/2017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07ABBCD0-34FF-4EE4-BE2E-55B98D8D62A6}"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CED59FC5-D05B-40EF-B042-7B52794EB94D}" type="datetime1">
              <a:rPr lang="es-ES" smtClean="0"/>
              <a:pPr>
                <a:defRPr/>
              </a:pPr>
              <a:t>16/05/2017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D8AF73FA-6B0E-41E2-BC69-4C5BADF3C8AA}" type="slidenum">
              <a:rPr lang="es-ES"/>
              <a:pPr>
                <a:defRPr/>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B61CA5F9-01FE-4CFB-B8CD-8E64510277F2}" type="datetime1">
              <a:rPr lang="es-ES" smtClean="0"/>
              <a:pPr>
                <a:defRPr/>
              </a:pPr>
              <a:t>16/05/2017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829D24E2-1A2F-4323-B94E-2C65A45AB02D}"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D174BAED-7B93-4785-9648-A12930851115}" type="datetime1">
              <a:rPr lang="es-ES" smtClean="0"/>
              <a:pPr>
                <a:defRPr/>
              </a:pPr>
              <a:t>16/05/2017</a:t>
            </a:fld>
            <a:endParaRPr lang="es-ES" dirty="0"/>
          </a:p>
        </p:txBody>
      </p:sp>
      <p:sp>
        <p:nvSpPr>
          <p:cNvPr id="8"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9" name="5 Marcador de número de diapositiva"/>
          <p:cNvSpPr>
            <a:spLocks noGrp="1"/>
          </p:cNvSpPr>
          <p:nvPr>
            <p:ph type="sldNum" sz="quarter" idx="12"/>
          </p:nvPr>
        </p:nvSpPr>
        <p:spPr/>
        <p:txBody>
          <a:bodyPr/>
          <a:lstStyle>
            <a:lvl1pPr>
              <a:defRPr/>
            </a:lvl1pPr>
          </a:lstStyle>
          <a:p>
            <a:pPr>
              <a:defRPr/>
            </a:pPr>
            <a:fld id="{4F287A9D-AE9D-4863-B730-6D17B64337C1}"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6 Imagen" descr="logoeps"/>
          <p:cNvPicPr>
            <a:picLocks noChangeAspect="1" noChangeArrowheads="1"/>
          </p:cNvPicPr>
          <p:nvPr userDrawn="1"/>
        </p:nvPicPr>
        <p:blipFill>
          <a:blip r:embed="rId2"/>
          <a:srcRect/>
          <a:stretch>
            <a:fillRect/>
          </a:stretch>
        </p:blipFill>
        <p:spPr bwMode="auto">
          <a:xfrm>
            <a:off x="571500" y="357188"/>
            <a:ext cx="785813" cy="642937"/>
          </a:xfrm>
          <a:prstGeom prst="rect">
            <a:avLst/>
          </a:prstGeom>
          <a:noFill/>
          <a:ln w="9525">
            <a:noFill/>
            <a:miter lim="800000"/>
            <a:headEnd/>
            <a:tailEnd/>
          </a:ln>
        </p:spPr>
      </p:pic>
      <p:pic>
        <p:nvPicPr>
          <p:cNvPr id="4" name="7 Imagen" descr="Logo_uam"/>
          <p:cNvPicPr>
            <a:picLocks noChangeAspect="1" noChangeArrowheads="1"/>
          </p:cNvPicPr>
          <p:nvPr userDrawn="1"/>
        </p:nvPicPr>
        <p:blipFill>
          <a:blip r:embed="rId3"/>
          <a:srcRect/>
          <a:stretch>
            <a:fillRect/>
          </a:stretch>
        </p:blipFill>
        <p:spPr bwMode="auto">
          <a:xfrm>
            <a:off x="7000875" y="285750"/>
            <a:ext cx="1357313" cy="714375"/>
          </a:xfrm>
          <a:prstGeom prst="rect">
            <a:avLst/>
          </a:prstGeom>
          <a:noFill/>
          <a:ln w="9525">
            <a:noFill/>
            <a:miter lim="800000"/>
            <a:headEnd/>
            <a:tailEnd/>
          </a:ln>
        </p:spPr>
      </p:pic>
      <p:sp>
        <p:nvSpPr>
          <p:cNvPr id="5" name="Text Box 4"/>
          <p:cNvSpPr txBox="1">
            <a:spLocks noChangeArrowheads="1"/>
          </p:cNvSpPr>
          <p:nvPr userDrawn="1"/>
        </p:nvSpPr>
        <p:spPr bwMode="auto">
          <a:xfrm>
            <a:off x="1071563" y="2357438"/>
            <a:ext cx="6985000" cy="1311275"/>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s-ES" sz="4000" b="1" dirty="0">
                <a:cs typeface="+mn-cs"/>
              </a:rPr>
              <a:t>Historia Del Procesamiento Del Lenguaje Natural</a:t>
            </a:r>
          </a:p>
        </p:txBody>
      </p:sp>
      <p:sp>
        <p:nvSpPr>
          <p:cNvPr id="2" name="1 Título"/>
          <p:cNvSpPr>
            <a:spLocks noGrp="1"/>
          </p:cNvSpPr>
          <p:nvPr>
            <p:ph type="title"/>
          </p:nvPr>
        </p:nvSpPr>
        <p:spPr>
          <a:xfrm>
            <a:off x="457200" y="274638"/>
            <a:ext cx="8229600" cy="796908"/>
          </a:xfrm>
          <a:prstGeom prst="rect">
            <a:avLst/>
          </a:prstGeom>
        </p:spPr>
        <p:txBody>
          <a:bodyPr/>
          <a:lstStyle>
            <a:lvl1pPr>
              <a:defRPr lang="es-ES" sz="1200" smtClean="0"/>
            </a:lvl1pPr>
          </a:lstStyle>
          <a:p>
            <a:r>
              <a:rPr lang="es-ES" smtClean="0"/>
              <a:t>Haga clic para modificar el estilo de título del patrón</a:t>
            </a:r>
            <a:endParaRPr lang="es-ES" dirty="0"/>
          </a:p>
        </p:txBody>
      </p:sp>
      <p:sp>
        <p:nvSpPr>
          <p:cNvPr id="6" name="2 Marcador de fecha"/>
          <p:cNvSpPr>
            <a:spLocks noGrp="1"/>
          </p:cNvSpPr>
          <p:nvPr>
            <p:ph type="dt" sz="half" idx="10"/>
          </p:nvPr>
        </p:nvSpPr>
        <p:spPr/>
        <p:txBody>
          <a:bodyPr/>
          <a:lstStyle>
            <a:lvl1pPr>
              <a:defRPr/>
            </a:lvl1pPr>
          </a:lstStyle>
          <a:p>
            <a:pPr>
              <a:defRPr/>
            </a:pPr>
            <a:fld id="{DBCE0DBD-4977-4DD2-B30E-CF569B00800F}" type="datetime1">
              <a:rPr lang="es-ES" smtClean="0"/>
              <a:pPr>
                <a:defRPr/>
              </a:pPr>
              <a:t>16/05/2017</a:t>
            </a:fld>
            <a:endParaRPr lang="es-ES" dirty="0"/>
          </a:p>
        </p:txBody>
      </p:sp>
      <p:sp>
        <p:nvSpPr>
          <p:cNvPr id="7" name="3 Marcador de pie de página"/>
          <p:cNvSpPr>
            <a:spLocks noGrp="1"/>
          </p:cNvSpPr>
          <p:nvPr>
            <p:ph type="ftr" sz="quarter" idx="11"/>
          </p:nvPr>
        </p:nvSpPr>
        <p:spPr/>
        <p:txBody>
          <a:bodyPr/>
          <a:lstStyle>
            <a:lvl1pPr>
              <a:defRPr dirty="0" smtClean="0"/>
            </a:lvl1pPr>
          </a:lstStyle>
          <a:p>
            <a:pPr>
              <a:defRPr/>
            </a:pPr>
            <a:r>
              <a:rPr lang="es-ES" dirty="0" smtClean="0"/>
              <a:t>Clasificación de Tuits y PNL</a:t>
            </a:r>
            <a:endParaRPr lang="es-ES" dirty="0"/>
          </a:p>
        </p:txBody>
      </p:sp>
      <p:sp>
        <p:nvSpPr>
          <p:cNvPr id="8" name="4 Marcador de número de diapositiva"/>
          <p:cNvSpPr>
            <a:spLocks noGrp="1"/>
          </p:cNvSpPr>
          <p:nvPr>
            <p:ph type="sldNum" sz="quarter" idx="12"/>
          </p:nvPr>
        </p:nvSpPr>
        <p:spPr/>
        <p:txBody>
          <a:bodyPr/>
          <a:lstStyle>
            <a:lvl1pPr>
              <a:defRPr/>
            </a:lvl1pPr>
          </a:lstStyle>
          <a:p>
            <a:pPr>
              <a:defRPr/>
            </a:pPr>
            <a:fld id="{376B552A-2E7C-496C-A0BE-87F1D9F31140}"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64FAFF00-FBB1-4C3B-AF7B-D213D52DD422}" type="datetime1">
              <a:rPr lang="es-ES" smtClean="0"/>
              <a:pPr>
                <a:defRPr/>
              </a:pPr>
              <a:t>16/05/2017</a:t>
            </a:fld>
            <a:endParaRPr lang="es-ES" dirty="0"/>
          </a:p>
        </p:txBody>
      </p:sp>
      <p:sp>
        <p:nvSpPr>
          <p:cNvPr id="3"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4" name="5 Marcador de número de diapositiva"/>
          <p:cNvSpPr>
            <a:spLocks noGrp="1"/>
          </p:cNvSpPr>
          <p:nvPr>
            <p:ph type="sldNum" sz="quarter" idx="12"/>
          </p:nvPr>
        </p:nvSpPr>
        <p:spPr/>
        <p:txBody>
          <a:bodyPr/>
          <a:lstStyle>
            <a:lvl1pPr>
              <a:defRPr/>
            </a:lvl1pPr>
          </a:lstStyle>
          <a:p>
            <a:pPr>
              <a:defRPr/>
            </a:pPr>
            <a:fld id="{35AAA813-3CDA-4D7B-AEE1-4E9114860726}"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02370C8-7D5C-4FAB-B41F-A6D3F88F99BB}" type="datetime1">
              <a:rPr lang="es-ES" smtClean="0"/>
              <a:pPr>
                <a:defRPr/>
              </a:pPr>
              <a:t>16/05/2017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A83BAAF8-1891-4000-B7AC-230C72C1B618}"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4DB49B0E-D2E0-488B-BB54-E45883D62701}" type="datetime1">
              <a:rPr lang="es-ES" smtClean="0"/>
              <a:pPr>
                <a:defRPr/>
              </a:pPr>
              <a:t>16/05/2017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9C9C7133-44D2-4B63-B733-585D3516BD32}"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p>
        </p:txBody>
      </p:sp>
      <p:sp>
        <p:nvSpPr>
          <p:cNvPr id="4" name="3 Marcador de fecha"/>
          <p:cNvSpPr>
            <a:spLocks noGrp="1"/>
          </p:cNvSpPr>
          <p:nvPr>
            <p:ph type="dt" sz="half" idx="2"/>
          </p:nvPr>
        </p:nvSpPr>
        <p:spPr>
          <a:xfrm>
            <a:off x="500034" y="635795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BEBDF6B5-79BF-4BAC-A892-797DF4BF9603}" type="datetime1">
              <a:rPr lang="es-ES" smtClean="0"/>
              <a:pPr>
                <a:defRPr/>
              </a:pPr>
              <a:t>16/05/2017</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endParaRPr lang="es-ES" dirty="0"/>
          </a:p>
        </p:txBody>
      </p:sp>
      <p:sp>
        <p:nvSpPr>
          <p:cNvPr id="7" name="1 Título"/>
          <p:cNvSpPr txBox="1">
            <a:spLocks/>
          </p:cNvSpPr>
          <p:nvPr/>
        </p:nvSpPr>
        <p:spPr>
          <a:xfrm>
            <a:off x="142844" y="285728"/>
            <a:ext cx="8229600" cy="796908"/>
          </a:xfrm>
          <a:prstGeom prst="rect">
            <a:avLst/>
          </a:prstGeom>
        </p:spPr>
        <p:txBody>
          <a:bodyPr/>
          <a:lstStyle>
            <a:lvl1pPr>
              <a:defRPr lang="es-ES" sz="1200"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800" b="1" i="0" u="none" strike="noStrike" kern="1200" cap="none" spc="0" normalizeH="0" baseline="0" noProof="0" dirty="0" smtClean="0">
                <a:ln>
                  <a:noFill/>
                </a:ln>
                <a:solidFill>
                  <a:schemeClr val="tx1"/>
                </a:solidFill>
                <a:effectLst/>
                <a:uLnTx/>
                <a:uFillTx/>
                <a:latin typeface="Times New Roman"/>
                <a:ea typeface="Times New Roman"/>
                <a:cs typeface="+mj-cs"/>
              </a:rPr>
              <a:t>UNIVERSIDAD AUTONOMA DE MADRID</a:t>
            </a: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r>
              <a:rPr kumimoji="0" lang="es-ES" sz="1400" b="1" i="0" u="none" strike="noStrike" kern="1200" cap="none" spc="0" normalizeH="0" baseline="0" noProof="0" dirty="0" smtClean="0">
                <a:ln>
                  <a:noFill/>
                </a:ln>
                <a:solidFill>
                  <a:schemeClr val="tx1"/>
                </a:solidFill>
                <a:effectLst/>
                <a:uLnTx/>
                <a:uFillTx/>
                <a:latin typeface="Times New Roman"/>
                <a:ea typeface="Times New Roman"/>
                <a:cs typeface="+mj-cs"/>
              </a:rPr>
              <a:t>ESCUELA POLITÉCNICA SUPERIOR</a:t>
            </a: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endParaRPr kumimoji="0" lang="es-ES" sz="12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7 Imagen" descr="logoeps"/>
          <p:cNvPicPr/>
          <p:nvPr/>
        </p:nvPicPr>
        <p:blipFill>
          <a:blip r:embed="rId13">
            <a:extLst>
              <a:ext uri="{28A0092B-C50C-407E-A947-70E740481C1C}">
                <a14:useLocalDpi xmlns:a14="http://schemas.microsoft.com/office/drawing/2010/main" val="0"/>
              </a:ext>
            </a:extLst>
          </a:blip>
          <a:srcRect/>
          <a:stretch>
            <a:fillRect/>
          </a:stretch>
        </p:blipFill>
        <p:spPr bwMode="auto">
          <a:xfrm>
            <a:off x="571472" y="357166"/>
            <a:ext cx="785818" cy="642942"/>
          </a:xfrm>
          <a:prstGeom prst="rect">
            <a:avLst/>
          </a:prstGeom>
          <a:noFill/>
          <a:ln>
            <a:noFill/>
          </a:ln>
        </p:spPr>
      </p:pic>
      <p:pic>
        <p:nvPicPr>
          <p:cNvPr id="9" name="8 Imagen" descr="Logo_uam"/>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00893" y="285728"/>
            <a:ext cx="1357322" cy="7143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1" r:id="rId6"/>
    <p:sldLayoutId id="2147483666" r:id="rId7"/>
    <p:sldLayoutId id="2147483667" r:id="rId8"/>
    <p:sldLayoutId id="2147483668" r:id="rId9"/>
    <p:sldLayoutId id="2147483669" r:id="rId10"/>
    <p:sldLayoutId id="2147483670"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3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971600" y="2652936"/>
            <a:ext cx="6985000" cy="1938992"/>
          </a:xfrm>
          <a:prstGeom prst="rect">
            <a:avLst/>
          </a:prstGeom>
          <a:noFill/>
          <a:ln w="9525">
            <a:noFill/>
            <a:miter lim="800000"/>
            <a:headEnd/>
            <a:tailEnd/>
          </a:ln>
        </p:spPr>
        <p:txBody>
          <a:bodyPr>
            <a:spAutoFit/>
          </a:bodyPr>
          <a:lstStyle/>
          <a:p>
            <a:pPr algn="ctr"/>
            <a:r>
              <a:rPr lang="es-ES" sz="4000" b="1" dirty="0" smtClean="0">
                <a:solidFill>
                  <a:srgbClr val="002060"/>
                </a:solidFill>
              </a:rPr>
              <a:t>Clasificación de Tuits</a:t>
            </a:r>
          </a:p>
          <a:p>
            <a:pPr algn="ctr"/>
            <a:r>
              <a:rPr lang="es-ES" sz="4000" b="1" dirty="0" smtClean="0">
                <a:solidFill>
                  <a:srgbClr val="002060"/>
                </a:solidFill>
              </a:rPr>
              <a:t>Y Procesamiento del Lenguaje Natural</a:t>
            </a:r>
          </a:p>
        </p:txBody>
      </p:sp>
      <p:sp>
        <p:nvSpPr>
          <p:cNvPr id="2" name="Rectángulo redondeado 1"/>
          <p:cNvSpPr/>
          <p:nvPr/>
        </p:nvSpPr>
        <p:spPr>
          <a:xfrm>
            <a:off x="1727796" y="2492896"/>
            <a:ext cx="5472608" cy="2448272"/>
          </a:xfrm>
          <a:prstGeom prst="roundRect">
            <a:avLst/>
          </a:prstGeom>
          <a:solidFill>
            <a:schemeClr val="accent3">
              <a:lumMod val="75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marL="0" indent="0" fontAlgn="auto">
              <a:spcAft>
                <a:spcPts val="0"/>
              </a:spcAft>
              <a:buNone/>
              <a:defRPr/>
            </a:pPr>
            <a:r>
              <a:rPr lang="es-ES" b="1" dirty="0" smtClean="0"/>
              <a:t>Conceptos básicos </a:t>
            </a:r>
            <a:r>
              <a:rPr lang="es-ES" dirty="0" smtClean="0"/>
              <a:t>(2)</a:t>
            </a:r>
          </a:p>
          <a:p>
            <a:pPr marL="914400" lvl="1" indent="-514350" fontAlgn="auto">
              <a:spcAft>
                <a:spcPts val="0"/>
              </a:spcAft>
              <a:buFont typeface="+mj-lt"/>
              <a:buAutoNum type="arabicPeriod" startAt="5"/>
              <a:defRPr/>
            </a:pPr>
            <a:r>
              <a:rPr lang="es-ES" b="1" dirty="0" smtClean="0"/>
              <a:t>Frase</a:t>
            </a:r>
            <a:r>
              <a:rPr lang="es-ES" dirty="0" smtClean="0"/>
              <a:t>:</a:t>
            </a:r>
          </a:p>
          <a:p>
            <a:pPr marL="1314450" lvl="2" indent="-514350" fontAlgn="auto">
              <a:spcAft>
                <a:spcPts val="0"/>
              </a:spcAft>
              <a:buFont typeface="+mj-lt"/>
              <a:buAutoNum type="arabicPeriod"/>
              <a:defRPr/>
            </a:pPr>
            <a:r>
              <a:rPr lang="es-ES" i="1" dirty="0" smtClean="0"/>
              <a:t>Sintagma nominal </a:t>
            </a:r>
            <a:r>
              <a:rPr lang="es-ES" dirty="0" smtClean="0"/>
              <a:t>(NP): segmento que puede ser sujeto de un verbo.</a:t>
            </a:r>
          </a:p>
          <a:p>
            <a:pPr marL="1314450" lvl="2" indent="-514350" fontAlgn="auto">
              <a:spcAft>
                <a:spcPts val="0"/>
              </a:spcAft>
              <a:buFont typeface="+mj-lt"/>
              <a:buAutoNum type="arabicPeriod"/>
              <a:defRPr/>
            </a:pPr>
            <a:r>
              <a:rPr lang="es-ES" i="1" dirty="0" smtClean="0"/>
              <a:t>Sintagma verbal </a:t>
            </a:r>
            <a:r>
              <a:rPr lang="es-ES" dirty="0" smtClean="0"/>
              <a:t>(VP): segmento que contiene un verbo y modificadores.</a:t>
            </a:r>
          </a:p>
          <a:p>
            <a:pPr marL="914400" lvl="1" indent="-514350" fontAlgn="auto">
              <a:spcAft>
                <a:spcPts val="0"/>
              </a:spcAft>
              <a:buFont typeface="+mj-lt"/>
              <a:buAutoNum type="arabicPeriod" startAt="5"/>
              <a:defRPr/>
            </a:pPr>
            <a:r>
              <a:rPr lang="es-ES" b="1" dirty="0" smtClean="0"/>
              <a:t>N-grama</a:t>
            </a:r>
            <a:r>
              <a:rPr lang="es-ES" dirty="0" smtClean="0"/>
              <a:t>: subsecuencia de n términos consecutivos de una secuencia dada.  Se usan para determinar el contexto en que ocurren ciertos fenómenos lingüísticos.</a:t>
            </a:r>
            <a:r>
              <a:rPr lang="es-ES" b="1" dirty="0" smtClean="0"/>
              <a:t> </a:t>
            </a:r>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16/05/2017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10</a:t>
            </a:fld>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a:bodyPr>
          <a:lstStyle/>
          <a:p>
            <a:pPr fontAlgn="auto">
              <a:spcAft>
                <a:spcPts val="0"/>
              </a:spcAft>
              <a:buNone/>
              <a:defRPr/>
            </a:pPr>
            <a:r>
              <a:rPr lang="es-ES" b="1" dirty="0" smtClean="0"/>
              <a:t>Preprocesado </a:t>
            </a:r>
            <a:r>
              <a:rPr lang="es-ES" dirty="0" smtClean="0"/>
              <a:t>(1)</a:t>
            </a:r>
          </a:p>
          <a:p>
            <a:pPr fontAlgn="auto">
              <a:spcAft>
                <a:spcPts val="0"/>
              </a:spcAft>
              <a:defRPr/>
            </a:pPr>
            <a:r>
              <a:rPr lang="es-ES" sz="2400" b="1" dirty="0" smtClean="0"/>
              <a:t>Normalización</a:t>
            </a:r>
          </a:p>
          <a:p>
            <a:pPr lvl="1" fontAlgn="auto">
              <a:spcAft>
                <a:spcPts val="0"/>
              </a:spcAft>
              <a:defRPr/>
            </a:pPr>
            <a:r>
              <a:rPr lang="es-ES" sz="2000" dirty="0" smtClean="0"/>
              <a:t>Tokenización</a:t>
            </a:r>
          </a:p>
          <a:p>
            <a:pPr lvl="1" fontAlgn="auto">
              <a:spcAft>
                <a:spcPts val="0"/>
              </a:spcAft>
              <a:defRPr/>
            </a:pPr>
            <a:r>
              <a:rPr lang="es-ES" sz="2000" i="1" dirty="0" smtClean="0"/>
              <a:t>Stemming</a:t>
            </a:r>
          </a:p>
          <a:p>
            <a:pPr lvl="1" fontAlgn="auto">
              <a:spcAft>
                <a:spcPts val="0"/>
              </a:spcAft>
              <a:defRPr/>
            </a:pPr>
            <a:r>
              <a:rPr lang="es-ES" sz="2000" dirty="0"/>
              <a:t>Lematización</a:t>
            </a:r>
          </a:p>
          <a:p>
            <a:pPr fontAlgn="auto">
              <a:spcAft>
                <a:spcPts val="0"/>
              </a:spcAft>
              <a:defRPr/>
            </a:pPr>
            <a:r>
              <a:rPr lang="es-ES" sz="2400" b="1" dirty="0" smtClean="0"/>
              <a:t>Eliminación de palabras vacías</a:t>
            </a:r>
          </a:p>
          <a:p>
            <a:pPr fontAlgn="auto">
              <a:spcAft>
                <a:spcPts val="0"/>
              </a:spcAft>
              <a:defRPr/>
            </a:pPr>
            <a:r>
              <a:rPr lang="es-ES" sz="2400" b="1" dirty="0" smtClean="0"/>
              <a:t>Etiquetado gramatical </a:t>
            </a:r>
            <a:r>
              <a:rPr lang="es-ES" sz="2400" dirty="0" smtClean="0"/>
              <a:t>(</a:t>
            </a:r>
            <a:r>
              <a:rPr lang="es-ES" sz="2400" i="1" dirty="0" smtClean="0"/>
              <a:t>POS-Tagging</a:t>
            </a:r>
            <a:r>
              <a:rPr lang="es-ES" sz="2400" dirty="0" smtClean="0"/>
              <a:t> )</a:t>
            </a:r>
          </a:p>
          <a:p>
            <a:r>
              <a:rPr lang="es-ES" sz="2400" b="1" dirty="0" smtClean="0"/>
              <a:t>Reconocimiento de entidades nombradas</a:t>
            </a:r>
          </a:p>
          <a:p>
            <a:r>
              <a:rPr lang="es-ES" sz="2400" b="1" dirty="0" smtClean="0"/>
              <a:t>Análisis sintáctico  </a:t>
            </a:r>
            <a:r>
              <a:rPr lang="es-ES" sz="2400" dirty="0" smtClean="0"/>
              <a:t>(</a:t>
            </a:r>
            <a:r>
              <a:rPr lang="es-ES" sz="2400" i="1" dirty="0" smtClean="0"/>
              <a:t>Parsing</a:t>
            </a:r>
            <a:r>
              <a:rPr lang="es-ES" sz="2400" dirty="0" smtClean="0"/>
              <a:t>)</a:t>
            </a:r>
            <a:endParaRPr lang="es-ES" sz="2400" b="1" dirty="0" smtClean="0"/>
          </a:p>
          <a:p>
            <a:endParaRPr lang="es-ES" sz="2400" b="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16/05/2017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11</a:t>
            </a:fld>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lnSpcReduction="10000"/>
          </a:bodyPr>
          <a:lstStyle/>
          <a:p>
            <a:pPr fontAlgn="auto">
              <a:spcAft>
                <a:spcPts val="0"/>
              </a:spcAft>
              <a:buNone/>
              <a:defRPr/>
            </a:pPr>
            <a:r>
              <a:rPr lang="es-ES" b="1" dirty="0" smtClean="0"/>
              <a:t>Preprocesado </a:t>
            </a:r>
            <a:r>
              <a:rPr lang="es-ES" dirty="0" smtClean="0"/>
              <a:t>(2)</a:t>
            </a:r>
          </a:p>
          <a:p>
            <a:pPr fontAlgn="auto">
              <a:spcAft>
                <a:spcPts val="0"/>
              </a:spcAft>
              <a:defRPr/>
            </a:pPr>
            <a:r>
              <a:rPr lang="es-ES" sz="2400" b="1" dirty="0" smtClean="0"/>
              <a:t>Normalización</a:t>
            </a:r>
          </a:p>
          <a:p>
            <a:pPr lvl="1"/>
            <a:r>
              <a:rPr lang="es-ES" sz="2000" dirty="0" smtClean="0"/>
              <a:t>Proceso tendente a </a:t>
            </a:r>
            <a:r>
              <a:rPr lang="es-ES" sz="2000" i="1" dirty="0" smtClean="0"/>
              <a:t>estandarizar términos </a:t>
            </a:r>
            <a:r>
              <a:rPr lang="es-ES" sz="2000" dirty="0" smtClean="0"/>
              <a:t>tanto en el documento como en las consultas.</a:t>
            </a:r>
          </a:p>
          <a:p>
            <a:pPr lvl="2">
              <a:buNone/>
            </a:pPr>
            <a:r>
              <a:rPr lang="es-ES" sz="1600" dirty="0" smtClean="0"/>
              <a:t>Normalmente se definen clases de equivalencia de términos.</a:t>
            </a:r>
          </a:p>
          <a:p>
            <a:pPr lvl="2">
              <a:buNone/>
            </a:pPr>
            <a:r>
              <a:rPr lang="es-ES" sz="1600" dirty="0" smtClean="0"/>
              <a:t>(ejemplo USA, U.S.A., EEUU, EE.UU.)</a:t>
            </a:r>
          </a:p>
          <a:p>
            <a:pPr lvl="1"/>
            <a:r>
              <a:rPr lang="es-ES" sz="2000" b="1" dirty="0" smtClean="0"/>
              <a:t>Desnormalización</a:t>
            </a:r>
            <a:r>
              <a:rPr lang="es-ES" sz="2000" dirty="0" smtClean="0"/>
              <a:t>: en contraposición con lo anterior, </a:t>
            </a:r>
            <a:r>
              <a:rPr lang="es-ES" sz="2000" i="1" dirty="0" smtClean="0"/>
              <a:t>expansión asimétrica </a:t>
            </a:r>
            <a:r>
              <a:rPr lang="es-ES" sz="2000" dirty="0" smtClean="0"/>
              <a:t>de  términos</a:t>
            </a:r>
          </a:p>
          <a:p>
            <a:pPr lvl="2">
              <a:buNone/>
            </a:pPr>
            <a:r>
              <a:rPr lang="es-ES" sz="1600" dirty="0" smtClean="0"/>
              <a:t>(ejemplo: hijo-&gt;hija, hijos, hijas)</a:t>
            </a:r>
          </a:p>
          <a:p>
            <a:pPr marL="457200" indent="-457200"/>
            <a:r>
              <a:rPr lang="es-ES" sz="2400" b="1" dirty="0" smtClean="0"/>
              <a:t>Tokenización</a:t>
            </a:r>
          </a:p>
          <a:p>
            <a:pPr marL="857250" lvl="1" indent="-457200"/>
            <a:r>
              <a:rPr lang="es-ES" sz="2000" dirty="0" smtClean="0"/>
              <a:t>División automática del texto en unidades llamadas componentes léxicos o</a:t>
            </a:r>
            <a:r>
              <a:rPr lang="es-ES" sz="2000" b="1" dirty="0" smtClean="0"/>
              <a:t> </a:t>
            </a:r>
            <a:r>
              <a:rPr lang="es-ES" sz="2000" b="1" i="1" dirty="0" smtClean="0"/>
              <a:t>tokens.</a:t>
            </a:r>
          </a:p>
          <a:p>
            <a:pPr marL="1257300" lvl="2" indent="-457200">
              <a:buNone/>
            </a:pPr>
            <a:r>
              <a:rPr lang="es-ES" sz="1600" b="1" dirty="0" smtClean="0"/>
              <a:t>Puntos clave: </a:t>
            </a:r>
            <a:r>
              <a:rPr lang="es-ES" sz="1600" dirty="0" smtClean="0"/>
              <a:t>detección de límites de sentencias, nombre propios,…</a:t>
            </a:r>
          </a:p>
          <a:p>
            <a:pPr marL="857250" lvl="1" indent="-457200"/>
            <a:endParaRPr lang="es-ES" sz="2000" b="1" i="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16/05/2017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12</a:t>
            </a:fld>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a:bodyPr>
          <a:lstStyle/>
          <a:p>
            <a:pPr fontAlgn="auto">
              <a:spcAft>
                <a:spcPts val="0"/>
              </a:spcAft>
              <a:buNone/>
              <a:defRPr/>
            </a:pPr>
            <a:r>
              <a:rPr lang="es-ES" b="1" dirty="0" smtClean="0"/>
              <a:t>Preprocesado </a:t>
            </a:r>
            <a:r>
              <a:rPr lang="es-ES" dirty="0" smtClean="0"/>
              <a:t>(3)</a:t>
            </a:r>
          </a:p>
          <a:p>
            <a:pPr fontAlgn="auto">
              <a:spcAft>
                <a:spcPts val="0"/>
              </a:spcAft>
              <a:defRPr/>
            </a:pPr>
            <a:r>
              <a:rPr lang="es-ES" sz="2400" b="1" dirty="0" smtClean="0"/>
              <a:t>Lematización</a:t>
            </a:r>
          </a:p>
          <a:p>
            <a:pPr lvl="1"/>
            <a:r>
              <a:rPr lang="es-ES" sz="2000" dirty="0" smtClean="0"/>
              <a:t>Dada una una </a:t>
            </a:r>
            <a:r>
              <a:rPr lang="es-ES" sz="2000" i="1" dirty="0" smtClean="0"/>
              <a:t>forma flexionada </a:t>
            </a:r>
            <a:r>
              <a:rPr lang="es-ES" sz="2000" dirty="0" smtClean="0"/>
              <a:t>(es decir, en plural, en femenino, conjugada, etc), hallar el lema correspondiente, es decir, la forma que por convenio se acepta como representante de todas las formas flexionadas de una misma palabra (en plural, en femenino, conjugada, etc), hallar el </a:t>
            </a:r>
            <a:r>
              <a:rPr lang="es-ES" sz="2000" b="1" i="1" dirty="0" smtClean="0"/>
              <a:t>lema</a:t>
            </a:r>
            <a:r>
              <a:rPr lang="es-ES" sz="2000" dirty="0" smtClean="0"/>
              <a:t> correspondiente, equivalente a una </a:t>
            </a:r>
            <a:r>
              <a:rPr lang="es-ES" sz="2000" b="1" i="1" dirty="0" smtClean="0"/>
              <a:t>entrada de diccionario</a:t>
            </a:r>
            <a:r>
              <a:rPr lang="es-ES" sz="2000" dirty="0" smtClean="0"/>
              <a:t>. </a:t>
            </a:r>
            <a:r>
              <a:rPr lang="es-ES" sz="2000" i="1" dirty="0" smtClean="0"/>
              <a:t>Utiliza</a:t>
            </a:r>
            <a:r>
              <a:rPr lang="es-ES" sz="2000" dirty="0" smtClean="0"/>
              <a:t> </a:t>
            </a:r>
            <a:r>
              <a:rPr lang="es-ES" sz="2000" b="1" i="1" dirty="0" smtClean="0"/>
              <a:t>POS Tagging</a:t>
            </a:r>
            <a:r>
              <a:rPr lang="es-ES" sz="2000" dirty="0" smtClean="0"/>
              <a:t>.</a:t>
            </a:r>
            <a:endParaRPr lang="es-ES" sz="1600" dirty="0" smtClean="0"/>
          </a:p>
          <a:p>
            <a:pPr lvl="2">
              <a:buNone/>
            </a:pPr>
            <a:r>
              <a:rPr lang="es-ES" sz="1600" dirty="0" smtClean="0"/>
              <a:t>(ejemplo: soy, eres, es-&gt;</a:t>
            </a:r>
            <a:r>
              <a:rPr lang="es-ES" sz="1600" i="1" dirty="0" smtClean="0"/>
              <a:t>ser. </a:t>
            </a:r>
            <a:r>
              <a:rPr lang="es-ES" sz="1600" dirty="0" smtClean="0"/>
              <a:t>El coche del niño es de muchos colores-</a:t>
            </a:r>
            <a:r>
              <a:rPr lang="es-ES" sz="1600" i="1" dirty="0" smtClean="0"/>
              <a:t>&gt; El coche niño ser mucho color</a:t>
            </a:r>
            <a:r>
              <a:rPr lang="es-ES" sz="1600" dirty="0" smtClean="0"/>
              <a:t>)</a:t>
            </a:r>
          </a:p>
          <a:p>
            <a:pPr lvl="2">
              <a:buNone/>
            </a:pPr>
            <a:r>
              <a:rPr lang="es-ES" sz="1600" dirty="0" smtClean="0"/>
              <a:t>Implica identificación del contexto y </a:t>
            </a:r>
            <a:r>
              <a:rPr lang="es-ES" sz="1600" i="1" dirty="0" smtClean="0"/>
              <a:t>POS-Tagging</a:t>
            </a:r>
            <a:r>
              <a:rPr lang="es-ES" sz="1600" dirty="0" smtClean="0"/>
              <a:t>.</a:t>
            </a:r>
          </a:p>
          <a:p>
            <a:pPr marL="857250" lvl="1" indent="-457200"/>
            <a:r>
              <a:rPr lang="es-ES" sz="2000" dirty="0" smtClean="0"/>
              <a:t>El</a:t>
            </a:r>
            <a:r>
              <a:rPr lang="es-ES" sz="2000" b="1" dirty="0" smtClean="0"/>
              <a:t> </a:t>
            </a:r>
            <a:r>
              <a:rPr lang="es-ES" sz="2000" b="1" i="1" dirty="0" smtClean="0"/>
              <a:t>stemming</a:t>
            </a:r>
            <a:r>
              <a:rPr lang="es-ES" sz="2000" b="1" dirty="0" smtClean="0"/>
              <a:t> </a:t>
            </a:r>
            <a:r>
              <a:rPr lang="es-ES" sz="2000" dirty="0" smtClean="0"/>
              <a:t>es una forma  tosca de lematización relativamente efectiva en el idioma español. </a:t>
            </a:r>
            <a:r>
              <a:rPr lang="es-ES" sz="2000" b="1" i="1" dirty="0" smtClean="0"/>
              <a:t>No</a:t>
            </a:r>
            <a:r>
              <a:rPr lang="es-ES" sz="2000" i="1" dirty="0" smtClean="0"/>
              <a:t> requiere </a:t>
            </a:r>
            <a:r>
              <a:rPr lang="es-ES" sz="2000" b="1" i="1" dirty="0" smtClean="0"/>
              <a:t>POS Tagging</a:t>
            </a:r>
            <a:r>
              <a:rPr lang="es-ES" sz="2000" dirty="0" smtClean="0"/>
              <a:t>.</a:t>
            </a:r>
            <a:endParaRPr lang="es-ES" sz="1600" dirty="0" smtClean="0"/>
          </a:p>
          <a:p>
            <a:pPr marL="857250" lvl="1" indent="-457200"/>
            <a:endParaRPr lang="es-ES" sz="2000" b="1" i="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16/05/2017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13</a:t>
            </a:fld>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14</a:t>
            </a:fld>
            <a:endParaRPr lang="es-ES" dirty="0"/>
          </a:p>
        </p:txBody>
      </p:sp>
      <p:sp>
        <p:nvSpPr>
          <p:cNvPr id="7" name="6 CuadroTexto"/>
          <p:cNvSpPr txBox="1"/>
          <p:nvPr/>
        </p:nvSpPr>
        <p:spPr>
          <a:xfrm>
            <a:off x="1751355" y="1584915"/>
            <a:ext cx="5641288" cy="461665"/>
          </a:xfrm>
          <a:prstGeom prst="rect">
            <a:avLst/>
          </a:prstGeom>
          <a:noFill/>
        </p:spPr>
        <p:txBody>
          <a:bodyPr wrap="none" rtlCol="0">
            <a:spAutoFit/>
          </a:bodyPr>
          <a:lstStyle/>
          <a:p>
            <a:r>
              <a:rPr lang="es-ES" sz="2400" b="1" dirty="0" smtClean="0">
                <a:solidFill>
                  <a:schemeClr val="tx2">
                    <a:lumMod val="75000"/>
                  </a:schemeClr>
                </a:solidFill>
              </a:rPr>
              <a:t>Esquema de Infraestructura Software</a:t>
            </a:r>
            <a:endParaRPr lang="es-ES" sz="2400" b="1" dirty="0">
              <a:solidFill>
                <a:schemeClr val="tx2">
                  <a:lumMod val="75000"/>
                </a:schemeClr>
              </a:solidFill>
            </a:endParaRPr>
          </a:p>
        </p:txBody>
      </p:sp>
      <p:pic>
        <p:nvPicPr>
          <p:cNvPr id="6" name="Imagen 5"/>
          <p:cNvPicPr>
            <a:picLocks noChangeAspect="1"/>
          </p:cNvPicPr>
          <p:nvPr/>
        </p:nvPicPr>
        <p:blipFill>
          <a:blip r:embed="rId2"/>
          <a:stretch>
            <a:fillRect/>
          </a:stretch>
        </p:blipFill>
        <p:spPr>
          <a:xfrm>
            <a:off x="1023937" y="2362828"/>
            <a:ext cx="7096125" cy="34480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15</a:t>
            </a:fld>
            <a:endParaRPr lang="es-ES" dirty="0"/>
          </a:p>
        </p:txBody>
      </p:sp>
      <p:pic>
        <p:nvPicPr>
          <p:cNvPr id="17411" name="Picture 3"/>
          <p:cNvPicPr>
            <a:picLocks noChangeAspect="1" noChangeArrowheads="1"/>
          </p:cNvPicPr>
          <p:nvPr/>
        </p:nvPicPr>
        <p:blipFill>
          <a:blip r:embed="rId2"/>
          <a:srcRect/>
          <a:stretch>
            <a:fillRect/>
          </a:stretch>
        </p:blipFill>
        <p:spPr bwMode="auto">
          <a:xfrm>
            <a:off x="500034" y="1196752"/>
            <a:ext cx="8001056" cy="52244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9269" y="1229880"/>
            <a:ext cx="8229600" cy="4525963"/>
          </a:xfrm>
        </p:spPr>
        <p:txBody>
          <a:bodyPr/>
          <a:lstStyle/>
          <a:p>
            <a:pPr marL="0" indent="0" algn="ctr">
              <a:buNone/>
            </a:pPr>
            <a:r>
              <a:rPr lang="es-ES" b="1" dirty="0" smtClean="0"/>
              <a:t>Medidas del desempeño </a:t>
            </a:r>
            <a:r>
              <a:rPr lang="es-ES" dirty="0" smtClean="0"/>
              <a:t>(1)</a:t>
            </a:r>
          </a:p>
          <a:p>
            <a:pPr marL="0" indent="0">
              <a:buNone/>
            </a:pPr>
            <a:r>
              <a:rPr lang="es-ES" sz="2800" b="1" i="1" dirty="0" smtClean="0">
                <a:solidFill>
                  <a:srgbClr val="FF0000"/>
                </a:solidFill>
              </a:rPr>
              <a:t>      Matriz de Confusión                      Indicadores</a:t>
            </a:r>
          </a:p>
          <a:p>
            <a:pPr marL="0" indent="0" algn="ctr">
              <a:buNone/>
            </a:pPr>
            <a:endParaRPr lang="es-ES" b="1" dirty="0" smtClean="0">
              <a:latin typeface="Times New Roman" panose="02020603050405020304" pitchFamily="18" charset="0"/>
              <a:cs typeface="Times New Roman" panose="02020603050405020304" pitchFamily="18"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16</a:t>
            </a:fld>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28" y="2528310"/>
            <a:ext cx="3672408" cy="315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9" name="Rectángulo 8"/>
              <p:cNvSpPr/>
              <p:nvPr/>
            </p:nvSpPr>
            <p:spPr>
              <a:xfrm>
                <a:off x="4423319" y="2347617"/>
                <a:ext cx="4209790" cy="1969642"/>
              </a:xfrm>
              <a:prstGeom prst="rect">
                <a:avLst/>
              </a:prstGeom>
            </p:spPr>
            <p:txBody>
              <a:bodyPr wrap="square">
                <a:spAutoFit/>
              </a:bodyPr>
              <a:lstStyle/>
              <a:p>
                <a:pPr marL="342900" lvl="0" indent="-342900">
                  <a:spcAft>
                    <a:spcPts val="0"/>
                  </a:spcAft>
                  <a:buFont typeface="Symbol" panose="05050102010706020507" pitchFamily="18" charset="2"/>
                  <a:buChar char=""/>
                </a:pPr>
                <a:r>
                  <a:rPr lang="es-ES" b="1" dirty="0" smtClean="0">
                    <a:latin typeface="Times New Roman" panose="02020603050405020304" pitchFamily="18" charset="0"/>
                    <a:ea typeface="Times New Roman" panose="02020603050405020304" pitchFamily="18" charset="0"/>
                  </a:rPr>
                  <a:t>Exactitud</a:t>
                </a:r>
                <a:r>
                  <a:rPr lang="es-ES" dirty="0" smtClean="0">
                    <a:latin typeface="Times New Roman" panose="02020603050405020304" pitchFamily="18" charset="0"/>
                    <a:ea typeface="Times New Roman" panose="02020603050405020304" pitchFamily="18" charset="0"/>
                  </a:rPr>
                  <a:t>: </a:t>
                </a:r>
                <a:endParaRPr lang="es-ES" dirty="0" smtClean="0">
                  <a:effectLst/>
                  <a:latin typeface="Cambria Math" panose="02040503050406030204" pitchFamily="18" charset="0"/>
                  <a:ea typeface="Times New Roman" panose="02020603050405020304" pitchFamily="18" charset="0"/>
                </a:endParaRPr>
              </a:p>
              <a:p>
                <a:pPr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𝐀𝐜𝐜</m:t>
                      </m:r>
                      <m:r>
                        <a:rPr lang="es-ES" smtClean="0">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oMath>
                  </m:oMathPara>
                </a14:m>
                <a:endParaRPr lang="es-ES"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b="1" dirty="0">
                    <a:effectLst/>
                    <a:latin typeface="Times New Roman" panose="02020603050405020304" pitchFamily="18" charset="0"/>
                    <a:ea typeface="Times New Roman" panose="02020603050405020304" pitchFamily="18" charset="0"/>
                  </a:rPr>
                  <a:t>Tasa de error</a:t>
                </a:r>
                <a:r>
                  <a:rPr lang="es-ES" dirty="0">
                    <a:effectLst/>
                    <a:latin typeface="Times New Roman" panose="02020603050405020304" pitchFamily="18" charset="0"/>
                    <a:ea typeface="Times New Roman" panose="02020603050405020304" pitchFamily="18" charset="0"/>
                  </a:rPr>
                  <a:t>:</a:t>
                </a:r>
                <a14:m>
                  <m:oMath xmlns:m="http://schemas.openxmlformats.org/officeDocument/2006/math">
                    <m:r>
                      <a:rPr lang="es-ES">
                        <a:effectLst/>
                        <a:latin typeface="Cambria Math" panose="02040503050406030204" pitchFamily="18" charset="0"/>
                        <a:ea typeface="Times New Roman" panose="02020603050405020304" pitchFamily="18" charset="0"/>
                      </a:rPr>
                      <m:t> </m:t>
                    </m:r>
                  </m:oMath>
                </a14:m>
                <a:endParaRPr lang="es-ES" dirty="0" smtClean="0">
                  <a:effectLst/>
                  <a:latin typeface="Cambria Math" panose="02040503050406030204" pitchFamily="18" charset="0"/>
                  <a:ea typeface="Times New Roman" panose="02020603050405020304" pitchFamily="18" charset="0"/>
                </a:endParaRPr>
              </a:p>
              <a:p>
                <a:pPr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𝑬𝒓𝒓</m:t>
                      </m:r>
                      <m:r>
                        <a:rPr lang="es-ES">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r>
                        <a:rPr lang="es-ES" i="1">
                          <a:effectLst/>
                          <a:latin typeface="Cambria Math" panose="02040503050406030204" pitchFamily="18" charset="0"/>
                          <a:ea typeface="Times New Roman" panose="02020603050405020304" pitchFamily="18" charset="0"/>
                        </a:rPr>
                        <m:t>=1−</m:t>
                      </m:r>
                      <m:r>
                        <a:rPr lang="es-ES" i="1">
                          <a:effectLst/>
                          <a:latin typeface="Cambria Math" panose="02040503050406030204" pitchFamily="18" charset="0"/>
                          <a:ea typeface="Times New Roman" panose="02020603050405020304" pitchFamily="18" charset="0"/>
                        </a:rPr>
                        <m:t>𝐴𝑐𝑐</m:t>
                      </m:r>
                    </m:oMath>
                  </m:oMathPara>
                </a14:m>
                <a:endParaRPr lang="es-ES" dirty="0">
                  <a:effectLst/>
                  <a:latin typeface="Times New Roman" panose="02020603050405020304" pitchFamily="18" charset="0"/>
                  <a:ea typeface="Times New Roman" panose="02020603050405020304" pitchFamily="18" charset="0"/>
                </a:endParaRPr>
              </a:p>
            </p:txBody>
          </p:sp>
        </mc:Choice>
        <mc:Fallback xmlns="">
          <p:sp>
            <p:nvSpPr>
              <p:cNvPr id="9" name="Rectángulo 8"/>
              <p:cNvSpPr>
                <a:spLocks noRot="1" noChangeAspect="1" noMove="1" noResize="1" noEditPoints="1" noAdjustHandles="1" noChangeArrowheads="1" noChangeShapeType="1" noTextEdit="1"/>
              </p:cNvSpPr>
              <p:nvPr/>
            </p:nvSpPr>
            <p:spPr>
              <a:xfrm>
                <a:off x="4423319" y="2347617"/>
                <a:ext cx="4209790" cy="1969642"/>
              </a:xfrm>
              <a:prstGeom prst="rect">
                <a:avLst/>
              </a:prstGeom>
              <a:blipFill rotWithShape="0">
                <a:blip r:embed="rId3"/>
                <a:stretch>
                  <a:fillRect l="-1304" t="-185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Rectángulo 9"/>
              <p:cNvSpPr/>
              <p:nvPr/>
            </p:nvSpPr>
            <p:spPr>
              <a:xfrm>
                <a:off x="4420918" y="4398473"/>
                <a:ext cx="4353806" cy="1969642"/>
              </a:xfrm>
              <a:prstGeom prst="rect">
                <a:avLst/>
              </a:prstGeom>
            </p:spPr>
            <p:txBody>
              <a:bodyPr wrap="square">
                <a:spAutoFit/>
              </a:bodyPr>
              <a:lstStyle/>
              <a:p>
                <a:pPr marL="342900" lvl="0" indent="-342900">
                  <a:spcAft>
                    <a:spcPts val="0"/>
                  </a:spcAft>
                  <a:buFont typeface="Symbol" panose="05050102010706020507" pitchFamily="18" charset="2"/>
                  <a:buChar char=""/>
                </a:pPr>
                <a:r>
                  <a:rPr lang="es-ES" b="1" dirty="0" smtClean="0">
                    <a:latin typeface="Times New Roman" panose="02020603050405020304" pitchFamily="18" charset="0"/>
                    <a:ea typeface="Times New Roman" panose="02020603050405020304" pitchFamily="18" charset="0"/>
                  </a:rPr>
                  <a:t>Precisión </a:t>
                </a:r>
                <a:r>
                  <a:rPr lang="es-ES" dirty="0">
                    <a:latin typeface="Times New Roman" panose="02020603050405020304" pitchFamily="18" charset="0"/>
                    <a:ea typeface="Times New Roman" panose="02020603050405020304" pitchFamily="18" charset="0"/>
                  </a:rPr>
                  <a:t>(p) es el porcentaje de </a:t>
                </a:r>
                <a:r>
                  <a:rPr lang="es-ES" dirty="0" smtClean="0">
                    <a:effectLst/>
                    <a:latin typeface="Times New Roman" panose="02020603050405020304" pitchFamily="18" charset="0"/>
                    <a:ea typeface="Times New Roman" panose="02020603050405020304" pitchFamily="18" charset="0"/>
                  </a:rPr>
                  <a:t>aciertos.</a:t>
                </a:r>
                <a:endParaRPr lang="es-ES" dirty="0">
                  <a:effectLst/>
                  <a:latin typeface="Times New Roman" panose="02020603050405020304" pitchFamily="18" charset="0"/>
                  <a:ea typeface="Times New Roman" panose="02020603050405020304" pitchFamily="18" charset="0"/>
                </a:endParaRPr>
              </a:p>
              <a:p>
                <a:pPr marL="685800"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𝒑</m:t>
                      </m:r>
                      <m:r>
                        <a:rPr lang="es-ES" i="1">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den>
                      </m:f>
                    </m:oMath>
                  </m:oMathPara>
                </a14:m>
                <a:endParaRPr lang="es-ES"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b="1" dirty="0">
                    <a:effectLst/>
                    <a:latin typeface="Times New Roman" panose="02020603050405020304" pitchFamily="18" charset="0"/>
                    <a:ea typeface="Times New Roman" panose="02020603050405020304" pitchFamily="18" charset="0"/>
                  </a:rPr>
                  <a:t>Exhaustividad</a:t>
                </a:r>
                <a:r>
                  <a:rPr lang="es-ES" dirty="0">
                    <a:effectLst/>
                    <a:latin typeface="Times New Roman" panose="02020603050405020304" pitchFamily="18" charset="0"/>
                    <a:ea typeface="Times New Roman" panose="02020603050405020304" pitchFamily="18" charset="0"/>
                  </a:rPr>
                  <a:t> (r) </a:t>
                </a:r>
                <a:r>
                  <a:rPr lang="es-ES" dirty="0" smtClean="0">
                    <a:effectLst/>
                    <a:latin typeface="Times New Roman" panose="02020603050405020304" pitchFamily="18" charset="0"/>
                    <a:ea typeface="Times New Roman" panose="02020603050405020304" pitchFamily="18" charset="0"/>
                  </a:rPr>
                  <a:t>porcentaje recuperado </a:t>
                </a:r>
              </a:p>
              <a:p>
                <a:pPr lvl="1">
                  <a:spcAft>
                    <a:spcPts val="0"/>
                  </a:spcAft>
                </a:pPr>
                <a:r>
                  <a:rPr lang="es-ES" dirty="0" smtClean="0">
                    <a:effectLst/>
                    <a:latin typeface="Times New Roman" panose="02020603050405020304" pitchFamily="18" charset="0"/>
                    <a:ea typeface="Times New Roman" panose="02020603050405020304" pitchFamily="18" charset="0"/>
                  </a:rPr>
                  <a:t>correctamente.</a:t>
                </a:r>
                <a:endParaRPr lang="es-ES" dirty="0">
                  <a:effectLst/>
                  <a:latin typeface="Times New Roman" panose="02020603050405020304" pitchFamily="18" charset="0"/>
                  <a:ea typeface="Times New Roman" panose="02020603050405020304" pitchFamily="18" charset="0"/>
                </a:endParaRPr>
              </a:p>
              <a:p>
                <a:pPr marL="685800" lvl="1">
                  <a:spcAft>
                    <a:spcPts val="0"/>
                  </a:spcAft>
                </a:pPr>
                <a14:m>
                  <m:oMathPara xmlns:m="http://schemas.openxmlformats.org/officeDocument/2006/math">
                    <m:oMathParaPr>
                      <m:jc m:val="left"/>
                    </m:oMathParaPr>
                    <m:oMath xmlns:m="http://schemas.openxmlformats.org/officeDocument/2006/math">
                      <m:r>
                        <a:rPr lang="es-ES" b="1" i="1" smtClean="0">
                          <a:effectLst/>
                          <a:latin typeface="Cambria Math" panose="02040503050406030204" pitchFamily="18" charset="0"/>
                          <a:ea typeface="Times New Roman" panose="02020603050405020304" pitchFamily="18" charset="0"/>
                        </a:rPr>
                        <m:t>𝒓</m:t>
                      </m:r>
                      <m:r>
                        <a:rPr lang="es-ES" i="1">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oMath>
                  </m:oMathPara>
                </a14:m>
                <a:endParaRPr lang="es-ES" dirty="0">
                  <a:effectLst/>
                  <a:latin typeface="Times New Roman" panose="02020603050405020304" pitchFamily="18" charset="0"/>
                  <a:ea typeface="Times New Roman" panose="02020603050405020304" pitchFamily="18" charset="0"/>
                </a:endParaRPr>
              </a:p>
            </p:txBody>
          </p:sp>
        </mc:Choice>
        <mc:Fallback xmlns="">
          <p:sp>
            <p:nvSpPr>
              <p:cNvPr id="10" name="Rectángulo 9"/>
              <p:cNvSpPr>
                <a:spLocks noRot="1" noChangeAspect="1" noMove="1" noResize="1" noEditPoints="1" noAdjustHandles="1" noChangeArrowheads="1" noChangeShapeType="1" noTextEdit="1"/>
              </p:cNvSpPr>
              <p:nvPr/>
            </p:nvSpPr>
            <p:spPr>
              <a:xfrm>
                <a:off x="4420918" y="4398473"/>
                <a:ext cx="4353806" cy="1969642"/>
              </a:xfrm>
              <a:prstGeom prst="rect">
                <a:avLst/>
              </a:prstGeom>
              <a:blipFill rotWithShape="0">
                <a:blip r:embed="rId4"/>
                <a:stretch>
                  <a:fillRect l="-1120" t="-2167" r="-1401"/>
                </a:stretch>
              </a:blipFill>
            </p:spPr>
            <p:txBody>
              <a:bodyPr/>
              <a:lstStyle/>
              <a:p>
                <a:r>
                  <a:rPr lang="es-ES">
                    <a:noFill/>
                  </a:rPr>
                  <a:t> </a:t>
                </a:r>
              </a:p>
            </p:txBody>
          </p:sp>
        </mc:Fallback>
      </mc:AlternateContent>
    </p:spTree>
    <p:extLst>
      <p:ext uri="{BB962C8B-B14F-4D97-AF65-F5344CB8AC3E}">
        <p14:creationId xmlns:p14="http://schemas.microsoft.com/office/powerpoint/2010/main" val="3179736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9269" y="1229880"/>
            <a:ext cx="8229600" cy="4525963"/>
          </a:xfrm>
        </p:spPr>
        <p:txBody>
          <a:bodyPr/>
          <a:lstStyle/>
          <a:p>
            <a:pPr marL="0" indent="0" algn="ctr">
              <a:buNone/>
            </a:pPr>
            <a:r>
              <a:rPr lang="es-ES" b="1" dirty="0" smtClean="0"/>
              <a:t>Medidas del desempeño </a:t>
            </a:r>
            <a:r>
              <a:rPr lang="es-ES" dirty="0" smtClean="0"/>
              <a:t>(2)</a:t>
            </a:r>
          </a:p>
          <a:p>
            <a:pPr marL="0" indent="0">
              <a:buNone/>
            </a:pPr>
            <a:r>
              <a:rPr lang="es-ES" sz="2800" b="1" i="1" dirty="0" smtClean="0">
                <a:solidFill>
                  <a:srgbClr val="FF0000"/>
                </a:solidFill>
              </a:rPr>
              <a:t>                      ROC                              Indicadores</a:t>
            </a:r>
          </a:p>
          <a:p>
            <a:pPr marL="0" indent="0" algn="ctr">
              <a:buNone/>
            </a:pPr>
            <a:endParaRPr lang="es-ES" b="1" dirty="0" smtClean="0">
              <a:latin typeface="Times New Roman" panose="02020603050405020304" pitchFamily="18" charset="0"/>
              <a:cs typeface="Times New Roman" panose="02020603050405020304" pitchFamily="18"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17</a:t>
            </a:fld>
            <a:endParaRPr lang="es-ES" dirty="0"/>
          </a:p>
        </p:txBody>
      </p:sp>
      <p:pic>
        <p:nvPicPr>
          <p:cNvPr id="11" name="Imagen 10"/>
          <p:cNvPicPr/>
          <p:nvPr/>
        </p:nvPicPr>
        <p:blipFill>
          <a:blip r:embed="rId2">
            <a:extLst>
              <a:ext uri="{28A0092B-C50C-407E-A947-70E740481C1C}">
                <a14:useLocalDpi xmlns:a14="http://schemas.microsoft.com/office/drawing/2010/main" val="0"/>
              </a:ext>
            </a:extLst>
          </a:blip>
          <a:srcRect/>
          <a:stretch>
            <a:fillRect/>
          </a:stretch>
        </p:blipFill>
        <p:spPr bwMode="auto">
          <a:xfrm>
            <a:off x="657772" y="2420888"/>
            <a:ext cx="3853842" cy="3456384"/>
          </a:xfrm>
          <a:prstGeom prst="rect">
            <a:avLst/>
          </a:prstGeom>
          <a:noFill/>
          <a:ln>
            <a:noFill/>
          </a:ln>
        </p:spPr>
      </p:pic>
      <p:pic>
        <p:nvPicPr>
          <p:cNvPr id="13" name="Imagen 12"/>
          <p:cNvPicPr>
            <a:picLocks noChangeAspect="1"/>
          </p:cNvPicPr>
          <p:nvPr/>
        </p:nvPicPr>
        <p:blipFill>
          <a:blip r:embed="rId3"/>
          <a:stretch>
            <a:fillRect/>
          </a:stretch>
        </p:blipFill>
        <p:spPr>
          <a:xfrm>
            <a:off x="5076056" y="2271077"/>
            <a:ext cx="2291650" cy="1539098"/>
          </a:xfrm>
          <a:prstGeom prst="rect">
            <a:avLst/>
          </a:prstGeom>
        </p:spPr>
      </p:pic>
      <p:pic>
        <p:nvPicPr>
          <p:cNvPr id="14" name="Imagen 13"/>
          <p:cNvPicPr>
            <a:picLocks noChangeAspect="1"/>
          </p:cNvPicPr>
          <p:nvPr/>
        </p:nvPicPr>
        <p:blipFill>
          <a:blip r:embed="rId4"/>
          <a:stretch>
            <a:fillRect/>
          </a:stretch>
        </p:blipFill>
        <p:spPr>
          <a:xfrm>
            <a:off x="4740117" y="3810175"/>
            <a:ext cx="3240360" cy="1824239"/>
          </a:xfrm>
          <a:prstGeom prst="rect">
            <a:avLst/>
          </a:prstGeom>
        </p:spPr>
      </p:pic>
      <p:sp>
        <p:nvSpPr>
          <p:cNvPr id="15" name="CuadroTexto 14"/>
          <p:cNvSpPr txBox="1"/>
          <p:nvPr/>
        </p:nvSpPr>
        <p:spPr>
          <a:xfrm>
            <a:off x="4960249" y="5813899"/>
            <a:ext cx="2646943" cy="369332"/>
          </a:xfrm>
          <a:prstGeom prst="rect">
            <a:avLst/>
          </a:prstGeom>
          <a:noFill/>
        </p:spPr>
        <p:txBody>
          <a:bodyPr wrap="none" rtlCol="0">
            <a:spAutoFit/>
          </a:bodyPr>
          <a:lstStyle/>
          <a:p>
            <a:r>
              <a:rPr lang="es-ES" b="1" dirty="0" smtClean="0"/>
              <a:t>AUC</a:t>
            </a:r>
            <a:r>
              <a:rPr lang="es-ES" dirty="0" smtClean="0"/>
              <a:t>: Area Under Curve</a:t>
            </a:r>
            <a:endParaRPr lang="es-ES" dirty="0"/>
          </a:p>
        </p:txBody>
      </p:sp>
    </p:spTree>
    <p:extLst>
      <p:ext uri="{BB962C8B-B14F-4D97-AF65-F5344CB8AC3E}">
        <p14:creationId xmlns:p14="http://schemas.microsoft.com/office/powerpoint/2010/main" val="216293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1196752"/>
            <a:ext cx="8229600" cy="4525963"/>
          </a:xfrm>
        </p:spPr>
        <p:txBody>
          <a:bodyPr/>
          <a:lstStyle/>
          <a:p>
            <a:r>
              <a:rPr lang="es-ES" b="1" dirty="0" smtClean="0"/>
              <a:t>El problema de la “</a:t>
            </a:r>
            <a:r>
              <a:rPr lang="es-ES" b="1" i="1" dirty="0" smtClean="0"/>
              <a:t>aguja en el pajar” </a:t>
            </a:r>
            <a:r>
              <a:rPr lang="es-ES" dirty="0" smtClean="0"/>
              <a:t>(1)</a:t>
            </a:r>
            <a:r>
              <a:rPr lang="es-ES" b="1" dirty="0" smtClean="0"/>
              <a:t> </a:t>
            </a:r>
          </a:p>
          <a:p>
            <a:pPr marL="400050" lvl="1" indent="0">
              <a:buNone/>
            </a:pPr>
            <a:r>
              <a:rPr lang="es-ES" sz="2400" dirty="0" smtClean="0"/>
              <a:t>Cuando </a:t>
            </a:r>
            <a:r>
              <a:rPr lang="es-ES" sz="2400" dirty="0"/>
              <a:t>existe un claro desequilibrio entre clases, como es el caso de los tuits de odio que pueden ser un </a:t>
            </a:r>
            <a:r>
              <a:rPr lang="es-ES" sz="2400" dirty="0" smtClean="0"/>
              <a:t>2 </a:t>
            </a:r>
            <a:r>
              <a:rPr lang="es-ES" sz="2400" dirty="0"/>
              <a:t>‰ del </a:t>
            </a:r>
            <a:r>
              <a:rPr lang="es-ES" sz="2400" dirty="0" smtClean="0"/>
              <a:t>total</a:t>
            </a:r>
          </a:p>
          <a:p>
            <a:pPr marL="914400" lvl="1" indent="-514350">
              <a:buFont typeface="+mj-lt"/>
              <a:buAutoNum type="arabicPeriod"/>
            </a:pPr>
            <a:r>
              <a:rPr lang="es-ES" sz="2200" dirty="0" smtClean="0"/>
              <a:t>El </a:t>
            </a:r>
            <a:r>
              <a:rPr lang="es-ES" sz="2200" i="1" dirty="0" smtClean="0"/>
              <a:t>etiquetado manual </a:t>
            </a:r>
            <a:r>
              <a:rPr lang="es-ES" sz="2200" dirty="0" smtClean="0"/>
              <a:t>se torna difícil y</a:t>
            </a:r>
          </a:p>
          <a:p>
            <a:pPr marL="914400" lvl="1" indent="-514350">
              <a:buFont typeface="+mj-lt"/>
              <a:buAutoNum type="arabicPeriod"/>
            </a:pPr>
            <a:r>
              <a:rPr lang="es-ES" sz="2200" dirty="0" smtClean="0"/>
              <a:t>Es </a:t>
            </a:r>
            <a:r>
              <a:rPr lang="es-ES" sz="2200" dirty="0"/>
              <a:t>posible obtener una </a:t>
            </a:r>
            <a:r>
              <a:rPr lang="es-ES" sz="2200" i="1" dirty="0"/>
              <a:t>exactitud enorme </a:t>
            </a:r>
            <a:r>
              <a:rPr lang="es-ES" sz="2200" i="1" dirty="0" smtClean="0"/>
              <a:t>- 99,8% - </a:t>
            </a:r>
            <a:r>
              <a:rPr lang="es-ES" sz="2200" dirty="0" smtClean="0"/>
              <a:t>aun </a:t>
            </a:r>
            <a:r>
              <a:rPr lang="es-ES" sz="2200" i="1" dirty="0" smtClean="0"/>
              <a:t>clasificando </a:t>
            </a:r>
            <a:r>
              <a:rPr lang="es-ES" sz="2200" dirty="0"/>
              <a:t>todos los tuits </a:t>
            </a:r>
            <a:r>
              <a:rPr lang="es-ES" sz="2200" dirty="0" smtClean="0"/>
              <a:t>de odio (</a:t>
            </a:r>
            <a:r>
              <a:rPr lang="es-ES" sz="2200" i="1" dirty="0" smtClean="0"/>
              <a:t>erróneamente</a:t>
            </a:r>
            <a:r>
              <a:rPr lang="es-ES" sz="2200" dirty="0"/>
              <a:t>) </a:t>
            </a:r>
            <a:r>
              <a:rPr lang="es-ES" sz="2200" dirty="0" smtClean="0"/>
              <a:t>en la clase mayoritaria</a:t>
            </a:r>
            <a:endParaRPr lang="es-ES" sz="22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18</a:t>
            </a:fld>
            <a:endParaRPr lang="es-E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4640655"/>
            <a:ext cx="2261332" cy="50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lecha derecha 5"/>
          <p:cNvSpPr/>
          <p:nvPr/>
        </p:nvSpPr>
        <p:spPr>
          <a:xfrm>
            <a:off x="5760132" y="4869680"/>
            <a:ext cx="936104" cy="215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9" name="Imagen 8"/>
          <p:cNvPicPr/>
          <p:nvPr/>
        </p:nvPicPr>
        <p:blipFill>
          <a:blip r:embed="rId3"/>
          <a:srcRect/>
          <a:stretch>
            <a:fillRect/>
          </a:stretch>
        </p:blipFill>
        <p:spPr bwMode="auto">
          <a:xfrm>
            <a:off x="790209" y="4177752"/>
            <a:ext cx="1106684" cy="1697801"/>
          </a:xfrm>
          <a:prstGeom prst="rect">
            <a:avLst/>
          </a:prstGeom>
          <a:noFill/>
          <a:ln w="9525">
            <a:noFill/>
            <a:miter lim="800000"/>
            <a:headEnd/>
            <a:tailEnd/>
          </a:ln>
        </p:spPr>
      </p:pic>
      <p:pic>
        <p:nvPicPr>
          <p:cNvPr id="11" name="Imagen 10"/>
          <p:cNvPicPr>
            <a:picLocks noChangeAspect="1"/>
          </p:cNvPicPr>
          <p:nvPr/>
        </p:nvPicPr>
        <p:blipFill>
          <a:blip r:embed="rId4"/>
          <a:stretch>
            <a:fillRect/>
          </a:stretch>
        </p:blipFill>
        <p:spPr>
          <a:xfrm>
            <a:off x="1968664" y="4094288"/>
            <a:ext cx="3996375" cy="1550784"/>
          </a:xfrm>
          <a:prstGeom prst="rect">
            <a:avLst/>
          </a:prstGeom>
        </p:spPr>
      </p:pic>
    </p:spTree>
    <p:extLst>
      <p:ext uri="{BB962C8B-B14F-4D97-AF65-F5344CB8AC3E}">
        <p14:creationId xmlns:p14="http://schemas.microsoft.com/office/powerpoint/2010/main" val="838306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19</a:t>
            </a:fld>
            <a:endParaRPr lang="es-ES" dirty="0"/>
          </a:p>
        </p:txBody>
      </p:sp>
      <p:sp>
        <p:nvSpPr>
          <p:cNvPr id="9" name="CuadroTexto 8"/>
          <p:cNvSpPr txBox="1"/>
          <p:nvPr/>
        </p:nvSpPr>
        <p:spPr>
          <a:xfrm>
            <a:off x="683568" y="1052736"/>
            <a:ext cx="7704856" cy="584775"/>
          </a:xfrm>
          <a:prstGeom prst="rect">
            <a:avLst/>
          </a:prstGeom>
          <a:noFill/>
        </p:spPr>
        <p:txBody>
          <a:bodyPr wrap="square" rtlCol="0">
            <a:spAutoFit/>
          </a:bodyPr>
          <a:lstStyle/>
          <a:p>
            <a:pPr algn="ctr"/>
            <a:r>
              <a:rPr lang="es-ES" sz="3200" b="1" dirty="0" smtClean="0">
                <a:latin typeface="+mn-lt"/>
              </a:rPr>
              <a:t>La “</a:t>
            </a:r>
            <a:r>
              <a:rPr lang="es-ES" sz="3200" b="1" i="1" dirty="0" smtClean="0">
                <a:latin typeface="+mn-lt"/>
              </a:rPr>
              <a:t>Aguja en el Pajar”  </a:t>
            </a:r>
            <a:r>
              <a:rPr lang="es-ES" sz="3200" dirty="0" smtClean="0">
                <a:latin typeface="+mn-lt"/>
              </a:rPr>
              <a:t>(2)</a:t>
            </a:r>
            <a:endParaRPr lang="es-ES" sz="3200" dirty="0">
              <a:latin typeface="+mn-lt"/>
            </a:endParaRPr>
          </a:p>
        </p:txBody>
      </p:sp>
      <p:pic>
        <p:nvPicPr>
          <p:cNvPr id="11" name="Imagen 10"/>
          <p:cNvPicPr>
            <a:picLocks noChangeAspect="1"/>
          </p:cNvPicPr>
          <p:nvPr/>
        </p:nvPicPr>
        <p:blipFill>
          <a:blip r:embed="rId2"/>
          <a:stretch>
            <a:fillRect/>
          </a:stretch>
        </p:blipFill>
        <p:spPr>
          <a:xfrm>
            <a:off x="2362" y="2588757"/>
            <a:ext cx="1990725" cy="1743075"/>
          </a:xfrm>
          <a:prstGeom prst="rect">
            <a:avLst/>
          </a:prstGeom>
        </p:spPr>
      </p:pic>
      <p:sp>
        <p:nvSpPr>
          <p:cNvPr id="2" name="CuadroTexto 1"/>
          <p:cNvSpPr txBox="1"/>
          <p:nvPr/>
        </p:nvSpPr>
        <p:spPr>
          <a:xfrm>
            <a:off x="2056141" y="1573325"/>
            <a:ext cx="6912768" cy="1938992"/>
          </a:xfrm>
          <a:prstGeom prst="rect">
            <a:avLst/>
          </a:prstGeom>
          <a:noFill/>
        </p:spPr>
        <p:txBody>
          <a:bodyPr wrap="square" rtlCol="0">
            <a:spAutoFit/>
          </a:bodyPr>
          <a:lstStyle/>
          <a:p>
            <a:r>
              <a:rPr lang="es-ES" sz="2000" dirty="0" smtClean="0"/>
              <a:t>Es fácil comprender por qué pueden producirse </a:t>
            </a:r>
            <a:r>
              <a:rPr lang="es-ES" sz="2000" b="1" i="1" dirty="0" smtClean="0"/>
              <a:t>reducidas precisión </a:t>
            </a:r>
            <a:r>
              <a:rPr lang="es-ES" sz="2000" dirty="0" smtClean="0"/>
              <a:t>(</a:t>
            </a:r>
            <a:r>
              <a:rPr lang="es-ES" sz="2000" b="1" dirty="0" smtClean="0"/>
              <a:t>p</a:t>
            </a:r>
            <a:r>
              <a:rPr lang="es-ES" sz="2000" dirty="0" smtClean="0"/>
              <a:t>)</a:t>
            </a:r>
            <a:r>
              <a:rPr lang="es-ES" sz="2000" b="1" i="1" dirty="0" smtClean="0"/>
              <a:t> y exhaustividad</a:t>
            </a:r>
            <a:r>
              <a:rPr lang="es-ES" sz="2000" dirty="0" smtClean="0"/>
              <a:t> (</a:t>
            </a:r>
            <a:r>
              <a:rPr lang="es-ES" sz="2000" b="1" dirty="0" smtClean="0"/>
              <a:t>r</a:t>
            </a:r>
            <a:r>
              <a:rPr lang="es-ES" sz="2000" dirty="0" smtClean="0"/>
              <a:t>):</a:t>
            </a:r>
          </a:p>
          <a:p>
            <a:r>
              <a:rPr lang="es-ES" sz="2000" i="1" dirty="0" smtClean="0"/>
              <a:t>Los </a:t>
            </a:r>
            <a:r>
              <a:rPr lang="es-ES" sz="2000" i="1" dirty="0"/>
              <a:t>valores atípicos de </a:t>
            </a:r>
            <a:r>
              <a:rPr lang="es-ES" sz="2000" i="1" dirty="0" smtClean="0"/>
              <a:t>la clase mayoritaria  </a:t>
            </a:r>
            <a:r>
              <a:rPr lang="es-ES" sz="2000" i="1" dirty="0"/>
              <a:t>aunque sean pocos, influirán en el clasificador ya que </a:t>
            </a:r>
            <a:r>
              <a:rPr lang="es-ES" sz="2000" i="1" dirty="0" smtClean="0"/>
              <a:t>los considerará  pertenecientes </a:t>
            </a:r>
            <a:r>
              <a:rPr lang="es-ES" sz="2000" i="1" dirty="0"/>
              <a:t>a </a:t>
            </a:r>
            <a:r>
              <a:rPr lang="es-ES" sz="2000" i="1" dirty="0" smtClean="0"/>
              <a:t>la minoritaria</a:t>
            </a:r>
            <a:r>
              <a:rPr lang="es-ES" sz="2000" i="1" baseline="30000" dirty="0" smtClean="0"/>
              <a:t> </a:t>
            </a:r>
            <a:r>
              <a:rPr lang="es-ES" sz="2000" i="1" dirty="0"/>
              <a:t>y el clasificador inducido estará sesgado </a:t>
            </a:r>
          </a:p>
        </p:txBody>
      </p:sp>
      <p:sp>
        <p:nvSpPr>
          <p:cNvPr id="6" name="Elipse 5"/>
          <p:cNvSpPr/>
          <p:nvPr/>
        </p:nvSpPr>
        <p:spPr>
          <a:xfrm>
            <a:off x="5512525" y="6453336"/>
            <a:ext cx="45719" cy="855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8" name="Imagen 7"/>
          <p:cNvPicPr>
            <a:picLocks noChangeAspect="1"/>
          </p:cNvPicPr>
          <p:nvPr/>
        </p:nvPicPr>
        <p:blipFill>
          <a:blip r:embed="rId3"/>
          <a:stretch>
            <a:fillRect/>
          </a:stretch>
        </p:blipFill>
        <p:spPr>
          <a:xfrm>
            <a:off x="1993087" y="3460294"/>
            <a:ext cx="6372225" cy="3286125"/>
          </a:xfrm>
          <a:prstGeom prst="rect">
            <a:avLst/>
          </a:prstGeom>
        </p:spPr>
      </p:pic>
    </p:spTree>
    <p:extLst>
      <p:ext uri="{BB962C8B-B14F-4D97-AF65-F5344CB8AC3E}">
        <p14:creationId xmlns:p14="http://schemas.microsoft.com/office/powerpoint/2010/main" val="1522669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fontScale="92500" lnSpcReduction="20000"/>
          </a:bodyPr>
          <a:lstStyle/>
          <a:p>
            <a:pPr fontAlgn="auto">
              <a:spcAft>
                <a:spcPts val="0"/>
              </a:spcAft>
              <a:buFont typeface="Arial" pitchFamily="34" charset="0"/>
              <a:buNone/>
              <a:defRPr/>
            </a:pPr>
            <a:r>
              <a:rPr lang="es-ES" sz="3500" b="1" dirty="0" smtClean="0"/>
              <a:t>El Procesamiento del Lenguaje Natural (PLN) </a:t>
            </a:r>
            <a:r>
              <a:rPr lang="es-ES" sz="3300" dirty="0" smtClean="0"/>
              <a:t>es la disciplina del campo de </a:t>
            </a:r>
            <a:r>
              <a:rPr lang="es-ES" sz="3300" dirty="0"/>
              <a:t>las ciencias de la computación, inteligencia artificial y lingüística que estudia las interacciones entre las computadoras y el </a:t>
            </a:r>
            <a:r>
              <a:rPr lang="es-ES" sz="3300" b="1" dirty="0"/>
              <a:t>lenguaje</a:t>
            </a:r>
            <a:r>
              <a:rPr lang="es-ES" sz="3300" dirty="0"/>
              <a:t> </a:t>
            </a:r>
            <a:r>
              <a:rPr lang="es-ES" sz="3300" dirty="0" smtClean="0"/>
              <a:t>humano, por medio de la voz o del texto. Se trata de una disciplina tan antigua como el uso de las computadoras (años 40), de gran amplitud, y con aplicaciones tan importantes como la </a:t>
            </a:r>
            <a:r>
              <a:rPr lang="es-ES" sz="3300" i="1" dirty="0" smtClean="0"/>
              <a:t>traducción automática el reconocimiento de voz o </a:t>
            </a:r>
            <a:r>
              <a:rPr lang="es-ES" sz="3300" dirty="0" smtClean="0"/>
              <a:t>la </a:t>
            </a:r>
            <a:r>
              <a:rPr lang="es-ES" sz="3300" i="1" dirty="0" smtClean="0"/>
              <a:t>búsqueda de información</a:t>
            </a:r>
            <a:r>
              <a:rPr lang="es-ES" sz="3300" dirty="0" smtClean="0"/>
              <a:t> en Internet </a:t>
            </a: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16/05/2017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2</a:t>
            </a:fld>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20</a:t>
            </a:fld>
            <a:endParaRPr lang="es-ES" dirty="0"/>
          </a:p>
        </p:txBody>
      </p:sp>
      <p:sp>
        <p:nvSpPr>
          <p:cNvPr id="9" name="CuadroTexto 8"/>
          <p:cNvSpPr txBox="1"/>
          <p:nvPr/>
        </p:nvSpPr>
        <p:spPr>
          <a:xfrm>
            <a:off x="683568" y="1052736"/>
            <a:ext cx="7704856" cy="584775"/>
          </a:xfrm>
          <a:prstGeom prst="rect">
            <a:avLst/>
          </a:prstGeom>
          <a:noFill/>
        </p:spPr>
        <p:txBody>
          <a:bodyPr wrap="square" rtlCol="0">
            <a:spAutoFit/>
          </a:bodyPr>
          <a:lstStyle/>
          <a:p>
            <a:pPr algn="ctr"/>
            <a:r>
              <a:rPr lang="es-ES" sz="3200" b="1" dirty="0" smtClean="0">
                <a:latin typeface="+mn-lt"/>
              </a:rPr>
              <a:t>La “</a:t>
            </a:r>
            <a:r>
              <a:rPr lang="es-ES" sz="3200" b="1" i="1" dirty="0" smtClean="0">
                <a:latin typeface="+mn-lt"/>
              </a:rPr>
              <a:t>Aguja en el Pajar”  </a:t>
            </a:r>
            <a:r>
              <a:rPr lang="es-ES" sz="3200" dirty="0" smtClean="0">
                <a:latin typeface="+mn-lt"/>
              </a:rPr>
              <a:t>(3)</a:t>
            </a:r>
            <a:endParaRPr lang="es-ES" sz="3200" dirty="0">
              <a:latin typeface="+mn-lt"/>
            </a:endParaRPr>
          </a:p>
        </p:txBody>
      </p:sp>
      <p:pic>
        <p:nvPicPr>
          <p:cNvPr id="11" name="Imagen 10"/>
          <p:cNvPicPr>
            <a:picLocks noChangeAspect="1"/>
          </p:cNvPicPr>
          <p:nvPr/>
        </p:nvPicPr>
        <p:blipFill>
          <a:blip r:embed="rId2"/>
          <a:stretch>
            <a:fillRect/>
          </a:stretch>
        </p:blipFill>
        <p:spPr>
          <a:xfrm>
            <a:off x="2362" y="2588757"/>
            <a:ext cx="1990725" cy="1743075"/>
          </a:xfrm>
          <a:prstGeom prst="rect">
            <a:avLst/>
          </a:prstGeom>
        </p:spPr>
      </p:pic>
      <p:sp>
        <p:nvSpPr>
          <p:cNvPr id="2" name="CuadroTexto 1"/>
          <p:cNvSpPr txBox="1"/>
          <p:nvPr/>
        </p:nvSpPr>
        <p:spPr>
          <a:xfrm>
            <a:off x="2056141" y="1573325"/>
            <a:ext cx="6912768" cy="2123658"/>
          </a:xfrm>
          <a:prstGeom prst="rect">
            <a:avLst/>
          </a:prstGeom>
          <a:noFill/>
        </p:spPr>
        <p:txBody>
          <a:bodyPr wrap="square" rtlCol="0">
            <a:spAutoFit/>
          </a:bodyPr>
          <a:lstStyle/>
          <a:p>
            <a:r>
              <a:rPr lang="es-ES" sz="2400" dirty="0" smtClean="0"/>
              <a:t>TUITS:</a:t>
            </a:r>
          </a:p>
          <a:p>
            <a:pPr marL="457200" indent="-457200">
              <a:buFont typeface="+mj-lt"/>
              <a:buAutoNum type="arabicPeriod"/>
            </a:pPr>
            <a:r>
              <a:rPr lang="es-ES" sz="2400" i="1" dirty="0" smtClean="0"/>
              <a:t>‘</a:t>
            </a:r>
            <a:r>
              <a:rPr lang="es-ES" sz="2000" dirty="0" smtClean="0">
                <a:latin typeface="Courier New" panose="02070309020205020404" pitchFamily="49" charset="0"/>
                <a:cs typeface="Courier New" panose="02070309020205020404" pitchFamily="49" charset="0"/>
              </a:rPr>
              <a:t>El </a:t>
            </a:r>
            <a:r>
              <a:rPr lang="es-ES" sz="2000" b="1" dirty="0">
                <a:latin typeface="+mn-lt"/>
                <a:cs typeface="Courier New" panose="02070309020205020404" pitchFamily="49" charset="0"/>
              </a:rPr>
              <a:t>miedo</a:t>
            </a:r>
            <a:r>
              <a:rPr lang="es-ES" sz="2000" dirty="0">
                <a:latin typeface="Courier New" panose="02070309020205020404" pitchFamily="49" charset="0"/>
                <a:cs typeface="Courier New" panose="02070309020205020404" pitchFamily="49" charset="0"/>
              </a:rPr>
              <a:t> de mi vida la </a:t>
            </a:r>
            <a:r>
              <a:rPr lang="es-ES" sz="2000" b="1" dirty="0">
                <a:latin typeface="+mn-lt"/>
                <a:cs typeface="Courier New" panose="02070309020205020404" pitchFamily="49" charset="0"/>
              </a:rPr>
              <a:t>concha</a:t>
            </a:r>
            <a:r>
              <a:rPr lang="es-ES" sz="2000" dirty="0">
                <a:latin typeface="Courier New" panose="02070309020205020404" pitchFamily="49" charset="0"/>
                <a:cs typeface="Courier New" panose="02070309020205020404" pitchFamily="49" charset="0"/>
              </a:rPr>
              <a:t> de su </a:t>
            </a:r>
            <a:r>
              <a:rPr lang="es-ES" sz="2000" b="1" dirty="0">
                <a:latin typeface="+mn-lt"/>
                <a:cs typeface="Courier New" panose="02070309020205020404" pitchFamily="49" charset="0"/>
              </a:rPr>
              <a:t>madre</a:t>
            </a:r>
            <a:r>
              <a:rPr lang="es-ES" sz="2000" dirty="0">
                <a:latin typeface="Courier New" panose="02070309020205020404" pitchFamily="49" charset="0"/>
                <a:cs typeface="Courier New" panose="02070309020205020404" pitchFamily="49" charset="0"/>
              </a:rPr>
              <a:t> </a:t>
            </a:r>
            <a:r>
              <a:rPr lang="es-ES" sz="2000" b="1" dirty="0">
                <a:latin typeface="+mn-lt"/>
                <a:cs typeface="Courier New" panose="02070309020205020404" pitchFamily="49" charset="0"/>
              </a:rPr>
              <a:t>negros</a:t>
            </a:r>
            <a:r>
              <a:rPr lang="es-ES" sz="2000" dirty="0">
                <a:latin typeface="Courier New" panose="02070309020205020404" pitchFamily="49" charset="0"/>
                <a:cs typeface="Courier New" panose="02070309020205020404" pitchFamily="49" charset="0"/>
              </a:rPr>
              <a:t> de </a:t>
            </a:r>
            <a:r>
              <a:rPr lang="es-ES" sz="2000" dirty="0" smtClean="0">
                <a:latin typeface="+mn-lt"/>
                <a:cs typeface="Courier New" panose="02070309020205020404" pitchFamily="49" charset="0"/>
              </a:rPr>
              <a:t>mierda</a:t>
            </a:r>
            <a:r>
              <a:rPr lang="es-ES" sz="2000" dirty="0" smtClean="0"/>
              <a:t>’ </a:t>
            </a:r>
          </a:p>
          <a:p>
            <a:pPr marL="457200" indent="-457200">
              <a:buFont typeface="+mj-lt"/>
              <a:buAutoNum type="arabicPeriod"/>
            </a:pPr>
            <a:r>
              <a:rPr lang="es-ES" sz="2000" dirty="0" smtClean="0"/>
              <a:t>‘ </a:t>
            </a:r>
            <a:r>
              <a:rPr lang="es-ES" sz="2000" dirty="0" smtClean="0">
                <a:latin typeface="Courier New" panose="02070309020205020404" pitchFamily="49" charset="0"/>
                <a:cs typeface="Courier New" panose="02070309020205020404" pitchFamily="49" charset="0"/>
              </a:rPr>
              <a:t>A mi </a:t>
            </a:r>
            <a:r>
              <a:rPr lang="es-ES" sz="2000" b="1" dirty="0" smtClean="0">
                <a:latin typeface="+mn-lt"/>
                <a:cs typeface="Courier New" panose="02070309020205020404" pitchFamily="49" charset="0"/>
              </a:rPr>
              <a:t>madre</a:t>
            </a:r>
            <a:r>
              <a:rPr lang="es-ES" sz="2000" dirty="0" smtClean="0">
                <a:latin typeface="Courier New" panose="02070309020205020404" pitchFamily="49" charset="0"/>
                <a:cs typeface="Courier New" panose="02070309020205020404" pitchFamily="49" charset="0"/>
              </a:rPr>
              <a:t> le dan </a:t>
            </a:r>
            <a:r>
              <a:rPr lang="es-ES" sz="2000" b="1" dirty="0" smtClean="0">
                <a:latin typeface="+mn-lt"/>
                <a:cs typeface="Courier New" panose="02070309020205020404" pitchFamily="49" charset="0"/>
              </a:rPr>
              <a:t>miedo</a:t>
            </a:r>
            <a:r>
              <a:rPr lang="es-ES" sz="2000" dirty="0" smtClean="0">
                <a:latin typeface="Courier New" panose="02070309020205020404" pitchFamily="49" charset="0"/>
                <a:cs typeface="Courier New" panose="02070309020205020404" pitchFamily="49" charset="0"/>
              </a:rPr>
              <a:t> los mejillones por sus </a:t>
            </a:r>
            <a:r>
              <a:rPr lang="es-ES" sz="2000" b="1" dirty="0" smtClean="0">
                <a:latin typeface="+mn-lt"/>
                <a:cs typeface="Courier New" panose="02070309020205020404" pitchFamily="49" charset="0"/>
              </a:rPr>
              <a:t>conchas</a:t>
            </a:r>
            <a:r>
              <a:rPr lang="es-ES" sz="2000" dirty="0" smtClean="0">
                <a:latin typeface="Courier New" panose="02070309020205020404" pitchFamily="49" charset="0"/>
                <a:cs typeface="Courier New" panose="02070309020205020404" pitchFamily="49" charset="0"/>
              </a:rPr>
              <a:t> </a:t>
            </a:r>
            <a:r>
              <a:rPr lang="es-ES" sz="2000" b="1" dirty="0" smtClean="0">
                <a:latin typeface="+mn-lt"/>
                <a:cs typeface="Courier New" panose="02070309020205020404" pitchFamily="49" charset="0"/>
              </a:rPr>
              <a:t>negras</a:t>
            </a:r>
            <a:r>
              <a:rPr lang="es-ES" sz="2000" dirty="0" smtClean="0"/>
              <a:t>’</a:t>
            </a:r>
          </a:p>
          <a:p>
            <a:r>
              <a:rPr lang="es-ES" sz="2400" dirty="0" smtClean="0"/>
              <a:t>EXTRACTOR DE ATRIBUTOS</a:t>
            </a:r>
            <a:r>
              <a:rPr lang="es-ES" sz="2000" dirty="0" smtClean="0"/>
              <a:t>: </a:t>
            </a:r>
            <a:r>
              <a:rPr lang="es-ES" sz="2000" b="1" dirty="0" smtClean="0"/>
              <a:t>B</a:t>
            </a:r>
            <a:r>
              <a:rPr lang="es-ES" sz="2000" dirty="0" smtClean="0"/>
              <a:t>ag </a:t>
            </a:r>
            <a:r>
              <a:rPr lang="es-ES" sz="2000" b="1" dirty="0" smtClean="0"/>
              <a:t>O</a:t>
            </a:r>
            <a:r>
              <a:rPr lang="es-ES" sz="2000" dirty="0" smtClean="0"/>
              <a:t>f </a:t>
            </a:r>
            <a:r>
              <a:rPr lang="es-ES" sz="2000" b="1" dirty="0" smtClean="0"/>
              <a:t>W</a:t>
            </a:r>
            <a:r>
              <a:rPr lang="es-ES" sz="2000" dirty="0" smtClean="0"/>
              <a:t>ords</a:t>
            </a:r>
            <a:endParaRPr lang="es-ES" sz="2000" dirty="0"/>
          </a:p>
        </p:txBody>
      </p:sp>
      <p:pic>
        <p:nvPicPr>
          <p:cNvPr id="10" name="Imagen 9"/>
          <p:cNvPicPr>
            <a:picLocks noChangeAspect="1"/>
          </p:cNvPicPr>
          <p:nvPr/>
        </p:nvPicPr>
        <p:blipFill>
          <a:blip r:embed="rId3"/>
          <a:stretch>
            <a:fillRect/>
          </a:stretch>
        </p:blipFill>
        <p:spPr>
          <a:xfrm>
            <a:off x="2267744" y="3747368"/>
            <a:ext cx="5953125" cy="2657475"/>
          </a:xfrm>
          <a:prstGeom prst="rect">
            <a:avLst/>
          </a:prstGeom>
        </p:spPr>
      </p:pic>
      <p:sp>
        <p:nvSpPr>
          <p:cNvPr id="12" name="Rectángulo 11"/>
          <p:cNvSpPr/>
          <p:nvPr/>
        </p:nvSpPr>
        <p:spPr>
          <a:xfrm>
            <a:off x="2411760" y="3932941"/>
            <a:ext cx="3352800" cy="830997"/>
          </a:xfrm>
          <a:prstGeom prst="rect">
            <a:avLst/>
          </a:prstGeom>
        </p:spPr>
        <p:txBody>
          <a:bodyPr wrap="square">
            <a:spAutoFit/>
          </a:bodyPr>
          <a:lstStyle/>
          <a:p>
            <a:r>
              <a:rPr lang="es-ES" sz="1600" i="1" dirty="0" smtClean="0"/>
              <a:t>‘</a:t>
            </a:r>
            <a:r>
              <a:rPr lang="es-ES" sz="1600" dirty="0" smtClean="0">
                <a:solidFill>
                  <a:srgbClr val="00B050"/>
                </a:solidFill>
                <a:latin typeface="Courier New" panose="02070309020205020404" pitchFamily="49" charset="0"/>
                <a:cs typeface="Courier New" panose="02070309020205020404" pitchFamily="49" charset="0"/>
              </a:rPr>
              <a:t>El miedo de mi vida la </a:t>
            </a:r>
          </a:p>
          <a:p>
            <a:r>
              <a:rPr lang="es-ES" sz="1600" dirty="0" smtClean="0">
                <a:solidFill>
                  <a:srgbClr val="00B050"/>
                </a:solidFill>
                <a:latin typeface="Courier New" panose="02070309020205020404" pitchFamily="49" charset="0"/>
                <a:cs typeface="Courier New" panose="02070309020205020404" pitchFamily="49" charset="0"/>
              </a:rPr>
              <a:t>concha de su madre negros </a:t>
            </a:r>
          </a:p>
          <a:p>
            <a:r>
              <a:rPr lang="es-ES" sz="1600" dirty="0" smtClean="0">
                <a:solidFill>
                  <a:srgbClr val="00B050"/>
                </a:solidFill>
                <a:latin typeface="Courier New" panose="02070309020205020404" pitchFamily="49" charset="0"/>
                <a:cs typeface="Courier New" panose="02070309020205020404" pitchFamily="49" charset="0"/>
              </a:rPr>
              <a:t>de mierda</a:t>
            </a:r>
            <a:r>
              <a:rPr lang="es-ES" sz="1600" dirty="0" smtClean="0"/>
              <a:t>’ </a:t>
            </a:r>
          </a:p>
        </p:txBody>
      </p:sp>
      <p:sp>
        <p:nvSpPr>
          <p:cNvPr id="14" name="Rectángulo 13"/>
          <p:cNvSpPr/>
          <p:nvPr/>
        </p:nvSpPr>
        <p:spPr>
          <a:xfrm>
            <a:off x="6267798" y="4108535"/>
            <a:ext cx="1797050" cy="830997"/>
          </a:xfrm>
          <a:prstGeom prst="rect">
            <a:avLst/>
          </a:prstGeom>
        </p:spPr>
        <p:txBody>
          <a:bodyPr wrap="square">
            <a:spAutoFit/>
          </a:bodyPr>
          <a:lstStyle/>
          <a:p>
            <a:r>
              <a:rPr lang="es-ES" sz="1600" dirty="0" smtClean="0"/>
              <a:t>[</a:t>
            </a:r>
            <a:r>
              <a:rPr lang="es-ES" sz="1600" dirty="0" smtClean="0">
                <a:solidFill>
                  <a:srgbClr val="00B050"/>
                </a:solidFill>
                <a:latin typeface="Arial" panose="020B0604020202020204" pitchFamily="34" charset="0"/>
                <a:cs typeface="Arial" panose="020B0604020202020204" pitchFamily="34" charset="0"/>
              </a:rPr>
              <a:t>miedo, concha, </a:t>
            </a:r>
          </a:p>
          <a:p>
            <a:r>
              <a:rPr lang="es-ES" sz="1600" dirty="0" smtClean="0">
                <a:solidFill>
                  <a:srgbClr val="00B050"/>
                </a:solidFill>
                <a:latin typeface="Arial" panose="020B0604020202020204" pitchFamily="34" charset="0"/>
                <a:cs typeface="Arial" panose="020B0604020202020204" pitchFamily="34" charset="0"/>
              </a:rPr>
              <a:t>madre,  negro, </a:t>
            </a:r>
          </a:p>
          <a:p>
            <a:r>
              <a:rPr lang="es-ES" sz="1600" dirty="0" smtClean="0">
                <a:solidFill>
                  <a:srgbClr val="00B050"/>
                </a:solidFill>
                <a:latin typeface="Arial" panose="020B0604020202020204" pitchFamily="34" charset="0"/>
                <a:cs typeface="Arial" panose="020B0604020202020204" pitchFamily="34" charset="0"/>
              </a:rPr>
              <a:t>mierda</a:t>
            </a:r>
            <a:r>
              <a:rPr lang="es-ES" sz="1600" dirty="0" smtClean="0"/>
              <a:t>]</a:t>
            </a:r>
          </a:p>
        </p:txBody>
      </p:sp>
      <p:sp>
        <p:nvSpPr>
          <p:cNvPr id="15" name="Rectángulo 14"/>
          <p:cNvSpPr/>
          <p:nvPr/>
        </p:nvSpPr>
        <p:spPr>
          <a:xfrm>
            <a:off x="2411760" y="5525353"/>
            <a:ext cx="3352800" cy="830997"/>
          </a:xfrm>
          <a:prstGeom prst="rect">
            <a:avLst/>
          </a:prstGeom>
        </p:spPr>
        <p:txBody>
          <a:bodyPr wrap="square">
            <a:spAutoFit/>
          </a:bodyPr>
          <a:lstStyle/>
          <a:p>
            <a:r>
              <a:rPr lang="es-ES" sz="1600" dirty="0" smtClean="0"/>
              <a:t>‘ </a:t>
            </a:r>
            <a:r>
              <a:rPr lang="es-ES" sz="1600" dirty="0" smtClean="0">
                <a:solidFill>
                  <a:srgbClr val="FF0000"/>
                </a:solidFill>
                <a:latin typeface="Courier New" panose="02070309020205020404" pitchFamily="49" charset="0"/>
                <a:cs typeface="Courier New" panose="02070309020205020404" pitchFamily="49" charset="0"/>
              </a:rPr>
              <a:t>A mi madre le dan miedo los mejillones por sus conchas negras</a:t>
            </a:r>
            <a:r>
              <a:rPr lang="es-ES" sz="1600" dirty="0" smtClean="0"/>
              <a:t>’</a:t>
            </a:r>
          </a:p>
        </p:txBody>
      </p:sp>
      <p:sp>
        <p:nvSpPr>
          <p:cNvPr id="16" name="Abrir llave 15"/>
          <p:cNvSpPr/>
          <p:nvPr/>
        </p:nvSpPr>
        <p:spPr>
          <a:xfrm>
            <a:off x="6107460" y="4117040"/>
            <a:ext cx="160338" cy="18161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7" name="Rectángulo 16"/>
          <p:cNvSpPr/>
          <p:nvPr/>
        </p:nvSpPr>
        <p:spPr>
          <a:xfrm>
            <a:off x="6279258" y="5348365"/>
            <a:ext cx="1797050" cy="584775"/>
          </a:xfrm>
          <a:prstGeom prst="rect">
            <a:avLst/>
          </a:prstGeom>
        </p:spPr>
        <p:txBody>
          <a:bodyPr wrap="square">
            <a:spAutoFit/>
          </a:bodyPr>
          <a:lstStyle/>
          <a:p>
            <a:r>
              <a:rPr lang="es-ES" sz="1600" dirty="0" smtClean="0"/>
              <a:t>[</a:t>
            </a:r>
            <a:r>
              <a:rPr lang="es-ES" sz="1600" dirty="0" smtClean="0">
                <a:solidFill>
                  <a:srgbClr val="FF0000"/>
                </a:solidFill>
                <a:latin typeface="Arial" panose="020B0604020202020204" pitchFamily="34" charset="0"/>
                <a:cs typeface="Arial" panose="020B0604020202020204" pitchFamily="34" charset="0"/>
              </a:rPr>
              <a:t>miedo, concha, </a:t>
            </a:r>
          </a:p>
          <a:p>
            <a:r>
              <a:rPr lang="es-ES" sz="1600" dirty="0" smtClean="0">
                <a:solidFill>
                  <a:srgbClr val="FF0000"/>
                </a:solidFill>
                <a:latin typeface="Arial" panose="020B0604020202020204" pitchFamily="34" charset="0"/>
                <a:cs typeface="Arial" panose="020B0604020202020204" pitchFamily="34" charset="0"/>
              </a:rPr>
              <a:t>madre,  negro</a:t>
            </a:r>
            <a:r>
              <a:rPr lang="es-ES" sz="1600" dirty="0" smtClean="0"/>
              <a:t>]</a:t>
            </a:r>
          </a:p>
        </p:txBody>
      </p:sp>
      <p:sp>
        <p:nvSpPr>
          <p:cNvPr id="7" name="CuadroTexto 6"/>
          <p:cNvSpPr txBox="1"/>
          <p:nvPr/>
        </p:nvSpPr>
        <p:spPr>
          <a:xfrm>
            <a:off x="137313" y="5756185"/>
            <a:ext cx="1697901" cy="369332"/>
          </a:xfrm>
          <a:prstGeom prst="rect">
            <a:avLst/>
          </a:prstGeom>
          <a:noFill/>
        </p:spPr>
        <p:txBody>
          <a:bodyPr wrap="none" rtlCol="0">
            <a:spAutoFit/>
          </a:bodyPr>
          <a:lstStyle/>
          <a:p>
            <a:r>
              <a:rPr lang="es-ES" b="1" dirty="0" smtClean="0"/>
              <a:t>‘</a:t>
            </a:r>
            <a:r>
              <a:rPr lang="es-ES" b="1" dirty="0" smtClean="0">
                <a:solidFill>
                  <a:srgbClr val="FF0000"/>
                </a:solidFill>
              </a:rPr>
              <a:t>ruido/atípico</a:t>
            </a:r>
            <a:r>
              <a:rPr lang="es-ES" b="1" dirty="0" smtClean="0"/>
              <a:t>’</a:t>
            </a:r>
            <a:endParaRPr lang="es-ES" b="1" dirty="0"/>
          </a:p>
        </p:txBody>
      </p:sp>
      <p:sp>
        <p:nvSpPr>
          <p:cNvPr id="8" name="Flecha derecha 7"/>
          <p:cNvSpPr/>
          <p:nvPr/>
        </p:nvSpPr>
        <p:spPr>
          <a:xfrm>
            <a:off x="1846674" y="5843663"/>
            <a:ext cx="565086" cy="2181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CuadroTexto 17"/>
          <p:cNvSpPr txBox="1"/>
          <p:nvPr/>
        </p:nvSpPr>
        <p:spPr>
          <a:xfrm>
            <a:off x="6771036" y="4911527"/>
            <a:ext cx="479618" cy="369332"/>
          </a:xfrm>
          <a:prstGeom prst="rect">
            <a:avLst/>
          </a:prstGeom>
          <a:noFill/>
        </p:spPr>
        <p:txBody>
          <a:bodyPr wrap="none" rtlCol="0">
            <a:spAutoFit/>
          </a:bodyPr>
          <a:lstStyle/>
          <a:p>
            <a:r>
              <a:rPr lang="es-ES" b="1" dirty="0" smtClean="0">
                <a:solidFill>
                  <a:srgbClr val="00B050"/>
                </a:solidFill>
              </a:rPr>
              <a:t>TP</a:t>
            </a:r>
            <a:endParaRPr lang="es-ES" b="1" dirty="0">
              <a:solidFill>
                <a:srgbClr val="00B050"/>
              </a:solidFill>
            </a:endParaRPr>
          </a:p>
        </p:txBody>
      </p:sp>
      <p:sp>
        <p:nvSpPr>
          <p:cNvPr id="19" name="CuadroTexto 18"/>
          <p:cNvSpPr txBox="1"/>
          <p:nvPr/>
        </p:nvSpPr>
        <p:spPr>
          <a:xfrm>
            <a:off x="6925017" y="5877129"/>
            <a:ext cx="479618" cy="369332"/>
          </a:xfrm>
          <a:prstGeom prst="rect">
            <a:avLst/>
          </a:prstGeom>
          <a:noFill/>
        </p:spPr>
        <p:txBody>
          <a:bodyPr wrap="none" rtlCol="0">
            <a:spAutoFit/>
          </a:bodyPr>
          <a:lstStyle/>
          <a:p>
            <a:r>
              <a:rPr lang="es-ES" dirty="0" smtClean="0">
                <a:solidFill>
                  <a:srgbClr val="FF0000"/>
                </a:solidFill>
              </a:rPr>
              <a:t>FP</a:t>
            </a:r>
            <a:endParaRPr lang="es-ES" dirty="0">
              <a:solidFill>
                <a:srgbClr val="FF0000"/>
              </a:solidFill>
            </a:endParaRPr>
          </a:p>
        </p:txBody>
      </p:sp>
    </p:spTree>
    <p:extLst>
      <p:ext uri="{BB962C8B-B14F-4D97-AF65-F5344CB8AC3E}">
        <p14:creationId xmlns:p14="http://schemas.microsoft.com/office/powerpoint/2010/main" val="3974705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596" y="1142984"/>
            <a:ext cx="8329642" cy="4525963"/>
          </a:xfrm>
        </p:spPr>
        <p:txBody>
          <a:bodyPr/>
          <a:lstStyle/>
          <a:p>
            <a:pPr algn="ctr"/>
            <a:r>
              <a:rPr lang="es-ES" b="1" dirty="0"/>
              <a:t>La “</a:t>
            </a:r>
            <a:r>
              <a:rPr lang="es-ES" b="1" i="1" dirty="0"/>
              <a:t>Aguja en el Pajar”  </a:t>
            </a:r>
            <a:r>
              <a:rPr lang="es-ES" dirty="0" smtClean="0"/>
              <a:t>(4)</a:t>
            </a:r>
            <a:endParaRPr lang="es-ES" dirty="0"/>
          </a:p>
          <a:p>
            <a:r>
              <a:rPr lang="es-ES" sz="2800" b="1" dirty="0" smtClean="0"/>
              <a:t>Clasificación </a:t>
            </a:r>
            <a:r>
              <a:rPr lang="es-ES" sz="2800" b="1" dirty="0" smtClean="0"/>
              <a:t>Supervisada </a:t>
            </a:r>
            <a:r>
              <a:rPr lang="es-ES" sz="2800" b="1" dirty="0" smtClean="0"/>
              <a:t>vs. No supervisada.</a:t>
            </a:r>
          </a:p>
          <a:p>
            <a:pPr lvl="1"/>
            <a:r>
              <a:rPr lang="es-ES" sz="2400" dirty="0" smtClean="0"/>
              <a:t>no es fácil </a:t>
            </a:r>
            <a:r>
              <a:rPr lang="es-ES" sz="2400" dirty="0"/>
              <a:t>proceder a </a:t>
            </a:r>
            <a:r>
              <a:rPr lang="es-ES" sz="2400" dirty="0" smtClean="0"/>
              <a:t>un etiquetado manual el desequilibrio de clases es muy marcado.</a:t>
            </a:r>
          </a:p>
          <a:p>
            <a:pPr lvl="1"/>
            <a:r>
              <a:rPr lang="es-ES" sz="2400" dirty="0" smtClean="0"/>
              <a:t>En estas circunstancias, es imposible que  el análisis </a:t>
            </a:r>
            <a:r>
              <a:rPr lang="es-ES" sz="2400" dirty="0" smtClean="0"/>
              <a:t>de conglomerados (</a:t>
            </a:r>
            <a:r>
              <a:rPr lang="es-ES" sz="2400" i="1" dirty="0" smtClean="0"/>
              <a:t>cluster</a:t>
            </a:r>
            <a:r>
              <a:rPr lang="es-ES" sz="2400" dirty="0" smtClean="0"/>
              <a:t>)</a:t>
            </a:r>
            <a:r>
              <a:rPr lang="es-ES" sz="2400" i="1" dirty="0" smtClean="0"/>
              <a:t> </a:t>
            </a:r>
            <a:r>
              <a:rPr lang="es-ES" sz="2400" dirty="0" smtClean="0"/>
              <a:t>, utilizando  </a:t>
            </a:r>
            <a:r>
              <a:rPr lang="es-ES" sz="2400" dirty="0" smtClean="0"/>
              <a:t>k-medias con selección </a:t>
            </a:r>
            <a:r>
              <a:rPr lang="es-ES" sz="2400" dirty="0" smtClean="0"/>
              <a:t>aleatoria de centroides iniciales, </a:t>
            </a:r>
            <a:r>
              <a:rPr lang="es-ES" sz="2400" dirty="0" smtClean="0"/>
              <a:t>clasifique </a:t>
            </a:r>
            <a:r>
              <a:rPr lang="es-ES" sz="2400" dirty="0" smtClean="0"/>
              <a:t>las instancias en </a:t>
            </a:r>
            <a:r>
              <a:rPr lang="es-ES" sz="2400" dirty="0" smtClean="0"/>
              <a:t>una clase de </a:t>
            </a:r>
            <a:r>
              <a:rPr lang="es-ES" sz="2400" dirty="0" smtClean="0"/>
              <a:t>odio y </a:t>
            </a:r>
            <a:r>
              <a:rPr lang="es-ES" sz="2400" dirty="0" smtClean="0"/>
              <a:t>en otras neutras. </a:t>
            </a:r>
            <a:endParaRPr lang="es-ES" sz="2400" dirty="0" smtClean="0"/>
          </a:p>
          <a:p>
            <a:pPr lvl="2"/>
            <a:r>
              <a:rPr lang="es-ES" dirty="0" smtClean="0"/>
              <a:t>Sería posible intentar una clasificación  con </a:t>
            </a:r>
            <a:r>
              <a:rPr lang="es-ES" i="1" dirty="0" smtClean="0"/>
              <a:t>valores </a:t>
            </a:r>
            <a:r>
              <a:rPr lang="es-ES" i="1" dirty="0" smtClean="0"/>
              <a:t>iniciales </a:t>
            </a:r>
            <a:r>
              <a:rPr lang="es-ES" i="1" dirty="0" smtClean="0"/>
              <a:t>de los centroides </a:t>
            </a:r>
            <a:r>
              <a:rPr lang="es-ES" dirty="0" smtClean="0"/>
              <a:t>basados en una preclasificación  de las instancias</a:t>
            </a:r>
            <a:r>
              <a:rPr lang="es-ES" dirty="0" smtClean="0"/>
              <a:t>.</a:t>
            </a:r>
          </a:p>
          <a:p>
            <a:r>
              <a:rPr lang="es-ES" b="1" dirty="0"/>
              <a:t>Por tanto </a:t>
            </a:r>
            <a:r>
              <a:rPr lang="es-ES" i="1" dirty="0">
                <a:sym typeface="Wingdings" pitchFamily="2" charset="2"/>
              </a:rPr>
              <a:t> métodos supervisados</a:t>
            </a:r>
            <a:r>
              <a:rPr lang="es-ES" b="1" dirty="0">
                <a:sym typeface="Wingdings" pitchFamily="2" charset="2"/>
              </a:rPr>
              <a:t>.</a:t>
            </a:r>
            <a:endParaRPr lang="es-ES" b="1" dirty="0"/>
          </a:p>
          <a:p>
            <a:endParaRPr lang="es-ES" dirty="0" smtClean="0"/>
          </a:p>
          <a:p>
            <a:pPr lvl="2">
              <a:buNone/>
            </a:pPr>
            <a:endParaRPr lang="es-ES" dirty="0" smtClean="0"/>
          </a:p>
          <a:p>
            <a:pPr lvl="1"/>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21</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spTree>
    <p:extLst>
      <p:ext uri="{BB962C8B-B14F-4D97-AF65-F5344CB8AC3E}">
        <p14:creationId xmlns:p14="http://schemas.microsoft.com/office/powerpoint/2010/main" val="1405709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algn="ctr"/>
            <a:r>
              <a:rPr lang="es-ES" b="1" dirty="0"/>
              <a:t>La “</a:t>
            </a:r>
            <a:r>
              <a:rPr lang="es-ES" b="1" i="1" dirty="0"/>
              <a:t>Aguja en el Pajar”  </a:t>
            </a:r>
            <a:r>
              <a:rPr lang="es-ES" dirty="0" smtClean="0"/>
              <a:t>(5)</a:t>
            </a:r>
            <a:endParaRPr lang="es-ES" dirty="0"/>
          </a:p>
          <a:p>
            <a:r>
              <a:rPr lang="es-ES" sz="2800" b="1" dirty="0" smtClean="0"/>
              <a:t>Etiquetado </a:t>
            </a:r>
            <a:r>
              <a:rPr lang="es-ES" sz="2800" b="1" dirty="0" smtClean="0"/>
              <a:t>de </a:t>
            </a:r>
            <a:r>
              <a:rPr lang="es-ES" sz="2800" b="1" dirty="0"/>
              <a:t>instancias</a:t>
            </a:r>
            <a:r>
              <a:rPr lang="es-ES" sz="2800" b="1" dirty="0" smtClean="0"/>
              <a:t>.</a:t>
            </a:r>
          </a:p>
          <a:p>
            <a:pPr lvl="1"/>
            <a:r>
              <a:rPr lang="es-ES" sz="2400" dirty="0" smtClean="0"/>
              <a:t>Es fácil </a:t>
            </a:r>
            <a:r>
              <a:rPr lang="es-ES" sz="2400" dirty="0"/>
              <a:t>recopilar cientos de miles de </a:t>
            </a:r>
            <a:r>
              <a:rPr lang="es-ES" sz="2400" i="1" dirty="0"/>
              <a:t>tuits no </a:t>
            </a:r>
            <a:r>
              <a:rPr lang="es-ES" sz="2400" i="1" dirty="0" smtClean="0"/>
              <a:t>etiquetados</a:t>
            </a:r>
          </a:p>
          <a:p>
            <a:pPr lvl="1"/>
            <a:r>
              <a:rPr lang="es-ES" sz="2400" dirty="0" smtClean="0"/>
              <a:t> </a:t>
            </a:r>
            <a:r>
              <a:rPr lang="es-ES" sz="2400" dirty="0"/>
              <a:t>no es tan fácil proceder a su clasificación </a:t>
            </a:r>
            <a:r>
              <a:rPr lang="es-ES" sz="2400" dirty="0" smtClean="0"/>
              <a:t>manual cuando</a:t>
            </a:r>
            <a:r>
              <a:rPr lang="es-ES" sz="2400" dirty="0"/>
              <a:t>, </a:t>
            </a:r>
            <a:r>
              <a:rPr lang="es-ES" sz="2400" dirty="0" smtClean="0"/>
              <a:t>la </a:t>
            </a:r>
            <a:r>
              <a:rPr lang="es-ES" sz="2400" dirty="0"/>
              <a:t>clase de interés </a:t>
            </a:r>
            <a:r>
              <a:rPr lang="es-ES" sz="2400" dirty="0" smtClean="0"/>
              <a:t>– tuits de odio - es </a:t>
            </a:r>
            <a:r>
              <a:rPr lang="es-ES" sz="2400" dirty="0"/>
              <a:t>muy minoritaria.</a:t>
            </a:r>
          </a:p>
          <a:p>
            <a:r>
              <a:rPr lang="es-ES" sz="2800" dirty="0" smtClean="0"/>
              <a:t>Por </a:t>
            </a:r>
            <a:r>
              <a:rPr lang="es-ES" sz="2800" dirty="0"/>
              <a:t>ello Hemos optado por </a:t>
            </a:r>
            <a:r>
              <a:rPr lang="es-ES" sz="2800" dirty="0" smtClean="0"/>
              <a:t>un </a:t>
            </a:r>
            <a:r>
              <a:rPr lang="es-ES" sz="2800" b="1" i="1" dirty="0" smtClean="0"/>
              <a:t>filtrado previo </a:t>
            </a:r>
            <a:r>
              <a:rPr lang="es-ES" sz="2800" dirty="0" smtClean="0"/>
              <a:t>iterativo de tuits lo que ,además,  </a:t>
            </a:r>
            <a:r>
              <a:rPr lang="es-ES" sz="2800" dirty="0"/>
              <a:t>reduce el desequilibrio de clases en el conjunto de entrenamiento</a:t>
            </a:r>
          </a:p>
          <a:p>
            <a:pPr lvl="1"/>
            <a:endParaRPr lang="es-ES" sz="2000" dirty="0" smtClean="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22</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pic>
        <p:nvPicPr>
          <p:cNvPr id="9" name="Imagen 8"/>
          <p:cNvPicPr>
            <a:picLocks noChangeAspect="1"/>
          </p:cNvPicPr>
          <p:nvPr/>
        </p:nvPicPr>
        <p:blipFill>
          <a:blip r:embed="rId2"/>
          <a:stretch>
            <a:fillRect/>
          </a:stretch>
        </p:blipFill>
        <p:spPr>
          <a:xfrm>
            <a:off x="1817675" y="5239075"/>
            <a:ext cx="5508650" cy="1117275"/>
          </a:xfrm>
          <a:prstGeom prst="rect">
            <a:avLst/>
          </a:prstGeom>
        </p:spPr>
      </p:pic>
    </p:spTree>
    <p:extLst>
      <p:ext uri="{BB962C8B-B14F-4D97-AF65-F5344CB8AC3E}">
        <p14:creationId xmlns:p14="http://schemas.microsoft.com/office/powerpoint/2010/main" val="1405709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marL="0" indent="0" algn="ctr">
              <a:buNone/>
            </a:pPr>
            <a:r>
              <a:rPr lang="es-ES" b="1" dirty="0" smtClean="0"/>
              <a:t>Diferentes costes de Errores de Clasificación </a:t>
            </a:r>
            <a:r>
              <a:rPr lang="es-ES" dirty="0" smtClean="0"/>
              <a:t>(1)</a:t>
            </a:r>
          </a:p>
          <a:p>
            <a:r>
              <a:rPr lang="es-ES" sz="2800" dirty="0" smtClean="0"/>
              <a:t>Con frecuencia los costes de un falso positivo son diferentes de los de un falso negativo-</a:t>
            </a:r>
          </a:p>
          <a:p>
            <a:pPr marL="457200" lvl="1" indent="0">
              <a:buNone/>
            </a:pPr>
            <a:r>
              <a:rPr lang="es-ES" sz="2400" b="1" dirty="0" smtClean="0"/>
              <a:t>Ejemplos</a:t>
            </a:r>
            <a:r>
              <a:rPr lang="es-ES" sz="2400" dirty="0" smtClean="0"/>
              <a:t>:</a:t>
            </a:r>
          </a:p>
          <a:p>
            <a:pPr marL="1314450" lvl="2" indent="-457200">
              <a:buFont typeface="+mj-lt"/>
              <a:buAutoNum type="arabicPeriod"/>
            </a:pPr>
            <a:r>
              <a:rPr lang="es-ES" i="1" dirty="0" smtClean="0"/>
              <a:t>Riesgo crediticio</a:t>
            </a:r>
            <a:r>
              <a:rPr lang="es-ES" dirty="0" smtClean="0"/>
              <a:t>: </a:t>
            </a:r>
            <a:r>
              <a:rPr lang="es-ES" sz="2000" dirty="0" smtClean="0"/>
              <a:t>Clases: </a:t>
            </a:r>
            <a:r>
              <a:rPr lang="es-ES" sz="2000" b="1" dirty="0" smtClean="0"/>
              <a:t>a</a:t>
            </a:r>
            <a:r>
              <a:rPr lang="es-ES" sz="2000" dirty="0" smtClean="0"/>
              <a:t>) Riesgo alto;  </a:t>
            </a:r>
            <a:r>
              <a:rPr lang="es-ES" sz="2000" b="1" dirty="0" smtClean="0"/>
              <a:t>b</a:t>
            </a:r>
            <a:r>
              <a:rPr lang="es-ES" sz="2000" dirty="0" smtClean="0"/>
              <a:t>) Riesgo bajo.</a:t>
            </a:r>
          </a:p>
          <a:p>
            <a:pPr marL="1314450" lvl="3" indent="0">
              <a:buNone/>
            </a:pPr>
            <a:r>
              <a:rPr lang="es-ES" dirty="0" smtClean="0"/>
              <a:t>El coste de clasificar un solicitante de alto riesgo como</a:t>
            </a:r>
            <a:r>
              <a:rPr lang="es-ES" b="1" dirty="0" smtClean="0"/>
              <a:t> </a:t>
            </a:r>
            <a:r>
              <a:rPr lang="es-ES" dirty="0" smtClean="0"/>
              <a:t>de riesgo bajo (</a:t>
            </a:r>
            <a:r>
              <a:rPr lang="es-ES" i="1" dirty="0" smtClean="0"/>
              <a:t>falso positivo</a:t>
            </a:r>
            <a:r>
              <a:rPr lang="es-ES" dirty="0" smtClean="0"/>
              <a:t>) es superior al contario (</a:t>
            </a:r>
            <a:r>
              <a:rPr lang="es-ES" i="1" dirty="0" smtClean="0"/>
              <a:t>falso negativo</a:t>
            </a:r>
            <a:r>
              <a:rPr lang="es-ES" dirty="0" smtClean="0"/>
              <a:t>).</a:t>
            </a:r>
          </a:p>
          <a:p>
            <a:pPr marL="1314450" lvl="3" indent="0" algn="ctr">
              <a:buNone/>
            </a:pPr>
            <a:r>
              <a:rPr lang="es-ES" b="1" i="1" dirty="0" smtClean="0"/>
              <a:t>C(fp)&gt;C(fn)</a:t>
            </a:r>
            <a:endParaRPr lang="es-ES" b="1" i="1" dirty="0"/>
          </a:p>
          <a:p>
            <a:pPr marL="1371600" lvl="2" indent="-514350">
              <a:buFont typeface="+mj-lt"/>
              <a:buAutoNum type="arabicPeriod"/>
            </a:pPr>
            <a:r>
              <a:rPr lang="es-ES" i="1" dirty="0" smtClean="0"/>
              <a:t>Tuits de odio</a:t>
            </a:r>
            <a:r>
              <a:rPr lang="es-ES" dirty="0" smtClean="0"/>
              <a:t>: </a:t>
            </a:r>
          </a:p>
          <a:p>
            <a:pPr marL="1314450" lvl="3" indent="0">
              <a:buNone/>
            </a:pPr>
            <a:r>
              <a:rPr lang="es-ES" dirty="0" smtClean="0"/>
              <a:t>Resulta preferible tener falsos positivos (tuits neutros clasificados de odio) que perder tuits de odio (falsos negativos).</a:t>
            </a:r>
          </a:p>
          <a:p>
            <a:pPr marL="1314450" lvl="3" indent="0" algn="ctr">
              <a:buNone/>
            </a:pPr>
            <a:r>
              <a:rPr lang="es-ES" b="1" i="1" dirty="0" smtClean="0"/>
              <a:t>C(fn)&gt;C(fp)</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23</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spTree>
    <p:extLst>
      <p:ext uri="{BB962C8B-B14F-4D97-AF65-F5344CB8AC3E}">
        <p14:creationId xmlns:p14="http://schemas.microsoft.com/office/powerpoint/2010/main" val="14406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marL="0" indent="0" algn="ctr">
              <a:buNone/>
            </a:pPr>
            <a:r>
              <a:rPr lang="es-ES" b="1" dirty="0" smtClean="0"/>
              <a:t>Diferentes costes de Errores de Clasificación </a:t>
            </a:r>
            <a:r>
              <a:rPr lang="es-ES" dirty="0" smtClean="0"/>
              <a:t>(2)</a:t>
            </a:r>
          </a:p>
          <a:p>
            <a:r>
              <a:rPr lang="es-ES" sz="2400" dirty="0" smtClean="0"/>
              <a:t>Si clasificamos mediante puntuación con umbral </a:t>
            </a:r>
            <a:r>
              <a:rPr lang="el-GR" sz="2400" dirty="0">
                <a:latin typeface="Times New Roman" panose="02020603050405020304" pitchFamily="18" charset="0"/>
                <a:cs typeface="Times New Roman" panose="02020603050405020304" pitchFamily="18" charset="0"/>
              </a:rPr>
              <a:t>θ </a:t>
            </a:r>
            <a:r>
              <a:rPr lang="es-ES" sz="2400" i="1" dirty="0" smtClean="0">
                <a:cs typeface="Times New Roman" panose="02020603050405020304" pitchFamily="18" charset="0"/>
              </a:rPr>
              <a:t>y </a:t>
            </a:r>
            <a:r>
              <a:rPr lang="es-ES" sz="2400" i="1" dirty="0">
                <a:cs typeface="Times New Roman" panose="02020603050405020304" pitchFamily="18" charset="0"/>
              </a:rPr>
              <a:t>una matriz de confusión.</a:t>
            </a:r>
            <a:r>
              <a:rPr lang="es-ES" sz="2400" dirty="0" smtClean="0">
                <a:latin typeface="Times New Roman" panose="02020603050405020304" pitchFamily="18" charset="0"/>
                <a:cs typeface="Times New Roman" panose="02020603050405020304" pitchFamily="18" charset="0"/>
              </a:rPr>
              <a:t> </a:t>
            </a:r>
            <a:r>
              <a:rPr lang="es-ES" sz="2400" dirty="0" smtClean="0">
                <a:latin typeface="+mj-lt"/>
                <a:cs typeface="Times New Roman" panose="02020603050405020304" pitchFamily="18" charset="0"/>
              </a:rPr>
              <a:t>de corte para cada valor  de </a:t>
            </a:r>
            <a:r>
              <a:rPr lang="el-GR" sz="2400" dirty="0">
                <a:latin typeface="Times New Roman" panose="02020603050405020304" pitchFamily="18" charset="0"/>
                <a:cs typeface="Times New Roman" panose="02020603050405020304" pitchFamily="18" charset="0"/>
              </a:rPr>
              <a:t>θ </a:t>
            </a:r>
            <a:r>
              <a:rPr lang="es-ES" sz="2400" dirty="0" smtClean="0">
                <a:latin typeface="Times New Roman" panose="02020603050405020304" pitchFamily="18" charset="0"/>
                <a:cs typeface="Times New Roman" panose="02020603050405020304" pitchFamily="18" charset="0"/>
              </a:rPr>
              <a:t> </a:t>
            </a:r>
            <a:r>
              <a:rPr lang="es-ES" sz="2400" dirty="0" smtClean="0">
                <a:latin typeface="+mj-lt"/>
                <a:cs typeface="Times New Roman" panose="02020603050405020304" pitchFamily="18" charset="0"/>
              </a:rPr>
              <a:t>obtenemos un punto en el diagrama </a:t>
            </a:r>
            <a:r>
              <a:rPr lang="es-ES" sz="2400" i="1" dirty="0" smtClean="0">
                <a:latin typeface="+mj-lt"/>
                <a:cs typeface="Times New Roman" panose="02020603050405020304" pitchFamily="18" charset="0"/>
              </a:rPr>
              <a:t>tp-fp </a:t>
            </a:r>
            <a:r>
              <a:rPr lang="es-ES" sz="2400" i="1" dirty="0">
                <a:cs typeface="Times New Roman" panose="02020603050405020304" pitchFamily="18" charset="0"/>
              </a:rPr>
              <a:t>y una matriz de </a:t>
            </a:r>
            <a:r>
              <a:rPr lang="es-ES" sz="2400" i="1" dirty="0" smtClean="0">
                <a:cs typeface="Times New Roman" panose="02020603050405020304" pitchFamily="18" charset="0"/>
              </a:rPr>
              <a:t>confusión. </a:t>
            </a:r>
            <a:r>
              <a:rPr lang="es-ES" sz="2400" dirty="0" smtClean="0">
                <a:cs typeface="Times New Roman" panose="02020603050405020304" pitchFamily="18" charset="0"/>
              </a:rPr>
              <a:t>Variando </a:t>
            </a:r>
            <a:r>
              <a:rPr lang="el-GR" sz="2400" dirty="0">
                <a:latin typeface="Times New Roman" panose="02020603050405020304" pitchFamily="18" charset="0"/>
                <a:cs typeface="Times New Roman" panose="02020603050405020304" pitchFamily="18" charset="0"/>
              </a:rPr>
              <a:t>θ</a:t>
            </a:r>
            <a:r>
              <a:rPr lang="es-ES" sz="2400" dirty="0" smtClean="0">
                <a:cs typeface="Times New Roman" panose="02020603050405020304" pitchFamily="18" charset="0"/>
              </a:rPr>
              <a:t> </a:t>
            </a:r>
            <a:r>
              <a:rPr lang="es-ES" sz="2400" dirty="0" smtClean="0">
                <a:latin typeface="+mj-lt"/>
                <a:cs typeface="Times New Roman" panose="02020603050405020304" pitchFamily="18" charset="0"/>
              </a:rPr>
              <a:t>obtenemos la curva ROC.</a:t>
            </a:r>
            <a:endParaRPr lang="es-ES" sz="2400" dirty="0" smtClean="0">
              <a:latin typeface="+mj-lt"/>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24</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497543" y="3501008"/>
            <a:ext cx="4606925" cy="1868170"/>
          </a:xfrm>
          <a:prstGeom prst="rect">
            <a:avLst/>
          </a:prstGeom>
          <a:noFill/>
          <a:ln>
            <a:noFill/>
          </a:ln>
        </p:spPr>
      </p:pic>
      <p:pic>
        <p:nvPicPr>
          <p:cNvPr id="9" name="Imagen 8"/>
          <p:cNvPicPr>
            <a:picLocks noChangeAspect="1"/>
          </p:cNvPicPr>
          <p:nvPr/>
        </p:nvPicPr>
        <p:blipFill>
          <a:blip r:embed="rId3"/>
          <a:stretch>
            <a:fillRect/>
          </a:stretch>
        </p:blipFill>
        <p:spPr>
          <a:xfrm>
            <a:off x="5508104" y="3187318"/>
            <a:ext cx="2457450" cy="2495550"/>
          </a:xfrm>
          <a:prstGeom prst="rect">
            <a:avLst/>
          </a:prstGeom>
        </p:spPr>
      </p:pic>
    </p:spTree>
    <p:extLst>
      <p:ext uri="{BB962C8B-B14F-4D97-AF65-F5344CB8AC3E}">
        <p14:creationId xmlns:p14="http://schemas.microsoft.com/office/powerpoint/2010/main" val="3235650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marL="0" indent="0" algn="ctr">
              <a:buNone/>
            </a:pPr>
            <a:r>
              <a:rPr lang="es-ES" b="1" dirty="0" smtClean="0"/>
              <a:t>Diferentes costes de Errores de Clasificación </a:t>
            </a:r>
            <a:r>
              <a:rPr lang="es-ES" dirty="0" smtClean="0"/>
              <a:t>(3)</a:t>
            </a:r>
          </a:p>
          <a:p>
            <a:r>
              <a:rPr lang="es-ES" sz="2400" dirty="0" smtClean="0"/>
              <a:t>Para cada umbral </a:t>
            </a:r>
            <a:r>
              <a:rPr lang="el-GR" sz="2400" dirty="0">
                <a:latin typeface="Times New Roman" panose="02020603050405020304" pitchFamily="18" charset="0"/>
                <a:cs typeface="Times New Roman" panose="02020603050405020304" pitchFamily="18" charset="0"/>
              </a:rPr>
              <a:t>θ </a:t>
            </a:r>
            <a:r>
              <a:rPr lang="es-ES" sz="2400" dirty="0" smtClean="0">
                <a:cs typeface="Times New Roman" panose="02020603050405020304" pitchFamily="18" charset="0"/>
              </a:rPr>
              <a:t>calculamos su </a:t>
            </a:r>
            <a:r>
              <a:rPr lang="es-ES" sz="2400" i="1" dirty="0" smtClean="0">
                <a:cs typeface="Times New Roman" panose="02020603050405020304" pitchFamily="18" charset="0"/>
              </a:rPr>
              <a:t>matriz </a:t>
            </a:r>
            <a:r>
              <a:rPr lang="es-ES" sz="2400" i="1" dirty="0">
                <a:cs typeface="Times New Roman" panose="02020603050405020304" pitchFamily="18" charset="0"/>
              </a:rPr>
              <a:t>de </a:t>
            </a:r>
            <a:r>
              <a:rPr lang="es-ES" sz="2400" i="1" dirty="0" smtClean="0">
                <a:cs typeface="Times New Roman" panose="02020603050405020304" pitchFamily="18" charset="0"/>
              </a:rPr>
              <a:t>confusión </a:t>
            </a:r>
            <a:r>
              <a:rPr lang="es-ES" sz="2400" dirty="0" smtClean="0">
                <a:cs typeface="Times New Roman" panose="02020603050405020304" pitchFamily="18" charset="0"/>
              </a:rPr>
              <a:t>y comparando entre los</a:t>
            </a:r>
            <a:r>
              <a:rPr lang="es-ES" sz="2400" i="1" dirty="0" smtClean="0">
                <a:cs typeface="Times New Roman" panose="02020603050405020304" pitchFamily="18" charset="0"/>
              </a:rPr>
              <a:t> valores de las métricas </a:t>
            </a:r>
            <a:r>
              <a:rPr lang="es-ES" sz="2400" dirty="0" smtClean="0">
                <a:cs typeface="Times New Roman" panose="02020603050405020304" pitchFamily="18" charset="0"/>
              </a:rPr>
              <a:t>obtenidas </a:t>
            </a:r>
            <a:r>
              <a:rPr lang="es-ES" sz="2400" b="1" i="1" dirty="0" smtClean="0">
                <a:cs typeface="Times New Roman" panose="02020603050405020304" pitchFamily="18" charset="0"/>
              </a:rPr>
              <a:t>seleccionamos el umbral </a:t>
            </a:r>
            <a:r>
              <a:rPr lang="es-ES" sz="2400" dirty="0" smtClean="0">
                <a:cs typeface="Times New Roman" panose="02020603050405020304" pitchFamily="18" charset="0"/>
              </a:rPr>
              <a:t>más adecuado</a:t>
            </a:r>
            <a:r>
              <a:rPr lang="es-ES" sz="2400" i="1" dirty="0" smtClean="0">
                <a:cs typeface="Times New Roman" panose="02020603050405020304" pitchFamily="18" charset="0"/>
              </a:rPr>
              <a:t> para clasificar.</a:t>
            </a:r>
            <a:endParaRPr lang="es-ES" sz="2400" dirty="0" smtClean="0">
              <a:latin typeface="+mj-lt"/>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25</a:t>
            </a:fld>
            <a:endParaRPr lang="es-ES" dirty="0"/>
          </a:p>
        </p:txBody>
      </p:sp>
      <p:pic>
        <p:nvPicPr>
          <p:cNvPr id="6" name="Imagen 5"/>
          <p:cNvPicPr>
            <a:picLocks noChangeAspect="1"/>
          </p:cNvPicPr>
          <p:nvPr/>
        </p:nvPicPr>
        <p:blipFill>
          <a:blip r:embed="rId2"/>
          <a:stretch>
            <a:fillRect/>
          </a:stretch>
        </p:blipFill>
        <p:spPr>
          <a:xfrm>
            <a:off x="827584" y="2708920"/>
            <a:ext cx="7119842" cy="2078224"/>
          </a:xfrm>
          <a:prstGeom prst="rect">
            <a:avLst/>
          </a:prstGeom>
        </p:spPr>
      </p:pic>
      <p:sp>
        <p:nvSpPr>
          <p:cNvPr id="10" name="CuadroTexto 9"/>
          <p:cNvSpPr txBox="1"/>
          <p:nvPr/>
        </p:nvSpPr>
        <p:spPr>
          <a:xfrm>
            <a:off x="395536" y="4787144"/>
            <a:ext cx="8186857" cy="1200329"/>
          </a:xfrm>
          <a:prstGeom prst="rect">
            <a:avLst/>
          </a:prstGeom>
          <a:noFill/>
        </p:spPr>
        <p:txBody>
          <a:bodyPr wrap="none" rtlCol="0">
            <a:spAutoFit/>
          </a:bodyPr>
          <a:lstStyle/>
          <a:p>
            <a:pPr marL="342900" indent="-342900">
              <a:buFont typeface="Arial" panose="020B0604020202020204" pitchFamily="34" charset="0"/>
              <a:buChar char="•"/>
            </a:pPr>
            <a:r>
              <a:rPr lang="es-ES" sz="2400" dirty="0" smtClean="0"/>
              <a:t>Si el </a:t>
            </a:r>
            <a:r>
              <a:rPr lang="es-ES" sz="2400" dirty="0"/>
              <a:t>usuario da más importancia a la exhaustividad </a:t>
            </a:r>
            <a:endParaRPr lang="es-ES" sz="2400" dirty="0" smtClean="0"/>
          </a:p>
          <a:p>
            <a:pPr lvl="1"/>
            <a:r>
              <a:rPr lang="es-ES" sz="2400" dirty="0" smtClean="0"/>
              <a:t>(</a:t>
            </a:r>
            <a:r>
              <a:rPr lang="es-ES" sz="2400" dirty="0"/>
              <a:t>recuperar </a:t>
            </a:r>
            <a:r>
              <a:rPr lang="es-ES" sz="2400" dirty="0" smtClean="0"/>
              <a:t>el </a:t>
            </a:r>
            <a:r>
              <a:rPr lang="es-ES" sz="2400" dirty="0"/>
              <a:t>máximo </a:t>
            </a:r>
            <a:r>
              <a:rPr lang="es-ES" sz="2400" dirty="0" smtClean="0"/>
              <a:t>de </a:t>
            </a:r>
            <a:r>
              <a:rPr lang="es-ES" sz="2400" dirty="0"/>
              <a:t>elementos de la clase +)  que </a:t>
            </a:r>
            <a:endParaRPr lang="es-ES" sz="2400" dirty="0" smtClean="0"/>
          </a:p>
          <a:p>
            <a:pPr lvl="1"/>
            <a:r>
              <a:rPr lang="es-ES" sz="2400" dirty="0" smtClean="0"/>
              <a:t>a </a:t>
            </a:r>
            <a:r>
              <a:rPr lang="es-ES" sz="2400" dirty="0"/>
              <a:t>la precisión elegirá </a:t>
            </a:r>
            <a:r>
              <a:rPr lang="es-ES" sz="2400" dirty="0" smtClean="0"/>
              <a:t>el </a:t>
            </a:r>
            <a:r>
              <a:rPr lang="es-ES" sz="2400" dirty="0"/>
              <a:t>umbral </a:t>
            </a:r>
            <a:r>
              <a:rPr lang="es-ES" sz="2400" i="1" dirty="0"/>
              <a:t>b</a:t>
            </a:r>
            <a:r>
              <a:rPr lang="es-ES" sz="2400" dirty="0"/>
              <a:t> con mayor </a:t>
            </a:r>
            <a:r>
              <a:rPr lang="es-ES" sz="2400" i="1" dirty="0"/>
              <a:t>r</a:t>
            </a:r>
            <a:r>
              <a:rPr lang="es-ES" sz="2400" dirty="0"/>
              <a:t>.</a:t>
            </a:r>
          </a:p>
        </p:txBody>
      </p:sp>
    </p:spTree>
    <p:extLst>
      <p:ext uri="{BB962C8B-B14F-4D97-AF65-F5344CB8AC3E}">
        <p14:creationId xmlns:p14="http://schemas.microsoft.com/office/powerpoint/2010/main" val="21304528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4929411"/>
          </a:xfrm>
        </p:spPr>
        <p:txBody>
          <a:bodyPr/>
          <a:lstStyle/>
          <a:p>
            <a:pPr marL="0" indent="0" algn="ctr">
              <a:buNone/>
            </a:pPr>
            <a:r>
              <a:rPr lang="es-ES" sz="2400" b="1" dirty="0" smtClean="0"/>
              <a:t>Método para etiquetado del conjunto de entrenamiento</a:t>
            </a:r>
          </a:p>
          <a:p>
            <a:pPr marL="0" indent="0" algn="ctr">
              <a:buNone/>
            </a:pPr>
            <a:r>
              <a:rPr lang="es-ES" sz="1200" dirty="0" smtClean="0"/>
              <a:t>(basado en Youngjoong Ko y Jungyun Seo: ‘</a:t>
            </a:r>
            <a:r>
              <a:rPr lang="es-ES" sz="1200" i="1" dirty="0" smtClean="0"/>
              <a:t>Automatic Text categorization by Unsupervised Learning’</a:t>
            </a:r>
            <a:r>
              <a:rPr lang="es-ES" sz="1200" dirty="0" smtClean="0"/>
              <a:t>)</a:t>
            </a:r>
            <a:endParaRPr lang="es-ES" sz="12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26</a:t>
            </a:fld>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412" y="1864851"/>
            <a:ext cx="1353457" cy="116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uadroTexto 9"/>
          <p:cNvSpPr txBox="1"/>
          <p:nvPr/>
        </p:nvSpPr>
        <p:spPr>
          <a:xfrm>
            <a:off x="7134165" y="1677130"/>
            <a:ext cx="1863011" cy="307777"/>
          </a:xfrm>
          <a:prstGeom prst="rect">
            <a:avLst/>
          </a:prstGeom>
          <a:noFill/>
        </p:spPr>
        <p:txBody>
          <a:bodyPr wrap="none" rtlCol="0">
            <a:spAutoFit/>
          </a:bodyPr>
          <a:lstStyle/>
          <a:p>
            <a:r>
              <a:rPr lang="es-ES" sz="1400" b="1" dirty="0" smtClean="0"/>
              <a:t>Matriz de confusión</a:t>
            </a:r>
            <a:endParaRPr lang="es-ES" sz="1400" b="1" dirty="0"/>
          </a:p>
        </p:txBody>
      </p:sp>
      <p:pic>
        <p:nvPicPr>
          <p:cNvPr id="11" name="Imagen 10"/>
          <p:cNvPicPr>
            <a:picLocks noChangeAspect="1"/>
          </p:cNvPicPr>
          <p:nvPr/>
        </p:nvPicPr>
        <p:blipFill>
          <a:blip r:embed="rId3"/>
          <a:stretch>
            <a:fillRect/>
          </a:stretch>
        </p:blipFill>
        <p:spPr>
          <a:xfrm>
            <a:off x="890314" y="1831019"/>
            <a:ext cx="6231603" cy="4525331"/>
          </a:xfrm>
          <a:prstGeom prst="rect">
            <a:avLst/>
          </a:prstGeom>
        </p:spPr>
      </p:pic>
    </p:spTree>
    <p:extLst>
      <p:ext uri="{BB962C8B-B14F-4D97-AF65-F5344CB8AC3E}">
        <p14:creationId xmlns:p14="http://schemas.microsoft.com/office/powerpoint/2010/main" val="2675942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27</a:t>
            </a:fld>
            <a:endParaRPr lang="es-ES" dirty="0"/>
          </a:p>
        </p:txBody>
      </p:sp>
      <p:sp>
        <p:nvSpPr>
          <p:cNvPr id="7" name="CuadroTexto 6"/>
          <p:cNvSpPr txBox="1"/>
          <p:nvPr/>
        </p:nvSpPr>
        <p:spPr>
          <a:xfrm>
            <a:off x="1839792" y="2214179"/>
            <a:ext cx="6624736" cy="255454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1</a:t>
            </a:r>
            <a:r>
              <a:rPr lang="es-ES" sz="2000" dirty="0" smtClean="0"/>
              <a:t>: </a:t>
            </a:r>
            <a:r>
              <a:rPr lang="es-ES" sz="2000" b="1" i="1" dirty="0" smtClean="0"/>
              <a:t>Preprocesado de tuits</a:t>
            </a:r>
          </a:p>
          <a:p>
            <a:pPr marL="285750" indent="-285750">
              <a:buFont typeface="Arial" panose="020B0604020202020204" pitchFamily="34" charset="0"/>
              <a:buChar char="•"/>
            </a:pPr>
            <a:endParaRPr lang="es-ES" sz="2000" b="1" i="1" dirty="0" smtClean="0"/>
          </a:p>
          <a:p>
            <a:pPr marL="800100" lvl="1" indent="-342900">
              <a:buFont typeface="+mj-lt"/>
              <a:buAutoNum type="arabicPeriod"/>
            </a:pPr>
            <a:r>
              <a:rPr lang="es-ES" sz="2000" dirty="0" smtClean="0"/>
              <a:t>Los tuits depurados se </a:t>
            </a:r>
            <a:r>
              <a:rPr lang="es-ES" sz="2000" b="1" i="1" dirty="0" smtClean="0"/>
              <a:t>segmentan</a:t>
            </a:r>
            <a:r>
              <a:rPr lang="es-ES" sz="2000" dirty="0" smtClean="0"/>
              <a:t> en palabras.</a:t>
            </a:r>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eliminan </a:t>
            </a:r>
            <a:r>
              <a:rPr lang="es-ES" sz="2000" b="1" i="1" dirty="0" smtClean="0"/>
              <a:t>palabras vacías</a:t>
            </a:r>
          </a:p>
          <a:p>
            <a:pPr marL="800100" lvl="1" indent="-342900">
              <a:buFont typeface="+mj-lt"/>
              <a:buAutoNum type="arabicPeriod"/>
            </a:pPr>
            <a:endParaRPr lang="es-ES" sz="2000" dirty="0"/>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a:t>
            </a:r>
            <a:r>
              <a:rPr lang="es-ES" sz="2000" b="1" i="1" dirty="0" smtClean="0"/>
              <a:t>lematizan</a:t>
            </a:r>
            <a:r>
              <a:rPr lang="es-ES" sz="2000" dirty="0" smtClean="0"/>
              <a:t> las palabras.</a:t>
            </a:r>
          </a:p>
        </p:txBody>
      </p:sp>
      <p:sp>
        <p:nvSpPr>
          <p:cNvPr id="8" name="CuadroTexto 7"/>
          <p:cNvSpPr txBox="1"/>
          <p:nvPr/>
        </p:nvSpPr>
        <p:spPr>
          <a:xfrm>
            <a:off x="2283672" y="5197770"/>
            <a:ext cx="6180856" cy="707886"/>
          </a:xfrm>
          <a:prstGeom prst="rect">
            <a:avLst/>
          </a:prstGeom>
          <a:noFill/>
        </p:spPr>
        <p:txBody>
          <a:bodyPr wrap="square" rtlCol="0">
            <a:spAutoFit/>
          </a:bodyPr>
          <a:lstStyle/>
          <a:p>
            <a:r>
              <a:rPr lang="es-ES" sz="2000" dirty="0" smtClean="0"/>
              <a:t>Al final del preprocesado, tenemos un  </a:t>
            </a:r>
            <a:r>
              <a:rPr lang="es-ES" sz="2000" i="1" dirty="0" smtClean="0"/>
              <a:t>diccionario de términos lematizados</a:t>
            </a:r>
            <a:endParaRPr lang="es-ES" sz="2000" dirty="0"/>
          </a:p>
        </p:txBody>
      </p:sp>
      <p:pic>
        <p:nvPicPr>
          <p:cNvPr id="9" name="Imagen 8"/>
          <p:cNvPicPr>
            <a:picLocks noChangeAspect="1"/>
          </p:cNvPicPr>
          <p:nvPr/>
        </p:nvPicPr>
        <p:blipFill>
          <a:blip r:embed="rId2"/>
          <a:stretch>
            <a:fillRect/>
          </a:stretch>
        </p:blipFill>
        <p:spPr>
          <a:xfrm>
            <a:off x="277442" y="1213796"/>
            <a:ext cx="1590675" cy="4886325"/>
          </a:xfrm>
          <a:prstGeom prst="rect">
            <a:avLst/>
          </a:prstGeom>
        </p:spPr>
      </p:pic>
    </p:spTree>
    <p:extLst>
      <p:ext uri="{BB962C8B-B14F-4D97-AF65-F5344CB8AC3E}">
        <p14:creationId xmlns:p14="http://schemas.microsoft.com/office/powerpoint/2010/main" val="6631463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407266" y="1103763"/>
            <a:ext cx="6053166" cy="4525963"/>
          </a:xfrm>
        </p:spPr>
        <p:txBody>
          <a:bodyPr/>
          <a:lstStyle/>
          <a:p>
            <a:r>
              <a:rPr lang="es-ES" sz="2000" b="1" dirty="0" smtClean="0">
                <a:latin typeface="Arial" panose="020B0604020202020204" pitchFamily="34" charset="0"/>
                <a:cs typeface="Arial" panose="020B0604020202020204" pitchFamily="34" charset="0"/>
              </a:rPr>
              <a:t>Módulo 2: </a:t>
            </a:r>
            <a:r>
              <a:rPr lang="es-ES" sz="2000" b="1" i="1" dirty="0" smtClean="0">
                <a:latin typeface="Arial" panose="020B0604020202020204" pitchFamily="34" charset="0"/>
                <a:cs typeface="Arial" panose="020B0604020202020204" pitchFamily="34" charset="0"/>
              </a:rPr>
              <a:t>Creación de conjuntos de términos de entrenamiento</a:t>
            </a:r>
          </a:p>
          <a:p>
            <a:endParaRPr lang="es-ES" sz="2000" b="1" i="1"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definen </a:t>
            </a:r>
            <a:r>
              <a:rPr lang="es-ES" sz="2000" b="1" i="1" dirty="0" smtClean="0">
                <a:latin typeface="Arial" panose="020B0604020202020204" pitchFamily="34" charset="0"/>
                <a:cs typeface="Arial" panose="020B0604020202020204" pitchFamily="34" charset="0"/>
              </a:rPr>
              <a:t>palabras clave </a:t>
            </a:r>
            <a:r>
              <a:rPr lang="es-ES" sz="2000" dirty="0" smtClean="0">
                <a:latin typeface="Arial" panose="020B0604020202020204" pitchFamily="34" charset="0"/>
                <a:cs typeface="Arial" panose="020B0604020202020204" pitchFamily="34" charset="0"/>
              </a:rPr>
              <a:t>para la clase</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buscan sinónimos</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a través de </a:t>
            </a:r>
            <a:r>
              <a:rPr lang="es-ES" sz="2000" i="1" dirty="0" smtClean="0">
                <a:latin typeface="Arial" panose="020B0604020202020204" pitchFamily="34" charset="0"/>
                <a:cs typeface="Arial" panose="020B0604020202020204" pitchFamily="34" charset="0"/>
              </a:rPr>
              <a:t>WordNet</a:t>
            </a:r>
          </a:p>
          <a:p>
            <a:pPr marL="800100" lvl="2" indent="0">
              <a:buNone/>
            </a:pPr>
            <a:r>
              <a:rPr lang="es-ES" sz="2000" dirty="0" smtClean="0">
                <a:latin typeface="Arial" panose="020B0604020202020204" pitchFamily="34" charset="0"/>
                <a:cs typeface="Arial" panose="020B0604020202020204" pitchFamily="34" charset="0"/>
              </a:rPr>
              <a:t>Para lo cual es preciso traducir entre español e inglés.</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28</a:t>
            </a:fld>
            <a:endParaRPr lang="es-ES" dirty="0"/>
          </a:p>
        </p:txBody>
      </p:sp>
      <p:sp>
        <p:nvSpPr>
          <p:cNvPr id="10" name="CuadroTexto 9"/>
          <p:cNvSpPr txBox="1"/>
          <p:nvPr/>
        </p:nvSpPr>
        <p:spPr>
          <a:xfrm>
            <a:off x="2915816" y="5157000"/>
            <a:ext cx="5544616" cy="646331"/>
          </a:xfrm>
          <a:prstGeom prst="rect">
            <a:avLst/>
          </a:prstGeom>
          <a:noFill/>
        </p:spPr>
        <p:txBody>
          <a:bodyPr wrap="square" rtlCol="0">
            <a:spAutoFit/>
          </a:bodyPr>
          <a:lstStyle/>
          <a:p>
            <a:r>
              <a:rPr lang="es-ES" dirty="0" smtClean="0"/>
              <a:t>Finalmente obtenemos un </a:t>
            </a:r>
            <a:r>
              <a:rPr lang="es-ES" b="1" i="1" dirty="0" smtClean="0"/>
              <a:t>conjunto de palabras  clave </a:t>
            </a:r>
            <a:r>
              <a:rPr lang="es-ES" dirty="0" smtClean="0"/>
              <a:t>iniciales</a:t>
            </a:r>
            <a:r>
              <a:rPr lang="es-ES" b="1" i="1" dirty="0" smtClean="0"/>
              <a:t> </a:t>
            </a:r>
            <a:r>
              <a:rPr lang="es-ES" dirty="0" smtClean="0"/>
              <a:t>que nos servirá para filtrar tuits. </a:t>
            </a:r>
            <a:endParaRPr lang="es-ES" dirty="0"/>
          </a:p>
        </p:txBody>
      </p:sp>
      <p:pic>
        <p:nvPicPr>
          <p:cNvPr id="12" name="Imagen 11"/>
          <p:cNvPicPr>
            <a:picLocks noChangeAspect="1"/>
          </p:cNvPicPr>
          <p:nvPr/>
        </p:nvPicPr>
        <p:blipFill>
          <a:blip r:embed="rId2"/>
          <a:stretch>
            <a:fillRect/>
          </a:stretch>
        </p:blipFill>
        <p:spPr>
          <a:xfrm>
            <a:off x="182301" y="1700808"/>
            <a:ext cx="2317980" cy="4276129"/>
          </a:xfrm>
          <a:prstGeom prst="rect">
            <a:avLst/>
          </a:prstGeom>
        </p:spPr>
      </p:pic>
    </p:spTree>
    <p:extLst>
      <p:ext uri="{BB962C8B-B14F-4D97-AF65-F5344CB8AC3E}">
        <p14:creationId xmlns:p14="http://schemas.microsoft.com/office/powerpoint/2010/main" val="3451886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29</a:t>
            </a:fld>
            <a:endParaRPr lang="es-ES" dirty="0"/>
          </a:p>
        </p:txBody>
      </p:sp>
      <p:sp>
        <p:nvSpPr>
          <p:cNvPr id="7" name="CuadroTexto 6"/>
          <p:cNvSpPr txBox="1"/>
          <p:nvPr/>
        </p:nvSpPr>
        <p:spPr>
          <a:xfrm>
            <a:off x="2614269" y="1525800"/>
            <a:ext cx="6161133" cy="347787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3</a:t>
            </a:r>
            <a:r>
              <a:rPr lang="es-ES" sz="2000" dirty="0" smtClean="0"/>
              <a:t>: </a:t>
            </a:r>
            <a:r>
              <a:rPr lang="es-ES" sz="2000" b="1" i="1" dirty="0" smtClean="0"/>
              <a:t>Filtrado y etiquetado manual de tuits</a:t>
            </a:r>
          </a:p>
          <a:p>
            <a:pPr marL="285750" indent="-285750">
              <a:buFont typeface="Arial" panose="020B0604020202020204" pitchFamily="34" charset="0"/>
              <a:buChar char="•"/>
            </a:pPr>
            <a:endParaRPr lang="es-ES" sz="2000" b="1" i="1" dirty="0" smtClean="0"/>
          </a:p>
          <a:p>
            <a:pPr marL="800100" lvl="1" indent="-342900">
              <a:buFont typeface="+mj-lt"/>
              <a:buAutoNum type="arabicPeriod"/>
            </a:pPr>
            <a:r>
              <a:rPr lang="es-ES" sz="2000" dirty="0" smtClean="0"/>
              <a:t>Los tuits segmentados  se </a:t>
            </a:r>
            <a:r>
              <a:rPr lang="es-ES" sz="2000" b="1" i="1" dirty="0" smtClean="0"/>
              <a:t>filtran</a:t>
            </a:r>
            <a:r>
              <a:rPr lang="es-ES" sz="2000" dirty="0" smtClean="0"/>
              <a:t> a través de las palabras claves.</a:t>
            </a:r>
          </a:p>
          <a:p>
            <a:pPr marL="800100" lvl="1" indent="-342900">
              <a:buFont typeface="+mj-lt"/>
              <a:buAutoNum type="arabicPeriod"/>
            </a:pPr>
            <a:endParaRPr lang="es-ES" sz="2000" dirty="0" smtClean="0"/>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seleccionan (mediante tf-idf) los tuits a etiquetar</a:t>
            </a:r>
          </a:p>
          <a:p>
            <a:pPr marL="800100" lvl="1" indent="-342900">
              <a:buFont typeface="+mj-lt"/>
              <a:buAutoNum type="arabicPeriod"/>
            </a:pPr>
            <a:endParaRPr lang="es-ES" sz="2000" dirty="0"/>
          </a:p>
          <a:p>
            <a:pPr marL="800100" lvl="1" indent="-342900">
              <a:buFont typeface="+mj-lt"/>
              <a:buAutoNum type="arabicPeriod"/>
            </a:pPr>
            <a:endParaRPr lang="es-ES" sz="2000" dirty="0" smtClean="0"/>
          </a:p>
          <a:p>
            <a:pPr marL="800100" lvl="1" indent="-342900">
              <a:buFont typeface="+mj-lt"/>
              <a:buAutoNum type="arabicPeriod"/>
            </a:pPr>
            <a:endParaRPr lang="es-ES" sz="2000" dirty="0" smtClean="0"/>
          </a:p>
        </p:txBody>
      </p:sp>
      <p:sp>
        <p:nvSpPr>
          <p:cNvPr id="8" name="CuadroTexto 7"/>
          <p:cNvSpPr txBox="1"/>
          <p:nvPr/>
        </p:nvSpPr>
        <p:spPr>
          <a:xfrm>
            <a:off x="2269115" y="5214958"/>
            <a:ext cx="6180856" cy="1015663"/>
          </a:xfrm>
          <a:prstGeom prst="rect">
            <a:avLst/>
          </a:prstGeom>
          <a:noFill/>
        </p:spPr>
        <p:txBody>
          <a:bodyPr wrap="square" rtlCol="0">
            <a:spAutoFit/>
          </a:bodyPr>
          <a:lstStyle/>
          <a:p>
            <a:endParaRPr lang="es-ES" sz="2000" dirty="0" smtClean="0"/>
          </a:p>
          <a:p>
            <a:r>
              <a:rPr lang="es-ES" sz="2000" dirty="0" smtClean="0"/>
              <a:t>Al final del preprocesado, tenemos un  primer </a:t>
            </a:r>
            <a:r>
              <a:rPr lang="es-ES" sz="2000" i="1" dirty="0" smtClean="0"/>
              <a:t>conjunto de entrenamiento supervisado</a:t>
            </a:r>
            <a:endParaRPr lang="es-ES" sz="2000" dirty="0"/>
          </a:p>
        </p:txBody>
      </p:sp>
      <p:grpSp>
        <p:nvGrpSpPr>
          <p:cNvPr id="10" name="Grupo 9"/>
          <p:cNvGrpSpPr/>
          <p:nvPr/>
        </p:nvGrpSpPr>
        <p:grpSpPr>
          <a:xfrm>
            <a:off x="107504" y="1525800"/>
            <a:ext cx="2580638" cy="4606007"/>
            <a:chOff x="619762" y="1340768"/>
            <a:chExt cx="2580638" cy="4606007"/>
          </a:xfrm>
        </p:grpSpPr>
        <p:pic>
          <p:nvPicPr>
            <p:cNvPr id="11" name="Imagen 10"/>
            <p:cNvPicPr>
              <a:picLocks noChangeAspect="1"/>
            </p:cNvPicPr>
            <p:nvPr/>
          </p:nvPicPr>
          <p:blipFill>
            <a:blip r:embed="rId2"/>
            <a:stretch>
              <a:fillRect/>
            </a:stretch>
          </p:blipFill>
          <p:spPr>
            <a:xfrm>
              <a:off x="619762" y="1340768"/>
              <a:ext cx="2580638" cy="2792110"/>
            </a:xfrm>
            <a:prstGeom prst="rect">
              <a:avLst/>
            </a:prstGeom>
          </p:spPr>
        </p:pic>
        <p:pic>
          <p:nvPicPr>
            <p:cNvPr id="12" name="Imagen 11"/>
            <p:cNvPicPr>
              <a:picLocks noChangeAspect="1"/>
            </p:cNvPicPr>
            <p:nvPr/>
          </p:nvPicPr>
          <p:blipFill>
            <a:blip r:embed="rId3"/>
            <a:stretch>
              <a:fillRect/>
            </a:stretch>
          </p:blipFill>
          <p:spPr>
            <a:xfrm>
              <a:off x="1352868" y="4473089"/>
              <a:ext cx="1114425" cy="514350"/>
            </a:xfrm>
            <a:prstGeom prst="rect">
              <a:avLst/>
            </a:prstGeom>
          </p:spPr>
        </p:pic>
        <p:pic>
          <p:nvPicPr>
            <p:cNvPr id="13" name="Imagen 12"/>
            <p:cNvPicPr>
              <a:picLocks noChangeAspect="1"/>
            </p:cNvPicPr>
            <p:nvPr/>
          </p:nvPicPr>
          <p:blipFill>
            <a:blip r:embed="rId4"/>
            <a:stretch>
              <a:fillRect/>
            </a:stretch>
          </p:blipFill>
          <p:spPr>
            <a:xfrm>
              <a:off x="1586230" y="5327650"/>
              <a:ext cx="647700" cy="619125"/>
            </a:xfrm>
            <a:prstGeom prst="rect">
              <a:avLst/>
            </a:prstGeom>
          </p:spPr>
        </p:pic>
        <p:cxnSp>
          <p:nvCxnSpPr>
            <p:cNvPr id="14" name="Conector recto de flecha 13"/>
            <p:cNvCxnSpPr/>
            <p:nvPr/>
          </p:nvCxnSpPr>
          <p:spPr>
            <a:xfrm>
              <a:off x="1828677" y="4132878"/>
              <a:ext cx="0" cy="340211"/>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a:off x="1900311" y="4987439"/>
              <a:ext cx="0" cy="340211"/>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6471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8229600" cy="4525962"/>
          </a:xfrm>
        </p:spPr>
        <p:txBody>
          <a:bodyPr rtlCol="0">
            <a:normAutofit fontScale="85000" lnSpcReduction="10000"/>
          </a:bodyPr>
          <a:lstStyle/>
          <a:p>
            <a:pPr fontAlgn="auto">
              <a:spcAft>
                <a:spcPts val="0"/>
              </a:spcAft>
              <a:buFont typeface="Arial" pitchFamily="34" charset="0"/>
              <a:buNone/>
              <a:defRPr/>
            </a:pPr>
            <a:r>
              <a:rPr lang="es-ES" sz="3800" b="1" dirty="0" smtClean="0"/>
              <a:t>La Minería de Textos</a:t>
            </a:r>
            <a:r>
              <a:rPr lang="es-ES" sz="3800" dirty="0" smtClean="0"/>
              <a:t> </a:t>
            </a:r>
            <a:r>
              <a:rPr lang="es-ES" sz="3300" dirty="0" smtClean="0"/>
              <a:t>consiste en la búsqueda de regularidades útiles en grandes conjuntos de textos. A diferencia de la </a:t>
            </a:r>
            <a:r>
              <a:rPr lang="es-ES" sz="3300" i="1" dirty="0" smtClean="0"/>
              <a:t>Minería de Datos</a:t>
            </a:r>
            <a:r>
              <a:rPr lang="es-ES" sz="3300" dirty="0" smtClean="0"/>
              <a:t> que opera con datos estructurados, las fuentes de Minería de Textos  son generalmente no estructuradas.</a:t>
            </a:r>
          </a:p>
          <a:p>
            <a:pPr fontAlgn="auto">
              <a:spcAft>
                <a:spcPts val="0"/>
              </a:spcAft>
              <a:buFont typeface="Arial" pitchFamily="34" charset="0"/>
              <a:buNone/>
              <a:defRPr/>
            </a:pPr>
            <a:r>
              <a:rPr lang="es-ES" sz="3300" dirty="0" smtClean="0"/>
              <a:t>	De este modo, los ordenadores descubren  información previamente desconocida, combinando diferentes fuentes escritas, para lo cual usan el PNL junto con otras técnicas de </a:t>
            </a:r>
            <a:r>
              <a:rPr lang="es-ES" sz="3300" i="1" dirty="0" smtClean="0"/>
              <a:t>clasificación de textos</a:t>
            </a:r>
            <a:r>
              <a:rPr lang="es-ES" sz="3300" dirty="0" smtClean="0"/>
              <a:t>, </a:t>
            </a:r>
            <a:r>
              <a:rPr lang="es-ES" sz="3300" i="1" dirty="0" smtClean="0"/>
              <a:t>modelización temática </a:t>
            </a:r>
            <a:r>
              <a:rPr lang="es-ES" sz="3300" dirty="0" smtClean="0"/>
              <a:t>y</a:t>
            </a:r>
            <a:r>
              <a:rPr lang="es-ES" sz="3300" i="1" dirty="0" smtClean="0"/>
              <a:t> análisis de sentimiento</a:t>
            </a:r>
            <a:r>
              <a:rPr lang="es-ES" sz="3300" dirty="0" smtClean="0"/>
              <a:t>.</a:t>
            </a: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16/05/2017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3</a:t>
            </a:fld>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59832" y="1103763"/>
            <a:ext cx="5400600" cy="4525963"/>
          </a:xfrm>
        </p:spPr>
        <p:txBody>
          <a:bodyPr/>
          <a:lstStyle/>
          <a:p>
            <a:r>
              <a:rPr lang="es-ES" sz="2000" b="1" dirty="0" smtClean="0">
                <a:latin typeface="Arial" panose="020B0604020202020204" pitchFamily="34" charset="0"/>
                <a:cs typeface="Arial" panose="020B0604020202020204" pitchFamily="34" charset="0"/>
              </a:rPr>
              <a:t>Módulo 4: </a:t>
            </a:r>
            <a:r>
              <a:rPr lang="es-ES" sz="2000" b="1" i="1" dirty="0" smtClean="0">
                <a:latin typeface="Arial" panose="020B0604020202020204" pitchFamily="34" charset="0"/>
                <a:cs typeface="Arial" panose="020B0604020202020204" pitchFamily="34" charset="0"/>
              </a:rPr>
              <a:t>Iterar búsqueda de términos de entrenamiento</a:t>
            </a: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De los tuits clasificados manualmente en la clase minoritaria, se extraen </a:t>
            </a:r>
            <a:r>
              <a:rPr lang="es-ES" sz="2000" b="1" i="1" dirty="0" smtClean="0">
                <a:latin typeface="Arial" panose="020B0604020202020204" pitchFamily="34" charset="0"/>
                <a:cs typeface="Arial" panose="020B0604020202020204" pitchFamily="34" charset="0"/>
              </a:rPr>
              <a:t>nuevas palabras</a:t>
            </a:r>
            <a:r>
              <a:rPr lang="es-ES" sz="2000" dirty="0" smtClean="0">
                <a:latin typeface="Arial" panose="020B0604020202020204" pitchFamily="34" charset="0"/>
                <a:cs typeface="Arial" panose="020B0604020202020204" pitchFamily="34" charset="0"/>
              </a:rPr>
              <a:t>.</a:t>
            </a: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buscan sinónimos</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a través de WordNet.</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hace un nuevo filtrado y</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reetiqueta</a:t>
            </a:r>
            <a:r>
              <a:rPr lang="es-ES" sz="2000" dirty="0" smtClean="0">
                <a:latin typeface="Arial" panose="020B0604020202020204" pitchFamily="34" charset="0"/>
                <a:cs typeface="Arial" panose="020B0604020202020204" pitchFamily="34" charset="0"/>
              </a:rPr>
              <a:t> el nuevo conjunto</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30</a:t>
            </a:fld>
            <a:endParaRPr lang="es-ES" dirty="0"/>
          </a:p>
        </p:txBody>
      </p:sp>
      <p:sp>
        <p:nvSpPr>
          <p:cNvPr id="10" name="CuadroTexto 9"/>
          <p:cNvSpPr txBox="1"/>
          <p:nvPr/>
        </p:nvSpPr>
        <p:spPr>
          <a:xfrm>
            <a:off x="3491880" y="5157000"/>
            <a:ext cx="5472608" cy="1200329"/>
          </a:xfrm>
          <a:prstGeom prst="rect">
            <a:avLst/>
          </a:prstGeom>
          <a:noFill/>
        </p:spPr>
        <p:txBody>
          <a:bodyPr wrap="square" rtlCol="0">
            <a:spAutoFit/>
          </a:bodyPr>
          <a:lstStyle/>
          <a:p>
            <a:r>
              <a:rPr lang="es-ES" dirty="0" smtClean="0"/>
              <a:t>Obtenemos un </a:t>
            </a:r>
            <a:r>
              <a:rPr lang="es-ES" b="1" i="1" dirty="0" smtClean="0"/>
              <a:t>nuevo conjunto de </a:t>
            </a:r>
            <a:r>
              <a:rPr lang="es-ES" dirty="0" smtClean="0"/>
              <a:t>tuits filtrados que reetiquetados.</a:t>
            </a:r>
          </a:p>
          <a:p>
            <a:r>
              <a:rPr lang="es-ES" dirty="0" smtClean="0"/>
              <a:t>El proceso se detiene cuando no se obtenga mejora apreciable. </a:t>
            </a:r>
            <a:endParaRPr lang="es-ES" dirty="0"/>
          </a:p>
        </p:txBody>
      </p:sp>
      <p:pic>
        <p:nvPicPr>
          <p:cNvPr id="7" name="Imagen 6"/>
          <p:cNvPicPr>
            <a:picLocks noChangeAspect="1"/>
          </p:cNvPicPr>
          <p:nvPr/>
        </p:nvPicPr>
        <p:blipFill>
          <a:blip r:embed="rId2"/>
          <a:stretch>
            <a:fillRect/>
          </a:stretch>
        </p:blipFill>
        <p:spPr>
          <a:xfrm>
            <a:off x="-28847" y="1103763"/>
            <a:ext cx="3179197" cy="4719017"/>
          </a:xfrm>
          <a:prstGeom prst="rect">
            <a:avLst/>
          </a:prstGeom>
        </p:spPr>
      </p:pic>
    </p:spTree>
    <p:extLst>
      <p:ext uri="{BB962C8B-B14F-4D97-AF65-F5344CB8AC3E}">
        <p14:creationId xmlns:p14="http://schemas.microsoft.com/office/powerpoint/2010/main" val="41959232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59832" y="1268760"/>
            <a:ext cx="5760640" cy="4525963"/>
          </a:xfrm>
        </p:spPr>
        <p:txBody>
          <a:bodyPr/>
          <a:lstStyle/>
          <a:p>
            <a:r>
              <a:rPr lang="es-ES" sz="2000" b="1" dirty="0" smtClean="0">
                <a:latin typeface="Arial" panose="020B0604020202020204" pitchFamily="34" charset="0"/>
                <a:cs typeface="Arial" panose="020B0604020202020204" pitchFamily="34" charset="0"/>
              </a:rPr>
              <a:t>Módulo 5: </a:t>
            </a:r>
            <a:r>
              <a:rPr lang="es-ES" sz="2000" b="1" i="1" dirty="0" smtClean="0">
                <a:latin typeface="Arial" panose="020B0604020202020204" pitchFamily="34" charset="0"/>
                <a:cs typeface="Arial" panose="020B0604020202020204" pitchFamily="34" charset="0"/>
              </a:rPr>
              <a:t>Selección de atributos.</a:t>
            </a:r>
          </a:p>
          <a:p>
            <a:endParaRPr lang="es-ES" sz="2000" b="1" i="1"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Los atributos se seleccionan entre </a:t>
            </a:r>
            <a:r>
              <a:rPr lang="es-ES" sz="2000" b="1" i="1" dirty="0" smtClean="0">
                <a:latin typeface="Arial" panose="020B0604020202020204" pitchFamily="34" charset="0"/>
                <a:cs typeface="Arial" panose="020B0604020202020204" pitchFamily="34" charset="0"/>
              </a:rPr>
              <a:t>unigramas</a:t>
            </a:r>
            <a:r>
              <a:rPr lang="es-ES" sz="2000" dirty="0" smtClean="0">
                <a:latin typeface="Arial" panose="020B0604020202020204" pitchFamily="34" charset="0"/>
                <a:cs typeface="Arial" panose="020B0604020202020204" pitchFamily="34" charset="0"/>
              </a:rPr>
              <a:t> (términos) y </a:t>
            </a:r>
            <a:r>
              <a:rPr lang="es-ES" sz="2000" b="1" i="1" dirty="0" smtClean="0">
                <a:latin typeface="Arial" panose="020B0604020202020204" pitchFamily="34" charset="0"/>
                <a:cs typeface="Arial" panose="020B0604020202020204" pitchFamily="34" charset="0"/>
              </a:rPr>
              <a:t>bigramas</a:t>
            </a:r>
            <a:r>
              <a:rPr lang="es-ES" sz="2000" dirty="0" smtClean="0">
                <a:latin typeface="Arial" panose="020B0604020202020204" pitchFamily="34" charset="0"/>
                <a:cs typeface="Arial" panose="020B0604020202020204" pitchFamily="34" charset="0"/>
              </a:rPr>
              <a:t>.</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El método utilizado es el de la </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31</a:t>
            </a:fld>
            <a:endParaRPr lang="es-ES" dirty="0"/>
          </a:p>
        </p:txBody>
      </p:sp>
      <p:sp>
        <p:nvSpPr>
          <p:cNvPr id="10" name="CuadroTexto 9"/>
          <p:cNvSpPr txBox="1"/>
          <p:nvPr/>
        </p:nvSpPr>
        <p:spPr>
          <a:xfrm>
            <a:off x="2879812" y="4983395"/>
            <a:ext cx="6120680" cy="646331"/>
          </a:xfrm>
          <a:prstGeom prst="rect">
            <a:avLst/>
          </a:prstGeom>
          <a:noFill/>
        </p:spPr>
        <p:txBody>
          <a:bodyPr wrap="square" rtlCol="0">
            <a:spAutoFit/>
          </a:bodyPr>
          <a:lstStyle/>
          <a:p>
            <a:r>
              <a:rPr lang="es-ES" dirty="0" smtClean="0"/>
              <a:t>Obtenemos un </a:t>
            </a:r>
            <a:r>
              <a:rPr lang="es-ES" b="1" i="1" dirty="0" smtClean="0"/>
              <a:t>conjunto de atributos</a:t>
            </a:r>
            <a:r>
              <a:rPr lang="es-ES" dirty="0" smtClean="0"/>
              <a:t> que utilizaremos para la clasificación</a:t>
            </a:r>
          </a:p>
        </p:txBody>
      </p:sp>
      <p:pic>
        <p:nvPicPr>
          <p:cNvPr id="9" name="Imagen 8"/>
          <p:cNvPicPr>
            <a:picLocks noChangeAspect="1"/>
          </p:cNvPicPr>
          <p:nvPr/>
        </p:nvPicPr>
        <p:blipFill>
          <a:blip r:embed="rId2"/>
          <a:stretch>
            <a:fillRect/>
          </a:stretch>
        </p:blipFill>
        <p:spPr>
          <a:xfrm>
            <a:off x="7424737" y="3001703"/>
            <a:ext cx="390525" cy="466725"/>
          </a:xfrm>
          <a:prstGeom prst="rect">
            <a:avLst/>
          </a:prstGeom>
        </p:spPr>
      </p:pic>
      <p:pic>
        <p:nvPicPr>
          <p:cNvPr id="11" name="Imagen 10"/>
          <p:cNvPicPr>
            <a:picLocks noChangeAspect="1"/>
          </p:cNvPicPr>
          <p:nvPr/>
        </p:nvPicPr>
        <p:blipFill>
          <a:blip r:embed="rId3"/>
          <a:stretch>
            <a:fillRect/>
          </a:stretch>
        </p:blipFill>
        <p:spPr>
          <a:xfrm>
            <a:off x="395537" y="1412776"/>
            <a:ext cx="1761936" cy="4108277"/>
          </a:xfrm>
          <a:prstGeom prst="rect">
            <a:avLst/>
          </a:prstGeom>
        </p:spPr>
      </p:pic>
    </p:spTree>
    <p:extLst>
      <p:ext uri="{BB962C8B-B14F-4D97-AF65-F5344CB8AC3E}">
        <p14:creationId xmlns:p14="http://schemas.microsoft.com/office/powerpoint/2010/main" val="34074166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220538" y="1988840"/>
            <a:ext cx="2413096" cy="3528392"/>
          </a:xfrm>
          <a:prstGeom prst="rect">
            <a:avLst/>
          </a:prstGeom>
        </p:spPr>
      </p:pic>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32</a:t>
            </a:fld>
            <a:endParaRPr lang="es-ES" dirty="0"/>
          </a:p>
        </p:txBody>
      </p:sp>
      <p:sp>
        <p:nvSpPr>
          <p:cNvPr id="7" name="CuadroTexto 6"/>
          <p:cNvSpPr txBox="1"/>
          <p:nvPr/>
        </p:nvSpPr>
        <p:spPr>
          <a:xfrm>
            <a:off x="2815208" y="1988840"/>
            <a:ext cx="6120680" cy="255454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6: </a:t>
            </a:r>
            <a:r>
              <a:rPr lang="es-ES" sz="2000" b="1" i="1" dirty="0" smtClean="0"/>
              <a:t>clasificación</a:t>
            </a:r>
          </a:p>
          <a:p>
            <a:pPr marL="914400" lvl="1" indent="-457200">
              <a:buFont typeface="+mj-lt"/>
              <a:buAutoNum type="arabicPeriod"/>
            </a:pPr>
            <a:r>
              <a:rPr lang="es-ES" sz="2000" dirty="0" smtClean="0"/>
              <a:t>Elegidos los </a:t>
            </a:r>
            <a:r>
              <a:rPr lang="es-ES" sz="2000" b="1" i="1" dirty="0" smtClean="0"/>
              <a:t>atributos</a:t>
            </a:r>
            <a:r>
              <a:rPr lang="es-ES" sz="2000" dirty="0" smtClean="0"/>
              <a:t> - </a:t>
            </a:r>
            <a:r>
              <a:rPr lang="es-ES" sz="2000" i="1" dirty="0" smtClean="0"/>
              <a:t>términos</a:t>
            </a:r>
            <a:r>
              <a:rPr lang="es-ES" sz="2000" dirty="0" smtClean="0"/>
              <a:t> y </a:t>
            </a:r>
            <a:r>
              <a:rPr lang="es-ES" sz="2000" i="1" dirty="0" smtClean="0"/>
              <a:t>bigramas</a:t>
            </a:r>
            <a:r>
              <a:rPr lang="es-ES" sz="2000" dirty="0" smtClean="0"/>
              <a:t> - a usar en la clasificación mediante </a:t>
            </a:r>
            <a:r>
              <a:rPr lang="el-GR" sz="2000" dirty="0" smtClean="0">
                <a:latin typeface="Times New Roman" panose="02020603050405020304" pitchFamily="18" charset="0"/>
                <a:cs typeface="Times New Roman" panose="02020603050405020304" pitchFamily="18" charset="0"/>
              </a:rPr>
              <a:t>χ</a:t>
            </a:r>
            <a:r>
              <a:rPr lang="es-ES" sz="2000" baseline="30000" dirty="0" smtClean="0">
                <a:latin typeface="Times New Roman" panose="02020603050405020304" pitchFamily="18" charset="0"/>
                <a:cs typeface="Times New Roman" panose="02020603050405020304" pitchFamily="18" charset="0"/>
              </a:rPr>
              <a:t>2</a:t>
            </a:r>
            <a:r>
              <a:rPr lang="es-ES" sz="2000" dirty="0" smtClean="0">
                <a:latin typeface="Times New Roman" panose="02020603050405020304" pitchFamily="18" charset="0"/>
                <a:cs typeface="Times New Roman" panose="02020603050405020304" pitchFamily="18" charset="0"/>
              </a:rPr>
              <a:t> </a:t>
            </a:r>
          </a:p>
          <a:p>
            <a:pPr marL="91440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914400" lvl="1" indent="-457200">
              <a:buFont typeface="+mj-lt"/>
              <a:buAutoNum type="arabicPeriod"/>
            </a:pPr>
            <a:r>
              <a:rPr lang="es-ES" sz="2000" dirty="0" smtClean="0">
                <a:latin typeface="Arial" panose="020B0604020202020204" pitchFamily="34" charset="0"/>
                <a:cs typeface="Arial" panose="020B0604020202020204" pitchFamily="34" charset="0"/>
              </a:rPr>
              <a:t>Se aplican y evalúan los algoritmos de clasificación.</a:t>
            </a:r>
          </a:p>
          <a:p>
            <a:pPr lvl="1"/>
            <a:endParaRPr lang="es-ES" sz="2000" b="1" dirty="0"/>
          </a:p>
        </p:txBody>
      </p:sp>
      <p:sp>
        <p:nvSpPr>
          <p:cNvPr id="8" name="CuadroTexto 7"/>
          <p:cNvSpPr txBox="1"/>
          <p:nvPr/>
        </p:nvSpPr>
        <p:spPr>
          <a:xfrm>
            <a:off x="2815208" y="4829911"/>
            <a:ext cx="5842992" cy="646331"/>
          </a:xfrm>
          <a:prstGeom prst="rect">
            <a:avLst/>
          </a:prstGeom>
          <a:noFill/>
        </p:spPr>
        <p:txBody>
          <a:bodyPr wrap="square" rtlCol="0">
            <a:spAutoFit/>
          </a:bodyPr>
          <a:lstStyle/>
          <a:p>
            <a:r>
              <a:rPr lang="es-ES" dirty="0" smtClean="0"/>
              <a:t>Seleccionando el algoritmo con mejor desempeño, </a:t>
            </a:r>
            <a:r>
              <a:rPr lang="es-ES" b="1" i="1" dirty="0" smtClean="0"/>
              <a:t>clasificaremos los tuits </a:t>
            </a:r>
            <a:r>
              <a:rPr lang="es-ES" dirty="0" smtClean="0"/>
              <a:t>en una de las dos categorías.</a:t>
            </a:r>
            <a:endParaRPr lang="es-ES" dirty="0"/>
          </a:p>
        </p:txBody>
      </p:sp>
    </p:spTree>
    <p:extLst>
      <p:ext uri="{BB962C8B-B14F-4D97-AF65-F5344CB8AC3E}">
        <p14:creationId xmlns:p14="http://schemas.microsoft.com/office/powerpoint/2010/main" val="1937633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821" y="1412776"/>
            <a:ext cx="8229600" cy="4525963"/>
          </a:xfrm>
        </p:spPr>
        <p:txBody>
          <a:bodyPr/>
          <a:lstStyle/>
          <a:p>
            <a:pPr marL="0" indent="0" algn="ctr">
              <a:buNone/>
            </a:pPr>
            <a:r>
              <a:rPr lang="es-ES" b="1" dirty="0" smtClean="0"/>
              <a:t>Breve repaso a ponderaciones tf-idf </a:t>
            </a:r>
            <a:r>
              <a:rPr lang="es-ES" dirty="0" smtClean="0"/>
              <a:t>(1)</a:t>
            </a:r>
          </a:p>
          <a:p>
            <a:pPr marL="0" indent="0">
              <a:buNone/>
            </a:pPr>
            <a:r>
              <a:rPr lang="es-ES" sz="2000" dirty="0" smtClean="0"/>
              <a:t>Sobre un </a:t>
            </a:r>
            <a:r>
              <a:rPr lang="es-ES" sz="2000" i="1" dirty="0" smtClean="0"/>
              <a:t>corpus </a:t>
            </a:r>
            <a:r>
              <a:rPr lang="es-ES" sz="2000" dirty="0" smtClean="0"/>
              <a:t>documental podemos construir varias matrices:</a:t>
            </a:r>
          </a:p>
          <a:p>
            <a:pPr marL="457200" indent="-457200">
              <a:buFont typeface="+mj-lt"/>
              <a:buAutoNum type="arabicPeriod"/>
            </a:pPr>
            <a:endParaRPr lang="es-ES" sz="2000" i="1" dirty="0" smtClean="0"/>
          </a:p>
          <a:p>
            <a:pPr marL="457200" indent="-457200">
              <a:buFont typeface="+mj-lt"/>
              <a:buAutoNum type="arabicPeriod"/>
            </a:pPr>
            <a:r>
              <a:rPr lang="es-ES" sz="2000" b="1" i="1" dirty="0" smtClean="0"/>
              <a:t>Matriz de incidencia </a:t>
            </a:r>
          </a:p>
          <a:p>
            <a:pPr marL="400050" lvl="1" indent="0">
              <a:buNone/>
            </a:pPr>
            <a:r>
              <a:rPr lang="es-ES" sz="2000" i="1" dirty="0" smtClean="0"/>
              <a:t>término-documento:</a:t>
            </a:r>
          </a:p>
          <a:p>
            <a:pPr marL="400050" lvl="1" indent="0">
              <a:buNone/>
            </a:pPr>
            <a:endParaRPr lang="es-ES" sz="2000" i="1" dirty="0" smtClean="0"/>
          </a:p>
          <a:p>
            <a:pPr marL="457200" indent="-457200">
              <a:buFont typeface="+mj-lt"/>
              <a:buAutoNum type="arabicPeriod"/>
            </a:pPr>
            <a:endParaRPr lang="es-ES" sz="2000" i="1" dirty="0" smtClean="0"/>
          </a:p>
          <a:p>
            <a:pPr marL="457200" indent="-457200">
              <a:buFont typeface="+mj-lt"/>
              <a:buAutoNum type="arabicPeriod"/>
            </a:pPr>
            <a:endParaRPr lang="es-ES" sz="2000" i="1" dirty="0" smtClean="0"/>
          </a:p>
          <a:p>
            <a:pPr marL="457200" indent="-457200">
              <a:buFont typeface="+mj-lt"/>
              <a:buAutoNum type="arabicPeriod"/>
            </a:pPr>
            <a:r>
              <a:rPr lang="es-ES" sz="2000" b="1" i="1" dirty="0" smtClean="0"/>
              <a:t>Matriz de conteo</a:t>
            </a:r>
            <a:r>
              <a:rPr lang="es-ES" sz="2000" i="1" dirty="0" smtClean="0"/>
              <a:t>:</a:t>
            </a:r>
          </a:p>
          <a:p>
            <a:pPr marL="457200" indent="-457200">
              <a:buFont typeface="+mj-lt"/>
              <a:buAutoNum type="arabicPeriod"/>
            </a:pPr>
            <a:endParaRPr lang="es-ES" sz="2000" i="1" dirty="0"/>
          </a:p>
          <a:p>
            <a:pPr marL="457200" indent="-457200">
              <a:buFont typeface="+mj-lt"/>
              <a:buAutoNum type="arabicPeriod"/>
            </a:pPr>
            <a:endParaRPr lang="es-ES" sz="2000" i="1" dirty="0" smtClean="0"/>
          </a:p>
          <a:p>
            <a:pPr marL="0" indent="0">
              <a:buNone/>
            </a:pPr>
            <a:r>
              <a:rPr lang="es-ES" sz="2000" dirty="0" smtClean="0"/>
              <a:t>Cada documento es </a:t>
            </a:r>
            <a:r>
              <a:rPr lang="es-ES" sz="2000" i="1" dirty="0" smtClean="0"/>
              <a:t>un vector  (</a:t>
            </a:r>
            <a:r>
              <a:rPr lang="es-ES" sz="2000" i="1" dirty="0" smtClean="0">
                <a:solidFill>
                  <a:srgbClr val="FF0000"/>
                </a:solidFill>
              </a:rPr>
              <a:t>0,1,10,0,1,1</a:t>
            </a:r>
            <a:r>
              <a:rPr lang="es-ES" sz="2000" i="1" dirty="0" smtClean="0"/>
              <a:t>)</a:t>
            </a:r>
            <a:r>
              <a:rPr lang="es-ES" sz="2000" i="1" baseline="30000" dirty="0" smtClean="0"/>
              <a:t>T</a:t>
            </a:r>
            <a:r>
              <a:rPr lang="es-ES" sz="2000" i="1" dirty="0" smtClean="0"/>
              <a:t>,(</a:t>
            </a:r>
            <a:r>
              <a:rPr lang="es-ES" sz="2000" i="1" dirty="0" smtClean="0">
                <a:solidFill>
                  <a:srgbClr val="FF0000"/>
                </a:solidFill>
              </a:rPr>
              <a:t>0,2,2,0,0,8,1</a:t>
            </a:r>
            <a:r>
              <a:rPr lang="es-ES" sz="2000" i="1" dirty="0" smtClean="0"/>
              <a:t>)</a:t>
            </a:r>
            <a:r>
              <a:rPr lang="es-ES" sz="2000" i="1" baseline="30000" dirty="0" smtClean="0"/>
              <a:t>T</a:t>
            </a:r>
            <a:endParaRPr lang="es-ES" sz="2000" i="1" dirty="0" smtClean="0"/>
          </a:p>
          <a:p>
            <a:pPr marL="0" indent="0">
              <a:buNone/>
            </a:pPr>
            <a:endParaRPr lang="es-ES" sz="2000" i="1" dirty="0" smtClean="0"/>
          </a:p>
          <a:p>
            <a:pPr marL="400050" lvl="1" indent="0">
              <a:buNone/>
            </a:pPr>
            <a:endParaRPr lang="es-ES" sz="2000" i="1" dirty="0"/>
          </a:p>
          <a:p>
            <a:pPr marL="457200" indent="-457200">
              <a:buFont typeface="+mj-lt"/>
              <a:buAutoNum type="arabicPeriod"/>
            </a:pPr>
            <a:endParaRPr lang="es-ES" sz="2400" i="1" dirty="0" smtClean="0"/>
          </a:p>
          <a:p>
            <a:pPr marL="0" indent="0">
              <a:buNone/>
            </a:pPr>
            <a:endParaRPr lang="es-ES" sz="2000"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33</a:t>
            </a:fld>
            <a:endParaRPr lang="es-ES" dirty="0"/>
          </a:p>
        </p:txBody>
      </p:sp>
      <p:pic>
        <p:nvPicPr>
          <p:cNvPr id="6" name="Imagen 5"/>
          <p:cNvPicPr>
            <a:picLocks noChangeAspect="1"/>
          </p:cNvPicPr>
          <p:nvPr/>
        </p:nvPicPr>
        <p:blipFill>
          <a:blip r:embed="rId2"/>
          <a:stretch>
            <a:fillRect/>
          </a:stretch>
        </p:blipFill>
        <p:spPr>
          <a:xfrm>
            <a:off x="3962187" y="2389219"/>
            <a:ext cx="3202101" cy="1350650"/>
          </a:xfrm>
          <a:prstGeom prst="rect">
            <a:avLst/>
          </a:prstGeom>
        </p:spPr>
      </p:pic>
      <p:pic>
        <p:nvPicPr>
          <p:cNvPr id="8" name="Imagen 7"/>
          <p:cNvPicPr>
            <a:picLocks noChangeAspect="1"/>
          </p:cNvPicPr>
          <p:nvPr/>
        </p:nvPicPr>
        <p:blipFill>
          <a:blip r:embed="rId3"/>
          <a:stretch>
            <a:fillRect/>
          </a:stretch>
        </p:blipFill>
        <p:spPr>
          <a:xfrm>
            <a:off x="3962187" y="4126112"/>
            <a:ext cx="3204771" cy="1347622"/>
          </a:xfrm>
          <a:prstGeom prst="rect">
            <a:avLst/>
          </a:prstGeom>
        </p:spPr>
      </p:pic>
    </p:spTree>
    <p:extLst>
      <p:ext uri="{BB962C8B-B14F-4D97-AF65-F5344CB8AC3E}">
        <p14:creationId xmlns:p14="http://schemas.microsoft.com/office/powerpoint/2010/main" val="2286262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428821" y="1412776"/>
                <a:ext cx="8229600" cy="4525963"/>
              </a:xfrm>
            </p:spPr>
            <p:txBody>
              <a:bodyPr/>
              <a:lstStyle/>
              <a:p>
                <a:pPr marL="0" indent="0" algn="ctr">
                  <a:buNone/>
                </a:pPr>
                <a:r>
                  <a:rPr lang="es-ES" b="1" dirty="0" smtClean="0"/>
                  <a:t>Breve repaso a ponderaciones tf-idf </a:t>
                </a:r>
                <a:r>
                  <a:rPr lang="es-ES" dirty="0" smtClean="0"/>
                  <a:t>(2)</a:t>
                </a:r>
              </a:p>
              <a:p>
                <a:pPr marL="457200" indent="-457200">
                  <a:buFont typeface="+mj-lt"/>
                  <a:buAutoNum type="arabicPeriod"/>
                </a:pPr>
                <a:r>
                  <a:rPr lang="es-ES" sz="2000" b="1" dirty="0" smtClean="0"/>
                  <a:t>tf</a:t>
                </a:r>
                <a:r>
                  <a:rPr lang="es-ES" sz="2000" b="1" baseline="-25000" dirty="0" smtClean="0"/>
                  <a:t>t,d</a:t>
                </a:r>
                <a:r>
                  <a:rPr lang="es-ES" sz="2000" i="1" dirty="0" smtClean="0"/>
                  <a:t>: </a:t>
                </a:r>
                <a:r>
                  <a:rPr lang="es-ES" sz="2000" dirty="0" smtClean="0"/>
                  <a:t>esla </a:t>
                </a:r>
                <a:r>
                  <a:rPr lang="es-ES" sz="2000" i="1" dirty="0" smtClean="0"/>
                  <a:t>frecuencia de término </a:t>
                </a:r>
                <a:r>
                  <a:rPr lang="es-ES" sz="2000" dirty="0" smtClean="0"/>
                  <a:t>ten un documento d.</a:t>
                </a:r>
              </a:p>
              <a:p>
                <a:pPr marL="400050" lvl="1" indent="0">
                  <a:buNone/>
                </a:pPr>
                <a:r>
                  <a:rPr lang="es-ES" sz="1600" dirty="0" smtClean="0"/>
                  <a:t>Cuanta mayor es la frecuencia de un término en un documento, más relevante es este para la consulta que lo incluye.</a:t>
                </a:r>
              </a:p>
              <a:p>
                <a:pPr marL="400050" lvl="1" indent="0">
                  <a:buNone/>
                </a:pPr>
                <a:r>
                  <a:rPr lang="es-ES" sz="1600" dirty="0" smtClean="0"/>
                  <a:t>Sin embargo, un documento con tf=10, aunque más relevante que uno con tf=1 </a:t>
                </a:r>
                <a:r>
                  <a:rPr lang="es-ES" sz="1600" i="1" dirty="0" smtClean="0"/>
                  <a:t>no es diez veces más relevante</a:t>
                </a:r>
                <a:r>
                  <a:rPr lang="es-ES" sz="1600" dirty="0" smtClean="0"/>
                  <a:t>. Relevancia y frecuencia no son proporcionales.</a:t>
                </a:r>
              </a:p>
              <a:p>
                <a:pPr marL="400050" lvl="1" indent="0">
                  <a:buNone/>
                </a:pPr>
                <a:endParaRPr lang="es-ES" sz="1600" dirty="0"/>
              </a:p>
              <a:p>
                <a:pPr marL="400050" lvl="1" indent="0">
                  <a:buNone/>
                </a:pPr>
                <a:endParaRPr lang="es-ES" sz="1600" dirty="0" smtClean="0"/>
              </a:p>
              <a:p>
                <a:pPr marL="400050" lvl="1" indent="0">
                  <a:buNone/>
                </a:pPr>
                <a14:m>
                  <m:oMathPara xmlns:m="http://schemas.openxmlformats.org/officeDocument/2006/math">
                    <m:oMathParaPr>
                      <m:jc m:val="centerGroup"/>
                    </m:oMathParaPr>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𝜏</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𝑑</m:t>
                          </m:r>
                        </m:sub>
                      </m:sSub>
                    </m:oMath>
                  </m:oMathPara>
                </a14:m>
                <a:endParaRPr lang="es-ES" sz="1600" dirty="0"/>
              </a:p>
              <a:p>
                <a:pPr marL="400050" lvl="1" indent="0">
                  <a:buNone/>
                </a:pPr>
                <a:endParaRPr lang="es-ES" sz="1600" dirty="0"/>
              </a:p>
              <a:p>
                <a:pPr marL="400050" lvl="1" indent="0">
                  <a:buNone/>
                </a:pPr>
                <a:endParaRPr lang="es-ES" sz="1600" dirty="0" smtClean="0"/>
              </a:p>
              <a:p>
                <a:pPr>
                  <a:buFont typeface="+mj-lt"/>
                  <a:buAutoNum type="arabicPeriod"/>
                </a:pPr>
                <a:r>
                  <a:rPr lang="es-ES" sz="2000" b="1" dirty="0" smtClean="0"/>
                  <a:t>df</a:t>
                </a:r>
                <a:r>
                  <a:rPr lang="es-ES" sz="2000" b="1" baseline="-25000" dirty="0" smtClean="0"/>
                  <a:t>t</a:t>
                </a:r>
                <a:r>
                  <a:rPr lang="es-ES" sz="2000" i="1" dirty="0" smtClean="0"/>
                  <a:t>: </a:t>
                </a:r>
                <a:r>
                  <a:rPr lang="es-ES" sz="2000" dirty="0"/>
                  <a:t>esla </a:t>
                </a:r>
                <a:r>
                  <a:rPr lang="es-ES" sz="2000" i="1" dirty="0"/>
                  <a:t>frecuencia de </a:t>
                </a:r>
                <a:r>
                  <a:rPr lang="es-ES" sz="2000" i="1" dirty="0" smtClean="0"/>
                  <a:t>documento: el número de documentos en que el término  </a:t>
                </a:r>
                <a:r>
                  <a:rPr lang="es-ES" sz="2000" dirty="0"/>
                  <a:t>t</a:t>
                </a:r>
                <a:r>
                  <a:rPr lang="es-ES" sz="2000" dirty="0" smtClean="0"/>
                  <a:t>aparece. Es una </a:t>
                </a:r>
                <a:r>
                  <a:rPr lang="es-ES" sz="2000" i="1" dirty="0" smtClean="0"/>
                  <a:t>medida inversa </a:t>
                </a:r>
                <a:r>
                  <a:rPr lang="es-ES" sz="2000" dirty="0" smtClean="0"/>
                  <a:t>de la informatividad de t.</a:t>
                </a:r>
              </a:p>
              <a:p>
                <a:pPr>
                  <a:buFont typeface="+mj-lt"/>
                  <a:buAutoNum type="arabicPeriod"/>
                </a:pPr>
                <a:r>
                  <a:rPr lang="es-ES" sz="2000" b="1" dirty="0" smtClean="0"/>
                  <a:t>idf</a:t>
                </a:r>
                <a:r>
                  <a:rPr lang="es-ES" sz="2000" b="1" baseline="-25000" dirty="0" smtClean="0"/>
                  <a:t>t</a:t>
                </a:r>
                <a:r>
                  <a:rPr lang="es-ES" sz="2000" b="1" dirty="0" smtClean="0"/>
                  <a:t>=               </a:t>
                </a:r>
                <a:r>
                  <a:rPr lang="es-ES" sz="1600" dirty="0"/>
                  <a:t>(N: documentos en corpus</a:t>
                </a:r>
                <a:r>
                  <a:rPr lang="es-ES" sz="1600" dirty="0" smtClean="0"/>
                  <a:t>) </a:t>
                </a:r>
                <a:r>
                  <a:rPr lang="es-ES" sz="2000" dirty="0" smtClean="0"/>
                  <a:t>es una </a:t>
                </a:r>
                <a:r>
                  <a:rPr lang="es-ES" sz="2000" i="1" dirty="0" smtClean="0"/>
                  <a:t>medida directa </a:t>
                </a:r>
                <a:r>
                  <a:rPr lang="es-ES" sz="2000" dirty="0"/>
                  <a:t>de la informatividad de t</a:t>
                </a:r>
                <a:r>
                  <a:rPr lang="es-ES" sz="2000" dirty="0" smtClean="0"/>
                  <a:t>. Puede hacer innecesario identificar </a:t>
                </a:r>
                <a:r>
                  <a:rPr lang="es-ES" sz="2000" i="1" dirty="0" smtClean="0"/>
                  <a:t>palabras vacías</a:t>
                </a:r>
                <a:r>
                  <a:rPr lang="es-ES" sz="2000" dirty="0" smtClean="0"/>
                  <a:t>. </a:t>
                </a:r>
                <a:endParaRPr lang="es-ES" sz="1600" baseline="-25000" dirty="0"/>
              </a:p>
              <a:p>
                <a:pPr lvl="1" indent="-342900">
                  <a:buFont typeface="+mj-lt"/>
                  <a:buAutoNum type="arabicPeriod"/>
                </a:pPr>
                <a:endParaRPr lang="es-ES" sz="1600" dirty="0" smtClean="0"/>
              </a:p>
              <a:p>
                <a:pPr lvl="1" indent="-342900">
                  <a:buFont typeface="+mj-lt"/>
                  <a:buAutoNum type="arabicPeriod"/>
                </a:pPr>
                <a:endParaRPr lang="es-ES" sz="1600" dirty="0"/>
              </a:p>
              <a:p>
                <a:pPr lvl="1" indent="-342900">
                  <a:buFont typeface="+mj-lt"/>
                  <a:buAutoNum type="arabicPeriod"/>
                </a:pPr>
                <a:endParaRPr lang="es-ES" sz="1600" dirty="0" smtClean="0"/>
              </a:p>
              <a:p>
                <a:pPr lvl="1" indent="-342900">
                  <a:buFont typeface="+mj-lt"/>
                  <a:buAutoNum type="arabicPeriod"/>
                </a:pPr>
                <a:endParaRPr lang="es-ES" sz="1600" dirty="0"/>
              </a:p>
              <a:p>
                <a:pPr>
                  <a:buFont typeface="+mj-lt"/>
                  <a:buAutoNum type="arabicPeriod"/>
                </a:pPr>
                <a:endParaRPr lang="es-ES" sz="2000" b="1" dirty="0" smtClean="0"/>
              </a:p>
              <a:p>
                <a:pPr marL="457200" indent="-457200">
                  <a:buFont typeface="+mj-lt"/>
                  <a:buAutoNum type="arabicPeriod"/>
                </a:pPr>
                <a:endParaRPr lang="es-ES" sz="2000" i="1" dirty="0" smtClean="0"/>
              </a:p>
              <a:p>
                <a:pPr marL="0" indent="0">
                  <a:buNone/>
                </a:pPr>
                <a:endParaRPr lang="es-ES" sz="2000" i="1" dirty="0" smtClean="0"/>
              </a:p>
              <a:p>
                <a:pPr marL="400050" lvl="1" indent="0">
                  <a:buNone/>
                </a:pPr>
                <a:endParaRPr lang="es-ES" sz="2000" i="1" dirty="0"/>
              </a:p>
              <a:p>
                <a:pPr marL="457200" indent="-457200">
                  <a:buFont typeface="+mj-lt"/>
                  <a:buAutoNum type="arabicPeriod"/>
                </a:pPr>
                <a:endParaRPr lang="es-ES" sz="2400" i="1" dirty="0" smtClean="0"/>
              </a:p>
              <a:p>
                <a:pPr marL="0" indent="0">
                  <a:buNone/>
                </a:pPr>
                <a:endParaRPr lang="es-ES" sz="2000" i="1"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428821" y="1412776"/>
                <a:ext cx="8229600" cy="4525963"/>
              </a:xfrm>
              <a:blipFill rotWithShape="0">
                <a:blip r:embed="rId2"/>
                <a:stretch>
                  <a:fillRect l="-815" t="-1752" b="-8221"/>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34</a:t>
            </a:fld>
            <a:endParaRPr lang="es-ES" dirty="0"/>
          </a:p>
        </p:txBody>
      </p:sp>
      <p:pic>
        <p:nvPicPr>
          <p:cNvPr id="7" name="Imagen 6"/>
          <p:cNvPicPr>
            <a:picLocks noChangeAspect="1"/>
          </p:cNvPicPr>
          <p:nvPr/>
        </p:nvPicPr>
        <p:blipFill>
          <a:blip r:embed="rId3"/>
          <a:stretch>
            <a:fillRect/>
          </a:stretch>
        </p:blipFill>
        <p:spPr>
          <a:xfrm>
            <a:off x="2267744" y="3561237"/>
            <a:ext cx="4019550" cy="1066800"/>
          </a:xfrm>
          <a:prstGeom prst="rect">
            <a:avLst/>
          </a:prstGeom>
        </p:spPr>
      </p:pic>
      <p:sp>
        <p:nvSpPr>
          <p:cNvPr id="9" name="Flecha abajo 8"/>
          <p:cNvSpPr/>
          <p:nvPr/>
        </p:nvSpPr>
        <p:spPr>
          <a:xfrm>
            <a:off x="4283968" y="3345213"/>
            <a:ext cx="438497"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2" name="Imagen 11"/>
          <p:cNvPicPr>
            <a:picLocks noChangeAspect="1"/>
          </p:cNvPicPr>
          <p:nvPr/>
        </p:nvPicPr>
        <p:blipFill>
          <a:blip r:embed="rId4"/>
          <a:stretch>
            <a:fillRect/>
          </a:stretch>
        </p:blipFill>
        <p:spPr>
          <a:xfrm>
            <a:off x="1403648" y="5435899"/>
            <a:ext cx="744400" cy="502840"/>
          </a:xfrm>
          <a:prstGeom prst="rect">
            <a:avLst/>
          </a:prstGeom>
        </p:spPr>
      </p:pic>
      <p:pic>
        <p:nvPicPr>
          <p:cNvPr id="11" name="Imagen 10"/>
          <p:cNvPicPr>
            <a:picLocks noChangeAspect="1"/>
          </p:cNvPicPr>
          <p:nvPr/>
        </p:nvPicPr>
        <p:blipFill>
          <a:blip r:embed="rId5"/>
          <a:stretch>
            <a:fillRect/>
          </a:stretch>
        </p:blipFill>
        <p:spPr>
          <a:xfrm>
            <a:off x="2371696" y="3908899"/>
            <a:ext cx="523875" cy="371475"/>
          </a:xfrm>
          <a:prstGeom prst="rect">
            <a:avLst/>
          </a:prstGeom>
        </p:spPr>
      </p:pic>
    </p:spTree>
    <p:extLst>
      <p:ext uri="{BB962C8B-B14F-4D97-AF65-F5344CB8AC3E}">
        <p14:creationId xmlns:p14="http://schemas.microsoft.com/office/powerpoint/2010/main" val="55723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268760"/>
            <a:ext cx="8229600" cy="4525963"/>
          </a:xfrm>
        </p:spPr>
        <p:txBody>
          <a:bodyPr/>
          <a:lstStyle/>
          <a:p>
            <a:pPr marL="0" indent="0" algn="ctr">
              <a:buNone/>
            </a:pPr>
            <a:r>
              <a:rPr lang="es-ES" b="1" dirty="0" smtClean="0"/>
              <a:t>Breve repaso a ponderaciones tf-idf </a:t>
            </a:r>
            <a:r>
              <a:rPr lang="es-ES" dirty="0" smtClean="0"/>
              <a:t>(3)</a:t>
            </a:r>
          </a:p>
          <a:p>
            <a:pPr>
              <a:buFont typeface="+mj-lt"/>
              <a:buAutoNum type="arabicPeriod"/>
            </a:pPr>
            <a:r>
              <a:rPr lang="es-ES" sz="2400" b="1" dirty="0" smtClean="0"/>
              <a:t>idf</a:t>
            </a:r>
            <a:r>
              <a:rPr lang="es-ES" sz="2400" b="1" baseline="-25000" dirty="0" smtClean="0"/>
              <a:t>t </a:t>
            </a:r>
            <a:r>
              <a:rPr lang="es-ES" sz="2400" dirty="0" smtClean="0"/>
              <a:t> corrige a </a:t>
            </a:r>
            <a:r>
              <a:rPr lang="es-ES" sz="2400" b="1" dirty="0" smtClean="0"/>
              <a:t>tf </a:t>
            </a:r>
            <a:r>
              <a:rPr lang="es-ES" sz="2400" dirty="0" smtClean="0"/>
              <a:t>dando ponderaciones:</a:t>
            </a:r>
          </a:p>
          <a:p>
            <a:pPr lvl="1">
              <a:buFont typeface="+mj-lt"/>
              <a:buAutoNum type="arabicPeriod"/>
            </a:pPr>
            <a:r>
              <a:rPr lang="es-ES" sz="2400" i="1" dirty="0" smtClean="0"/>
              <a:t>elevadas</a:t>
            </a:r>
            <a:r>
              <a:rPr lang="es-ES" sz="2400" dirty="0" smtClean="0"/>
              <a:t>   a términos </a:t>
            </a:r>
            <a:r>
              <a:rPr lang="es-ES" sz="2400" i="1" dirty="0" smtClean="0"/>
              <a:t>raros</a:t>
            </a:r>
          </a:p>
          <a:p>
            <a:pPr lvl="1">
              <a:buFont typeface="+mj-lt"/>
              <a:buAutoNum type="arabicPeriod"/>
            </a:pPr>
            <a:r>
              <a:rPr lang="es-ES" sz="2400" i="1" dirty="0" smtClean="0"/>
              <a:t>bajas </a:t>
            </a:r>
            <a:r>
              <a:rPr lang="es-ES" sz="2400" dirty="0" smtClean="0"/>
              <a:t>a términos </a:t>
            </a:r>
            <a:r>
              <a:rPr lang="es-ES" sz="2400" i="1" dirty="0" smtClean="0"/>
              <a:t>frecuentes</a:t>
            </a:r>
          </a:p>
          <a:p>
            <a:pPr>
              <a:buFont typeface="+mj-lt"/>
              <a:buAutoNum type="arabicPeriod"/>
            </a:pPr>
            <a:r>
              <a:rPr lang="es-ES" sz="2400" dirty="0" smtClean="0"/>
              <a:t>Por tanto asignamos </a:t>
            </a:r>
            <a:r>
              <a:rPr lang="es-ES" sz="2400" i="1" dirty="0" smtClean="0"/>
              <a:t>un peso tf-idf  </a:t>
            </a:r>
            <a:r>
              <a:rPr lang="es-ES" sz="2400" dirty="0" smtClean="0"/>
              <a:t>a cada término t en el documento d:</a:t>
            </a:r>
          </a:p>
          <a:p>
            <a:pPr>
              <a:buFont typeface="+mj-lt"/>
              <a:buAutoNum type="arabicPeriod"/>
            </a:pPr>
            <a:endParaRPr lang="es-ES" sz="2400" dirty="0" smtClean="0"/>
          </a:p>
          <a:p>
            <a:pPr>
              <a:buFont typeface="+mj-lt"/>
              <a:buAutoNum type="arabicPeriod"/>
            </a:pPr>
            <a:r>
              <a:rPr lang="es-ES" sz="2400" b="1" dirty="0" smtClean="0"/>
              <a:t>W</a:t>
            </a:r>
            <a:r>
              <a:rPr lang="es-ES" sz="2400" b="1" baseline="-25000" dirty="0" smtClean="0"/>
              <a:t>t,d</a:t>
            </a:r>
            <a:r>
              <a:rPr lang="es-ES" sz="2400" dirty="0" smtClean="0"/>
              <a:t> :</a:t>
            </a:r>
          </a:p>
          <a:p>
            <a:pPr lvl="1">
              <a:buFont typeface="+mj-lt"/>
              <a:buAutoNum type="arabicPeriod"/>
            </a:pPr>
            <a:r>
              <a:rPr lang="es-ES" sz="2000" dirty="0" smtClean="0"/>
              <a:t>aumenta con </a:t>
            </a:r>
            <a:r>
              <a:rPr lang="es-ES" sz="2000" i="1" dirty="0" smtClean="0"/>
              <a:t>tf</a:t>
            </a:r>
            <a:r>
              <a:rPr lang="es-ES" sz="2000" dirty="0" smtClean="0"/>
              <a:t>  (</a:t>
            </a:r>
            <a:r>
              <a:rPr lang="es-ES" sz="2000" i="1" dirty="0" smtClean="0"/>
              <a:t>ocurrencias</a:t>
            </a:r>
            <a:r>
              <a:rPr lang="es-ES" sz="2000" dirty="0" smtClean="0"/>
              <a:t> de </a:t>
            </a:r>
            <a:r>
              <a:rPr lang="es-ES" sz="2000" i="1" dirty="0" smtClean="0"/>
              <a:t>t</a:t>
            </a:r>
            <a:r>
              <a:rPr lang="es-ES" sz="2000" dirty="0" smtClean="0"/>
              <a:t> en un documento </a:t>
            </a:r>
            <a:r>
              <a:rPr lang="es-ES" sz="2000" i="1" dirty="0" smtClean="0"/>
              <a:t>d</a:t>
            </a:r>
            <a:r>
              <a:rPr lang="es-ES" sz="2000" dirty="0" smtClean="0"/>
              <a:t>)</a:t>
            </a:r>
          </a:p>
          <a:p>
            <a:pPr lvl="1">
              <a:buFont typeface="+mj-lt"/>
              <a:buAutoNum type="arabicPeriod"/>
            </a:pPr>
            <a:r>
              <a:rPr lang="es-ES" sz="2000" dirty="0" smtClean="0"/>
              <a:t>Aumenta con la </a:t>
            </a:r>
            <a:r>
              <a:rPr lang="es-ES" sz="2000" i="1" dirty="0" smtClean="0"/>
              <a:t>rareza </a:t>
            </a:r>
            <a:r>
              <a:rPr lang="es-ES" sz="2000" dirty="0" smtClean="0"/>
              <a:t>del término </a:t>
            </a:r>
            <a:r>
              <a:rPr lang="es-ES" sz="2000" i="1" dirty="0" smtClean="0"/>
              <a:t>t</a:t>
            </a:r>
            <a:r>
              <a:rPr lang="es-ES" sz="2000" dirty="0" smtClean="0"/>
              <a:t> en el corpus.</a:t>
            </a:r>
          </a:p>
          <a:p>
            <a:pPr marL="57150" indent="0">
              <a:buNone/>
            </a:pPr>
            <a:endParaRPr lang="es-ES" sz="2400" dirty="0" smtClean="0"/>
          </a:p>
          <a:p>
            <a:pPr marL="457200" lvl="1" indent="0">
              <a:buNone/>
            </a:pPr>
            <a:r>
              <a:rPr lang="es-ES" sz="1200" b="1" dirty="0" smtClean="0"/>
              <a:t>Nota</a:t>
            </a:r>
            <a:r>
              <a:rPr lang="es-ES" sz="1200" dirty="0" smtClean="0"/>
              <a:t>: El esquema completo de ponderación requiere además un factor de </a:t>
            </a:r>
            <a:r>
              <a:rPr lang="es-ES" sz="1200" b="1" dirty="0" smtClean="0"/>
              <a:t>normalización </a:t>
            </a:r>
            <a:r>
              <a:rPr lang="es-ES" sz="1200" dirty="0" smtClean="0"/>
              <a:t>que tome en cuanta las diferentes longitudes de los documentos. En el caso de tuits, este factor es despreciable. </a:t>
            </a:r>
            <a:endParaRPr lang="es-ES" sz="1200" b="1" dirty="0" smtClean="0"/>
          </a:p>
          <a:p>
            <a:pPr lvl="1" indent="-342900">
              <a:buFont typeface="+mj-lt"/>
              <a:buAutoNum type="arabicPeriod"/>
            </a:pPr>
            <a:endParaRPr lang="es-ES" sz="1600" dirty="0" smtClean="0"/>
          </a:p>
          <a:p>
            <a:pPr lvl="1" indent="-342900">
              <a:buFont typeface="+mj-lt"/>
              <a:buAutoNum type="arabicPeriod"/>
            </a:pPr>
            <a:endParaRPr lang="es-ES" sz="1600" dirty="0" smtClean="0"/>
          </a:p>
          <a:p>
            <a:pPr lvl="1" indent="-342900">
              <a:buFont typeface="+mj-lt"/>
              <a:buAutoNum type="arabicPeriod"/>
            </a:pPr>
            <a:endParaRPr lang="es-ES" sz="1600" dirty="0" smtClean="0"/>
          </a:p>
          <a:p>
            <a:pPr>
              <a:buFont typeface="+mj-lt"/>
              <a:buAutoNum type="arabicPeriod"/>
            </a:pPr>
            <a:endParaRPr lang="es-ES" sz="2000" b="1" dirty="0" smtClean="0"/>
          </a:p>
          <a:p>
            <a:pPr marL="457200" indent="-457200">
              <a:buFont typeface="+mj-lt"/>
              <a:buAutoNum type="arabicPeriod"/>
            </a:pPr>
            <a:endParaRPr lang="es-ES" sz="2000" i="1" dirty="0" smtClean="0"/>
          </a:p>
          <a:p>
            <a:pPr marL="0" indent="0">
              <a:buNone/>
            </a:pPr>
            <a:endParaRPr lang="es-ES" sz="2000" i="1" dirty="0" smtClean="0"/>
          </a:p>
          <a:p>
            <a:pPr marL="400050" lvl="1" indent="0">
              <a:buNone/>
            </a:pPr>
            <a:endParaRPr lang="es-ES" sz="2000" i="1" dirty="0" smtClean="0"/>
          </a:p>
          <a:p>
            <a:pPr marL="457200" indent="-457200">
              <a:buFont typeface="+mj-lt"/>
              <a:buAutoNum type="arabicPeriod"/>
            </a:pPr>
            <a:endParaRPr lang="es-ES" sz="2400" i="1" dirty="0" smtClean="0"/>
          </a:p>
          <a:p>
            <a:pPr marL="0" indent="0">
              <a:buNone/>
            </a:pPr>
            <a:endParaRPr lang="es-ES" sz="2000"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35</a:t>
            </a:fld>
            <a:endParaRPr lang="es-ES" dirty="0"/>
          </a:p>
        </p:txBody>
      </p:sp>
      <p:pic>
        <p:nvPicPr>
          <p:cNvPr id="8" name="Imagen 7"/>
          <p:cNvPicPr>
            <a:picLocks noChangeAspect="1"/>
          </p:cNvPicPr>
          <p:nvPr/>
        </p:nvPicPr>
        <p:blipFill>
          <a:blip r:embed="rId2"/>
          <a:stretch>
            <a:fillRect/>
          </a:stretch>
        </p:blipFill>
        <p:spPr>
          <a:xfrm>
            <a:off x="2247900" y="4005064"/>
            <a:ext cx="4305300" cy="628650"/>
          </a:xfrm>
          <a:prstGeom prst="rect">
            <a:avLst/>
          </a:prstGeom>
        </p:spPr>
      </p:pic>
    </p:spTree>
    <p:extLst>
      <p:ext uri="{BB962C8B-B14F-4D97-AF65-F5344CB8AC3E}">
        <p14:creationId xmlns:p14="http://schemas.microsoft.com/office/powerpoint/2010/main" val="714492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5073427"/>
          </a:xfrm>
        </p:spPr>
        <p:txBody>
          <a:bodyPr/>
          <a:lstStyle/>
          <a:p>
            <a:pPr marL="0" indent="0" algn="ctr">
              <a:buNone/>
            </a:pPr>
            <a:r>
              <a:rPr lang="es-ES" b="1" dirty="0"/>
              <a:t>Breve repaso a ponderaciones tf-idf </a:t>
            </a:r>
            <a:r>
              <a:rPr lang="es-ES" dirty="0" smtClean="0"/>
              <a:t>(4)</a:t>
            </a:r>
          </a:p>
          <a:p>
            <a:r>
              <a:rPr lang="es-ES" dirty="0" smtClean="0"/>
              <a:t>Vector de pesos tf-idf</a:t>
            </a:r>
          </a:p>
          <a:p>
            <a:endParaRPr lang="es-ES" dirty="0"/>
          </a:p>
          <a:p>
            <a:endParaRPr lang="es-ES" dirty="0" smtClean="0"/>
          </a:p>
          <a:p>
            <a:endParaRPr lang="es-ES" dirty="0"/>
          </a:p>
          <a:p>
            <a:endParaRPr lang="es-ES" dirty="0" smtClean="0"/>
          </a:p>
          <a:p>
            <a:r>
              <a:rPr lang="es-ES" sz="2800" dirty="0" smtClean="0"/>
              <a:t>Si se normaliza por </a:t>
            </a:r>
            <a:r>
              <a:rPr lang="es-ES" sz="2800" i="1" dirty="0" smtClean="0"/>
              <a:t>longitud</a:t>
            </a:r>
            <a:endParaRPr lang="es-ES" sz="2800" i="1" dirty="0"/>
          </a:p>
          <a:p>
            <a:endParaRPr lang="es-ES"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36</a:t>
            </a:fld>
            <a:endParaRPr lang="es-ES" dirty="0"/>
          </a:p>
        </p:txBody>
      </p:sp>
      <p:pic>
        <p:nvPicPr>
          <p:cNvPr id="8" name="Imagen 7"/>
          <p:cNvPicPr>
            <a:picLocks noChangeAspect="1"/>
          </p:cNvPicPr>
          <p:nvPr/>
        </p:nvPicPr>
        <p:blipFill>
          <a:blip r:embed="rId2"/>
          <a:stretch>
            <a:fillRect/>
          </a:stretch>
        </p:blipFill>
        <p:spPr>
          <a:xfrm>
            <a:off x="3786318" y="2207695"/>
            <a:ext cx="5048200" cy="2154528"/>
          </a:xfrm>
          <a:prstGeom prst="rect">
            <a:avLst/>
          </a:prstGeom>
        </p:spPr>
      </p:pic>
      <p:sp>
        <p:nvSpPr>
          <p:cNvPr id="9" name="CuadroTexto 8"/>
          <p:cNvSpPr txBox="1"/>
          <p:nvPr/>
        </p:nvSpPr>
        <p:spPr>
          <a:xfrm>
            <a:off x="161764" y="5476746"/>
            <a:ext cx="8820472" cy="646331"/>
          </a:xfrm>
          <a:prstGeom prst="rect">
            <a:avLst/>
          </a:prstGeom>
          <a:noFill/>
        </p:spPr>
        <p:txBody>
          <a:bodyPr wrap="square" rtlCol="0">
            <a:spAutoFit/>
          </a:bodyPr>
          <a:lstStyle/>
          <a:p>
            <a:r>
              <a:rPr lang="es-ES" dirty="0" smtClean="0"/>
              <a:t>Los </a:t>
            </a:r>
            <a:r>
              <a:rPr lang="es-ES" i="1" dirty="0" smtClean="0"/>
              <a:t>términos</a:t>
            </a:r>
            <a:r>
              <a:rPr lang="es-ES" dirty="0" smtClean="0"/>
              <a:t> t son los </a:t>
            </a:r>
            <a:r>
              <a:rPr lang="es-ES" i="1" dirty="0" smtClean="0"/>
              <a:t>ejes</a:t>
            </a:r>
            <a:r>
              <a:rPr lang="es-ES" dirty="0" smtClean="0"/>
              <a:t> del espacio vectorial y los </a:t>
            </a:r>
            <a:r>
              <a:rPr lang="es-ES" i="1" dirty="0" smtClean="0"/>
              <a:t>documentos</a:t>
            </a:r>
            <a:r>
              <a:rPr lang="es-ES" dirty="0" smtClean="0"/>
              <a:t> son los </a:t>
            </a:r>
            <a:r>
              <a:rPr lang="es-ES" i="1" dirty="0" smtClean="0"/>
              <a:t>vectores</a:t>
            </a:r>
            <a:r>
              <a:rPr lang="es-ES" dirty="0" smtClean="0"/>
              <a:t>.</a:t>
            </a:r>
          </a:p>
          <a:p>
            <a:endParaRPr lang="es-ES" dirty="0"/>
          </a:p>
        </p:txBody>
      </p:sp>
      <p:pic>
        <p:nvPicPr>
          <p:cNvPr id="11" name="Imagen 10"/>
          <p:cNvPicPr>
            <a:picLocks noChangeAspect="1"/>
          </p:cNvPicPr>
          <p:nvPr/>
        </p:nvPicPr>
        <p:blipFill>
          <a:blip r:embed="rId3"/>
          <a:stretch>
            <a:fillRect/>
          </a:stretch>
        </p:blipFill>
        <p:spPr>
          <a:xfrm>
            <a:off x="4921678" y="4293096"/>
            <a:ext cx="2548644" cy="1109132"/>
          </a:xfrm>
          <a:prstGeom prst="rect">
            <a:avLst/>
          </a:prstGeom>
        </p:spPr>
      </p:pic>
      <p:pic>
        <p:nvPicPr>
          <p:cNvPr id="6" name="Imagen 5"/>
          <p:cNvPicPr>
            <a:picLocks noChangeAspect="1"/>
          </p:cNvPicPr>
          <p:nvPr/>
        </p:nvPicPr>
        <p:blipFill>
          <a:blip r:embed="rId4"/>
          <a:stretch>
            <a:fillRect/>
          </a:stretch>
        </p:blipFill>
        <p:spPr>
          <a:xfrm>
            <a:off x="307927" y="2708920"/>
            <a:ext cx="3470513" cy="1370672"/>
          </a:xfrm>
          <a:prstGeom prst="rect">
            <a:avLst/>
          </a:prstGeom>
        </p:spPr>
      </p:pic>
    </p:spTree>
    <p:extLst>
      <p:ext uri="{BB962C8B-B14F-4D97-AF65-F5344CB8AC3E}">
        <p14:creationId xmlns:p14="http://schemas.microsoft.com/office/powerpoint/2010/main" val="11196859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81052"/>
            <a:ext cx="8229600" cy="5073427"/>
          </a:xfrm>
        </p:spPr>
        <p:txBody>
          <a:bodyPr/>
          <a:lstStyle/>
          <a:p>
            <a:pPr marL="0" indent="0" algn="ctr">
              <a:buNone/>
            </a:pPr>
            <a:r>
              <a:rPr lang="es-ES" b="1" dirty="0" smtClean="0"/>
              <a:t>Ponderaciones tf-icf</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37</a:t>
            </a:fld>
            <a:endParaRPr lang="es-ES" dirty="0"/>
          </a:p>
        </p:txBody>
      </p:sp>
      <p:sp>
        <p:nvSpPr>
          <p:cNvPr id="6" name="CuadroTexto 5"/>
          <p:cNvSpPr txBox="1"/>
          <p:nvPr/>
        </p:nvSpPr>
        <p:spPr>
          <a:xfrm>
            <a:off x="457200" y="1655448"/>
            <a:ext cx="7571184" cy="3416320"/>
          </a:xfrm>
          <a:prstGeom prst="rect">
            <a:avLst/>
          </a:prstGeom>
          <a:noFill/>
        </p:spPr>
        <p:txBody>
          <a:bodyPr wrap="square" rtlCol="0">
            <a:spAutoFit/>
          </a:bodyPr>
          <a:lstStyle/>
          <a:p>
            <a:r>
              <a:rPr lang="es-ES" sz="2400" dirty="0" smtClean="0"/>
              <a:t>En algunos casos, para etiquetar el conjunto de entrenamiento, se usan en lugar de documentos, las </a:t>
            </a:r>
            <a:r>
              <a:rPr lang="es-ES" sz="2400" i="1" dirty="0" smtClean="0"/>
              <a:t>clases</a:t>
            </a:r>
            <a:r>
              <a:rPr lang="es-ES" sz="2400" dirty="0" smtClean="0"/>
              <a:t> </a:t>
            </a:r>
            <a:r>
              <a:rPr lang="es-ES" sz="2400" i="1" dirty="0" smtClean="0"/>
              <a:t>de documentos</a:t>
            </a:r>
            <a:r>
              <a:rPr lang="es-ES" sz="2400" dirty="0" smtClean="0"/>
              <a:t>. Puede por tanto hablarse de </a:t>
            </a:r>
            <a:r>
              <a:rPr lang="es-ES" sz="2400" i="1" dirty="0" smtClean="0"/>
              <a:t>tf-icf</a:t>
            </a:r>
            <a:r>
              <a:rPr lang="es-ES" sz="2400" dirty="0" smtClean="0"/>
              <a:t>:</a:t>
            </a:r>
          </a:p>
          <a:p>
            <a:pPr marL="342900" indent="-342900">
              <a:buFont typeface="Arial" panose="020B0604020202020204" pitchFamily="34" charset="0"/>
              <a:buChar char="•"/>
            </a:pPr>
            <a:r>
              <a:rPr lang="es-ES" sz="2400" i="1" dirty="0" smtClean="0"/>
              <a:t>tf</a:t>
            </a:r>
            <a:r>
              <a:rPr lang="es-ES" sz="2400" i="1" baseline="-25000" dirty="0" smtClean="0"/>
              <a:t>t,c</a:t>
            </a:r>
            <a:r>
              <a:rPr lang="es-ES" sz="2400" dirty="0" smtClean="0"/>
              <a:t> es ahora la frecuencia de un término </a:t>
            </a:r>
            <a:r>
              <a:rPr lang="es-ES" sz="2400" i="1" dirty="0" smtClean="0"/>
              <a:t>t</a:t>
            </a:r>
            <a:r>
              <a:rPr lang="es-ES" sz="2400" dirty="0" smtClean="0"/>
              <a:t> en la </a:t>
            </a:r>
            <a:r>
              <a:rPr lang="es-ES" sz="2400" i="1" dirty="0" smtClean="0"/>
              <a:t>clase</a:t>
            </a:r>
            <a:r>
              <a:rPr lang="es-ES" sz="2400" dirty="0" smtClean="0"/>
              <a:t> </a:t>
            </a:r>
            <a:r>
              <a:rPr lang="es-ES" sz="2400" i="1" dirty="0" smtClean="0"/>
              <a:t>c</a:t>
            </a:r>
            <a:r>
              <a:rPr lang="es-ES" sz="2400" dirty="0" smtClean="0"/>
              <a:t>.</a:t>
            </a:r>
          </a:p>
          <a:p>
            <a:pPr marL="342900" indent="-342900">
              <a:buFont typeface="Arial" panose="020B0604020202020204" pitchFamily="34" charset="0"/>
              <a:buChar char="•"/>
            </a:pPr>
            <a:r>
              <a:rPr lang="es-ES" sz="2400" i="1" dirty="0"/>
              <a:t>icf</a:t>
            </a:r>
            <a:r>
              <a:rPr lang="es-ES" sz="2400" i="1" baseline="-25000" dirty="0"/>
              <a:t>t</a:t>
            </a:r>
            <a:r>
              <a:rPr lang="es-ES" sz="2400" dirty="0" smtClean="0"/>
              <a:t> : idft</a:t>
            </a:r>
            <a:r>
              <a:rPr lang="es-ES" sz="2400" baseline="-25000" dirty="0" smtClean="0"/>
              <a:t> </a:t>
            </a:r>
            <a:r>
              <a:rPr lang="es-ES" sz="2400" dirty="0" smtClean="0"/>
              <a:t>se cambia, en este caso, por </a:t>
            </a:r>
            <a:r>
              <a:rPr lang="es-ES" sz="2400" i="1" dirty="0" smtClean="0"/>
              <a:t>icf</a:t>
            </a:r>
            <a:r>
              <a:rPr lang="es-ES" sz="2400" i="1" baseline="-25000" dirty="0" smtClean="0"/>
              <a:t>t </a:t>
            </a:r>
            <a:r>
              <a:rPr lang="es-ES" sz="2400" baseline="-25000" dirty="0" smtClean="0"/>
              <a:t> </a:t>
            </a:r>
            <a:r>
              <a:rPr lang="es-ES" sz="2400" dirty="0" smtClean="0"/>
              <a:t>la </a:t>
            </a:r>
            <a:r>
              <a:rPr lang="es-ES" sz="2400" i="1" dirty="0" smtClean="0"/>
              <a:t>frecuencia inversa de la categoría </a:t>
            </a:r>
            <a:r>
              <a:rPr lang="es-ES" sz="2400" dirty="0" smtClean="0"/>
              <a:t>(veces que aparece el término en la clase)</a:t>
            </a:r>
            <a:endParaRPr lang="es-ES" sz="2400" dirty="0"/>
          </a:p>
        </p:txBody>
      </p:sp>
      <p:pic>
        <p:nvPicPr>
          <p:cNvPr id="15" name="Imagen 14"/>
          <p:cNvPicPr>
            <a:picLocks noChangeAspect="1"/>
          </p:cNvPicPr>
          <p:nvPr/>
        </p:nvPicPr>
        <p:blipFill>
          <a:blip r:embed="rId2"/>
          <a:stretch>
            <a:fillRect/>
          </a:stretch>
        </p:blipFill>
        <p:spPr>
          <a:xfrm>
            <a:off x="1655798" y="4987742"/>
            <a:ext cx="5173988" cy="1116844"/>
          </a:xfrm>
          <a:prstGeom prst="rect">
            <a:avLst/>
          </a:prstGeom>
        </p:spPr>
      </p:pic>
    </p:spTree>
    <p:extLst>
      <p:ext uri="{BB962C8B-B14F-4D97-AF65-F5344CB8AC3E}">
        <p14:creationId xmlns:p14="http://schemas.microsoft.com/office/powerpoint/2010/main" val="12837175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5073427"/>
          </a:xfrm>
        </p:spPr>
        <p:txBody>
          <a:bodyPr/>
          <a:lstStyle/>
          <a:p>
            <a:pPr marL="0" indent="0" algn="ctr">
              <a:buNone/>
            </a:pPr>
            <a:r>
              <a:rPr lang="es-ES" b="1" dirty="0" smtClean="0"/>
              <a:t>Aprendizaje supervisado</a:t>
            </a:r>
            <a:endParaRPr lang="es-ES" b="1" i="1" dirty="0" smtClean="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38</a:t>
            </a:fld>
            <a:endParaRPr lang="es-ES" dirty="0"/>
          </a:p>
        </p:txBody>
      </p:sp>
      <p:pic>
        <p:nvPicPr>
          <p:cNvPr id="8" name="Imagen 7"/>
          <p:cNvPicPr>
            <a:picLocks noChangeAspect="1"/>
          </p:cNvPicPr>
          <p:nvPr/>
        </p:nvPicPr>
        <p:blipFill>
          <a:blip r:embed="rId2"/>
          <a:stretch>
            <a:fillRect/>
          </a:stretch>
        </p:blipFill>
        <p:spPr>
          <a:xfrm>
            <a:off x="1403648" y="1613407"/>
            <a:ext cx="5905942" cy="2946395"/>
          </a:xfrm>
          <a:prstGeom prst="rect">
            <a:avLst/>
          </a:prstGeom>
        </p:spPr>
      </p:pic>
      <p:sp>
        <p:nvSpPr>
          <p:cNvPr id="10" name="CuadroTexto 9"/>
          <p:cNvSpPr txBox="1"/>
          <p:nvPr/>
        </p:nvSpPr>
        <p:spPr>
          <a:xfrm>
            <a:off x="611560" y="4720216"/>
            <a:ext cx="8340745" cy="1477328"/>
          </a:xfrm>
          <a:prstGeom prst="rect">
            <a:avLst/>
          </a:prstGeom>
          <a:noFill/>
        </p:spPr>
        <p:txBody>
          <a:bodyPr wrap="none" rtlCol="0">
            <a:spAutoFit/>
          </a:bodyPr>
          <a:lstStyle/>
          <a:p>
            <a:pPr marL="342900" indent="-342900">
              <a:buAutoNum type="alphaLcParenR"/>
            </a:pPr>
            <a:r>
              <a:rPr lang="es-ES" dirty="0" smtClean="0"/>
              <a:t>Durante el </a:t>
            </a:r>
            <a:r>
              <a:rPr lang="es-ES" i="1" dirty="0" smtClean="0"/>
              <a:t>entrenamiento</a:t>
            </a:r>
            <a:r>
              <a:rPr lang="es-ES" dirty="0" smtClean="0"/>
              <a:t>, se usa un </a:t>
            </a:r>
            <a:r>
              <a:rPr lang="es-ES" i="1" dirty="0" smtClean="0"/>
              <a:t>extractor de atributos </a:t>
            </a:r>
            <a:r>
              <a:rPr lang="es-ES" dirty="0" smtClean="0"/>
              <a:t>para obtener </a:t>
            </a:r>
          </a:p>
          <a:p>
            <a:r>
              <a:rPr lang="es-ES" dirty="0" smtClean="0"/>
              <a:t>un </a:t>
            </a:r>
            <a:r>
              <a:rPr lang="es-ES" i="1" dirty="0" smtClean="0"/>
              <a:t>vector de características </a:t>
            </a:r>
            <a:r>
              <a:rPr lang="es-ES" dirty="0" smtClean="0"/>
              <a:t>de cada entrada. Pares de (</a:t>
            </a:r>
            <a:r>
              <a:rPr lang="es-ES" dirty="0" smtClean="0">
                <a:latin typeface="Courier New" panose="02070309020205020404" pitchFamily="49" charset="0"/>
                <a:cs typeface="Courier New" panose="02070309020205020404" pitchFamily="49" charset="0"/>
              </a:rPr>
              <a:t>valores</a:t>
            </a:r>
            <a:r>
              <a:rPr lang="es-ES" dirty="0" smtClean="0"/>
              <a:t>, </a:t>
            </a:r>
            <a:r>
              <a:rPr lang="es-ES" dirty="0" smtClean="0">
                <a:latin typeface="Courier New" panose="02070309020205020404" pitchFamily="49" charset="0"/>
                <a:cs typeface="Courier New" panose="02070309020205020404" pitchFamily="49" charset="0"/>
              </a:rPr>
              <a:t>etiquetas</a:t>
            </a:r>
            <a:r>
              <a:rPr lang="es-ES" dirty="0" smtClean="0"/>
              <a:t>)</a:t>
            </a:r>
          </a:p>
          <a:p>
            <a:r>
              <a:rPr lang="es-ES" dirty="0" smtClean="0"/>
              <a:t>se introducen en un </a:t>
            </a:r>
            <a:r>
              <a:rPr lang="es-ES" i="1" dirty="0" smtClean="0"/>
              <a:t>algoritmo</a:t>
            </a:r>
            <a:r>
              <a:rPr lang="es-ES" dirty="0" smtClean="0"/>
              <a:t> para generar un </a:t>
            </a:r>
            <a:r>
              <a:rPr lang="es-ES" i="1" dirty="0" smtClean="0"/>
              <a:t>modelo de clasificación</a:t>
            </a:r>
            <a:r>
              <a:rPr lang="es-ES" dirty="0" smtClean="0"/>
              <a:t>.</a:t>
            </a:r>
          </a:p>
          <a:p>
            <a:pPr marL="342900" indent="-342900">
              <a:buAutoNum type="alphaLcParenR" startAt="2"/>
            </a:pPr>
            <a:r>
              <a:rPr lang="es-ES" dirty="0" smtClean="0"/>
              <a:t>Durante la </a:t>
            </a:r>
            <a:r>
              <a:rPr lang="es-ES" i="1" dirty="0" smtClean="0"/>
              <a:t>predicción</a:t>
            </a:r>
            <a:r>
              <a:rPr lang="es-ES" dirty="0" smtClean="0"/>
              <a:t>, el mismo extractor de atributos produce </a:t>
            </a:r>
          </a:p>
          <a:p>
            <a:r>
              <a:rPr lang="es-ES" dirty="0" smtClean="0"/>
              <a:t>los vectores de atributos que </a:t>
            </a:r>
            <a:r>
              <a:rPr lang="es-ES" dirty="0"/>
              <a:t>usará el modelo </a:t>
            </a:r>
            <a:r>
              <a:rPr lang="es-ES" dirty="0" smtClean="0"/>
              <a:t>para predecir las etiquetas.</a:t>
            </a:r>
            <a:endParaRPr lang="es-ES" dirty="0"/>
          </a:p>
        </p:txBody>
      </p:sp>
      <mc:AlternateContent xmlns:mc="http://schemas.openxmlformats.org/markup-compatibility/2006" xmlns:a14="http://schemas.microsoft.com/office/drawing/2010/main">
        <mc:Choice Requires="a14">
          <p:sp>
            <p:nvSpPr>
              <p:cNvPr id="6" name="CuadroTexto 5"/>
              <p:cNvSpPr txBox="1"/>
              <p:nvPr/>
            </p:nvSpPr>
            <p:spPr>
              <a:xfrm>
                <a:off x="4192311" y="2141501"/>
                <a:ext cx="328616"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ES" sz="2800" b="1" i="1" smtClean="0">
                              <a:latin typeface="Cambria Math" panose="02040503050406030204" pitchFamily="18" charset="0"/>
                            </a:rPr>
                          </m:ctrlPr>
                        </m:accPr>
                        <m:e>
                          <m:r>
                            <a:rPr lang="es-ES" sz="2800" b="1" i="1" smtClean="0">
                              <a:latin typeface="Cambria Math" panose="02040503050406030204" pitchFamily="18" charset="0"/>
                            </a:rPr>
                            <m:t>𝑭</m:t>
                          </m:r>
                        </m:e>
                      </m:acc>
                    </m:oMath>
                  </m:oMathPara>
                </a14:m>
                <a:endParaRPr lang="es-ES" sz="2800" b="1" dirty="0"/>
              </a:p>
            </p:txBody>
          </p:sp>
        </mc:Choice>
        <mc:Fallback xmlns="">
          <p:sp>
            <p:nvSpPr>
              <p:cNvPr id="6" name="CuadroTexto 5"/>
              <p:cNvSpPr txBox="1">
                <a:spLocks noRot="1" noChangeAspect="1" noMove="1" noResize="1" noEditPoints="1" noAdjustHandles="1" noChangeArrowheads="1" noChangeShapeType="1" noTextEdit="1"/>
              </p:cNvSpPr>
              <p:nvPr/>
            </p:nvSpPr>
            <p:spPr>
              <a:xfrm>
                <a:off x="4192311" y="2141501"/>
                <a:ext cx="328616" cy="483146"/>
              </a:xfrm>
              <a:prstGeom prst="rect">
                <a:avLst/>
              </a:prstGeom>
              <a:blipFill rotWithShape="0">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4192311" y="3350651"/>
                <a:ext cx="328616"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ES" sz="2800" b="1" i="1" smtClean="0">
                              <a:latin typeface="Cambria Math" panose="02040503050406030204" pitchFamily="18" charset="0"/>
                            </a:rPr>
                          </m:ctrlPr>
                        </m:accPr>
                        <m:e>
                          <m:r>
                            <a:rPr lang="es-ES" sz="2800" b="1" i="1" smtClean="0">
                              <a:latin typeface="Cambria Math" panose="02040503050406030204" pitchFamily="18" charset="0"/>
                            </a:rPr>
                            <m:t>𝑭</m:t>
                          </m:r>
                        </m:e>
                      </m:acc>
                    </m:oMath>
                  </m:oMathPara>
                </a14:m>
                <a:endParaRPr lang="es-ES" sz="2800" b="1" dirty="0"/>
              </a:p>
            </p:txBody>
          </p:sp>
        </mc:Choice>
        <mc:Fallback xmlns="">
          <p:sp>
            <p:nvSpPr>
              <p:cNvPr id="9" name="CuadroTexto 8"/>
              <p:cNvSpPr txBox="1">
                <a:spLocks noRot="1" noChangeAspect="1" noMove="1" noResize="1" noEditPoints="1" noAdjustHandles="1" noChangeArrowheads="1" noChangeShapeType="1" noTextEdit="1"/>
              </p:cNvSpPr>
              <p:nvPr/>
            </p:nvSpPr>
            <p:spPr>
              <a:xfrm>
                <a:off x="4192311" y="3350651"/>
                <a:ext cx="328616" cy="483146"/>
              </a:xfrm>
              <a:prstGeom prst="rect">
                <a:avLst/>
              </a:prstGeom>
              <a:blipFill rotWithShape="0">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4096907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Selección de características</a:t>
            </a:r>
            <a:endParaRPr lang="es-ES" dirty="0" smtClean="0">
              <a:latin typeface="Times New Roman" panose="02020603050405020304" pitchFamily="18" charset="0"/>
              <a:cs typeface="Times New Roman" panose="02020603050405020304" pitchFamily="18" charset="0"/>
            </a:endParaRPr>
          </a:p>
          <a:p>
            <a:r>
              <a:rPr lang="es-ES" sz="2400" dirty="0" smtClean="0"/>
              <a:t>La </a:t>
            </a:r>
            <a:r>
              <a:rPr lang="es-ES" sz="2400" b="1" dirty="0" smtClean="0"/>
              <a:t>selección de atributos </a:t>
            </a:r>
            <a:r>
              <a:rPr lang="es-ES" sz="2400" dirty="0" smtClean="0"/>
              <a:t>Consiste en extraer un subconjunto de características relevantes para construir modelos de modo que se simplifiquen los modelos, se reduzcan los tiempos de entrenamiento y se reduzca la dimensión del problema.</a:t>
            </a:r>
          </a:p>
          <a:p>
            <a:r>
              <a:rPr lang="es-ES" sz="2400" dirty="0" smtClean="0"/>
              <a:t>Algunos métodos:</a:t>
            </a:r>
          </a:p>
          <a:p>
            <a:pPr lvl="1"/>
            <a:r>
              <a:rPr lang="es-ES" sz="2000" i="1" dirty="0" smtClean="0"/>
              <a:t>Umbral de Frecuencia de Documento </a:t>
            </a:r>
            <a:r>
              <a:rPr lang="es-ES" sz="2000" dirty="0" smtClean="0"/>
              <a:t>(DF): es la técnica más simple. Usa </a:t>
            </a:r>
            <a:r>
              <a:rPr lang="es-ES" sz="2000" b="1" dirty="0" smtClean="0"/>
              <a:t>df</a:t>
            </a:r>
            <a:r>
              <a:rPr lang="es-ES" sz="2000" b="1" baseline="-25000" dirty="0" smtClean="0"/>
              <a:t>t </a:t>
            </a:r>
            <a:r>
              <a:rPr lang="es-ES" sz="2000" dirty="0" smtClean="0"/>
              <a:t>y se eliminan aquellos atributos en que </a:t>
            </a:r>
            <a:r>
              <a:rPr lang="es-ES" sz="2000" b="1" dirty="0"/>
              <a:t>df</a:t>
            </a:r>
            <a:r>
              <a:rPr lang="es-ES" sz="2000" b="1" baseline="-25000" dirty="0"/>
              <a:t>t </a:t>
            </a:r>
            <a:r>
              <a:rPr lang="es-ES" sz="2000" dirty="0" smtClean="0"/>
              <a:t>es menor que un cierto umbral.</a:t>
            </a:r>
          </a:p>
          <a:p>
            <a:pPr lvl="1"/>
            <a:r>
              <a:rPr lang="es-ES" sz="2000" i="1" dirty="0" smtClean="0"/>
              <a:t>Ganancia de Información: </a:t>
            </a:r>
            <a:r>
              <a:rPr lang="es-ES" sz="2000" dirty="0" smtClean="0"/>
              <a:t>se basan en medir   la información  que se pierde al eliminar un atributo.</a:t>
            </a:r>
          </a:p>
          <a:p>
            <a:pPr lvl="1"/>
            <a:r>
              <a:rPr lang="es-ES" sz="2000" i="1" dirty="0" smtClean="0"/>
              <a:t>Información Mutua: </a:t>
            </a:r>
            <a:r>
              <a:rPr lang="es-ES" sz="2000" dirty="0" smtClean="0"/>
              <a:t>es similar al </a:t>
            </a:r>
            <a:r>
              <a:rPr lang="el-GR" sz="2000" b="1" dirty="0">
                <a:latin typeface="Times New Roman" panose="02020603050405020304" pitchFamily="18" charset="0"/>
                <a:cs typeface="Times New Roman" panose="02020603050405020304" pitchFamily="18" charset="0"/>
              </a:rPr>
              <a:t>χ</a:t>
            </a:r>
            <a:r>
              <a:rPr lang="es-ES" sz="2000" b="1" baseline="30000" dirty="0" smtClean="0">
                <a:latin typeface="Times New Roman" panose="02020603050405020304" pitchFamily="18" charset="0"/>
                <a:cs typeface="Times New Roman" panose="02020603050405020304" pitchFamily="18" charset="0"/>
              </a:rPr>
              <a:t>2  </a:t>
            </a:r>
            <a:r>
              <a:rPr lang="es-ES" sz="2000" dirty="0" smtClean="0"/>
              <a:t>ya que utiliza tablas de contingencia para medir el grado de asociación entre atributo y clase. </a:t>
            </a:r>
          </a:p>
          <a:p>
            <a:pPr lvl="1"/>
            <a:endParaRPr lang="es-ES" sz="2000" dirty="0" smtClean="0"/>
          </a:p>
          <a:p>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39</a:t>
            </a:fld>
            <a:endParaRPr lang="es-ES" dirty="0"/>
          </a:p>
        </p:txBody>
      </p:sp>
    </p:spTree>
    <p:extLst>
      <p:ext uri="{BB962C8B-B14F-4D97-AF65-F5344CB8AC3E}">
        <p14:creationId xmlns:p14="http://schemas.microsoft.com/office/powerpoint/2010/main" val="2845502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285720" y="1142984"/>
            <a:ext cx="8229600" cy="1082675"/>
          </a:xfrm>
          <a:prstGeom prst="rect">
            <a:avLst/>
          </a:prstGeom>
        </p:spPr>
        <p:txBody>
          <a:bodyPr rtlCol="0">
            <a:normAutofit fontScale="90000"/>
          </a:bodyPr>
          <a:lstStyle/>
          <a:p>
            <a:pPr fontAlgn="auto">
              <a:spcAft>
                <a:spcPts val="0"/>
              </a:spcAft>
              <a:defRPr/>
            </a:pPr>
            <a:r>
              <a:rPr lang="es-MX" sz="3600" b="1" dirty="0" smtClean="0">
                <a:latin typeface="Arial" charset="0"/>
              </a:rPr>
              <a:t>Categorización de Tuits</a:t>
            </a:r>
            <a:r>
              <a:rPr lang="es-MX" b="1" dirty="0" smtClean="0">
                <a:latin typeface="Arial" charset="0"/>
              </a:rPr>
              <a:t/>
            </a:r>
            <a:br>
              <a:rPr lang="es-MX" b="1" dirty="0" smtClean="0">
                <a:latin typeface="Arial" charset="0"/>
              </a:rPr>
            </a:br>
            <a:endParaRPr lang="es-ES" dirty="0"/>
          </a:p>
        </p:txBody>
      </p:sp>
      <p:sp>
        <p:nvSpPr>
          <p:cNvPr id="3" name="2 Marcador de contenido"/>
          <p:cNvSpPr>
            <a:spLocks noGrp="1"/>
          </p:cNvSpPr>
          <p:nvPr>
            <p:ph idx="1"/>
          </p:nvPr>
        </p:nvSpPr>
        <p:spPr>
          <a:xfrm>
            <a:off x="500034" y="1412776"/>
            <a:ext cx="8229600" cy="4168787"/>
          </a:xfrm>
        </p:spPr>
        <p:txBody>
          <a:bodyPr rtlCol="0">
            <a:normAutofit lnSpcReduction="10000"/>
          </a:bodyPr>
          <a:lstStyle/>
          <a:p>
            <a:pPr algn="ctr" fontAlgn="auto">
              <a:spcAft>
                <a:spcPts val="0"/>
              </a:spcAft>
              <a:buFont typeface="Arial" pitchFamily="34" charset="0"/>
              <a:buChar char="•"/>
              <a:defRPr/>
            </a:pPr>
            <a:endParaRPr lang="es-MX" sz="3600" dirty="0" smtClean="0">
              <a:latin typeface="Arial" charset="0"/>
            </a:endParaRPr>
          </a:p>
          <a:p>
            <a:pPr fontAlgn="auto">
              <a:spcAft>
                <a:spcPts val="0"/>
              </a:spcAft>
              <a:buFont typeface="Arial" pitchFamily="34" charset="0"/>
              <a:buChar char="•"/>
              <a:defRPr/>
            </a:pPr>
            <a:r>
              <a:rPr lang="es-MX" sz="2800" dirty="0" smtClean="0">
                <a:latin typeface="Arial" charset="0"/>
              </a:rPr>
              <a:t>Las técnicas de </a:t>
            </a:r>
            <a:r>
              <a:rPr lang="es-MX" sz="2800" b="1" dirty="0" smtClean="0">
                <a:latin typeface="Arial" charset="0"/>
              </a:rPr>
              <a:t>Minería de Textos </a:t>
            </a:r>
            <a:r>
              <a:rPr lang="es-MX" sz="2800" dirty="0" smtClean="0">
                <a:latin typeface="Arial" charset="0"/>
              </a:rPr>
              <a:t>han tenido éxito en una actividad  relacionada con nuestro proyecto: la </a:t>
            </a:r>
            <a:r>
              <a:rPr lang="es-MX" sz="2800" b="1" i="1" dirty="0" smtClean="0">
                <a:latin typeface="Arial" charset="0"/>
              </a:rPr>
              <a:t>clasificación de textos</a:t>
            </a:r>
            <a:r>
              <a:rPr lang="es-MX" sz="2800" b="1" dirty="0" smtClean="0">
                <a:latin typeface="Arial" charset="0"/>
              </a:rPr>
              <a:t> </a:t>
            </a:r>
            <a:r>
              <a:rPr lang="es-MX" sz="2800" dirty="0" smtClean="0">
                <a:latin typeface="Arial" charset="0"/>
              </a:rPr>
              <a:t>de acuerdo con determinadas categorías.</a:t>
            </a:r>
          </a:p>
          <a:p>
            <a:pPr fontAlgn="auto">
              <a:spcAft>
                <a:spcPts val="0"/>
              </a:spcAft>
              <a:buFont typeface="Arial" pitchFamily="34" charset="0"/>
              <a:buChar char="•"/>
              <a:defRPr/>
            </a:pPr>
            <a:r>
              <a:rPr lang="es-MX" sz="2800" dirty="0" smtClean="0">
                <a:latin typeface="Arial" charset="0"/>
              </a:rPr>
              <a:t>Los </a:t>
            </a:r>
            <a:r>
              <a:rPr lang="es-MX" sz="2800" b="1" i="1" dirty="0" smtClean="0">
                <a:latin typeface="Arial" charset="0"/>
              </a:rPr>
              <a:t>tuits</a:t>
            </a:r>
            <a:r>
              <a:rPr lang="es-MX" sz="2800" dirty="0" smtClean="0">
                <a:latin typeface="Arial" charset="0"/>
              </a:rPr>
              <a:t> son nuestros documentos y pretendemos clasificarlos en una de dos clases:</a:t>
            </a:r>
          </a:p>
          <a:p>
            <a:pPr lvl="1" fontAlgn="auto">
              <a:spcAft>
                <a:spcPts val="0"/>
              </a:spcAft>
              <a:buFont typeface="Arial" pitchFamily="34" charset="0"/>
              <a:buChar char="–"/>
              <a:defRPr/>
            </a:pPr>
            <a:r>
              <a:rPr lang="es-MX" sz="2400" dirty="0" smtClean="0">
                <a:latin typeface="Arial" charset="0"/>
              </a:rPr>
              <a:t>Mensajes de odio</a:t>
            </a:r>
          </a:p>
          <a:p>
            <a:pPr lvl="1" fontAlgn="auto">
              <a:spcAft>
                <a:spcPts val="0"/>
              </a:spcAft>
              <a:buFont typeface="Arial" pitchFamily="34" charset="0"/>
              <a:buChar char="–"/>
              <a:defRPr/>
            </a:pPr>
            <a:r>
              <a:rPr lang="es-MX" sz="2400" dirty="0" smtClean="0">
                <a:latin typeface="Arial" charset="0"/>
              </a:rPr>
              <a:t>Mensajes neutros.</a:t>
            </a:r>
          </a:p>
          <a:p>
            <a:pPr lvl="1" fontAlgn="auto">
              <a:spcAft>
                <a:spcPts val="0"/>
              </a:spcAft>
              <a:buFont typeface="Arial" pitchFamily="34" charset="0"/>
              <a:buChar char="–"/>
              <a:defRPr/>
            </a:pPr>
            <a:endParaRPr lang="es-ES" dirty="0" smtClean="0">
              <a:latin typeface="Arial" charset="0"/>
            </a:endParaRP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7E69781C-4455-4EB7-A4B6-65DDF09E43A7}" type="datetime1">
              <a:rPr lang="es-ES" smtClean="0"/>
              <a:pPr>
                <a:defRPr/>
              </a:pPr>
              <a:t>16/05/2017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4</a:t>
            </a:fld>
            <a:endParaRPr lang="es-E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Selección de características mediante </a:t>
                </a:r>
                <a:r>
                  <a:rPr lang="el-GR" b="1" dirty="0">
                    <a:latin typeface="Times New Roman" panose="02020603050405020304" pitchFamily="18" charset="0"/>
                    <a:cs typeface="Times New Roman" panose="02020603050405020304" pitchFamily="18" charset="0"/>
                  </a:rPr>
                  <a:t>χ</a:t>
                </a:r>
                <a:r>
                  <a:rPr lang="es-ES" b="1" baseline="30000" dirty="0">
                    <a:latin typeface="Times New Roman" panose="02020603050405020304" pitchFamily="18" charset="0"/>
                    <a:cs typeface="Times New Roman" panose="02020603050405020304" pitchFamily="18" charset="0"/>
                  </a:rPr>
                  <a:t>2</a:t>
                </a:r>
                <a:endParaRPr lang="es-ES" b="1" dirty="0" smtClean="0">
                  <a:latin typeface="Times New Roman" panose="02020603050405020304" pitchFamily="18" charset="0"/>
                  <a:cs typeface="Times New Roman" panose="02020603050405020304" pitchFamily="18" charset="0"/>
                </a:endParaRPr>
              </a:p>
              <a:p>
                <a:r>
                  <a:rPr lang="es-ES" sz="2400" dirty="0" smtClean="0"/>
                  <a:t>El método de la </a:t>
                </a:r>
                <a:r>
                  <a:rPr lang="el-GR" sz="2400" b="1" dirty="0" smtClean="0">
                    <a:latin typeface="Times New Roman" panose="02020603050405020304" pitchFamily="18" charset="0"/>
                    <a:cs typeface="Times New Roman" panose="02020603050405020304" pitchFamily="18" charset="0"/>
                  </a:rPr>
                  <a:t>χ</a:t>
                </a:r>
                <a:r>
                  <a:rPr lang="es-ES" sz="2400" b="1" baseline="30000" dirty="0" smtClean="0">
                    <a:latin typeface="Times New Roman" panose="02020603050405020304" pitchFamily="18" charset="0"/>
                    <a:cs typeface="Times New Roman" panose="02020603050405020304" pitchFamily="18" charset="0"/>
                  </a:rPr>
                  <a:t>2  </a:t>
                </a:r>
                <a:r>
                  <a:rPr lang="es-ES" sz="2400" dirty="0" smtClean="0"/>
                  <a:t>parte de las tablas de contingencia que muestran la frecuencia con que aparece cada atributo en cada clase etiquetada:</a:t>
                </a:r>
              </a:p>
              <a:p>
                <a:endParaRPr lang="es-ES" sz="2400" dirty="0"/>
              </a:p>
              <a:p>
                <a:endParaRPr lang="es-ES" sz="2400" dirty="0" smtClean="0"/>
              </a:p>
              <a:p>
                <a:endParaRPr lang="es-ES" sz="2400" dirty="0"/>
              </a:p>
              <a:p>
                <a:r>
                  <a:rPr lang="es-ES" sz="2400" dirty="0" smtClean="0"/>
                  <a:t>Si el atributo es </a:t>
                </a:r>
                <a:r>
                  <a:rPr lang="es-ES" sz="2400" i="1" dirty="0" smtClean="0"/>
                  <a:t>independiente</a:t>
                </a:r>
                <a:r>
                  <a:rPr lang="es-ES" sz="2400" dirty="0" smtClean="0"/>
                  <a:t> de la clase:</a:t>
                </a:r>
              </a:p>
              <a:p>
                <a:pPr marL="400050" lvl="1" indent="0">
                  <a:buNone/>
                </a:pPr>
                <a14:m>
                  <m:oMath xmlns:m="http://schemas.openxmlformats.org/officeDocument/2006/math">
                    <m:r>
                      <m:rPr>
                        <m:sty m:val="p"/>
                      </m:rPr>
                      <a:rPr lang="es-ES" sz="2000" b="0" i="0" smtClean="0">
                        <a:latin typeface="Cambria Math" panose="02040503050406030204" pitchFamily="18" charset="0"/>
                      </a:rPr>
                      <m:t>P</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𝑡</m:t>
                        </m:r>
                      </m:e>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𝐶</m:t>
                            </m:r>
                          </m:e>
                          <m:sub>
                            <m:r>
                              <a:rPr lang="es-ES" sz="2000" b="0" i="1" smtClean="0">
                                <a:latin typeface="Cambria Math" panose="02040503050406030204" pitchFamily="18" charset="0"/>
                              </a:rPr>
                              <m:t>𝑗</m:t>
                            </m:r>
                          </m:sub>
                        </m:sSub>
                      </m:e>
                    </m:d>
                    <m:r>
                      <a:rPr lang="es-ES" sz="2000" b="0" i="1" smtClean="0">
                        <a:latin typeface="Cambria Math" panose="02040503050406030204" pitchFamily="18" charset="0"/>
                      </a:rPr>
                      <m:t>=</m:t>
                    </m:r>
                    <m:f>
                      <m:fPr>
                        <m:ctrlPr>
                          <a:rPr lang="es-ES" sz="2000" i="1">
                            <a:latin typeface="Cambria Math" panose="02040503050406030204" pitchFamily="18" charset="0"/>
                          </a:rPr>
                        </m:ctrlPr>
                      </m:fPr>
                      <m:num>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b="0" i="1" smtClean="0">
                                <a:latin typeface="Cambria Math" panose="02040503050406030204" pitchFamily="18" charset="0"/>
                              </a:rPr>
                              <m:t>1</m:t>
                            </m:r>
                            <m:r>
                              <a:rPr lang="es-ES" sz="2000" b="0" i="1" smtClean="0">
                                <a:latin typeface="Cambria Math" panose="02040503050406030204" pitchFamily="18" charset="0"/>
                              </a:rPr>
                              <m:t>𝑗</m:t>
                            </m:r>
                          </m:sub>
                        </m:sSub>
                      </m:num>
                      <m:den>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m:t>
                            </m:r>
                            <m:r>
                              <a:rPr lang="es-ES" sz="2000" i="1">
                                <a:latin typeface="Cambria Math" panose="02040503050406030204" pitchFamily="18" charset="0"/>
                              </a:rPr>
                              <m:t>𝑗</m:t>
                            </m:r>
                          </m:sub>
                        </m:sSub>
                      </m:den>
                    </m:f>
                    <m:r>
                      <a:rPr lang="es-ES" sz="2000" b="0" i="1" smtClean="0">
                        <a:latin typeface="Cambria Math" panose="02040503050406030204" pitchFamily="18" charset="0"/>
                      </a:rPr>
                      <m:t>=</m:t>
                    </m:r>
                    <m:r>
                      <m:rPr>
                        <m:sty m:val="p"/>
                      </m:rPr>
                      <a:rPr lang="es-ES" sz="2000">
                        <a:latin typeface="Cambria Math" panose="02040503050406030204" pitchFamily="18" charset="0"/>
                      </a:rPr>
                      <m:t>P</m:t>
                    </m:r>
                    <m:r>
                      <a:rPr lang="es-ES" sz="2000">
                        <a:latin typeface="Cambria Math" panose="02040503050406030204" pitchFamily="18" charset="0"/>
                      </a:rPr>
                      <m:t>(</m:t>
                    </m:r>
                    <m:r>
                      <a:rPr lang="es-ES" sz="2000" b="0" i="1" smtClean="0">
                        <a:latin typeface="Cambria Math" panose="02040503050406030204" pitchFamily="18" charset="0"/>
                      </a:rPr>
                      <m:t>𝑡</m:t>
                    </m:r>
                    <m:r>
                      <a:rPr lang="es-ES" sz="2000" i="1">
                        <a:latin typeface="Cambria Math" panose="02040503050406030204" pitchFamily="18" charset="0"/>
                      </a:rPr>
                      <m:t>)=</m:t>
                    </m:r>
                    <m:f>
                      <m:fPr>
                        <m:ctrlPr>
                          <a:rPr lang="es-ES" sz="2000" i="1" smtClean="0">
                            <a:latin typeface="Cambria Math" panose="02040503050406030204" pitchFamily="18" charset="0"/>
                          </a:rPr>
                        </m:ctrlPr>
                      </m:fPr>
                      <m:num>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𝑛</m:t>
                            </m:r>
                          </m:e>
                          <m:sub>
                            <m:r>
                              <a:rPr lang="es-ES" sz="2000" b="0" i="1" smtClean="0">
                                <a:latin typeface="Cambria Math" panose="02040503050406030204" pitchFamily="18" charset="0"/>
                              </a:rPr>
                              <m:t>1.</m:t>
                            </m:r>
                          </m:sub>
                        </m:sSub>
                      </m:num>
                      <m:den>
                        <m:r>
                          <a:rPr lang="es-ES" sz="2000" b="0" i="1" smtClean="0">
                            <a:latin typeface="Cambria Math" panose="02040503050406030204" pitchFamily="18" charset="0"/>
                          </a:rPr>
                          <m:t>𝑛</m:t>
                        </m:r>
                      </m:den>
                    </m:f>
                  </m:oMath>
                </a14:m>
                <a:r>
                  <a:rPr lang="es-ES" sz="2000" dirty="0" smtClean="0"/>
                  <a:t> de donde la  frecuencia esperada </a:t>
                </a:r>
              </a:p>
              <a:p>
                <a:pPr marL="400050" lvl="1" indent="0">
                  <a:buNone/>
                </a:pP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𝑒</m:t>
                        </m:r>
                      </m:e>
                      <m:sub>
                        <m:r>
                          <a:rPr lang="es-ES" sz="2000" b="0" i="1" smtClean="0">
                            <a:latin typeface="Cambria Math" panose="02040503050406030204" pitchFamily="18" charset="0"/>
                          </a:rPr>
                          <m:t>1</m:t>
                        </m:r>
                        <m:r>
                          <a:rPr lang="es-ES" sz="2000" b="0" i="1" smtClean="0">
                            <a:latin typeface="Cambria Math" panose="02040503050406030204" pitchFamily="18" charset="0"/>
                          </a:rPr>
                          <m:t>𝑗</m:t>
                        </m:r>
                      </m:sub>
                    </m:sSub>
                    <m:r>
                      <a:rPr lang="es-ES"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1.</m:t>
                        </m:r>
                      </m:sub>
                    </m:sSub>
                    <m:f>
                      <m:fPr>
                        <m:ctrlPr>
                          <a:rPr lang="es-ES" sz="2000" i="1">
                            <a:latin typeface="Cambria Math" panose="02040503050406030204" pitchFamily="18" charset="0"/>
                          </a:rPr>
                        </m:ctrlPr>
                      </m:fPr>
                      <m:num>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m:t>
                            </m:r>
                            <m:r>
                              <a:rPr lang="es-ES" sz="2000" i="1">
                                <a:latin typeface="Cambria Math" panose="02040503050406030204" pitchFamily="18" charset="0"/>
                              </a:rPr>
                              <m:t>𝑗</m:t>
                            </m:r>
                          </m:sub>
                        </m:sSub>
                      </m:num>
                      <m:den>
                        <m:r>
                          <a:rPr lang="es-ES" sz="2000" i="1">
                            <a:latin typeface="Cambria Math" panose="02040503050406030204" pitchFamily="18" charset="0"/>
                          </a:rPr>
                          <m:t>𝑛</m:t>
                        </m:r>
                      </m:den>
                    </m:f>
                  </m:oMath>
                </a14:m>
                <a:r>
                  <a:rPr lang="es-ES" sz="2000" dirty="0" smtClean="0"/>
                  <a:t>   y la cantidad                                          será </a:t>
                </a:r>
                <a:r>
                  <a:rPr lang="es-ES" sz="2000" b="1" i="1" dirty="0" smtClean="0"/>
                  <a:t>cero</a:t>
                </a:r>
                <a:r>
                  <a:rPr lang="es-ES" sz="2000" dirty="0" smtClean="0"/>
                  <a:t> si son independientes </a:t>
                </a:r>
                <a:r>
                  <a:rPr lang="es-ES" sz="2000" i="1" dirty="0" smtClean="0"/>
                  <a:t>atributo</a:t>
                </a:r>
                <a:r>
                  <a:rPr lang="es-ES" sz="2000" dirty="0" smtClean="0"/>
                  <a:t> y </a:t>
                </a:r>
                <a:r>
                  <a:rPr lang="es-ES" sz="2000" i="1" dirty="0" smtClean="0"/>
                  <a:t>clase</a:t>
                </a:r>
                <a:r>
                  <a:rPr lang="es-ES" sz="2000" dirty="0" smtClean="0"/>
                  <a:t>.</a:t>
                </a:r>
              </a:p>
              <a:p>
                <a:endParaRPr lang="es-ES" sz="2400" dirty="0" smtClean="0"/>
              </a:p>
              <a:p>
                <a:pPr lvl="1"/>
                <a:endParaRPr lang="es-ES" sz="2400" dirty="0" smtClean="0"/>
              </a:p>
              <a:p>
                <a:endParaRPr lang="es-ES" sz="2400" dirty="0" smtClean="0"/>
              </a:p>
              <a:p>
                <a:endParaRPr lang="es-ES" sz="2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428180" y="1340768"/>
                <a:ext cx="8229600" cy="4525963"/>
              </a:xfrm>
              <a:blipFill rotWithShape="0">
                <a:blip r:embed="rId2"/>
                <a:stretch>
                  <a:fillRect l="-963" t="-2022" r="-1704" b="-28437"/>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40</a:t>
            </a:fld>
            <a:endParaRPr lang="es-ES" dirty="0"/>
          </a:p>
        </p:txBody>
      </p:sp>
      <p:pic>
        <p:nvPicPr>
          <p:cNvPr id="17" name="Imagen 16"/>
          <p:cNvPicPr>
            <a:picLocks noChangeAspect="1"/>
          </p:cNvPicPr>
          <p:nvPr/>
        </p:nvPicPr>
        <p:blipFill>
          <a:blip r:embed="rId3"/>
          <a:stretch>
            <a:fillRect/>
          </a:stretch>
        </p:blipFill>
        <p:spPr>
          <a:xfrm>
            <a:off x="1857881" y="3151883"/>
            <a:ext cx="5428238" cy="1269141"/>
          </a:xfrm>
          <a:prstGeom prst="rect">
            <a:avLst/>
          </a:prstGeom>
        </p:spPr>
      </p:pic>
      <p:pic>
        <p:nvPicPr>
          <p:cNvPr id="20" name="Imagen 19"/>
          <p:cNvPicPr>
            <a:picLocks noChangeAspect="1"/>
          </p:cNvPicPr>
          <p:nvPr/>
        </p:nvPicPr>
        <p:blipFill>
          <a:blip r:embed="rId4"/>
          <a:stretch>
            <a:fillRect/>
          </a:stretch>
        </p:blipFill>
        <p:spPr>
          <a:xfrm>
            <a:off x="3779912" y="5301208"/>
            <a:ext cx="2339330" cy="697440"/>
          </a:xfrm>
          <a:prstGeom prst="rect">
            <a:avLst/>
          </a:prstGeom>
        </p:spPr>
      </p:pic>
    </p:spTree>
    <p:extLst>
      <p:ext uri="{BB962C8B-B14F-4D97-AF65-F5344CB8AC3E}">
        <p14:creationId xmlns:p14="http://schemas.microsoft.com/office/powerpoint/2010/main" val="2183830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Algunos modelos de clasificadores  </a:t>
                </a:r>
                <a:r>
                  <a:rPr lang="es-ES" dirty="0" smtClean="0"/>
                  <a:t>(1)</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Bayes Ingenuo</a:t>
                </a:r>
              </a:p>
              <a:p>
                <a:pPr marL="0" indent="0">
                  <a:buNone/>
                </a:pPr>
                <a14:m>
                  <m:oMathPara xmlns:m="http://schemas.openxmlformats.org/officeDocument/2006/math">
                    <m:oMathParaPr>
                      <m:jc m:val="centerGroup"/>
                    </m:oMathParaPr>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d>
                      <m:r>
                        <a:rPr lang="es-ES" sz="2000" b="1" i="1">
                          <a:latin typeface="Cambria Math" panose="02040503050406030204" pitchFamily="18" charset="0"/>
                          <a:cs typeface="Times New Roman" panose="02020603050405020304" pitchFamily="18" charset="0"/>
                        </a:rPr>
                        <m:t>=</m:t>
                      </m:r>
                      <m:f>
                        <m:fPr>
                          <m:ctrlPr>
                            <a:rPr lang="es-ES" sz="2000" b="1" i="1">
                              <a:latin typeface="Cambria Math" panose="02040503050406030204" pitchFamily="18" charset="0"/>
                              <a:cs typeface="Times New Roman" panose="02020603050405020304" pitchFamily="18" charset="0"/>
                            </a:rPr>
                          </m:ctrlPr>
                        </m:fPr>
                        <m:num>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r>
                            <a:rPr lang="es-ES" sz="2000" b="1" i="1">
                              <a:latin typeface="Cambria Math" panose="02040503050406030204" pitchFamily="18" charset="0"/>
                              <a:cs typeface="Times New Roman" panose="02020603050405020304" pitchFamily="18" charset="0"/>
                            </a:rPr>
                            <m:t>)</m:t>
                          </m:r>
                        </m:num>
                        <m:den>
                          <m:nary>
                            <m:naryPr>
                              <m:chr m:val="∑"/>
                              <m:supHide m:val="on"/>
                              <m:ctrlPr>
                                <a:rPr lang="es-ES" sz="2000" b="1" i="1">
                                  <a:latin typeface="Cambria Math" panose="02040503050406030204" pitchFamily="18" charset="0"/>
                                  <a:cs typeface="Times New Roman" panose="02020603050405020304" pitchFamily="18" charset="0"/>
                                </a:rPr>
                              </m:ctrlPr>
                            </m:naryPr>
                            <m:sub>
                              <m:r>
                                <m:rPr>
                                  <m:brk m:alnAt="7"/>
                                </m:rPr>
                                <a:rPr lang="es-ES" sz="2000" b="1" i="1">
                                  <a:latin typeface="Cambria Math" panose="02040503050406030204" pitchFamily="18" charset="0"/>
                                  <a:cs typeface="Times New Roman" panose="02020603050405020304" pitchFamily="18" charset="0"/>
                                </a:rPr>
                                <m:t>𝒋</m:t>
                              </m:r>
                            </m:sub>
                            <m:sup/>
                            <m:e>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e>
                          </m:nary>
                        </m:den>
                      </m:f>
                    </m:oMath>
                  </m:oMathPara>
                </a14:m>
                <a:endParaRPr lang="es-ES" sz="2000" b="1" dirty="0" smtClean="0">
                  <a:latin typeface="Times New Roman" panose="02020603050405020304" pitchFamily="18" charset="0"/>
                  <a:cs typeface="Times New Roman" panose="02020603050405020304" pitchFamily="18" charset="0"/>
                </a:endParaRPr>
              </a:p>
              <a:p>
                <a:pPr lvl="1"/>
                <a:r>
                  <a:rPr lang="es-ES" b="1" dirty="0" smtClean="0">
                    <a:latin typeface="Times New Roman" panose="02020603050405020304" pitchFamily="18" charset="0"/>
                    <a:cs typeface="Times New Roman" panose="02020603050405020304" pitchFamily="18" charset="0"/>
                  </a:rPr>
                  <a:t>Bernoulli: </a:t>
                </a:r>
                <a14:m>
                  <m:oMath xmlns:m="http://schemas.openxmlformats.org/officeDocument/2006/math">
                    <m:sSub>
                      <m:sSubPr>
                        <m:ctrlPr>
                          <a:rPr lang="es-ES" b="1" i="1">
                            <a:latin typeface="Cambria Math" panose="02040503050406030204" pitchFamily="18" charset="0"/>
                            <a:cs typeface="Times New Roman" panose="02020603050405020304" pitchFamily="18" charset="0"/>
                          </a:rPr>
                        </m:ctrlPr>
                      </m:sSubPr>
                      <m:e>
                        <m:acc>
                          <m:accPr>
                            <m:chr m:val="⃑"/>
                            <m:ctrlPr>
                              <a:rPr lang="es-ES" b="1" i="1">
                                <a:latin typeface="Cambria Math" panose="02040503050406030204" pitchFamily="18" charset="0"/>
                                <a:cs typeface="Times New Roman" panose="02020603050405020304" pitchFamily="18" charset="0"/>
                              </a:rPr>
                            </m:ctrlPr>
                          </m:accPr>
                          <m:e>
                            <m:r>
                              <a:rPr lang="es-ES" b="1" i="1">
                                <a:latin typeface="Cambria Math" panose="02040503050406030204" pitchFamily="18" charset="0"/>
                                <a:cs typeface="Times New Roman" panose="02020603050405020304" pitchFamily="18" charset="0"/>
                              </a:rPr>
                              <m:t>𝑭</m:t>
                            </m:r>
                          </m:e>
                        </m:acc>
                      </m:e>
                      <m:sub>
                        <m:r>
                          <a:rPr lang="es-ES" b="1" i="1">
                            <a:latin typeface="Cambria Math" panose="02040503050406030204" pitchFamily="18" charset="0"/>
                            <a:cs typeface="Times New Roman" panose="02020603050405020304" pitchFamily="18" charset="0"/>
                          </a:rPr>
                          <m:t>𝒋</m:t>
                        </m:r>
                      </m:sub>
                    </m:sSub>
                    <m:r>
                      <a:rPr lang="es-ES" b="1" i="0" smtClean="0">
                        <a:latin typeface="Cambria Math" panose="02040503050406030204" pitchFamily="18" charset="0"/>
                        <a:cs typeface="Times New Roman" panose="02020603050405020304" pitchFamily="18" charset="0"/>
                      </a:rPr>
                      <m:t>:</m:t>
                    </m:r>
                    <m:r>
                      <m:rPr>
                        <m:sty m:val="p"/>
                      </m:rPr>
                      <a:rPr lang="es-ES" b="0" i="0" smtClean="0">
                        <a:latin typeface="Cambria Math" panose="02040503050406030204" pitchFamily="18" charset="0"/>
                        <a:cs typeface="Times New Roman" panose="02020603050405020304" pitchFamily="18" charset="0"/>
                      </a:rPr>
                      <m:t>presencia</m:t>
                    </m:r>
                    <m:r>
                      <a:rPr lang="es-ES" b="0" i="0" smtClean="0">
                        <a:latin typeface="Cambria Math" panose="02040503050406030204" pitchFamily="18" charset="0"/>
                        <a:cs typeface="Times New Roman" panose="02020603050405020304" pitchFamily="18" charset="0"/>
                      </a:rPr>
                      <m:t>/</m:t>
                    </m:r>
                    <m:r>
                      <m:rPr>
                        <m:sty m:val="p"/>
                      </m:rPr>
                      <a:rPr lang="es-ES" b="0" i="0" smtClean="0">
                        <a:latin typeface="Cambria Math" panose="02040503050406030204" pitchFamily="18" charset="0"/>
                        <a:cs typeface="Times New Roman" panose="02020603050405020304" pitchFamily="18" charset="0"/>
                      </a:rPr>
                      <m:t>ausencia</m:t>
                    </m:r>
                  </m:oMath>
                </a14:m>
                <a:r>
                  <a:rPr lang="es-ES" dirty="0">
                    <a:latin typeface="Times New Roman" panose="02020603050405020304" pitchFamily="18" charset="0"/>
                    <a:cs typeface="Times New Roman" panose="02020603050405020304" pitchFamily="18" charset="0"/>
                  </a:rPr>
                  <a:t>de cada </a:t>
                </a:r>
                <a:r>
                  <a:rPr lang="es-ES" dirty="0" smtClean="0">
                    <a:latin typeface="Times New Roman" panose="02020603050405020304" pitchFamily="18" charset="0"/>
                    <a:cs typeface="Times New Roman" panose="02020603050405020304" pitchFamily="18" charset="0"/>
                  </a:rPr>
                  <a:t>palabra </a:t>
                </a:r>
                <a:r>
                  <a:rPr lang="es-ES" i="1" dirty="0" smtClean="0">
                    <a:latin typeface="Times New Roman" panose="02020603050405020304" pitchFamily="18" charset="0"/>
                    <a:cs typeface="Times New Roman" panose="02020603050405020304" pitchFamily="18" charset="0"/>
                  </a:rPr>
                  <a:t>t</a:t>
                </a:r>
                <a:r>
                  <a:rPr lang="es-ES" dirty="0" smtClean="0">
                    <a:latin typeface="Times New Roman" panose="02020603050405020304" pitchFamily="18" charset="0"/>
                    <a:cs typeface="Times New Roman" panose="02020603050405020304" pitchFamily="18" charset="0"/>
                  </a:rPr>
                  <a:t> en documento </a:t>
                </a:r>
                <a:r>
                  <a:rPr lang="es-ES" i="1" dirty="0" smtClean="0">
                    <a:latin typeface="Times New Roman" panose="02020603050405020304" pitchFamily="18" charset="0"/>
                    <a:cs typeface="Times New Roman" panose="02020603050405020304" pitchFamily="18" charset="0"/>
                  </a:rPr>
                  <a:t>j</a:t>
                </a:r>
                <a:r>
                  <a:rPr lang="es-ES" dirty="0" smtClean="0">
                    <a:latin typeface="Times New Roman" panose="02020603050405020304" pitchFamily="18" charset="0"/>
                    <a:cs typeface="Times New Roman" panose="02020603050405020304" pitchFamily="18" charset="0"/>
                  </a:rPr>
                  <a:t> de la clase </a:t>
                </a:r>
                <a:r>
                  <a:rPr lang="es-ES" i="1" dirty="0" smtClean="0">
                    <a:latin typeface="Times New Roman" panose="02020603050405020304" pitchFamily="18" charset="0"/>
                    <a:cs typeface="Times New Roman" panose="02020603050405020304" pitchFamily="18" charset="0"/>
                  </a:rPr>
                  <a:t>i</a:t>
                </a:r>
                <a:r>
                  <a:rPr lang="es-ES" dirty="0" smtClean="0">
                    <a:latin typeface="Times New Roman" panose="02020603050405020304" pitchFamily="18" charset="0"/>
                    <a:cs typeface="Times New Roman" panose="02020603050405020304" pitchFamily="18" charset="0"/>
                  </a:rPr>
                  <a:t>:</a:t>
                </a:r>
              </a:p>
              <a:p>
                <a:pPr marL="457200" lvl="1" indent="0" algn="ctr">
                  <a:buNone/>
                </a:pPr>
                <a14:m>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sSub>
                              <m:sSubPr>
                                <m:ctrlPr>
                                  <a:rPr lang="es-ES" sz="2000" b="1" i="1" smtClean="0">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sub>
                                <m:r>
                                  <a:rPr lang="es-ES" sz="2000" b="1" i="1" smtClean="0">
                                    <a:latin typeface="Cambria Math" panose="02040503050406030204" pitchFamily="18" charset="0"/>
                                    <a:cs typeface="Times New Roman" panose="02020603050405020304" pitchFamily="18" charset="0"/>
                                  </a:rPr>
                                  <m:t>𝒋</m:t>
                                </m:r>
                              </m:sub>
                            </m:sSub>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smtClean="0">
                                <a:latin typeface="Cambria Math" panose="02040503050406030204" pitchFamily="18" charset="0"/>
                                <a:cs typeface="Times New Roman" panose="02020603050405020304" pitchFamily="18" charset="0"/>
                              </a:rPr>
                              <m:t>𝒊</m:t>
                            </m:r>
                          </m:sub>
                        </m:sSub>
                      </m:e>
                    </m:d>
                    <m:r>
                      <a:rPr lang="es-ES" sz="2000" b="1" i="1">
                        <a:latin typeface="Cambria Math" panose="02040503050406030204" pitchFamily="18" charset="0"/>
                        <a:cs typeface="Times New Roman" panose="02020603050405020304" pitchFamily="18" charset="0"/>
                      </a:rPr>
                      <m:t>=</m:t>
                    </m:r>
                    <m:nary>
                      <m:naryPr>
                        <m:chr m:val="∏"/>
                        <m:ctrlPr>
                          <a:rPr lang="es-ES" sz="2000" b="1" i="1" smtClean="0">
                            <a:latin typeface="Cambria Math" panose="02040503050406030204" pitchFamily="18" charset="0"/>
                            <a:cs typeface="Times New Roman" panose="02020603050405020304" pitchFamily="18" charset="0"/>
                          </a:rPr>
                        </m:ctrlPr>
                      </m:naryPr>
                      <m:sub>
                        <m:r>
                          <m:rPr>
                            <m:brk m:alnAt="23"/>
                          </m:rPr>
                          <a:rPr lang="es-ES" sz="2000" b="1" i="1" smtClean="0">
                            <a:latin typeface="Cambria Math" panose="02040503050406030204" pitchFamily="18" charset="0"/>
                            <a:cs typeface="Times New Roman" panose="02020603050405020304" pitchFamily="18" charset="0"/>
                          </a:rPr>
                          <m:t>𝒕</m:t>
                        </m:r>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sub>
                      <m:sup>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𝑽</m:t>
                        </m:r>
                        <m:r>
                          <a:rPr lang="es-ES" sz="2000" b="1" i="1" smtClean="0">
                            <a:latin typeface="Cambria Math" panose="02040503050406030204" pitchFamily="18" charset="0"/>
                            <a:cs typeface="Times New Roman" panose="02020603050405020304" pitchFamily="18" charset="0"/>
                          </a:rPr>
                          <m:t>|</m:t>
                        </m:r>
                      </m:sup>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𝒇</m:t>
                            </m:r>
                          </m:e>
                          <m:sub>
                            <m:r>
                              <a:rPr lang="es-ES" sz="2000" b="1" i="1" smtClean="0">
                                <a:latin typeface="Cambria Math" panose="02040503050406030204" pitchFamily="18" charset="0"/>
                                <a:cs typeface="Times New Roman" panose="02020603050405020304" pitchFamily="18" charset="0"/>
                              </a:rPr>
                              <m:t>𝒋𝒕</m:t>
                            </m:r>
                          </m:sub>
                        </m:sSub>
                        <m:r>
                          <a:rPr lang="es-ES" sz="2000" b="1" i="1" smtClean="0">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𝒘</m:t>
                                </m:r>
                              </m:e>
                              <m:sub>
                                <m:r>
                                  <a:rPr lang="es-ES" sz="2000" b="1" i="1" smtClean="0">
                                    <a:latin typeface="Cambria Math" panose="02040503050406030204" pitchFamily="18" charset="0"/>
                                    <a:cs typeface="Times New Roman" panose="02020603050405020304" pitchFamily="18" charset="0"/>
                                  </a:rPr>
                                  <m:t>𝒕</m:t>
                                </m:r>
                              </m:sub>
                            </m:sSub>
                          </m:e>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𝑪</m:t>
                                </m:r>
                              </m:e>
                              <m:sub>
                                <m:r>
                                  <a:rPr lang="es-ES" sz="2000" b="1" i="1" smtClean="0">
                                    <a:latin typeface="Cambria Math" panose="02040503050406030204" pitchFamily="18" charset="0"/>
                                    <a:cs typeface="Times New Roman" panose="02020603050405020304" pitchFamily="18" charset="0"/>
                                  </a:rPr>
                                  <m:t>𝒊</m:t>
                                </m:r>
                              </m:sub>
                            </m:sSub>
                          </m:e>
                        </m:d>
                      </m:e>
                    </m:nary>
                  </m:oMath>
                </a14:m>
                <a:r>
                  <a:rPr lang="es-ES" sz="2000" b="1"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s-ES" sz="2000" b="1" i="1">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𝒇</m:t>
                        </m:r>
                      </m:e>
                      <m:sub>
                        <m:r>
                          <a:rPr lang="es-ES" sz="2000" b="1" i="1">
                            <a:latin typeface="Cambria Math" panose="02040503050406030204" pitchFamily="18" charset="0"/>
                            <a:cs typeface="Times New Roman" panose="02020603050405020304" pitchFamily="18" charset="0"/>
                          </a:rPr>
                          <m:t>𝒋𝒕</m:t>
                        </m:r>
                      </m:sub>
                    </m:sSub>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𝒘</m:t>
                            </m:r>
                          </m:e>
                          <m:sub>
                            <m:r>
                              <a:rPr lang="es-ES" sz="2000" b="1" i="1">
                                <a:latin typeface="Cambria Math" panose="02040503050406030204" pitchFamily="18" charset="0"/>
                                <a:cs typeface="Times New Roman" panose="02020603050405020304" pitchFamily="18" charset="0"/>
                              </a:rPr>
                              <m:t>𝒕</m:t>
                            </m:r>
                          </m:sub>
                        </m:sSub>
                      </m:e>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r>
                      <a:rPr lang="es-ES" sz="2000" b="1" i="1" smtClean="0">
                        <a:latin typeface="Cambria Math" panose="02040503050406030204" pitchFamily="18" charset="0"/>
                        <a:cs typeface="Times New Roman" panose="02020603050405020304" pitchFamily="18" charset="0"/>
                      </a:rPr>
                      <m:t>]</m:t>
                    </m:r>
                  </m:oMath>
                </a14:m>
                <a:endParaRPr lang="es-ES" b="1" dirty="0" smtClean="0">
                  <a:latin typeface="Times New Roman" panose="02020603050405020304" pitchFamily="18" charset="0"/>
                  <a:cs typeface="Times New Roman" panose="02020603050405020304" pitchFamily="18" charset="0"/>
                </a:endParaRPr>
              </a:p>
              <a:p>
                <a:pPr lvl="1"/>
                <a:r>
                  <a:rPr lang="es-ES" b="1" dirty="0">
                    <a:latin typeface="Times New Roman" panose="02020603050405020304" pitchFamily="18" charset="0"/>
                    <a:cs typeface="Times New Roman" panose="02020603050405020304" pitchFamily="18" charset="0"/>
                  </a:rPr>
                  <a:t>Multinomial: </a:t>
                </a:r>
                <a14:m>
                  <m:oMath xmlns:m="http://schemas.openxmlformats.org/officeDocument/2006/math">
                    <m:acc>
                      <m:accPr>
                        <m:chr m:val="⃑"/>
                        <m:ctrlPr>
                          <a:rPr lang="es-ES" b="1" i="1">
                            <a:latin typeface="Cambria Math" panose="02040503050406030204" pitchFamily="18" charset="0"/>
                            <a:cs typeface="Times New Roman" panose="02020603050405020304" pitchFamily="18" charset="0"/>
                          </a:rPr>
                        </m:ctrlPr>
                      </m:accPr>
                      <m:e>
                        <m:r>
                          <a:rPr lang="es-ES" b="1" i="1">
                            <a:latin typeface="Cambria Math" panose="02040503050406030204" pitchFamily="18" charset="0"/>
                            <a:cs typeface="Times New Roman" panose="02020603050405020304" pitchFamily="18" charset="0"/>
                          </a:rPr>
                          <m:t>𝑭</m:t>
                        </m:r>
                      </m:e>
                    </m:acc>
                    <m:r>
                      <a:rPr lang="es-ES" b="1" i="1">
                        <a:latin typeface="Cambria Math" panose="02040503050406030204" pitchFamily="18" charset="0"/>
                        <a:cs typeface="Times New Roman" panose="02020603050405020304" pitchFamily="18" charset="0"/>
                      </a:rPr>
                      <m:t>:</m:t>
                    </m:r>
                    <m:r>
                      <m:rPr>
                        <m:sty m:val="p"/>
                      </m:rPr>
                      <a:rPr lang="es-ES">
                        <a:latin typeface="Cambria Math" panose="02040503050406030204" pitchFamily="18" charset="0"/>
                        <a:cs typeface="Times New Roman" panose="02020603050405020304" pitchFamily="18" charset="0"/>
                      </a:rPr>
                      <m:t>frecuencia</m:t>
                    </m:r>
                  </m:oMath>
                </a14:m>
                <a:r>
                  <a:rPr lang="es-ES" dirty="0">
                    <a:latin typeface="Times New Roman" panose="02020603050405020304" pitchFamily="18" charset="0"/>
                    <a:cs typeface="Times New Roman" panose="02020603050405020304" pitchFamily="18" charset="0"/>
                  </a:rPr>
                  <a:t>de cada </a:t>
                </a:r>
                <a:r>
                  <a:rPr lang="es-ES" dirty="0" smtClean="0">
                    <a:latin typeface="Times New Roman" panose="02020603050405020304" pitchFamily="18" charset="0"/>
                    <a:cs typeface="Times New Roman" panose="02020603050405020304" pitchFamily="18" charset="0"/>
                  </a:rPr>
                  <a:t>palabra</a:t>
                </a:r>
              </a:p>
              <a:p>
                <a:pPr marL="457200" lvl="1" indent="0" algn="ctr">
                  <a:buNone/>
                </a:pPr>
                <a14:m>
                  <m:oMathPara xmlns:m="http://schemas.openxmlformats.org/officeDocument/2006/math">
                    <m:oMathParaPr>
                      <m:jc m:val="centerGroup"/>
                    </m:oMathParaPr>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r>
                        <a:rPr lang="es-ES" sz="2000" b="1" i="1">
                          <a:latin typeface="Cambria Math" panose="02040503050406030204" pitchFamily="18" charset="0"/>
                          <a:cs typeface="Times New Roman" panose="02020603050405020304" pitchFamily="18" charset="0"/>
                        </a:rPr>
                        <m:t>=</m:t>
                      </m:r>
                      <m:f>
                        <m:fPr>
                          <m:ctrlPr>
                            <a:rPr lang="es-ES" sz="2000" b="1" i="1" smtClean="0">
                              <a:latin typeface="Cambria Math" panose="02040503050406030204" pitchFamily="18" charset="0"/>
                              <a:cs typeface="Times New Roman" panose="02020603050405020304" pitchFamily="18" charset="0"/>
                            </a:rPr>
                          </m:ctrlPr>
                        </m:fPr>
                        <m:num>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𝒏</m:t>
                              </m:r>
                            </m:e>
                            <m:sub>
                              <m:r>
                                <a:rPr lang="es-ES" sz="2000" b="1" i="1">
                                  <a:latin typeface="Cambria Math" panose="02040503050406030204" pitchFamily="18" charset="0"/>
                                  <a:cs typeface="Times New Roman" panose="02020603050405020304" pitchFamily="18" charset="0"/>
                                </a:rPr>
                                <m:t>𝒋</m:t>
                              </m:r>
                            </m:sub>
                          </m:sSub>
                          <m:r>
                            <a:rPr lang="es-ES" sz="2000" b="1" i="1" smtClean="0">
                              <a:latin typeface="Cambria Math" panose="02040503050406030204" pitchFamily="18" charset="0"/>
                              <a:cs typeface="Times New Roman" panose="02020603050405020304" pitchFamily="18" charset="0"/>
                            </a:rPr>
                            <m:t>!</m:t>
                          </m:r>
                        </m:num>
                        <m:den>
                          <m:nary>
                            <m:naryPr>
                              <m:chr m:val="∏"/>
                              <m:ctrlPr>
                                <a:rPr lang="es-ES" sz="2000" b="1" i="1">
                                  <a:latin typeface="Cambria Math" panose="02040503050406030204" pitchFamily="18" charset="0"/>
                                  <a:cs typeface="Times New Roman" panose="02020603050405020304" pitchFamily="18" charset="0"/>
                                </a:rPr>
                              </m:ctrlPr>
                            </m:naryPr>
                            <m:sub>
                              <m:r>
                                <m:rPr>
                                  <m:brk m:alnAt="23"/>
                                </m:rPr>
                                <a:rPr lang="es-ES" sz="2000" b="1" i="1">
                                  <a:latin typeface="Cambria Math" panose="02040503050406030204" pitchFamily="18" charset="0"/>
                                  <a:cs typeface="Times New Roman" panose="02020603050405020304" pitchFamily="18" charset="0"/>
                                </a:rPr>
                                <m:t>𝒕</m:t>
                              </m:r>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𝟏</m:t>
                              </m:r>
                            </m:sub>
                            <m:sup>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𝑽</m:t>
                              </m:r>
                              <m:r>
                                <a:rPr lang="es-ES" sz="2000" b="1" i="1">
                                  <a:latin typeface="Cambria Math" panose="02040503050406030204" pitchFamily="18" charset="0"/>
                                  <a:cs typeface="Times New Roman" panose="02020603050405020304" pitchFamily="18" charset="0"/>
                                </a:rPr>
                                <m:t>|</m:t>
                              </m:r>
                            </m:sup>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𝒇</m:t>
                                  </m:r>
                                </m:e>
                                <m:sub>
                                  <m:r>
                                    <a:rPr lang="es-ES" sz="2000" b="1" i="1" smtClean="0">
                                      <a:latin typeface="Cambria Math" panose="02040503050406030204" pitchFamily="18" charset="0"/>
                                      <a:cs typeface="Times New Roman" panose="02020603050405020304" pitchFamily="18" charset="0"/>
                                    </a:rPr>
                                    <m:t>𝒊𝒕</m:t>
                                  </m:r>
                                </m:sub>
                              </m:sSub>
                            </m:e>
                          </m:nary>
                        </m:den>
                      </m:f>
                      <m:sSup>
                        <m:sSupPr>
                          <m:ctrlPr>
                            <a:rPr lang="es-ES" sz="2000" b="1" i="1" smtClean="0">
                              <a:latin typeface="Cambria Math" panose="02040503050406030204" pitchFamily="18" charset="0"/>
                              <a:cs typeface="Times New Roman" panose="02020603050405020304" pitchFamily="18" charset="0"/>
                            </a:rPr>
                          </m:ctrlPr>
                        </m:sSupPr>
                        <m:e>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𝒘</m:t>
                                  </m:r>
                                </m:e>
                                <m:sub>
                                  <m:r>
                                    <a:rPr lang="es-ES" sz="2000" b="1" i="1">
                                      <a:latin typeface="Cambria Math" panose="02040503050406030204" pitchFamily="18" charset="0"/>
                                      <a:cs typeface="Times New Roman" panose="02020603050405020304" pitchFamily="18" charset="0"/>
                                    </a:rPr>
                                    <m:t>𝒕</m:t>
                                  </m:r>
                                </m:sub>
                              </m:sSub>
                            </m:e>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e>
                        <m:sup>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𝒇</m:t>
                              </m:r>
                            </m:e>
                            <m:sub>
                              <m:r>
                                <a:rPr lang="es-ES" sz="2000" b="1" i="1">
                                  <a:latin typeface="Cambria Math" panose="02040503050406030204" pitchFamily="18" charset="0"/>
                                  <a:cs typeface="Times New Roman" panose="02020603050405020304" pitchFamily="18" charset="0"/>
                                </a:rPr>
                                <m:t>𝒊𝒕</m:t>
                              </m:r>
                            </m:sub>
                          </m:sSub>
                        </m:sup>
                      </m:sSup>
                    </m:oMath>
                  </m:oMathPara>
                </a14:m>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428180" y="1340768"/>
                <a:ext cx="8229600" cy="4525963"/>
              </a:xfrm>
              <a:blipFill rotWithShape="0">
                <a:blip r:embed="rId2"/>
                <a:stretch>
                  <a:fillRect t="-1752" b="-5256"/>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41</a:t>
            </a:fld>
            <a:endParaRPr lang="es-ES" dirty="0"/>
          </a:p>
        </p:txBody>
      </p:sp>
    </p:spTree>
    <p:extLst>
      <p:ext uri="{BB962C8B-B14F-4D97-AF65-F5344CB8AC3E}">
        <p14:creationId xmlns:p14="http://schemas.microsoft.com/office/powerpoint/2010/main" val="2193847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980728"/>
            <a:ext cx="8229600" cy="4525963"/>
          </a:xfrm>
        </p:spPr>
        <p:txBody>
          <a:bodyPr/>
          <a:lstStyle/>
          <a:p>
            <a:pPr marL="0" indent="0" algn="ctr">
              <a:buNone/>
            </a:pPr>
            <a:r>
              <a:rPr lang="es-ES" b="1" dirty="0" smtClean="0"/>
              <a:t>Algunos modelos de clasificadores </a:t>
            </a:r>
            <a:r>
              <a:rPr lang="es-ES" dirty="0" smtClean="0"/>
              <a:t>(2)</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Vecinos más próximos </a:t>
            </a:r>
            <a:r>
              <a:rPr lang="es-ES" dirty="0" smtClean="0">
                <a:solidFill>
                  <a:srgbClr val="002060"/>
                </a:solidFill>
                <a:latin typeface="Times New Roman" panose="02020603050405020304" pitchFamily="18" charset="0"/>
                <a:cs typeface="Times New Roman" panose="02020603050405020304" pitchFamily="18" charset="0"/>
              </a:rPr>
              <a:t>(k-NN)</a:t>
            </a:r>
          </a:p>
          <a:p>
            <a:pPr marL="857250" lvl="1" indent="-457200"/>
            <a:r>
              <a:rPr lang="es-ES" sz="2400" dirty="0" smtClean="0">
                <a:latin typeface="Times New Roman" panose="02020603050405020304" pitchFamily="18" charset="0"/>
                <a:cs typeface="Times New Roman" panose="02020603050405020304" pitchFamily="18" charset="0"/>
              </a:rPr>
              <a:t>1-NN: una instancia se clasifica en la clase a la que pertenece  la instancia más próxima.</a:t>
            </a:r>
          </a:p>
          <a:p>
            <a:pPr marL="857250" lvl="1" indent="-457200"/>
            <a:r>
              <a:rPr lang="es-ES" sz="2400" dirty="0" smtClean="0">
                <a:latin typeface="Times New Roman" panose="02020603050405020304" pitchFamily="18" charset="0"/>
                <a:cs typeface="Times New Roman" panose="02020603050405020304" pitchFamily="18" charset="0"/>
              </a:rPr>
              <a:t>k-NN: una </a:t>
            </a:r>
            <a:r>
              <a:rPr lang="es-ES" sz="2400" dirty="0">
                <a:latin typeface="Times New Roman" panose="02020603050405020304" pitchFamily="18" charset="0"/>
                <a:cs typeface="Times New Roman" panose="02020603050405020304" pitchFamily="18" charset="0"/>
              </a:rPr>
              <a:t>instancia se clasifica en la clase a la que </a:t>
            </a:r>
            <a:r>
              <a:rPr lang="es-ES" sz="2400" dirty="0" smtClean="0">
                <a:latin typeface="Times New Roman" panose="02020603050405020304" pitchFamily="18" charset="0"/>
                <a:cs typeface="Times New Roman" panose="02020603050405020304" pitchFamily="18" charset="0"/>
              </a:rPr>
              <a:t>pertenecen  más instancias próximas</a:t>
            </a:r>
            <a:r>
              <a:rPr lang="es-ES" dirty="0" smtClean="0">
                <a:latin typeface="Times New Roman" panose="02020603050405020304" pitchFamily="18" charset="0"/>
                <a:cs typeface="Times New Roman" panose="02020603050405020304" pitchFamily="18" charset="0"/>
              </a:rPr>
              <a:t>.</a:t>
            </a:r>
            <a:endParaRPr lang="es-ES" dirty="0">
              <a:latin typeface="Times New Roman" panose="02020603050405020304" pitchFamily="18" charset="0"/>
              <a:cs typeface="Times New Roman" panose="02020603050405020304" pitchFamily="18" charset="0"/>
            </a:endParaRPr>
          </a:p>
          <a:p>
            <a:pPr marL="857250" lvl="1" indent="-457200"/>
            <a:endParaRPr lang="es-ES" dirty="0" smtClean="0">
              <a:latin typeface="Times New Roman" panose="02020603050405020304" pitchFamily="18" charset="0"/>
              <a:cs typeface="Times New Roman" panose="02020603050405020304" pitchFamily="18" charset="0"/>
            </a:endParaRPr>
          </a:p>
          <a:p>
            <a:pPr marL="0" indent="0">
              <a:buNone/>
            </a:pPr>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42</a:t>
            </a:fld>
            <a:endParaRPr lang="es-ES" dirty="0"/>
          </a:p>
        </p:txBody>
      </p:sp>
      <p:pic>
        <p:nvPicPr>
          <p:cNvPr id="6" name="Imagen 5"/>
          <p:cNvPicPr>
            <a:picLocks noChangeAspect="1"/>
          </p:cNvPicPr>
          <p:nvPr/>
        </p:nvPicPr>
        <p:blipFill>
          <a:blip r:embed="rId2"/>
          <a:stretch>
            <a:fillRect/>
          </a:stretch>
        </p:blipFill>
        <p:spPr>
          <a:xfrm>
            <a:off x="833136" y="3912793"/>
            <a:ext cx="3714750" cy="2200275"/>
          </a:xfrm>
          <a:prstGeom prst="rect">
            <a:avLst/>
          </a:prstGeom>
        </p:spPr>
      </p:pic>
      <p:pic>
        <p:nvPicPr>
          <p:cNvPr id="7" name="Imagen 6"/>
          <p:cNvPicPr>
            <a:picLocks noChangeAspect="1"/>
          </p:cNvPicPr>
          <p:nvPr/>
        </p:nvPicPr>
        <p:blipFill>
          <a:blip r:embed="rId3"/>
          <a:stretch>
            <a:fillRect/>
          </a:stretch>
        </p:blipFill>
        <p:spPr>
          <a:xfrm>
            <a:off x="4752973" y="3792980"/>
            <a:ext cx="3872161" cy="2200275"/>
          </a:xfrm>
          <a:prstGeom prst="rect">
            <a:avLst/>
          </a:prstGeom>
        </p:spPr>
      </p:pic>
      <p:sp>
        <p:nvSpPr>
          <p:cNvPr id="8" name="CuadroTexto 7"/>
          <p:cNvSpPr txBox="1"/>
          <p:nvPr/>
        </p:nvSpPr>
        <p:spPr>
          <a:xfrm>
            <a:off x="1618435" y="5993255"/>
            <a:ext cx="5070619" cy="369332"/>
          </a:xfrm>
          <a:prstGeom prst="rect">
            <a:avLst/>
          </a:prstGeom>
          <a:noFill/>
        </p:spPr>
        <p:txBody>
          <a:bodyPr wrap="none" rtlCol="0">
            <a:spAutoFit/>
          </a:bodyPr>
          <a:lstStyle/>
          <a:p>
            <a:r>
              <a:rPr lang="es-ES" b="1" dirty="0" smtClean="0"/>
              <a:t>1-NN</a:t>
            </a:r>
            <a:r>
              <a:rPr lang="es-ES" dirty="0" smtClean="0"/>
              <a:t>                                                           </a:t>
            </a:r>
            <a:r>
              <a:rPr lang="es-ES" b="1" dirty="0" smtClean="0"/>
              <a:t>k-NN</a:t>
            </a:r>
            <a:endParaRPr lang="es-ES" b="1" dirty="0"/>
          </a:p>
        </p:txBody>
      </p:sp>
    </p:spTree>
    <p:extLst>
      <p:ext uri="{BB962C8B-B14F-4D97-AF65-F5344CB8AC3E}">
        <p14:creationId xmlns:p14="http://schemas.microsoft.com/office/powerpoint/2010/main" val="4091068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980728"/>
            <a:ext cx="8229600" cy="4525963"/>
          </a:xfrm>
        </p:spPr>
        <p:txBody>
          <a:bodyPr/>
          <a:lstStyle/>
          <a:p>
            <a:pPr marL="0" indent="0" algn="ctr">
              <a:buNone/>
            </a:pPr>
            <a:r>
              <a:rPr lang="es-ES" b="1" dirty="0" smtClean="0"/>
              <a:t>Algunos modelos de clasificadores </a:t>
            </a:r>
            <a:r>
              <a:rPr lang="es-ES" dirty="0" smtClean="0"/>
              <a:t>(3)</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Árboles de decisión</a:t>
            </a:r>
            <a:r>
              <a:rPr lang="es-ES" b="1" dirty="0" smtClean="0">
                <a:latin typeface="Times New Roman" panose="02020603050405020304" pitchFamily="18" charset="0"/>
                <a:cs typeface="Times New Roman" panose="02020603050405020304" pitchFamily="18" charset="0"/>
              </a:rPr>
              <a:t>:</a:t>
            </a:r>
          </a:p>
          <a:p>
            <a:pPr marL="457200" lvl="1" indent="0">
              <a:buNone/>
            </a:pPr>
            <a:r>
              <a:rPr lang="es-ES" dirty="0" smtClean="0">
                <a:latin typeface="Times New Roman" panose="02020603050405020304" pitchFamily="18" charset="0"/>
                <a:cs typeface="Times New Roman" panose="02020603050405020304" pitchFamily="18" charset="0"/>
              </a:rPr>
              <a:t>Árbol que representa un diagrama de flujo.</a:t>
            </a:r>
          </a:p>
          <a:p>
            <a:pPr lvl="2"/>
            <a:r>
              <a:rPr lang="es-ES" dirty="0" smtClean="0">
                <a:latin typeface="Times New Roman" panose="02020603050405020304" pitchFamily="18" charset="0"/>
                <a:cs typeface="Times New Roman" panose="02020603050405020304" pitchFamily="18" charset="0"/>
              </a:rPr>
              <a:t>Nodo -&gt;test</a:t>
            </a:r>
          </a:p>
          <a:p>
            <a:pPr lvl="2"/>
            <a:r>
              <a:rPr lang="es-ES" dirty="0" smtClean="0">
                <a:latin typeface="Times New Roman" panose="02020603050405020304" pitchFamily="18" charset="0"/>
                <a:cs typeface="Times New Roman" panose="02020603050405020304" pitchFamily="18" charset="0"/>
              </a:rPr>
              <a:t>Rama -&gt;resultado del test</a:t>
            </a:r>
          </a:p>
          <a:p>
            <a:pPr lvl="2"/>
            <a:r>
              <a:rPr lang="es-ES" dirty="0" smtClean="0">
                <a:latin typeface="Times New Roman" panose="02020603050405020304" pitchFamily="18" charset="0"/>
                <a:cs typeface="Times New Roman" panose="02020603050405020304" pitchFamily="18" charset="0"/>
              </a:rPr>
              <a:t>Nodos hojas -&gt;etiquetas de clase</a:t>
            </a:r>
          </a:p>
          <a:p>
            <a:pPr lvl="2"/>
            <a:r>
              <a:rPr lang="es-ES" dirty="0" smtClean="0">
                <a:latin typeface="Times New Roman" panose="02020603050405020304" pitchFamily="18" charset="0"/>
                <a:cs typeface="Times New Roman" panose="02020603050405020304" pitchFamily="18" charset="0"/>
              </a:rPr>
              <a:t>Medida de atributos -&gt; entropía</a:t>
            </a:r>
          </a:p>
          <a:p>
            <a:pPr marL="857250" lvl="1" indent="-457200"/>
            <a:endParaRPr lang="es-ES" dirty="0" smtClean="0">
              <a:latin typeface="Times New Roman" panose="02020603050405020304" pitchFamily="18" charset="0"/>
              <a:cs typeface="Times New Roman" panose="02020603050405020304" pitchFamily="18" charset="0"/>
            </a:endParaRPr>
          </a:p>
          <a:p>
            <a:pPr marL="0" indent="0">
              <a:buNone/>
            </a:pPr>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43</a:t>
            </a:fld>
            <a:endParaRPr lang="es-ES" dirty="0"/>
          </a:p>
        </p:txBody>
      </p:sp>
      <p:pic>
        <p:nvPicPr>
          <p:cNvPr id="9" name="Imagen 8"/>
          <p:cNvPicPr>
            <a:picLocks noChangeAspect="1"/>
          </p:cNvPicPr>
          <p:nvPr/>
        </p:nvPicPr>
        <p:blipFill>
          <a:blip r:embed="rId2"/>
          <a:stretch>
            <a:fillRect/>
          </a:stretch>
        </p:blipFill>
        <p:spPr>
          <a:xfrm>
            <a:off x="1885950" y="4392289"/>
            <a:ext cx="4667250" cy="1981200"/>
          </a:xfrm>
          <a:prstGeom prst="rect">
            <a:avLst/>
          </a:prstGeom>
        </p:spPr>
      </p:pic>
    </p:spTree>
    <p:extLst>
      <p:ext uri="{BB962C8B-B14F-4D97-AF65-F5344CB8AC3E}">
        <p14:creationId xmlns:p14="http://schemas.microsoft.com/office/powerpoint/2010/main" val="21809367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4340" y="977783"/>
            <a:ext cx="8229600" cy="4525963"/>
          </a:xfrm>
        </p:spPr>
        <p:txBody>
          <a:bodyPr/>
          <a:lstStyle/>
          <a:p>
            <a:pPr marL="0" indent="0" algn="ctr">
              <a:buNone/>
            </a:pPr>
            <a:r>
              <a:rPr lang="es-ES" b="1" dirty="0"/>
              <a:t>Algunos modelos de clasificadores </a:t>
            </a:r>
            <a:r>
              <a:rPr lang="es-ES" dirty="0" smtClean="0"/>
              <a:t>(4)</a:t>
            </a:r>
            <a:endParaRPr lang="es-ES" dirty="0"/>
          </a:p>
          <a:p>
            <a:pPr marL="0" indent="0" algn="ctr">
              <a:buNone/>
            </a:pPr>
            <a:r>
              <a:rPr lang="es-ES" b="1" dirty="0" smtClean="0">
                <a:solidFill>
                  <a:srgbClr val="002060"/>
                </a:solidFill>
              </a:rPr>
              <a:t>Redes neuronales</a:t>
            </a:r>
          </a:p>
          <a:p>
            <a:pPr marL="0" indent="0">
              <a:buNone/>
            </a:pPr>
            <a:r>
              <a:rPr lang="es-ES" b="1" dirty="0" smtClean="0"/>
              <a:t>        </a:t>
            </a:r>
            <a:r>
              <a:rPr lang="es-ES" sz="2800" b="1" i="1" dirty="0" smtClean="0"/>
              <a:t>Monocapa</a:t>
            </a:r>
            <a:r>
              <a:rPr lang="es-ES" sz="2800" b="1" dirty="0" smtClean="0"/>
              <a:t>                                    </a:t>
            </a:r>
            <a:r>
              <a:rPr lang="es-ES" sz="2800" b="1" i="1" dirty="0" smtClean="0"/>
              <a:t>Multicapa</a:t>
            </a:r>
            <a:endParaRPr lang="es-ES" sz="2800" b="1"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44</a:t>
            </a:fld>
            <a:endParaRPr lang="es-ES" dirty="0"/>
          </a:p>
        </p:txBody>
      </p:sp>
      <p:pic>
        <p:nvPicPr>
          <p:cNvPr id="8" name="Imagen 7"/>
          <p:cNvPicPr>
            <a:picLocks noChangeAspect="1"/>
          </p:cNvPicPr>
          <p:nvPr/>
        </p:nvPicPr>
        <p:blipFill>
          <a:blip r:embed="rId2"/>
          <a:stretch>
            <a:fillRect/>
          </a:stretch>
        </p:blipFill>
        <p:spPr>
          <a:xfrm>
            <a:off x="5128258" y="2882517"/>
            <a:ext cx="3687977" cy="2629391"/>
          </a:xfrm>
          <a:prstGeom prst="rect">
            <a:avLst/>
          </a:prstGeom>
        </p:spPr>
      </p:pic>
      <p:pic>
        <p:nvPicPr>
          <p:cNvPr id="9" name="Imagen 8"/>
          <p:cNvPicPr>
            <a:picLocks noChangeAspect="1"/>
          </p:cNvPicPr>
          <p:nvPr/>
        </p:nvPicPr>
        <p:blipFill>
          <a:blip r:embed="rId3"/>
          <a:stretch>
            <a:fillRect/>
          </a:stretch>
        </p:blipFill>
        <p:spPr>
          <a:xfrm>
            <a:off x="460763" y="2656678"/>
            <a:ext cx="4667495" cy="2840669"/>
          </a:xfrm>
          <a:prstGeom prst="rect">
            <a:avLst/>
          </a:prstGeom>
        </p:spPr>
      </p:pic>
      <mc:AlternateContent xmlns:mc="http://schemas.openxmlformats.org/markup-compatibility/2006" xmlns:a14="http://schemas.microsoft.com/office/drawing/2010/main">
        <mc:Choice Requires="a14">
          <p:sp>
            <p:nvSpPr>
              <p:cNvPr id="11" name="Rectángulo 10"/>
              <p:cNvSpPr/>
              <p:nvPr/>
            </p:nvSpPr>
            <p:spPr>
              <a:xfrm>
                <a:off x="4074642" y="5613750"/>
                <a:ext cx="1289446" cy="6261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800" b="1" i="1">
                              <a:latin typeface="Cambria Math" panose="02040503050406030204" pitchFamily="18" charset="0"/>
                              <a:cs typeface="Times New Roman" panose="02020603050405020304" pitchFamily="18" charset="0"/>
                            </a:rPr>
                          </m:ctrlPr>
                        </m:sSubPr>
                        <m:e>
                          <m:acc>
                            <m:accPr>
                              <m:chr m:val="⃑"/>
                              <m:ctrlPr>
                                <a:rPr lang="es-ES" sz="2800" b="1" i="1">
                                  <a:latin typeface="Cambria Math" panose="02040503050406030204" pitchFamily="18" charset="0"/>
                                  <a:cs typeface="Times New Roman" panose="02020603050405020304" pitchFamily="18" charset="0"/>
                                </a:rPr>
                              </m:ctrlPr>
                            </m:accPr>
                            <m:e>
                              <m:r>
                                <a:rPr lang="es-ES" sz="2800" b="1" i="1">
                                  <a:latin typeface="Cambria Math" panose="02040503050406030204" pitchFamily="18" charset="0"/>
                                  <a:cs typeface="Times New Roman" panose="02020603050405020304" pitchFamily="18" charset="0"/>
                                </a:rPr>
                                <m:t>𝑭</m:t>
                              </m:r>
                            </m:e>
                          </m:acc>
                        </m:e>
                        <m:sub>
                          <m:r>
                            <a:rPr lang="es-ES" sz="2800" b="1" i="1">
                              <a:latin typeface="Cambria Math" panose="02040503050406030204" pitchFamily="18" charset="0"/>
                              <a:cs typeface="Times New Roman" panose="02020603050405020304" pitchFamily="18" charset="0"/>
                            </a:rPr>
                            <m:t>𝒋</m:t>
                          </m:r>
                        </m:sub>
                      </m:sSub>
                    </m:oMath>
                  </m:oMathPara>
                </a14:m>
                <a:endParaRPr lang="es-ES" sz="2800" dirty="0"/>
              </a:p>
            </p:txBody>
          </p:sp>
        </mc:Choice>
        <mc:Fallback xmlns="">
          <p:sp>
            <p:nvSpPr>
              <p:cNvPr id="11" name="Rectángulo 10"/>
              <p:cNvSpPr>
                <a:spLocks noRot="1" noChangeAspect="1" noMove="1" noResize="1" noEditPoints="1" noAdjustHandles="1" noChangeArrowheads="1" noChangeShapeType="1" noTextEdit="1"/>
              </p:cNvSpPr>
              <p:nvPr/>
            </p:nvSpPr>
            <p:spPr>
              <a:xfrm>
                <a:off x="4074642" y="5613750"/>
                <a:ext cx="1289446" cy="626197"/>
              </a:xfrm>
              <a:prstGeom prst="rect">
                <a:avLst/>
              </a:prstGeom>
              <a:blipFill rotWithShape="0">
                <a:blip r:embed="rId4"/>
                <a:stretch>
                  <a:fillRect/>
                </a:stretch>
              </a:blipFill>
            </p:spPr>
            <p:txBody>
              <a:bodyPr/>
              <a:lstStyle/>
              <a:p>
                <a:r>
                  <a:rPr lang="es-ES">
                    <a:noFill/>
                  </a:rPr>
                  <a:t> </a:t>
                </a:r>
              </a:p>
            </p:txBody>
          </p:sp>
        </mc:Fallback>
      </mc:AlternateContent>
      <p:cxnSp>
        <p:nvCxnSpPr>
          <p:cNvPr id="13" name="Conector recto de flecha 12"/>
          <p:cNvCxnSpPr/>
          <p:nvPr/>
        </p:nvCxnSpPr>
        <p:spPr>
          <a:xfrm flipV="1">
            <a:off x="5128258" y="5157192"/>
            <a:ext cx="1424942" cy="637531"/>
          </a:xfrm>
          <a:prstGeom prst="straightConnector1">
            <a:avLst/>
          </a:prstGeom>
          <a:ln w="222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flipV="1">
            <a:off x="3347864" y="5080168"/>
            <a:ext cx="1138743" cy="772757"/>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5245297"/>
            <a:ext cx="5396230" cy="1101090"/>
          </a:xfrm>
          <a:prstGeom prst="rect">
            <a:avLst/>
          </a:prstGeom>
          <a:noFill/>
          <a:ln>
            <a:noFill/>
          </a:ln>
        </p:spPr>
      </p:pic>
    </p:spTree>
    <p:extLst>
      <p:ext uri="{BB962C8B-B14F-4D97-AF65-F5344CB8AC3E}">
        <p14:creationId xmlns:p14="http://schemas.microsoft.com/office/powerpoint/2010/main" val="214127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23528" y="1340768"/>
            <a:ext cx="8686800" cy="4525963"/>
          </a:xfrm>
        </p:spPr>
        <p:txBody>
          <a:bodyPr/>
          <a:lstStyle/>
          <a:p>
            <a:pPr marL="0" indent="0" algn="ctr">
              <a:buNone/>
            </a:pPr>
            <a:r>
              <a:rPr lang="es-ES" b="1" dirty="0" smtClean="0"/>
              <a:t>Principales enfoques de la Minería de Textos</a:t>
            </a:r>
          </a:p>
          <a:p>
            <a:pPr marL="914400" lvl="1" indent="-514350">
              <a:buFont typeface="+mj-lt"/>
              <a:buAutoNum type="arabicPeriod"/>
            </a:pPr>
            <a:r>
              <a:rPr lang="es-ES" b="1" i="1" dirty="0" smtClean="0"/>
              <a:t>Análisis descriptivo </a:t>
            </a:r>
            <a:r>
              <a:rPr lang="es-ES" dirty="0" smtClean="0"/>
              <a:t>que permite darle sentido a un conjunto de textos condensando su información.</a:t>
            </a:r>
          </a:p>
          <a:p>
            <a:pPr marL="914400" lvl="1" indent="-514350">
              <a:buFont typeface="+mj-lt"/>
              <a:buAutoNum type="arabicPeriod"/>
            </a:pPr>
            <a:r>
              <a:rPr lang="es-ES" b="1" i="1" dirty="0" smtClean="0"/>
              <a:t>Análisis predictivo </a:t>
            </a:r>
            <a:r>
              <a:rPr lang="es-ES" dirty="0" smtClean="0"/>
              <a:t>pretende predecir lo que puede ocurrir en el futuro. Es  probabilístico por naturaleza.</a:t>
            </a:r>
          </a:p>
          <a:p>
            <a:pPr marL="914400" lvl="1" indent="-514350">
              <a:buFont typeface="+mj-lt"/>
              <a:buAutoNum type="arabicPeriod"/>
            </a:pPr>
            <a:r>
              <a:rPr lang="es-ES" b="1" i="1" dirty="0" smtClean="0"/>
              <a:t>Análisis prescriptivo </a:t>
            </a:r>
            <a:r>
              <a:rPr lang="es-ES" dirty="0" smtClean="0"/>
              <a:t>apoyándose en el análisis descriptivo y el predictivo  recomienda un curso de acción y muestra los probables resultados de dicha decisión.</a:t>
            </a:r>
            <a:endParaRPr lang="es-ES" dirty="0"/>
          </a:p>
        </p:txBody>
      </p:sp>
      <p:sp>
        <p:nvSpPr>
          <p:cNvPr id="3" name="2 Marcador de fecha"/>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5</a:t>
            </a:fld>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268760"/>
            <a:ext cx="8229600" cy="4525963"/>
          </a:xfrm>
        </p:spPr>
        <p:txBody>
          <a:bodyPr/>
          <a:lstStyle/>
          <a:p>
            <a:pPr marL="0" indent="0" algn="ctr">
              <a:buNone/>
            </a:pPr>
            <a:r>
              <a:rPr lang="es-ES" b="1" dirty="0" smtClean="0"/>
              <a:t>Etapas en la clasificación de documentos</a:t>
            </a:r>
            <a:r>
              <a:rPr lang="es-ES" dirty="0" smtClean="0"/>
              <a:t>.</a:t>
            </a:r>
          </a:p>
          <a:p>
            <a:pPr marL="914400" lvl="1" indent="-514350">
              <a:buNone/>
            </a:pPr>
            <a:r>
              <a:rPr lang="es-ES" dirty="0" smtClean="0"/>
              <a:t>Siendo un caso de </a:t>
            </a:r>
            <a:r>
              <a:rPr lang="es-ES" b="1" i="1" dirty="0" smtClean="0"/>
              <a:t>minería de textos </a:t>
            </a:r>
            <a:r>
              <a:rPr lang="es-ES" dirty="0" smtClean="0"/>
              <a:t>las etapas son las usuales:</a:t>
            </a:r>
          </a:p>
          <a:p>
            <a:pPr lvl="1"/>
            <a:r>
              <a:rPr lang="es-ES" dirty="0" smtClean="0"/>
              <a:t>Captura de </a:t>
            </a:r>
            <a:r>
              <a:rPr lang="es-ES" i="1" dirty="0" smtClean="0"/>
              <a:t>textos</a:t>
            </a:r>
            <a:r>
              <a:rPr lang="es-ES" dirty="0" smtClean="0"/>
              <a:t>: </a:t>
            </a:r>
            <a:r>
              <a:rPr lang="es-ES" sz="2400" dirty="0" smtClean="0"/>
              <a:t>recopilación, selección y filtrado de documentos potencialmente útiles.</a:t>
            </a:r>
            <a:endParaRPr lang="es-ES" sz="2400" i="1" dirty="0" smtClean="0"/>
          </a:p>
          <a:p>
            <a:pPr lvl="1"/>
            <a:r>
              <a:rPr lang="es-ES" dirty="0" smtClean="0"/>
              <a:t>Preprocesado de </a:t>
            </a:r>
            <a:r>
              <a:rPr lang="es-ES" i="1" dirty="0" smtClean="0"/>
              <a:t>textos</a:t>
            </a:r>
            <a:r>
              <a:rPr lang="es-ES" dirty="0" smtClean="0"/>
              <a:t>: </a:t>
            </a:r>
            <a:r>
              <a:rPr lang="es-ES" sz="2400" dirty="0" smtClean="0"/>
              <a:t>convierte los documentos en datos analizables.</a:t>
            </a:r>
          </a:p>
          <a:p>
            <a:pPr lvl="1"/>
            <a:r>
              <a:rPr lang="es-ES" dirty="0" smtClean="0"/>
              <a:t>Aplicación de las técnicas de </a:t>
            </a:r>
            <a:r>
              <a:rPr lang="es-ES" i="1" dirty="0" smtClean="0"/>
              <a:t>Minería de Textos</a:t>
            </a:r>
            <a:r>
              <a:rPr lang="es-ES" dirty="0" smtClean="0"/>
              <a:t>: </a:t>
            </a:r>
            <a:r>
              <a:rPr lang="es-ES" sz="2400" dirty="0" smtClean="0"/>
              <a:t>para encontrar hechos y eventos de interés para los usuarios.  </a:t>
            </a:r>
          </a:p>
        </p:txBody>
      </p:sp>
      <p:sp>
        <p:nvSpPr>
          <p:cNvPr id="3" name="2 Marcador de fecha"/>
          <p:cNvSpPr>
            <a:spLocks noGrp="1"/>
          </p:cNvSpPr>
          <p:nvPr>
            <p:ph type="dt" sz="half" idx="10"/>
          </p:nvPr>
        </p:nvSpPr>
        <p:spPr/>
        <p:txBody>
          <a:bodyPr/>
          <a:lstStyle/>
          <a:p>
            <a:pPr>
              <a:defRPr/>
            </a:pPr>
            <a:fld id="{882F50FD-F3D2-4536-8E00-A7860B730F6A}" type="datetime1">
              <a:rPr lang="es-ES" smtClean="0"/>
              <a:pPr>
                <a:defRPr/>
              </a:pPr>
              <a:t>16/05/2017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6</a:t>
            </a:fld>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268760"/>
            <a:ext cx="8229600" cy="4525962"/>
          </a:xfrm>
        </p:spPr>
        <p:txBody>
          <a:bodyPr rtlCol="0">
            <a:normAutofit/>
          </a:bodyPr>
          <a:lstStyle/>
          <a:p>
            <a:pPr marL="0" indent="0" algn="ctr" fontAlgn="auto">
              <a:spcAft>
                <a:spcPts val="0"/>
              </a:spcAft>
              <a:buNone/>
              <a:defRPr/>
            </a:pPr>
            <a:r>
              <a:rPr lang="es-ES" b="1" dirty="0" smtClean="0"/>
              <a:t>Niveles de representación de textos</a:t>
            </a:r>
            <a:endParaRPr lang="es-ES" dirty="0" smtClean="0"/>
          </a:p>
          <a:p>
            <a:pPr marL="914400" lvl="1" indent="-514350" fontAlgn="auto">
              <a:spcAft>
                <a:spcPts val="0"/>
              </a:spcAft>
              <a:buFont typeface="+mj-lt"/>
              <a:buAutoNum type="arabicPeriod"/>
              <a:defRPr/>
            </a:pPr>
            <a:r>
              <a:rPr lang="es-ES" sz="2400" b="1" i="1" dirty="0" smtClean="0"/>
              <a:t>Léxico</a:t>
            </a:r>
          </a:p>
          <a:p>
            <a:pPr marL="1314450" lvl="2" indent="-514350" fontAlgn="auto">
              <a:spcBef>
                <a:spcPts val="300"/>
              </a:spcBef>
              <a:spcAft>
                <a:spcPts val="0"/>
              </a:spcAft>
              <a:buFont typeface="+mj-lt"/>
              <a:buAutoNum type="arabicPeriod"/>
              <a:defRPr/>
            </a:pPr>
            <a:r>
              <a:rPr lang="es-ES" sz="2000" dirty="0" smtClean="0"/>
              <a:t>Caracteres</a:t>
            </a:r>
          </a:p>
          <a:p>
            <a:pPr marL="1314450" lvl="2" indent="-514350" fontAlgn="auto">
              <a:spcBef>
                <a:spcPts val="300"/>
              </a:spcBef>
              <a:spcAft>
                <a:spcPts val="0"/>
              </a:spcAft>
              <a:buFont typeface="+mj-lt"/>
              <a:buAutoNum type="arabicPeriod"/>
              <a:defRPr/>
            </a:pPr>
            <a:r>
              <a:rPr lang="es-ES" sz="2000" dirty="0" smtClean="0"/>
              <a:t>Palabras</a:t>
            </a:r>
          </a:p>
          <a:p>
            <a:pPr marL="1314450" lvl="2" indent="-514350" fontAlgn="auto">
              <a:spcBef>
                <a:spcPts val="300"/>
              </a:spcBef>
              <a:spcAft>
                <a:spcPts val="0"/>
              </a:spcAft>
              <a:buFont typeface="+mj-lt"/>
              <a:buAutoNum type="arabicPeriod"/>
              <a:defRPr/>
            </a:pPr>
            <a:r>
              <a:rPr lang="es-ES" sz="2000" dirty="0" smtClean="0"/>
              <a:t>Frases</a:t>
            </a:r>
          </a:p>
          <a:p>
            <a:pPr marL="1314450" lvl="2" indent="-514350" fontAlgn="auto">
              <a:spcBef>
                <a:spcPts val="300"/>
              </a:spcBef>
              <a:spcAft>
                <a:spcPts val="0"/>
              </a:spcAft>
              <a:buFont typeface="+mj-lt"/>
              <a:buAutoNum type="arabicPeriod"/>
              <a:defRPr/>
            </a:pPr>
            <a:r>
              <a:rPr lang="es-ES" sz="2000" dirty="0" smtClean="0"/>
              <a:t>POS-Tags</a:t>
            </a:r>
          </a:p>
          <a:p>
            <a:pPr marL="914400" lvl="1" indent="-514350" fontAlgn="auto">
              <a:spcAft>
                <a:spcPts val="0"/>
              </a:spcAft>
              <a:buFont typeface="+mj-lt"/>
              <a:buAutoNum type="arabicPeriod"/>
              <a:defRPr/>
            </a:pPr>
            <a:r>
              <a:rPr lang="es-ES" sz="2400" b="1" i="1" dirty="0" smtClean="0"/>
              <a:t>Sintáctico</a:t>
            </a:r>
          </a:p>
          <a:p>
            <a:pPr marL="1314450" lvl="2" indent="-514350" fontAlgn="auto">
              <a:spcBef>
                <a:spcPts val="300"/>
              </a:spcBef>
              <a:spcAft>
                <a:spcPts val="0"/>
              </a:spcAft>
              <a:buFont typeface="+mj-lt"/>
              <a:buAutoNum type="arabicPeriod"/>
              <a:defRPr/>
            </a:pPr>
            <a:r>
              <a:rPr lang="es-ES" sz="2000" dirty="0" smtClean="0"/>
              <a:t>Modelos de espacio vectorial</a:t>
            </a:r>
          </a:p>
          <a:p>
            <a:pPr marL="1314450" lvl="2" indent="-514350" fontAlgn="auto">
              <a:spcBef>
                <a:spcPts val="300"/>
              </a:spcBef>
              <a:spcAft>
                <a:spcPts val="0"/>
              </a:spcAft>
              <a:buFont typeface="+mj-lt"/>
              <a:buAutoNum type="arabicPeriod"/>
              <a:defRPr/>
            </a:pPr>
            <a:r>
              <a:rPr lang="es-ES" sz="2000" dirty="0" smtClean="0"/>
              <a:t>Modelos de lenguaje</a:t>
            </a:r>
          </a:p>
          <a:p>
            <a:pPr marL="1314450" lvl="2" indent="-514350" fontAlgn="auto">
              <a:spcBef>
                <a:spcPts val="300"/>
              </a:spcBef>
              <a:spcAft>
                <a:spcPts val="0"/>
              </a:spcAft>
              <a:buFont typeface="+mj-lt"/>
              <a:buAutoNum type="arabicPeriod"/>
              <a:defRPr/>
            </a:pPr>
            <a:r>
              <a:rPr lang="es-ES" sz="2000" dirty="0" smtClean="0"/>
              <a:t>Análisis sintáctico completo</a:t>
            </a:r>
          </a:p>
          <a:p>
            <a:pPr marL="914400" lvl="1" indent="-514350" fontAlgn="auto">
              <a:spcAft>
                <a:spcPts val="0"/>
              </a:spcAft>
              <a:buFont typeface="+mj-lt"/>
              <a:buAutoNum type="arabicPeriod"/>
              <a:defRPr/>
            </a:pPr>
            <a:r>
              <a:rPr lang="es-ES" sz="2400" b="1" i="1" dirty="0" smtClean="0"/>
              <a:t>Semántico</a:t>
            </a:r>
          </a:p>
          <a:p>
            <a:pPr marL="914400" lvl="1" indent="-514350" fontAlgn="auto">
              <a:spcAft>
                <a:spcPts val="0"/>
              </a:spcAft>
              <a:buNone/>
              <a:defRPr/>
            </a:pPr>
            <a:endParaRPr lang="es-ES" sz="2400"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16/05/2017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7</a:t>
            </a:fld>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fontAlgn="auto">
              <a:spcAft>
                <a:spcPts val="0"/>
              </a:spcAft>
              <a:buFont typeface="Arial" pitchFamily="34" charset="0"/>
              <a:buChar char="•"/>
              <a:defRPr/>
            </a:pPr>
            <a:r>
              <a:rPr lang="es-ES" b="1" dirty="0" smtClean="0"/>
              <a:t>Caracteres </a:t>
            </a:r>
            <a:r>
              <a:rPr lang="es-ES" dirty="0" smtClean="0"/>
              <a:t>se dividen en</a:t>
            </a:r>
          </a:p>
          <a:p>
            <a:pPr marL="914400" lvl="1" indent="-514350" fontAlgn="auto">
              <a:spcAft>
                <a:spcPts val="0"/>
              </a:spcAft>
              <a:buFont typeface="+mj-lt"/>
              <a:buAutoNum type="arabicPeriod"/>
              <a:defRPr/>
            </a:pPr>
            <a:r>
              <a:rPr lang="es-ES" sz="2200" b="1" i="1" dirty="0" smtClean="0"/>
              <a:t>Letras</a:t>
            </a:r>
            <a:r>
              <a:rPr lang="es-ES" sz="2200" dirty="0" smtClean="0"/>
              <a:t> y</a:t>
            </a:r>
          </a:p>
          <a:p>
            <a:pPr marL="914400" lvl="1" indent="-514350" fontAlgn="auto">
              <a:spcAft>
                <a:spcPts val="0"/>
              </a:spcAft>
              <a:buFont typeface="+mj-lt"/>
              <a:buAutoNum type="arabicPeriod"/>
              <a:defRPr/>
            </a:pPr>
            <a:r>
              <a:rPr lang="es-ES" sz="2200" b="1" i="1" dirty="0" smtClean="0"/>
              <a:t>Delimitadores</a:t>
            </a:r>
          </a:p>
          <a:p>
            <a:pPr marL="914400" lvl="1" indent="-514350" fontAlgn="auto">
              <a:spcAft>
                <a:spcPts val="0"/>
              </a:spcAft>
              <a:buNone/>
              <a:defRPr/>
            </a:pPr>
            <a:r>
              <a:rPr lang="es-ES" sz="2200" dirty="0" smtClean="0"/>
              <a:t>Los </a:t>
            </a:r>
            <a:r>
              <a:rPr lang="es-ES" sz="2200" b="1" i="1" dirty="0" smtClean="0"/>
              <a:t>tokens</a:t>
            </a:r>
            <a:r>
              <a:rPr lang="es-ES" sz="2200" dirty="0" smtClean="0"/>
              <a:t> son </a:t>
            </a:r>
            <a:r>
              <a:rPr lang="es-ES" sz="2200" i="1" dirty="0" smtClean="0"/>
              <a:t>secuencias de letras </a:t>
            </a:r>
            <a:r>
              <a:rPr lang="es-ES" sz="2200" dirty="0" smtClean="0"/>
              <a:t>entre delimitadores.</a:t>
            </a:r>
          </a:p>
          <a:p>
            <a:pPr marL="914400" lvl="1" indent="-514350" fontAlgn="auto">
              <a:spcAft>
                <a:spcPts val="0"/>
              </a:spcAft>
              <a:buNone/>
              <a:defRPr/>
            </a:pPr>
            <a:r>
              <a:rPr lang="es-ES" sz="2200" dirty="0" smtClean="0"/>
              <a:t>Son de importancia en </a:t>
            </a:r>
            <a:r>
              <a:rPr lang="es-ES" sz="2200" b="1" i="1" dirty="0" smtClean="0"/>
              <a:t>POS-tagging</a:t>
            </a:r>
            <a:r>
              <a:rPr lang="es-ES" sz="2200" dirty="0" smtClean="0"/>
              <a:t> y en </a:t>
            </a:r>
            <a:r>
              <a:rPr lang="es-ES" sz="2200" b="1" i="1" dirty="0" smtClean="0"/>
              <a:t>reconocimiento de nombres de entidades </a:t>
            </a:r>
            <a:r>
              <a:rPr lang="es-ES" sz="2200" i="1" dirty="0" smtClean="0"/>
              <a:t>(NER)</a:t>
            </a:r>
          </a:p>
          <a:p>
            <a:pPr marL="514350" indent="-514350" fontAlgn="auto">
              <a:spcAft>
                <a:spcPts val="0"/>
              </a:spcAft>
              <a:defRPr/>
            </a:pPr>
            <a:r>
              <a:rPr lang="es-ES" b="1" dirty="0" smtClean="0"/>
              <a:t>Palabras</a:t>
            </a:r>
            <a:r>
              <a:rPr lang="es-ES" dirty="0" smtClean="0"/>
              <a:t> son la unidad semántica de representación de texto más utilizada.</a:t>
            </a:r>
            <a:r>
              <a:rPr lang="es-ES" sz="2000" dirty="0" smtClean="0"/>
              <a:t> </a:t>
            </a:r>
            <a:r>
              <a:rPr lang="es-ES" sz="2200" dirty="0" smtClean="0"/>
              <a:t>La división del texto en palabras es una fase obligada en minería de textos.</a:t>
            </a:r>
            <a:endParaRPr lang="es-ES" sz="2200" b="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16/05/2017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8</a:t>
            </a:fld>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lnSpcReduction="10000"/>
          </a:bodyPr>
          <a:lstStyle/>
          <a:p>
            <a:pPr marL="0" indent="0" fontAlgn="auto">
              <a:spcAft>
                <a:spcPts val="0"/>
              </a:spcAft>
              <a:buNone/>
              <a:defRPr/>
            </a:pPr>
            <a:r>
              <a:rPr lang="es-ES" b="1" dirty="0" smtClean="0"/>
              <a:t>Conceptos básicos </a:t>
            </a:r>
            <a:r>
              <a:rPr lang="es-ES" dirty="0" smtClean="0"/>
              <a:t>(1)</a:t>
            </a:r>
          </a:p>
          <a:p>
            <a:pPr marL="914400" lvl="1" indent="-514350" fontAlgn="auto">
              <a:spcAft>
                <a:spcPts val="0"/>
              </a:spcAft>
              <a:buFont typeface="+mj-lt"/>
              <a:buAutoNum type="arabicPeriod"/>
              <a:defRPr/>
            </a:pPr>
            <a:r>
              <a:rPr lang="es-ES" b="1" dirty="0" smtClean="0"/>
              <a:t>Palabra</a:t>
            </a:r>
            <a:r>
              <a:rPr lang="es-ES" dirty="0" smtClean="0"/>
              <a:t>: una cadena de caracteres delimitada tal como aparece en el texto.</a:t>
            </a:r>
          </a:p>
          <a:p>
            <a:pPr marL="914400" lvl="1" indent="-514350" fontAlgn="auto">
              <a:spcAft>
                <a:spcPts val="0"/>
              </a:spcAft>
              <a:buFont typeface="+mj-lt"/>
              <a:buAutoNum type="arabicPeriod"/>
              <a:defRPr/>
            </a:pPr>
            <a:r>
              <a:rPr lang="es-ES" b="1" dirty="0" smtClean="0"/>
              <a:t>Término</a:t>
            </a:r>
            <a:r>
              <a:rPr lang="es-ES" dirty="0" smtClean="0"/>
              <a:t>: una palabra ‘normalizada’ (</a:t>
            </a:r>
            <a:r>
              <a:rPr lang="es-ES" sz="2400" dirty="0" smtClean="0"/>
              <a:t>mayúsculas/minúsculas, deletreo,..</a:t>
            </a:r>
            <a:r>
              <a:rPr lang="es-ES" dirty="0" smtClean="0"/>
              <a:t>); una </a:t>
            </a:r>
            <a:r>
              <a:rPr lang="es-ES" i="1" dirty="0" smtClean="0"/>
              <a:t>clase de equivalencia</a:t>
            </a:r>
            <a:r>
              <a:rPr lang="es-ES" dirty="0" smtClean="0"/>
              <a:t> de palabras.</a:t>
            </a:r>
            <a:r>
              <a:rPr lang="es-ES" b="1" dirty="0" smtClean="0"/>
              <a:t> </a:t>
            </a:r>
          </a:p>
          <a:p>
            <a:pPr marL="914400" lvl="1" indent="-514350" fontAlgn="auto">
              <a:spcAft>
                <a:spcPts val="0"/>
              </a:spcAft>
              <a:buFont typeface="+mj-lt"/>
              <a:buAutoNum type="arabicPeriod"/>
              <a:defRPr/>
            </a:pPr>
            <a:r>
              <a:rPr lang="es-ES" b="1" dirty="0" smtClean="0"/>
              <a:t>Token</a:t>
            </a:r>
            <a:r>
              <a:rPr lang="es-ES" dirty="0" smtClean="0"/>
              <a:t>: una instancia de una palabra o término que aparece en un documento.</a:t>
            </a:r>
          </a:p>
          <a:p>
            <a:pPr marL="914400" lvl="1" indent="-514350" fontAlgn="auto">
              <a:spcAft>
                <a:spcPts val="0"/>
              </a:spcAft>
              <a:buFont typeface="+mj-lt"/>
              <a:buAutoNum type="arabicPeriod"/>
              <a:defRPr/>
            </a:pPr>
            <a:r>
              <a:rPr lang="es-ES" b="1" dirty="0" smtClean="0"/>
              <a:t>Tipo:</a:t>
            </a:r>
            <a:r>
              <a:rPr lang="es-ES" dirty="0" smtClean="0"/>
              <a:t> una </a:t>
            </a:r>
            <a:r>
              <a:rPr lang="es-ES" i="1" dirty="0" smtClean="0"/>
              <a:t>clase de equivalencia</a:t>
            </a:r>
            <a:r>
              <a:rPr lang="es-ES" dirty="0" smtClean="0"/>
              <a:t> de Tokens;</a:t>
            </a:r>
            <a:r>
              <a:rPr lang="es-ES" b="1" dirty="0" smtClean="0"/>
              <a:t> </a:t>
            </a:r>
            <a:r>
              <a:rPr lang="es-ES" dirty="0" smtClean="0"/>
              <a:t>en la mayoría de los casos lo mismo que un término.</a:t>
            </a:r>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16/05/2017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9</a:t>
            </a:fld>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4660</TotalTime>
  <Words>2634</Words>
  <Application>Microsoft Office PowerPoint</Application>
  <PresentationFormat>Presentación en pantalla (4:3)</PresentationFormat>
  <Paragraphs>514</Paragraphs>
  <Slides>44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44</vt:i4>
      </vt:variant>
    </vt:vector>
  </HeadingPairs>
  <TitlesOfParts>
    <vt:vector size="52" baseType="lpstr">
      <vt:lpstr>Arial</vt:lpstr>
      <vt:lpstr>Calibri</vt:lpstr>
      <vt:lpstr>Cambria Math</vt:lpstr>
      <vt:lpstr>Courier New</vt:lpstr>
      <vt:lpstr>Symbol</vt:lpstr>
      <vt:lpstr>Times New Roman</vt:lpstr>
      <vt:lpstr>Wingdings</vt:lpstr>
      <vt:lpstr>Tema de Office</vt:lpstr>
      <vt:lpstr>Presentación de PowerPoint</vt:lpstr>
      <vt:lpstr>Presentación de PowerPoint</vt:lpstr>
      <vt:lpstr>Presentación de PowerPoint</vt:lpstr>
      <vt:lpstr>Categorización de Tuits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rufus</dc:creator>
  <cp:lastModifiedBy>ine</cp:lastModifiedBy>
  <cp:revision>207</cp:revision>
  <cp:lastPrinted>2017-04-28T10:04:10Z</cp:lastPrinted>
  <dcterms:created xsi:type="dcterms:W3CDTF">2017-02-08T17:28:18Z</dcterms:created>
  <dcterms:modified xsi:type="dcterms:W3CDTF">2017-05-16T06:19:38Z</dcterms:modified>
</cp:coreProperties>
</file>