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46246" cy="498328"/>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49826" y="0"/>
            <a:ext cx="2946246" cy="498328"/>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420687" y="1241425"/>
            <a:ext cx="5956300" cy="3349624"/>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79287" y="4777244"/>
            <a:ext cx="5439101" cy="3908360"/>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428310"/>
            <a:ext cx="2946246" cy="49832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49826" y="9428310"/>
            <a:ext cx="2946246" cy="498328"/>
          </a:xfrm>
          <a:prstGeom prst="rect">
            <a:avLst/>
          </a:prstGeom>
          <a:noFill/>
          <a:ln>
            <a:noFill/>
          </a:ln>
        </p:spPr>
        <p:txBody>
          <a:bodyPr anchorCtr="0" anchor="b" bIns="46050" lIns="92100" rIns="92100" tIns="4605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ja-JP"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420687" y="1241425"/>
            <a:ext cx="5956300" cy="3349624"/>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79287" y="4777244"/>
            <a:ext cx="5439101" cy="3908360"/>
          </a:xfrm>
          <a:prstGeom prst="rect">
            <a:avLst/>
          </a:prstGeom>
          <a:noFill/>
          <a:ln>
            <a:noFill/>
          </a:ln>
        </p:spPr>
        <p:txBody>
          <a:bodyPr anchorCtr="0" anchor="t" bIns="46050" lIns="92100" rIns="92100" tIns="4605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87" name="Shape 87"/>
          <p:cNvSpPr txBox="1"/>
          <p:nvPr>
            <p:ph idx="12" type="sldNum"/>
          </p:nvPr>
        </p:nvSpPr>
        <p:spPr>
          <a:xfrm>
            <a:off x="3849826" y="9428310"/>
            <a:ext cx="2946246" cy="498328"/>
          </a:xfrm>
          <a:prstGeom prst="rect">
            <a:avLst/>
          </a:prstGeom>
          <a:noFill/>
          <a:ln>
            <a:noFill/>
          </a:ln>
        </p:spPr>
        <p:txBody>
          <a:bodyPr anchorCtr="0" anchor="b" bIns="46050" lIns="92100" rIns="92100" tIns="4605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ja-JP"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420687" y="1241425"/>
            <a:ext cx="5956199" cy="3349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 name="Shape 93"/>
          <p:cNvSpPr txBox="1"/>
          <p:nvPr>
            <p:ph idx="1" type="body"/>
          </p:nvPr>
        </p:nvSpPr>
        <p:spPr>
          <a:xfrm>
            <a:off x="679287" y="4777244"/>
            <a:ext cx="5438999" cy="3908400"/>
          </a:xfrm>
          <a:prstGeom prst="rect">
            <a:avLst/>
          </a:prstGeom>
          <a:noFill/>
          <a:ln>
            <a:noFill/>
          </a:ln>
        </p:spPr>
        <p:txBody>
          <a:bodyPr anchorCtr="0" anchor="t" bIns="46050" lIns="92100" rIns="92100" tIns="4605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94" name="Shape 94"/>
          <p:cNvSpPr txBox="1"/>
          <p:nvPr>
            <p:ph idx="12" type="sldNum"/>
          </p:nvPr>
        </p:nvSpPr>
        <p:spPr>
          <a:xfrm>
            <a:off x="3849826" y="9428310"/>
            <a:ext cx="2946300" cy="498299"/>
          </a:xfrm>
          <a:prstGeom prst="rect">
            <a:avLst/>
          </a:prstGeom>
          <a:noFill/>
          <a:ln>
            <a:noFill/>
          </a:ln>
        </p:spPr>
        <p:txBody>
          <a:bodyPr anchorCtr="0" anchor="b" bIns="46050" lIns="92100" rIns="92100" tIns="4605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ja-JP"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420687" y="1241425"/>
            <a:ext cx="5956199" cy="3349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79287" y="4777244"/>
            <a:ext cx="5438999" cy="3908400"/>
          </a:xfrm>
          <a:prstGeom prst="rect">
            <a:avLst/>
          </a:prstGeom>
          <a:noFill/>
          <a:ln>
            <a:noFill/>
          </a:ln>
        </p:spPr>
        <p:txBody>
          <a:bodyPr anchorCtr="0" anchor="t" bIns="46050" lIns="92100" rIns="92100" tIns="4605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08" name="Shape 108"/>
          <p:cNvSpPr txBox="1"/>
          <p:nvPr>
            <p:ph idx="12" type="sldNum"/>
          </p:nvPr>
        </p:nvSpPr>
        <p:spPr>
          <a:xfrm>
            <a:off x="3849826" y="9428310"/>
            <a:ext cx="2946300" cy="498299"/>
          </a:xfrm>
          <a:prstGeom prst="rect">
            <a:avLst/>
          </a:prstGeom>
          <a:noFill/>
          <a:ln>
            <a:noFill/>
          </a:ln>
        </p:spPr>
        <p:txBody>
          <a:bodyPr anchorCtr="0" anchor="b" bIns="46050" lIns="92100" rIns="92100" tIns="4605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ja-JP"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420687" y="1241425"/>
            <a:ext cx="5956200" cy="3349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79287" y="4777244"/>
            <a:ext cx="5439000" cy="3908400"/>
          </a:xfrm>
          <a:prstGeom prst="rect">
            <a:avLst/>
          </a:prstGeom>
          <a:noFill/>
          <a:ln>
            <a:noFill/>
          </a:ln>
        </p:spPr>
        <p:txBody>
          <a:bodyPr anchorCtr="0" anchor="t" bIns="46050" lIns="92100" rIns="92100" tIns="4605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18" name="Shape 118"/>
          <p:cNvSpPr txBox="1"/>
          <p:nvPr>
            <p:ph idx="12" type="sldNum"/>
          </p:nvPr>
        </p:nvSpPr>
        <p:spPr>
          <a:xfrm>
            <a:off x="3849826" y="9428310"/>
            <a:ext cx="2946299" cy="498300"/>
          </a:xfrm>
          <a:prstGeom prst="rect">
            <a:avLst/>
          </a:prstGeom>
          <a:noFill/>
          <a:ln>
            <a:noFill/>
          </a:ln>
        </p:spPr>
        <p:txBody>
          <a:bodyPr anchorCtr="0" anchor="b" bIns="46050" lIns="92100" rIns="92100" tIns="4605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ja-JP"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420687" y="1241425"/>
            <a:ext cx="5956200" cy="3349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7" name="Shape 127"/>
          <p:cNvSpPr txBox="1"/>
          <p:nvPr>
            <p:ph idx="1" type="body"/>
          </p:nvPr>
        </p:nvSpPr>
        <p:spPr>
          <a:xfrm>
            <a:off x="679287" y="4777244"/>
            <a:ext cx="5439000" cy="3908400"/>
          </a:xfrm>
          <a:prstGeom prst="rect">
            <a:avLst/>
          </a:prstGeom>
          <a:noFill/>
          <a:ln>
            <a:noFill/>
          </a:ln>
        </p:spPr>
        <p:txBody>
          <a:bodyPr anchorCtr="0" anchor="t" bIns="46050" lIns="92100" rIns="92100" tIns="4605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28" name="Shape 128"/>
          <p:cNvSpPr txBox="1"/>
          <p:nvPr>
            <p:ph idx="12" type="sldNum"/>
          </p:nvPr>
        </p:nvSpPr>
        <p:spPr>
          <a:xfrm>
            <a:off x="3849826" y="9428310"/>
            <a:ext cx="2946299" cy="498300"/>
          </a:xfrm>
          <a:prstGeom prst="rect">
            <a:avLst/>
          </a:prstGeom>
          <a:noFill/>
          <a:ln>
            <a:noFill/>
          </a:ln>
        </p:spPr>
        <p:txBody>
          <a:bodyPr anchorCtr="0" anchor="b" bIns="46050" lIns="92100" rIns="92100" tIns="4605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ja-JP"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420687" y="1241425"/>
            <a:ext cx="5956199" cy="33495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7" name="Shape 137"/>
          <p:cNvSpPr txBox="1"/>
          <p:nvPr>
            <p:ph idx="1" type="body"/>
          </p:nvPr>
        </p:nvSpPr>
        <p:spPr>
          <a:xfrm>
            <a:off x="679287" y="4777244"/>
            <a:ext cx="5438999" cy="3908400"/>
          </a:xfrm>
          <a:prstGeom prst="rect">
            <a:avLst/>
          </a:prstGeom>
          <a:noFill/>
          <a:ln>
            <a:noFill/>
          </a:ln>
        </p:spPr>
        <p:txBody>
          <a:bodyPr anchorCtr="0" anchor="t" bIns="46050" lIns="92100" rIns="92100" tIns="46050">
            <a:noAutofit/>
          </a:bodyPr>
          <a:lstStyle/>
          <a:p>
            <a:pPr indent="0" lvl="0" marL="0" marR="0" rtl="0" algn="l">
              <a:spcBef>
                <a:spcPts val="0"/>
              </a:spcBef>
              <a:buClr>
                <a:schemeClr val="dk1"/>
              </a:buClr>
              <a:buSzPct val="25000"/>
              <a:buFont typeface="Calibri"/>
              <a:buNone/>
            </a:pPr>
            <a:r>
              <a:t/>
            </a:r>
            <a:endParaRPr b="0" i="0" sz="1200" u="none" cap="none" strike="noStrike">
              <a:solidFill>
                <a:schemeClr val="dk1"/>
              </a:solidFill>
              <a:latin typeface="Calibri"/>
              <a:ea typeface="Calibri"/>
              <a:cs typeface="Calibri"/>
              <a:sym typeface="Calibri"/>
            </a:endParaRPr>
          </a:p>
        </p:txBody>
      </p:sp>
      <p:sp>
        <p:nvSpPr>
          <p:cNvPr id="138" name="Shape 138"/>
          <p:cNvSpPr txBox="1"/>
          <p:nvPr>
            <p:ph idx="12" type="sldNum"/>
          </p:nvPr>
        </p:nvSpPr>
        <p:spPr>
          <a:xfrm>
            <a:off x="3849826" y="9428310"/>
            <a:ext cx="2946300" cy="498299"/>
          </a:xfrm>
          <a:prstGeom prst="rect">
            <a:avLst/>
          </a:prstGeom>
          <a:noFill/>
          <a:ln>
            <a:noFill/>
          </a:ln>
        </p:spPr>
        <p:txBody>
          <a:bodyPr anchorCtr="0" anchor="b" bIns="46050" lIns="92100" rIns="92100" tIns="4605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ja-JP"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 Id="rId3" Type="http://schemas.openxmlformats.org/officeDocument/2006/relationships/image" Target="../media/image0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タイトル スライド">
    <p:spTree>
      <p:nvGrpSpPr>
        <p:cNvPr id="15" name="Shape 15"/>
        <p:cNvGrpSpPr/>
        <p:nvPr/>
      </p:nvGrpSpPr>
      <p:grpSpPr>
        <a:xfrm>
          <a:off x="0" y="0"/>
          <a:ext cx="0" cy="0"/>
          <a:chOff x="0" y="0"/>
          <a:chExt cx="0" cy="0"/>
        </a:xfrm>
      </p:grpSpPr>
      <p:pic>
        <p:nvPicPr>
          <p:cNvPr id="16" name="Shape 16"/>
          <p:cNvPicPr preferRelativeResize="0"/>
          <p:nvPr/>
        </p:nvPicPr>
        <p:blipFill rotWithShape="1">
          <a:blip r:embed="rId2">
            <a:alphaModFix/>
          </a:blip>
          <a:srcRect b="0" l="0" r="0" t="0"/>
          <a:stretch/>
        </p:blipFill>
        <p:spPr>
          <a:xfrm>
            <a:off x="4295491" y="232611"/>
            <a:ext cx="7587480" cy="6416841"/>
          </a:xfrm>
          <a:prstGeom prst="rect">
            <a:avLst/>
          </a:prstGeom>
          <a:noFill/>
          <a:ln>
            <a:noFill/>
          </a:ln>
        </p:spPr>
      </p:pic>
      <p:sp>
        <p:nvSpPr>
          <p:cNvPr id="17" name="Shape 1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ja-JP" sz="1200" u="none" cap="none" strike="noStrike">
                <a:solidFill>
                  <a:srgbClr val="888888"/>
                </a:solidFill>
                <a:latin typeface="Calibri"/>
                <a:ea typeface="Calibri"/>
                <a:cs typeface="Calibri"/>
                <a:sym typeface="Calibri"/>
              </a:rPr>
              <a:t>‹#›</a:t>
            </a:fld>
          </a:p>
        </p:txBody>
      </p:sp>
      <p:pic>
        <p:nvPicPr>
          <p:cNvPr id="20" name="Shape 20"/>
          <p:cNvPicPr preferRelativeResize="0"/>
          <p:nvPr/>
        </p:nvPicPr>
        <p:blipFill rotWithShape="1">
          <a:blip r:embed="rId3">
            <a:alphaModFix/>
          </a:blip>
          <a:srcRect b="0" l="0" r="0" t="0"/>
          <a:stretch/>
        </p:blipFill>
        <p:spPr>
          <a:xfrm>
            <a:off x="1038725" y="3255159"/>
            <a:ext cx="2714567" cy="371738"/>
          </a:xfrm>
          <a:prstGeom prst="rect">
            <a:avLst/>
          </a:prstGeom>
          <a:noFill/>
          <a:ln>
            <a:noFill/>
          </a:ln>
        </p:spPr>
      </p:pic>
      <p:sp>
        <p:nvSpPr>
          <p:cNvPr id="21" name="Shape 21"/>
          <p:cNvSpPr/>
          <p:nvPr/>
        </p:nvSpPr>
        <p:spPr>
          <a:xfrm>
            <a:off x="328862" y="232611"/>
            <a:ext cx="11542294" cy="6416841"/>
          </a:xfrm>
          <a:prstGeom prst="rect">
            <a:avLst/>
          </a:prstGeom>
          <a:noFill/>
          <a:ln cap="flat" cmpd="sng" w="57150">
            <a:solidFill>
              <a:srgbClr val="0B2D50"/>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タイトル付きの図">
    <p:spTree>
      <p:nvGrpSpPr>
        <p:cNvPr id="71" name="Shape 71"/>
        <p:cNvGrpSpPr/>
        <p:nvPr/>
      </p:nvGrpSpPr>
      <p:grpSpPr>
        <a:xfrm>
          <a:off x="0" y="0"/>
          <a:ext cx="0" cy="0"/>
          <a:chOff x="0" y="0"/>
          <a:chExt cx="0" cy="0"/>
        </a:xfrm>
      </p:grpSpPr>
      <p:sp>
        <p:nvSpPr>
          <p:cNvPr id="72" name="Shape 72"/>
          <p:cNvSpPr txBox="1"/>
          <p:nvPr>
            <p:ph type="title"/>
          </p:nvPr>
        </p:nvSpPr>
        <p:spPr>
          <a:xfrm>
            <a:off x="839787" y="457200"/>
            <a:ext cx="3932237" cy="1600198"/>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73" name="Shape 73"/>
          <p:cNvSpPr/>
          <p:nvPr>
            <p:ph idx="2" type="pic"/>
          </p:nvPr>
        </p:nvSpPr>
        <p:spPr>
          <a:xfrm>
            <a:off x="5183187" y="987425"/>
            <a:ext cx="6172199" cy="4873623"/>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74" name="Shape 74"/>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縦書きタイトルと 縦書きテキスト">
    <p:spTree>
      <p:nvGrpSpPr>
        <p:cNvPr id="78" name="Shape 78"/>
        <p:cNvGrpSpPr/>
        <p:nvPr/>
      </p:nvGrpSpPr>
      <p:grpSpPr>
        <a:xfrm>
          <a:off x="0" y="0"/>
          <a:ext cx="0" cy="0"/>
          <a:chOff x="0" y="0"/>
          <a:chExt cx="0" cy="0"/>
        </a:xfrm>
      </p:grpSpPr>
      <p:sp>
        <p:nvSpPr>
          <p:cNvPr id="79" name="Shape 79"/>
          <p:cNvSpPr txBox="1"/>
          <p:nvPr>
            <p:ph type="title"/>
          </p:nvPr>
        </p:nvSpPr>
        <p:spPr>
          <a:xfrm rot="5400000">
            <a:off x="7133429" y="1956594"/>
            <a:ext cx="5811838" cy="2628899"/>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80" name="Shape 80"/>
          <p:cNvSpPr txBox="1"/>
          <p:nvPr>
            <p:ph idx="1" type="body"/>
          </p:nvPr>
        </p:nvSpPr>
        <p:spPr>
          <a:xfrm rot="5400000">
            <a:off x="1799429" y="-596105"/>
            <a:ext cx="5811838" cy="7734299"/>
          </a:xfrm>
          <a:prstGeom prst="rect">
            <a:avLst/>
          </a:prstGeom>
          <a:noFill/>
          <a:ln>
            <a:noFill/>
          </a:ln>
        </p:spPr>
        <p:txBody>
          <a:bodyPr anchorCtr="0" anchor="t" bIns="91425" lIns="91425" rIns="91425" tIns="91425"/>
          <a:lstStyle>
            <a:lvl1pPr indent="3048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52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タイトルのみ">
    <p:spTree>
      <p:nvGrpSpPr>
        <p:cNvPr id="22" name="Shape 22"/>
        <p:cNvGrpSpPr/>
        <p:nvPr/>
      </p:nvGrpSpPr>
      <p:grpSpPr>
        <a:xfrm>
          <a:off x="0" y="0"/>
          <a:ext cx="0" cy="0"/>
          <a:chOff x="0" y="0"/>
          <a:chExt cx="0" cy="0"/>
        </a:xfrm>
      </p:grpSpPr>
      <p:sp>
        <p:nvSpPr>
          <p:cNvPr id="23" name="Shape 23"/>
          <p:cNvSpPr txBox="1"/>
          <p:nvPr>
            <p:ph type="title"/>
          </p:nvPr>
        </p:nvSpPr>
        <p:spPr>
          <a:xfrm>
            <a:off x="916354" y="138480"/>
            <a:ext cx="10515599" cy="744656"/>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rgbClr val="323E4A"/>
              </a:buClr>
              <a:buFont typeface="Arial"/>
              <a:buNone/>
              <a:defRPr b="0" i="0" sz="2800" u="none" cap="none" strike="noStrike">
                <a:solidFill>
                  <a:srgbClr val="323E4A"/>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pic>
        <p:nvPicPr>
          <p:cNvPr id="24" name="Shape 24"/>
          <p:cNvPicPr preferRelativeResize="0"/>
          <p:nvPr/>
        </p:nvPicPr>
        <p:blipFill rotWithShape="1">
          <a:blip r:embed="rId2">
            <a:alphaModFix/>
          </a:blip>
          <a:srcRect b="0" l="0" r="0" t="0"/>
          <a:stretch/>
        </p:blipFill>
        <p:spPr>
          <a:xfrm>
            <a:off x="8523953" y="324937"/>
            <a:ext cx="2714567" cy="371738"/>
          </a:xfrm>
          <a:prstGeom prst="rect">
            <a:avLst/>
          </a:prstGeom>
          <a:noFill/>
          <a:ln>
            <a:noFill/>
          </a:ln>
        </p:spPr>
      </p:pic>
      <p:sp>
        <p:nvSpPr>
          <p:cNvPr id="25" name="Shape 25"/>
          <p:cNvSpPr/>
          <p:nvPr/>
        </p:nvSpPr>
        <p:spPr>
          <a:xfrm>
            <a:off x="916354" y="828433"/>
            <a:ext cx="10515599" cy="45718"/>
          </a:xfrm>
          <a:prstGeom prst="rect">
            <a:avLst/>
          </a:prstGeom>
          <a:solidFill>
            <a:srgbClr val="0B2D5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タイトルと 縦書きテキスト">
    <p:spTree>
      <p:nvGrpSpPr>
        <p:cNvPr id="26" name="Shape 26"/>
        <p:cNvGrpSpPr/>
        <p:nvPr/>
      </p:nvGrpSpPr>
      <p:grpSpPr>
        <a:xfrm>
          <a:off x="0" y="0"/>
          <a:ext cx="0" cy="0"/>
          <a:chOff x="0" y="0"/>
          <a:chExt cx="0" cy="0"/>
        </a:xfrm>
      </p:grpSpPr>
      <p:sp>
        <p:nvSpPr>
          <p:cNvPr id="27" name="Shape 27"/>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28" name="Shape 28"/>
          <p:cNvSpPr txBox="1"/>
          <p:nvPr>
            <p:ph idx="1" type="body"/>
          </p:nvPr>
        </p:nvSpPr>
        <p:spPr>
          <a:xfrm rot="5400000">
            <a:off x="3920329" y="-1256503"/>
            <a:ext cx="4351338" cy="10515599"/>
          </a:xfrm>
          <a:prstGeom prst="rect">
            <a:avLst/>
          </a:prstGeom>
          <a:noFill/>
          <a:ln>
            <a:noFill/>
          </a:ln>
        </p:spPr>
        <p:txBody>
          <a:bodyPr anchorCtr="0" anchor="t" bIns="91425" lIns="91425" rIns="91425" tIns="91425"/>
          <a:lstStyle>
            <a:lvl1pPr indent="3048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52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タイトルとコンテンツ">
    <p:spTree>
      <p:nvGrpSpPr>
        <p:cNvPr id="32" name="Shape 32"/>
        <p:cNvGrpSpPr/>
        <p:nvPr/>
      </p:nvGrpSpPr>
      <p:grpSpPr>
        <a:xfrm>
          <a:off x="0" y="0"/>
          <a:ext cx="0" cy="0"/>
          <a:chOff x="0" y="0"/>
          <a:chExt cx="0" cy="0"/>
        </a:xfrm>
      </p:grpSpPr>
      <p:sp>
        <p:nvSpPr>
          <p:cNvPr id="33" name="Shape 33"/>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34" name="Shape 34"/>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3048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52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セクション見出し">
    <p:spTree>
      <p:nvGrpSpPr>
        <p:cNvPr id="38" name="Shape 38"/>
        <p:cNvGrpSpPr/>
        <p:nvPr/>
      </p:nvGrpSpPr>
      <p:grpSpPr>
        <a:xfrm>
          <a:off x="0" y="0"/>
          <a:ext cx="0" cy="0"/>
          <a:chOff x="0" y="0"/>
          <a:chExt cx="0" cy="0"/>
        </a:xfrm>
      </p:grpSpPr>
      <p:sp>
        <p:nvSpPr>
          <p:cNvPr id="39" name="Shape 39"/>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dk1"/>
              </a:buClr>
              <a:buFont typeface="Calibri"/>
              <a:buNone/>
              <a:defRPr b="0" i="0" sz="60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0" name="Shape 40"/>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41" name="Shape 4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2 つのコンテンツ">
    <p:spTree>
      <p:nvGrpSpPr>
        <p:cNvPr id="44" name="Shape 44"/>
        <p:cNvGrpSpPr/>
        <p:nvPr/>
      </p:nvGrpSpPr>
      <p:grpSpPr>
        <a:xfrm>
          <a:off x="0" y="0"/>
          <a:ext cx="0" cy="0"/>
          <a:chOff x="0" y="0"/>
          <a:chExt cx="0" cy="0"/>
        </a:xfrm>
      </p:grpSpPr>
      <p:sp>
        <p:nvSpPr>
          <p:cNvPr id="45" name="Shape 45"/>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46" name="Shape 46"/>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3048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52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3048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52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比較">
    <p:spTree>
      <p:nvGrpSpPr>
        <p:cNvPr id="51" name="Shape 51"/>
        <p:cNvGrpSpPr/>
        <p:nvPr/>
      </p:nvGrpSpPr>
      <p:grpSpPr>
        <a:xfrm>
          <a:off x="0" y="0"/>
          <a:ext cx="0" cy="0"/>
          <a:chOff x="0" y="0"/>
          <a:chExt cx="0" cy="0"/>
        </a:xfrm>
      </p:grpSpPr>
      <p:sp>
        <p:nvSpPr>
          <p:cNvPr id="52" name="Shape 52"/>
          <p:cNvSpPr txBox="1"/>
          <p:nvPr>
            <p:ph type="title"/>
          </p:nvPr>
        </p:nvSpPr>
        <p:spPr>
          <a:xfrm>
            <a:off x="839787"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53" name="Shape 53"/>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4" name="Shape 54"/>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3048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52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3" type="body"/>
          </p:nvPr>
        </p:nvSpPr>
        <p:spPr>
          <a:xfrm>
            <a:off x="6172200" y="1681163"/>
            <a:ext cx="5183186" cy="823912"/>
          </a:xfrm>
          <a:prstGeom prst="rect">
            <a:avLst/>
          </a:prstGeom>
          <a:noFill/>
          <a:ln>
            <a:noFill/>
          </a:ln>
        </p:spPr>
        <p:txBody>
          <a:bodyPr anchorCtr="0" anchor="b" bIns="91425" lIns="91425" rIns="91425" tIns="91425"/>
          <a:lstStyle>
            <a:lvl1pPr indent="0" lvl="0" marL="0" marR="0" rtl="0" algn="l">
              <a:lnSpc>
                <a:spcPct val="90000"/>
              </a:lnSpc>
              <a:spcBef>
                <a:spcPts val="100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6" name="Shape 56"/>
          <p:cNvSpPr txBox="1"/>
          <p:nvPr>
            <p:ph idx="4" type="body"/>
          </p:nvPr>
        </p:nvSpPr>
        <p:spPr>
          <a:xfrm>
            <a:off x="6172200" y="2505075"/>
            <a:ext cx="5183186" cy="3684588"/>
          </a:xfrm>
          <a:prstGeom prst="rect">
            <a:avLst/>
          </a:prstGeom>
          <a:noFill/>
          <a:ln>
            <a:noFill/>
          </a:ln>
        </p:spPr>
        <p:txBody>
          <a:bodyPr anchorCtr="0" anchor="t" bIns="91425" lIns="91425" rIns="91425" tIns="91425"/>
          <a:lstStyle>
            <a:lvl1pPr indent="3048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52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白紙">
    <p:bg>
      <p:bgPr>
        <a:solidFill>
          <a:srgbClr val="012C56"/>
        </a:solidFill>
      </p:bgPr>
    </p:bg>
    <p:spTree>
      <p:nvGrpSpPr>
        <p:cNvPr id="60" name="Shape 60"/>
        <p:cNvGrpSpPr/>
        <p:nvPr/>
      </p:nvGrpSpPr>
      <p:grpSpPr>
        <a:xfrm>
          <a:off x="0" y="0"/>
          <a:ext cx="0" cy="0"/>
          <a:chOff x="0" y="0"/>
          <a:chExt cx="0" cy="0"/>
        </a:xfrm>
      </p:grpSpPr>
      <p:pic>
        <p:nvPicPr>
          <p:cNvPr id="61" name="Shape 61"/>
          <p:cNvPicPr preferRelativeResize="0"/>
          <p:nvPr/>
        </p:nvPicPr>
        <p:blipFill rotWithShape="1">
          <a:blip r:embed="rId2">
            <a:alphaModFix/>
          </a:blip>
          <a:srcRect b="0" l="0" r="0" t="0"/>
          <a:stretch/>
        </p:blipFill>
        <p:spPr>
          <a:xfrm>
            <a:off x="8523953" y="317034"/>
            <a:ext cx="2714567" cy="387547"/>
          </a:xfrm>
          <a:prstGeom prst="rect">
            <a:avLst/>
          </a:prstGeom>
          <a:noFill/>
          <a:ln>
            <a:noFill/>
          </a:ln>
        </p:spPr>
      </p:pic>
      <p:sp>
        <p:nvSpPr>
          <p:cNvPr id="62" name="Shape 62"/>
          <p:cNvSpPr txBox="1"/>
          <p:nvPr>
            <p:ph type="title"/>
          </p:nvPr>
        </p:nvSpPr>
        <p:spPr>
          <a:xfrm>
            <a:off x="916354" y="138480"/>
            <a:ext cx="10515599" cy="744656"/>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rgbClr val="FFFFFF"/>
              </a:buClr>
              <a:buFont typeface="Arial"/>
              <a:buNone/>
              <a:defRPr b="0" i="0" sz="2800" u="none" cap="none" strike="noStrike">
                <a:solidFill>
                  <a:srgbClr val="FFFFFF"/>
                </a:solidFill>
                <a:latin typeface="Arial"/>
                <a:ea typeface="Arial"/>
                <a:cs typeface="Arial"/>
                <a:sym typeface="Arial"/>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3" name="Shape 63"/>
          <p:cNvSpPr/>
          <p:nvPr/>
        </p:nvSpPr>
        <p:spPr>
          <a:xfrm>
            <a:off x="916354" y="828433"/>
            <a:ext cx="10515599" cy="45718"/>
          </a:xfrm>
          <a:prstGeom prst="rect">
            <a:avLst/>
          </a:prstGeom>
          <a:solidFill>
            <a:srgbClr val="FFFFFF"/>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タイトル付きの コンテンツ">
    <p:spTree>
      <p:nvGrpSpPr>
        <p:cNvPr id="64" name="Shape 64"/>
        <p:cNvGrpSpPr/>
        <p:nvPr/>
      </p:nvGrpSpPr>
      <p:grpSpPr>
        <a:xfrm>
          <a:off x="0" y="0"/>
          <a:ext cx="0" cy="0"/>
          <a:chOff x="0" y="0"/>
          <a:chExt cx="0" cy="0"/>
        </a:xfrm>
      </p:grpSpPr>
      <p:sp>
        <p:nvSpPr>
          <p:cNvPr id="65" name="Shape 65"/>
          <p:cNvSpPr txBox="1"/>
          <p:nvPr>
            <p:ph type="title"/>
          </p:nvPr>
        </p:nvSpPr>
        <p:spPr>
          <a:xfrm>
            <a:off x="839787" y="457200"/>
            <a:ext cx="3932237" cy="1600198"/>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Clr>
                <a:schemeClr val="dk1"/>
              </a:buClr>
              <a:buFont typeface="Calibri"/>
              <a:buNone/>
              <a:defRPr b="0" i="0" sz="32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66" name="Shape 66"/>
          <p:cNvSpPr txBox="1"/>
          <p:nvPr>
            <p:ph idx="1" type="body"/>
          </p:nvPr>
        </p:nvSpPr>
        <p:spPr>
          <a:xfrm>
            <a:off x="5183187" y="987425"/>
            <a:ext cx="6172199" cy="4873623"/>
          </a:xfrm>
          <a:prstGeom prst="rect">
            <a:avLst/>
          </a:prstGeom>
          <a:noFill/>
          <a:ln>
            <a:noFill/>
          </a:ln>
        </p:spPr>
        <p:txBody>
          <a:bodyPr anchorCtr="0" anchor="t" bIns="91425" lIns="91425" rIns="91425" tIns="91425"/>
          <a:lstStyle>
            <a:lvl1pPr indent="381000" lvl="0" marL="228600" marR="0" rtl="0" algn="l">
              <a:lnSpc>
                <a:spcPct val="90000"/>
              </a:lnSpc>
              <a:spcBef>
                <a:spcPts val="100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304800" lvl="1" marL="685800" marR="0" rtl="0" algn="l">
              <a:lnSpc>
                <a:spcPct val="90000"/>
              </a:lnSpc>
              <a:spcBef>
                <a:spcPts val="5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228600" lvl="2" marL="11430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52400" lvl="3" marL="16002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52400" lvl="4" marL="20574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52400" lvl="5" marL="25146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52400" lvl="6" marL="29718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52400" lvl="7" marL="3429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52400" lvl="8" marL="38862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Shape 67"/>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spcAft>
                <a:spcPts val="0"/>
              </a:spcAft>
              <a:buClr>
                <a:schemeClr val="dk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9pPr>
          </a:lstStyle>
          <a:p/>
        </p:txBody>
      </p:sp>
      <p:sp>
        <p:nvSpPr>
          <p:cNvPr id="68" name="Shape 6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Font typeface="Arial"/>
              <a:buNone/>
              <a:defRPr sz="1800"/>
            </a:lvl2pPr>
            <a:lvl3pPr indent="0" lvl="2">
              <a:spcBef>
                <a:spcPts val="0"/>
              </a:spcBef>
              <a:buFont typeface="Arial"/>
              <a:buNone/>
              <a:defRPr sz="1800"/>
            </a:lvl3pPr>
            <a:lvl4pPr indent="0" lvl="3">
              <a:spcBef>
                <a:spcPts val="0"/>
              </a:spcBef>
              <a:buFont typeface="Arial"/>
              <a:buNone/>
              <a:defRPr sz="1800"/>
            </a:lvl4pPr>
            <a:lvl5pPr indent="0" lvl="4">
              <a:spcBef>
                <a:spcPts val="0"/>
              </a:spcBef>
              <a:buFont typeface="Arial"/>
              <a:buNone/>
              <a:defRPr sz="1800"/>
            </a:lvl5pPr>
            <a:lvl6pPr indent="0" lvl="5">
              <a:spcBef>
                <a:spcPts val="0"/>
              </a:spcBef>
              <a:buFont typeface="Arial"/>
              <a:buNone/>
              <a:defRPr sz="1800"/>
            </a:lvl6pPr>
            <a:lvl7pPr indent="0" lvl="6">
              <a:spcBef>
                <a:spcPts val="0"/>
              </a:spcBef>
              <a:buFont typeface="Arial"/>
              <a:buNone/>
              <a:defRPr sz="1800"/>
            </a:lvl7pPr>
            <a:lvl8pPr indent="0" lvl="7">
              <a:spcBef>
                <a:spcPts val="0"/>
              </a:spcBef>
              <a:buFont typeface="Arial"/>
              <a:buNone/>
              <a:defRPr sz="1800"/>
            </a:lvl8pPr>
            <a:lvl9pPr indent="0" lvl="8">
              <a:spcBef>
                <a:spcPts val="0"/>
              </a:spcBef>
              <a:buFont typeface="Arial"/>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304800" lvl="0" marL="228600" marR="0" rtl="0" algn="l">
              <a:lnSpc>
                <a:spcPct val="90000"/>
              </a:lnSpc>
              <a:spcBef>
                <a:spcPts val="100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228600" lvl="1" marL="685800" marR="0" rtl="0" algn="l">
              <a:lnSpc>
                <a:spcPct val="90000"/>
              </a:lnSpc>
              <a:spcBef>
                <a:spcPts val="50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52400" lvl="2" marL="1143000" marR="0" rtl="0" algn="l">
              <a:lnSpc>
                <a:spcPct val="90000"/>
              </a:lnSpc>
              <a:spcBef>
                <a:spcPts val="5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ja-JP"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7.png"/><Relationship Id="rId4"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8.png"/><Relationship Id="rId4" Type="http://schemas.openxmlformats.org/officeDocument/2006/relationships/image" Target="../media/image10.png"/><Relationship Id="rId5"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nvSpPr>
        <p:spPr>
          <a:xfrm>
            <a:off x="987700" y="4467650"/>
            <a:ext cx="3737100" cy="6561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Arial"/>
              <a:buNone/>
            </a:pPr>
            <a:r>
              <a:rPr b="1" i="0" lang="ja-JP" sz="1200" u="none" cap="none" strike="noStrike">
                <a:solidFill>
                  <a:srgbClr val="0B2D50"/>
                </a:solidFill>
                <a:latin typeface="Arial"/>
                <a:ea typeface="Arial"/>
                <a:cs typeface="Arial"/>
                <a:sym typeface="Arial"/>
              </a:rPr>
              <a:t>参加者のオリジナルWebサービス・Webシステム</a:t>
            </a:r>
          </a:p>
          <a:p>
            <a:pPr indent="0" lvl="0" marL="0" marR="0" rtl="0" algn="l">
              <a:lnSpc>
                <a:spcPct val="90000"/>
              </a:lnSpc>
              <a:spcBef>
                <a:spcPts val="0"/>
              </a:spcBef>
              <a:spcAft>
                <a:spcPts val="0"/>
              </a:spcAft>
              <a:buClr>
                <a:schemeClr val="dk1"/>
              </a:buClr>
              <a:buSzPct val="25000"/>
              <a:buFont typeface="Arial"/>
              <a:buNone/>
            </a:pPr>
            <a:r>
              <a:rPr b="1" i="0" lang="ja-JP" sz="1200" u="none" cap="none" strike="noStrike">
                <a:solidFill>
                  <a:srgbClr val="0B2D50"/>
                </a:solidFill>
                <a:latin typeface="Arial"/>
                <a:ea typeface="Arial"/>
                <a:cs typeface="Arial"/>
                <a:sym typeface="Arial"/>
              </a:rPr>
              <a:t>2016年</a:t>
            </a:r>
            <a:r>
              <a:rPr b="1" lang="ja-JP" sz="1200">
                <a:solidFill>
                  <a:srgbClr val="0B2D50"/>
                </a:solidFill>
              </a:rPr>
              <a:t>9</a:t>
            </a:r>
            <a:r>
              <a:rPr b="1" i="0" lang="ja-JP" sz="1200" u="none" cap="none" strike="noStrike">
                <a:solidFill>
                  <a:srgbClr val="0B2D50"/>
                </a:solidFill>
                <a:latin typeface="Arial"/>
                <a:ea typeface="Arial"/>
                <a:cs typeface="Arial"/>
                <a:sym typeface="Arial"/>
              </a:rPr>
              <a:t>月</a:t>
            </a:r>
            <a:r>
              <a:rPr b="1" lang="ja-JP" sz="1200">
                <a:solidFill>
                  <a:srgbClr val="0B2D50"/>
                </a:solidFill>
              </a:rPr>
              <a:t>5</a:t>
            </a:r>
            <a:r>
              <a:rPr b="1" i="0" lang="ja-JP" sz="1200" u="none" cap="none" strike="noStrike">
                <a:solidFill>
                  <a:srgbClr val="0B2D50"/>
                </a:solidFill>
                <a:latin typeface="Arial"/>
                <a:ea typeface="Arial"/>
                <a:cs typeface="Arial"/>
                <a:sym typeface="Arial"/>
              </a:rPr>
              <a:t>日卒業予定　：氏名 </a:t>
            </a:r>
            <a:r>
              <a:rPr b="1" lang="ja-JP" sz="1200">
                <a:solidFill>
                  <a:srgbClr val="0B2D50"/>
                </a:solidFill>
              </a:rPr>
              <a:t>山下慶倫</a:t>
            </a:r>
          </a:p>
        </p:txBody>
      </p:sp>
      <p:pic>
        <p:nvPicPr>
          <p:cNvPr id="90" name="Shape 90"/>
          <p:cNvPicPr preferRelativeResize="0"/>
          <p:nvPr/>
        </p:nvPicPr>
        <p:blipFill rotWithShape="1">
          <a:blip r:embed="rId3">
            <a:alphaModFix/>
          </a:blip>
          <a:srcRect b="0" l="0" r="0" t="0"/>
          <a:stretch/>
        </p:blipFill>
        <p:spPr>
          <a:xfrm>
            <a:off x="987687" y="3993350"/>
            <a:ext cx="3971173" cy="3883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916354" y="138480"/>
            <a:ext cx="10515599" cy="74459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323E4A"/>
              </a:buClr>
              <a:buSzPct val="25000"/>
              <a:buFont typeface="Arial"/>
              <a:buNone/>
            </a:pPr>
            <a:r>
              <a:rPr b="0" i="0" lang="ja-JP" sz="2800" u="none" cap="none" strike="noStrike">
                <a:solidFill>
                  <a:srgbClr val="323E4A"/>
                </a:solidFill>
                <a:latin typeface="Arial"/>
                <a:ea typeface="Arial"/>
                <a:cs typeface="Arial"/>
                <a:sym typeface="Arial"/>
              </a:rPr>
              <a:t>概要</a:t>
            </a:r>
          </a:p>
        </p:txBody>
      </p:sp>
      <p:sp>
        <p:nvSpPr>
          <p:cNvPr id="97" name="Shape 97"/>
          <p:cNvSpPr txBox="1"/>
          <p:nvPr/>
        </p:nvSpPr>
        <p:spPr>
          <a:xfrm>
            <a:off x="916354" y="1290745"/>
            <a:ext cx="10515599" cy="646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323E4A"/>
              </a:solidFill>
              <a:latin typeface="Arial"/>
              <a:ea typeface="Arial"/>
              <a:cs typeface="Arial"/>
              <a:sym typeface="Arial"/>
            </a:endParaRPr>
          </a:p>
        </p:txBody>
      </p:sp>
      <p:sp>
        <p:nvSpPr>
          <p:cNvPr id="98" name="Shape 98"/>
          <p:cNvSpPr/>
          <p:nvPr/>
        </p:nvSpPr>
        <p:spPr>
          <a:xfrm>
            <a:off x="916350" y="3170303"/>
            <a:ext cx="10515599" cy="791700"/>
          </a:xfrm>
          <a:prstGeom prst="rect">
            <a:avLst/>
          </a:prstGeom>
          <a:noFill/>
          <a:ln cap="flat" cmpd="sng" w="38100">
            <a:solidFill>
              <a:srgbClr val="012C56"/>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ja-JP" sz="1400" u="none" cap="none" strike="noStrike">
                <a:solidFill>
                  <a:schemeClr val="dk1"/>
                </a:solidFill>
                <a:latin typeface="Arial"/>
                <a:ea typeface="Arial"/>
                <a:cs typeface="Arial"/>
                <a:sym typeface="Arial"/>
              </a:rPr>
              <a:t>【作業工数】</a:t>
            </a:r>
          </a:p>
          <a:p>
            <a:pPr lvl="0" rtl="0">
              <a:spcBef>
                <a:spcPts val="0"/>
              </a:spcBef>
              <a:buClr>
                <a:schemeClr val="dk1"/>
              </a:buClr>
              <a:buFont typeface="Arial"/>
              <a:buNone/>
            </a:pPr>
            <a:r>
              <a:rPr lang="ja-JP">
                <a:solidFill>
                  <a:schemeClr val="dk1"/>
                </a:solidFill>
              </a:rPr>
              <a:t>見積もり：構成検討：3日、設計3日、実装21日、テスト3日（画面数21）</a:t>
            </a:r>
          </a:p>
          <a:p>
            <a:pPr lvl="0" rtl="0">
              <a:spcBef>
                <a:spcPts val="0"/>
              </a:spcBef>
              <a:buClr>
                <a:schemeClr val="dk1"/>
              </a:buClr>
              <a:buFont typeface="Arial"/>
              <a:buNone/>
            </a:pPr>
            <a:r>
              <a:rPr lang="ja-JP">
                <a:solidFill>
                  <a:schemeClr val="dk1"/>
                </a:solidFill>
              </a:rPr>
              <a:t>実績：構成検討：2日、設計2日、（画面数18）　※現在作成中</a:t>
            </a:r>
          </a:p>
          <a:p>
            <a:pPr indent="0" lvl="0" marL="0" marR="0" rtl="0" algn="l">
              <a:lnSpc>
                <a:spcPct val="100000"/>
              </a:lnSpc>
              <a:spcBef>
                <a:spcPts val="0"/>
              </a:spcBef>
              <a:spcAft>
                <a:spcPts val="0"/>
              </a:spcAft>
              <a:buClr>
                <a:schemeClr val="dk1"/>
              </a:buClr>
              <a:buFont typeface="Arial"/>
              <a:buNone/>
            </a:pPr>
            <a:r>
              <a:t/>
            </a:r>
            <a:endParaRPr>
              <a:solidFill>
                <a:schemeClr val="dk1"/>
              </a:solidFill>
            </a:endParaRPr>
          </a:p>
        </p:txBody>
      </p:sp>
      <p:sp>
        <p:nvSpPr>
          <p:cNvPr id="99" name="Shape 99"/>
          <p:cNvSpPr/>
          <p:nvPr/>
        </p:nvSpPr>
        <p:spPr>
          <a:xfrm>
            <a:off x="916350" y="935204"/>
            <a:ext cx="4970100" cy="1067400"/>
          </a:xfrm>
          <a:prstGeom prst="rect">
            <a:avLst/>
          </a:prstGeom>
          <a:noFill/>
          <a:ln cap="flat" cmpd="sng" w="38100">
            <a:solidFill>
              <a:srgbClr val="000000"/>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323E4A"/>
              </a:buClr>
              <a:buSzPct val="25000"/>
              <a:buFont typeface="Arial"/>
              <a:buNone/>
            </a:pPr>
            <a:r>
              <a:rPr b="1" i="0" lang="ja-JP" sz="1400" u="none" cap="none" strike="noStrike">
                <a:solidFill>
                  <a:srgbClr val="323E4A"/>
                </a:solidFill>
                <a:latin typeface="Arial"/>
                <a:ea typeface="Arial"/>
                <a:cs typeface="Arial"/>
                <a:sym typeface="Arial"/>
              </a:rPr>
              <a:t>【目的】</a:t>
            </a:r>
          </a:p>
          <a:p>
            <a:pPr indent="0" lvl="0" marL="0" marR="0" rtl="0" algn="l">
              <a:lnSpc>
                <a:spcPct val="100000"/>
              </a:lnSpc>
              <a:spcBef>
                <a:spcPts val="0"/>
              </a:spcBef>
              <a:spcAft>
                <a:spcPts val="0"/>
              </a:spcAft>
              <a:buClr>
                <a:srgbClr val="323E4A"/>
              </a:buClr>
              <a:buSzPct val="25000"/>
              <a:buFont typeface="Arial"/>
              <a:buNone/>
            </a:pPr>
            <a:r>
              <a:rPr lang="ja-JP" sz="1100">
                <a:solidFill>
                  <a:srgbClr val="323E4A"/>
                </a:solidFill>
              </a:rPr>
              <a:t>様々なジャンルのエンジニアがチームを発足し、開発を促進することで社会に新しいものを生み出すことを目的としています。プロダクトの企画、プロジェクトチーム発足、開発をサポートする開発者向けWebプラットフォーム</a:t>
            </a:r>
          </a:p>
        </p:txBody>
      </p:sp>
      <p:sp>
        <p:nvSpPr>
          <p:cNvPr id="100" name="Shape 100"/>
          <p:cNvSpPr/>
          <p:nvPr/>
        </p:nvSpPr>
        <p:spPr>
          <a:xfrm>
            <a:off x="916350" y="2073288"/>
            <a:ext cx="10515599" cy="1010098"/>
          </a:xfrm>
          <a:prstGeom prst="rect">
            <a:avLst/>
          </a:prstGeom>
          <a:noFill/>
          <a:ln cap="flat" cmpd="sng" w="38100">
            <a:solidFill>
              <a:srgbClr val="012C56"/>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ja-JP" sz="1400" u="none" cap="none" strike="noStrike">
                <a:solidFill>
                  <a:srgbClr val="323E4A"/>
                </a:solidFill>
                <a:latin typeface="Arial"/>
                <a:ea typeface="Arial"/>
                <a:cs typeface="Arial"/>
                <a:sym typeface="Arial"/>
              </a:rPr>
              <a:t>【システム概要】</a:t>
            </a:r>
          </a:p>
          <a:p>
            <a:pPr indent="0" lvl="0" marL="0" marR="0" rtl="0" algn="l">
              <a:lnSpc>
                <a:spcPct val="100000"/>
              </a:lnSpc>
              <a:spcBef>
                <a:spcPts val="0"/>
              </a:spcBef>
              <a:spcAft>
                <a:spcPts val="0"/>
              </a:spcAft>
              <a:buClr>
                <a:schemeClr val="dk1"/>
              </a:buClr>
              <a:buFont typeface="Arial"/>
              <a:buNone/>
            </a:pPr>
            <a:r>
              <a:rPr lang="ja-JP"/>
              <a:t>Slackを</a:t>
            </a:r>
            <a:r>
              <a:rPr lang="ja-JP"/>
              <a:t>ベースに実装したチャット機能を使用して、ジャンル別のスレッドでエンジニア同士がアイデア出しをする。その中でチームが発足し、プロジェクトがスタートする。実装したスケジュール管理機能を用いて各プロジェクトの進行を促し、外部に現在の状況を表示する。</a:t>
            </a:r>
          </a:p>
        </p:txBody>
      </p:sp>
      <p:sp>
        <p:nvSpPr>
          <p:cNvPr id="101" name="Shape 101"/>
          <p:cNvSpPr/>
          <p:nvPr/>
        </p:nvSpPr>
        <p:spPr>
          <a:xfrm>
            <a:off x="916350" y="4035158"/>
            <a:ext cx="10515600" cy="1067400"/>
          </a:xfrm>
          <a:prstGeom prst="rect">
            <a:avLst/>
          </a:prstGeom>
          <a:noFill/>
          <a:ln cap="flat" cmpd="sng" w="38100">
            <a:solidFill>
              <a:srgbClr val="012C56"/>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ja-JP" sz="1400" u="none" cap="none" strike="noStrike">
                <a:solidFill>
                  <a:schemeClr val="dk1"/>
                </a:solidFill>
                <a:latin typeface="Arial"/>
                <a:ea typeface="Arial"/>
                <a:cs typeface="Arial"/>
                <a:sym typeface="Arial"/>
              </a:rPr>
              <a:t>【成功体験】</a:t>
            </a:r>
          </a:p>
          <a:p>
            <a:pPr lvl="0" rtl="0">
              <a:lnSpc>
                <a:spcPct val="115000"/>
              </a:lnSpc>
              <a:spcBef>
                <a:spcPts val="0"/>
              </a:spcBef>
              <a:buClr>
                <a:schemeClr val="dk1"/>
              </a:buClr>
              <a:buFont typeface="Arial"/>
              <a:buNone/>
            </a:pPr>
            <a:r>
              <a:rPr lang="ja-JP">
                <a:solidFill>
                  <a:schemeClr val="dk1"/>
                </a:solidFill>
              </a:rPr>
              <a:t>チャット履歴の取得、投稿、スレッド一覧の取得、スレッドの新規作成の実装が3日で完了しました。事前にチャット機能に利用するAPIについて調べていたためなので、準備の重要性を学びました。</a:t>
            </a:r>
          </a:p>
          <a:p>
            <a:pPr indent="0" lvl="0" marL="0" marR="0" rtl="0" algn="l">
              <a:lnSpc>
                <a:spcPct val="100000"/>
              </a:lnSpc>
              <a:spcBef>
                <a:spcPts val="0"/>
              </a:spcBef>
              <a:spcAft>
                <a:spcPts val="0"/>
              </a:spcAft>
              <a:buClr>
                <a:srgbClr val="323E4A"/>
              </a:buClr>
              <a:buFont typeface="Arial"/>
              <a:buNone/>
            </a:pPr>
            <a:r>
              <a:t/>
            </a:r>
            <a:endParaRPr sz="1200">
              <a:solidFill>
                <a:srgbClr val="323E4A"/>
              </a:solidFill>
            </a:endParaRPr>
          </a:p>
        </p:txBody>
      </p:sp>
      <p:sp>
        <p:nvSpPr>
          <p:cNvPr id="102" name="Shape 102"/>
          <p:cNvSpPr/>
          <p:nvPr/>
        </p:nvSpPr>
        <p:spPr>
          <a:xfrm>
            <a:off x="916350" y="5222198"/>
            <a:ext cx="10515600" cy="1230000"/>
          </a:xfrm>
          <a:prstGeom prst="rect">
            <a:avLst/>
          </a:prstGeom>
          <a:noFill/>
          <a:ln cap="flat" cmpd="sng" w="38100">
            <a:solidFill>
              <a:srgbClr val="012C56"/>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ja-JP" sz="1400" u="none" cap="none" strike="noStrike">
                <a:solidFill>
                  <a:schemeClr val="dk1"/>
                </a:solidFill>
                <a:latin typeface="Arial"/>
                <a:ea typeface="Arial"/>
                <a:cs typeface="Arial"/>
                <a:sym typeface="Arial"/>
              </a:rPr>
              <a:t>【失敗体験】</a:t>
            </a:r>
          </a:p>
          <a:p>
            <a:pPr lvl="0" rtl="0">
              <a:lnSpc>
                <a:spcPct val="115000"/>
              </a:lnSpc>
              <a:spcBef>
                <a:spcPts val="0"/>
              </a:spcBef>
              <a:buClr>
                <a:schemeClr val="dk1"/>
              </a:buClr>
              <a:buFont typeface="Arial"/>
              <a:buNone/>
            </a:pPr>
            <a:r>
              <a:rPr lang="ja-JP">
                <a:solidFill>
                  <a:schemeClr val="dk1"/>
                </a:solidFill>
              </a:rPr>
              <a:t>＊現在作成中</a:t>
            </a:r>
          </a:p>
          <a:p>
            <a:pPr indent="0" lvl="0" marL="0" marR="0" rtl="0" algn="l">
              <a:lnSpc>
                <a:spcPct val="100000"/>
              </a:lnSpc>
              <a:spcBef>
                <a:spcPts val="0"/>
              </a:spcBef>
              <a:spcAft>
                <a:spcPts val="0"/>
              </a:spcAft>
              <a:buClr>
                <a:schemeClr val="dk1"/>
              </a:buClr>
              <a:buFont typeface="Arial"/>
              <a:buNone/>
            </a:pPr>
            <a:r>
              <a:t/>
            </a:r>
            <a:endParaRPr sz="1000">
              <a:solidFill>
                <a:srgbClr val="323E4A"/>
              </a:solidFill>
            </a:endParaRPr>
          </a:p>
        </p:txBody>
      </p:sp>
      <p:sp>
        <p:nvSpPr>
          <p:cNvPr id="103" name="Shape 103"/>
          <p:cNvSpPr/>
          <p:nvPr/>
        </p:nvSpPr>
        <p:spPr>
          <a:xfrm>
            <a:off x="6435450" y="964907"/>
            <a:ext cx="4970100" cy="1010098"/>
          </a:xfrm>
          <a:prstGeom prst="rect">
            <a:avLst/>
          </a:prstGeom>
          <a:noFill/>
          <a:ln cap="flat" cmpd="sng" w="38100">
            <a:solidFill>
              <a:srgbClr val="012C56"/>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ja-JP" sz="1400" u="none" cap="none" strike="noStrike">
                <a:solidFill>
                  <a:srgbClr val="000000"/>
                </a:solidFill>
                <a:latin typeface="Arial"/>
                <a:ea typeface="Arial"/>
                <a:cs typeface="Arial"/>
                <a:sym typeface="Arial"/>
              </a:rPr>
              <a:t>【技術要素】</a:t>
            </a:r>
          </a:p>
          <a:p>
            <a:pPr indent="0" lvl="0" marL="0" marR="0" rtl="0" algn="l">
              <a:lnSpc>
                <a:spcPct val="100000"/>
              </a:lnSpc>
              <a:spcBef>
                <a:spcPts val="0"/>
              </a:spcBef>
              <a:spcAft>
                <a:spcPts val="0"/>
              </a:spcAft>
              <a:buClr>
                <a:srgbClr val="323E4A"/>
              </a:buClr>
              <a:buFont typeface="Arial"/>
              <a:buNone/>
            </a:pPr>
            <a:r>
              <a:rPr lang="ja-JP"/>
              <a:t>Java, Spring</a:t>
            </a:r>
            <a:r>
              <a:rPr lang="ja-JP"/>
              <a:t>フレームワーク, </a:t>
            </a:r>
            <a:r>
              <a:rPr lang="ja-JP">
                <a:solidFill>
                  <a:schemeClr val="dk1"/>
                </a:solidFill>
              </a:rPr>
              <a:t>WebAPI, JavaScript, </a:t>
            </a:r>
            <a:r>
              <a:rPr lang="ja-JP"/>
              <a:t>Ajax, jQuery,  </a:t>
            </a:r>
            <a:r>
              <a:rPr lang="ja-JP">
                <a:solidFill>
                  <a:schemeClr val="dk1"/>
                </a:solidFill>
              </a:rPr>
              <a:t>HTML5,CSS3, Mysql</a:t>
            </a:r>
          </a:p>
        </p:txBody>
      </p:sp>
      <p:pic>
        <p:nvPicPr>
          <p:cNvPr id="104" name="Shape 104"/>
          <p:cNvPicPr preferRelativeResize="0"/>
          <p:nvPr/>
        </p:nvPicPr>
        <p:blipFill rotWithShape="1">
          <a:blip r:embed="rId3">
            <a:alphaModFix/>
          </a:blip>
          <a:srcRect b="0" l="0" r="0" t="0"/>
          <a:stretch/>
        </p:blipFill>
        <p:spPr>
          <a:xfrm>
            <a:off x="916357" y="6452107"/>
            <a:ext cx="4092298" cy="4001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nvSpPr>
        <p:spPr>
          <a:xfrm>
            <a:off x="6581300" y="4969200"/>
            <a:ext cx="5405700" cy="1888800"/>
          </a:xfrm>
          <a:prstGeom prst="rect">
            <a:avLst/>
          </a:prstGeom>
          <a:noFill/>
          <a:ln>
            <a:noFill/>
          </a:ln>
        </p:spPr>
        <p:txBody>
          <a:bodyPr anchorCtr="0" anchor="t" bIns="45700" lIns="91425" rIns="91425" tIns="45700">
            <a:noAutofit/>
          </a:bodyPr>
          <a:lstStyle/>
          <a:p>
            <a:pPr lvl="0" rtl="0">
              <a:spcBef>
                <a:spcPts val="0"/>
              </a:spcBef>
              <a:buClr>
                <a:schemeClr val="dk2"/>
              </a:buClr>
              <a:buSzPct val="25000"/>
              <a:buFont typeface="Arial"/>
              <a:buNone/>
            </a:pPr>
            <a:r>
              <a:rPr b="1" lang="ja-JP" sz="1800" u="sng">
                <a:solidFill>
                  <a:srgbClr val="434343"/>
                </a:solidFill>
              </a:rPr>
              <a:t>サービス内容</a:t>
            </a:r>
          </a:p>
          <a:p>
            <a:pPr lvl="0" rtl="0">
              <a:spcBef>
                <a:spcPts val="0"/>
              </a:spcBef>
              <a:buClr>
                <a:schemeClr val="dk1"/>
              </a:buClr>
              <a:buSzPct val="25000"/>
              <a:buFont typeface="Arial"/>
              <a:buNone/>
            </a:pPr>
            <a:r>
              <a:rPr lang="ja-JP" sz="1800">
                <a:solidFill>
                  <a:srgbClr val="323E4A"/>
                </a:solidFill>
              </a:rPr>
              <a:t>トップページです。</a:t>
            </a:r>
          </a:p>
          <a:p>
            <a:pPr lvl="0" rtl="0">
              <a:spcBef>
                <a:spcPts val="0"/>
              </a:spcBef>
              <a:buClr>
                <a:schemeClr val="dk1"/>
              </a:buClr>
              <a:buSzPct val="25000"/>
              <a:buFont typeface="Arial"/>
              <a:buNone/>
            </a:pPr>
            <a:r>
              <a:rPr lang="ja-JP" sz="1800">
                <a:solidFill>
                  <a:srgbClr val="434343"/>
                </a:solidFill>
              </a:rPr>
              <a:t>ヘッダーとフッターに各画面へのリンク,</a:t>
            </a:r>
          </a:p>
          <a:p>
            <a:pPr lvl="0" rtl="0">
              <a:spcBef>
                <a:spcPts val="0"/>
              </a:spcBef>
              <a:buClr>
                <a:schemeClr val="dk1"/>
              </a:buClr>
              <a:buSzPct val="25000"/>
              <a:buFont typeface="Arial"/>
              <a:buNone/>
            </a:pPr>
            <a:r>
              <a:rPr lang="ja-JP" sz="1800">
                <a:solidFill>
                  <a:srgbClr val="434343"/>
                </a:solidFill>
              </a:rPr>
              <a:t>メイン画面にはスタートしたプロジェクトの一覧を表示します。</a:t>
            </a:r>
          </a:p>
          <a:p>
            <a:pPr lvl="0" rtl="0">
              <a:spcBef>
                <a:spcPts val="0"/>
              </a:spcBef>
              <a:buClr>
                <a:schemeClr val="dk1"/>
              </a:buClr>
              <a:buSzPct val="25000"/>
              <a:buFont typeface="Arial"/>
              <a:buNone/>
            </a:pPr>
            <a:r>
              <a:rPr lang="ja-JP" sz="1800">
                <a:solidFill>
                  <a:srgbClr val="323E4A"/>
                </a:solidFill>
              </a:rPr>
              <a:t>各プロジェクトの進捗状況がわかります</a:t>
            </a:r>
          </a:p>
        </p:txBody>
      </p:sp>
      <p:sp>
        <p:nvSpPr>
          <p:cNvPr id="111" name="Shape 111"/>
          <p:cNvSpPr txBox="1"/>
          <p:nvPr>
            <p:ph type="title"/>
          </p:nvPr>
        </p:nvSpPr>
        <p:spPr>
          <a:xfrm>
            <a:off x="916354" y="138480"/>
            <a:ext cx="10515599" cy="74459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323E4A"/>
              </a:buClr>
              <a:buSzPct val="25000"/>
              <a:buFont typeface="Arial"/>
              <a:buNone/>
            </a:pPr>
            <a:r>
              <a:rPr lang="ja-JP"/>
              <a:t> 全体画面遷移/トップページ</a:t>
            </a:r>
          </a:p>
        </p:txBody>
      </p:sp>
      <p:sp>
        <p:nvSpPr>
          <p:cNvPr id="112" name="Shape 112"/>
          <p:cNvSpPr txBox="1"/>
          <p:nvPr/>
        </p:nvSpPr>
        <p:spPr>
          <a:xfrm>
            <a:off x="840150" y="4870575"/>
            <a:ext cx="5405700" cy="1888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B2D50"/>
              </a:buClr>
              <a:buSzPct val="25000"/>
              <a:buFont typeface="Arial"/>
              <a:buNone/>
            </a:pPr>
            <a:r>
              <a:rPr b="1" lang="ja-JP" sz="1800" u="sng">
                <a:solidFill>
                  <a:srgbClr val="434343"/>
                </a:solidFill>
              </a:rPr>
              <a:t>サービス内容</a:t>
            </a:r>
          </a:p>
          <a:p>
            <a:pPr lvl="0" rtl="0">
              <a:spcBef>
                <a:spcPts val="0"/>
              </a:spcBef>
              <a:buClr>
                <a:schemeClr val="dk1"/>
              </a:buClr>
              <a:buSzPct val="61111"/>
              <a:buFont typeface="Arial"/>
              <a:buNone/>
            </a:pPr>
            <a:r>
              <a:rPr lang="ja-JP" sz="1800">
                <a:solidFill>
                  <a:srgbClr val="323E4A"/>
                </a:solidFill>
              </a:rPr>
              <a:t>全体の画面遷移の流れです。</a:t>
            </a:r>
          </a:p>
          <a:p>
            <a:pPr lvl="0" rtl="0">
              <a:spcBef>
                <a:spcPts val="0"/>
              </a:spcBef>
              <a:buClr>
                <a:schemeClr val="dk1"/>
              </a:buClr>
              <a:buSzPct val="61111"/>
              <a:buFont typeface="Arial"/>
              <a:buNone/>
            </a:pPr>
            <a:r>
              <a:rPr lang="ja-JP" sz="1800">
                <a:solidFill>
                  <a:srgbClr val="323E4A"/>
                </a:solidFill>
              </a:rPr>
              <a:t>Top.java(プラットホーム)から、Login.java→ログイン,</a:t>
            </a:r>
          </a:p>
          <a:p>
            <a:pPr lvl="0" rtl="0">
              <a:spcBef>
                <a:spcPts val="0"/>
              </a:spcBef>
              <a:buClr>
                <a:schemeClr val="dk1"/>
              </a:buClr>
              <a:buSzPct val="61111"/>
              <a:buFont typeface="Arial"/>
              <a:buNone/>
            </a:pPr>
            <a:r>
              <a:rPr lang="ja-JP" sz="1800">
                <a:solidFill>
                  <a:srgbClr val="323E4A"/>
                </a:solidFill>
              </a:rPr>
              <a:t>ChannelList.java→スレッド一覧</a:t>
            </a:r>
          </a:p>
          <a:p>
            <a:pPr lvl="0" rtl="0">
              <a:spcBef>
                <a:spcPts val="0"/>
              </a:spcBef>
              <a:buClr>
                <a:schemeClr val="dk1"/>
              </a:buClr>
              <a:buSzPct val="61111"/>
              <a:buFont typeface="Arial"/>
              <a:buNone/>
            </a:pPr>
            <a:r>
              <a:rPr lang="ja-JP" sz="1800">
                <a:solidFill>
                  <a:srgbClr val="323E4A"/>
                </a:solidFill>
              </a:rPr>
              <a:t>ChannelHistory.java→過去のチャット一覧</a:t>
            </a:r>
          </a:p>
          <a:p>
            <a:pPr lvl="0" rtl="0">
              <a:spcBef>
                <a:spcPts val="0"/>
              </a:spcBef>
              <a:buClr>
                <a:schemeClr val="dk1"/>
              </a:buClr>
              <a:buSzPct val="61111"/>
              <a:buFont typeface="Arial"/>
              <a:buNone/>
            </a:pPr>
            <a:r>
              <a:rPr lang="ja-JP" sz="1800">
                <a:solidFill>
                  <a:srgbClr val="323E4A"/>
                </a:solidFill>
              </a:rPr>
              <a:t>Contact.java→お問い合わせ画面</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rgbClr val="000000"/>
              </a:solidFill>
              <a:latin typeface="Arial"/>
              <a:ea typeface="Arial"/>
              <a:cs typeface="Arial"/>
              <a:sym typeface="Arial"/>
            </a:endParaRPr>
          </a:p>
        </p:txBody>
      </p:sp>
      <p:pic>
        <p:nvPicPr>
          <p:cNvPr id="113" name="Shape 113"/>
          <p:cNvPicPr preferRelativeResize="0"/>
          <p:nvPr/>
        </p:nvPicPr>
        <p:blipFill>
          <a:blip r:embed="rId3">
            <a:alphaModFix/>
          </a:blip>
          <a:stretch>
            <a:fillRect/>
          </a:stretch>
        </p:blipFill>
        <p:spPr>
          <a:xfrm>
            <a:off x="916349" y="1358195"/>
            <a:ext cx="5029200" cy="3133029"/>
          </a:xfrm>
          <a:prstGeom prst="rect">
            <a:avLst/>
          </a:prstGeom>
          <a:noFill/>
          <a:ln>
            <a:noFill/>
          </a:ln>
        </p:spPr>
      </p:pic>
      <p:pic>
        <p:nvPicPr>
          <p:cNvPr id="114" name="Shape 114"/>
          <p:cNvPicPr preferRelativeResize="0"/>
          <p:nvPr/>
        </p:nvPicPr>
        <p:blipFill>
          <a:blip r:embed="rId4">
            <a:alphaModFix/>
          </a:blip>
          <a:stretch>
            <a:fillRect/>
          </a:stretch>
        </p:blipFill>
        <p:spPr>
          <a:xfrm>
            <a:off x="6581287" y="1466687"/>
            <a:ext cx="4619625" cy="3190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nvSpPr>
        <p:spPr>
          <a:xfrm>
            <a:off x="6581300" y="4969200"/>
            <a:ext cx="5405700" cy="1888800"/>
          </a:xfrm>
          <a:prstGeom prst="rect">
            <a:avLst/>
          </a:prstGeom>
          <a:noFill/>
          <a:ln>
            <a:noFill/>
          </a:ln>
        </p:spPr>
        <p:txBody>
          <a:bodyPr anchorCtr="0" anchor="t" bIns="45700" lIns="91425" rIns="91425" tIns="45700">
            <a:noAutofit/>
          </a:bodyPr>
          <a:lstStyle/>
          <a:p>
            <a:pPr lvl="0" rtl="0">
              <a:spcBef>
                <a:spcPts val="0"/>
              </a:spcBef>
              <a:buClr>
                <a:schemeClr val="dk2"/>
              </a:buClr>
              <a:buSzPct val="25000"/>
              <a:buFont typeface="Arial"/>
              <a:buNone/>
            </a:pPr>
            <a:r>
              <a:rPr b="1" lang="ja-JP" sz="1800" u="sng">
                <a:solidFill>
                  <a:srgbClr val="434343"/>
                </a:solidFill>
              </a:rPr>
              <a:t>サービス内容</a:t>
            </a:r>
          </a:p>
          <a:p>
            <a:pPr lvl="0" rtl="0">
              <a:spcBef>
                <a:spcPts val="0"/>
              </a:spcBef>
              <a:buClr>
                <a:schemeClr val="dk1"/>
              </a:buClr>
              <a:buSzPct val="25000"/>
              <a:buFont typeface="Arial"/>
              <a:buNone/>
            </a:pPr>
            <a:r>
              <a:rPr lang="ja-JP" sz="1800">
                <a:solidFill>
                  <a:srgbClr val="323E4A"/>
                </a:solidFill>
              </a:rPr>
              <a:t>￼スケジュール管理画面</a:t>
            </a:r>
            <a:r>
              <a:rPr lang="ja-JP" sz="1800">
                <a:solidFill>
                  <a:srgbClr val="323E4A"/>
                </a:solidFill>
              </a:rPr>
              <a:t>です。</a:t>
            </a:r>
          </a:p>
          <a:p>
            <a:pPr lvl="0" rtl="0">
              <a:spcBef>
                <a:spcPts val="0"/>
              </a:spcBef>
              <a:buClr>
                <a:schemeClr val="dk1"/>
              </a:buClr>
              <a:buSzPct val="25000"/>
              <a:buFont typeface="Arial"/>
              <a:buNone/>
            </a:pPr>
            <a:r>
              <a:rPr lang="ja-JP" sz="1800">
                <a:solidFill>
                  <a:srgbClr val="323E4A"/>
                </a:solidFill>
              </a:rPr>
              <a:t>項目別にToDoリストを表示します。</a:t>
            </a:r>
          </a:p>
          <a:p>
            <a:pPr lvl="0" rtl="0">
              <a:spcBef>
                <a:spcPts val="0"/>
              </a:spcBef>
              <a:buClr>
                <a:schemeClr val="dk1"/>
              </a:buClr>
              <a:buSzPct val="25000"/>
              <a:buFont typeface="Arial"/>
              <a:buNone/>
            </a:pPr>
            <a:r>
              <a:rPr lang="ja-JP" sz="1800">
                <a:solidFill>
                  <a:srgbClr val="434343"/>
                </a:solidFill>
              </a:rPr>
              <a:t>進捗状況を共有することで、フレキシブルに開発スケジュールを変更できます</a:t>
            </a:r>
          </a:p>
        </p:txBody>
      </p:sp>
      <p:sp>
        <p:nvSpPr>
          <p:cNvPr id="121" name="Shape 121"/>
          <p:cNvSpPr txBox="1"/>
          <p:nvPr>
            <p:ph type="title"/>
          </p:nvPr>
        </p:nvSpPr>
        <p:spPr>
          <a:xfrm>
            <a:off x="916354" y="138480"/>
            <a:ext cx="10515600" cy="7446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323E4A"/>
              </a:buClr>
              <a:buSzPct val="25000"/>
              <a:buFont typeface="Arial"/>
              <a:buNone/>
            </a:pPr>
            <a:r>
              <a:rPr lang="ja-JP"/>
              <a:t> 投稿画面/ スケジュール管理画面</a:t>
            </a:r>
          </a:p>
        </p:txBody>
      </p:sp>
      <p:sp>
        <p:nvSpPr>
          <p:cNvPr id="122" name="Shape 122"/>
          <p:cNvSpPr txBox="1"/>
          <p:nvPr/>
        </p:nvSpPr>
        <p:spPr>
          <a:xfrm>
            <a:off x="840150" y="4870575"/>
            <a:ext cx="5405700" cy="1888800"/>
          </a:xfrm>
          <a:prstGeom prst="rect">
            <a:avLst/>
          </a:prstGeom>
          <a:noFill/>
          <a:ln>
            <a:noFill/>
          </a:ln>
        </p:spPr>
        <p:txBody>
          <a:bodyPr anchorCtr="0" anchor="t" bIns="45700" lIns="91425" rIns="91425" tIns="45700">
            <a:noAutofit/>
          </a:bodyPr>
          <a:lstStyle/>
          <a:p>
            <a:pPr lvl="0" rtl="0">
              <a:spcBef>
                <a:spcPts val="0"/>
              </a:spcBef>
              <a:buClr>
                <a:schemeClr val="dk2"/>
              </a:buClr>
              <a:buSzPct val="25000"/>
              <a:buFont typeface="Arial"/>
              <a:buNone/>
            </a:pPr>
            <a:r>
              <a:rPr b="1" lang="ja-JP" sz="1800" u="sng">
                <a:solidFill>
                  <a:srgbClr val="434343"/>
                </a:solidFill>
              </a:rPr>
              <a:t>サービス内容</a:t>
            </a:r>
          </a:p>
          <a:p>
            <a:pPr lvl="0" rtl="0">
              <a:spcBef>
                <a:spcPts val="0"/>
              </a:spcBef>
              <a:buClr>
                <a:schemeClr val="dk1"/>
              </a:buClr>
              <a:buSzPct val="61111"/>
              <a:buFont typeface="Arial"/>
              <a:buNone/>
            </a:pPr>
            <a:r>
              <a:rPr lang="ja-JP" sz="1800">
                <a:solidFill>
                  <a:srgbClr val="323E4A"/>
                </a:solidFill>
              </a:rPr>
              <a:t>チャット画面(投稿履歴と投稿フォーム)</a:t>
            </a:r>
            <a:r>
              <a:rPr lang="ja-JP" sz="1800">
                <a:solidFill>
                  <a:srgbClr val="323E4A"/>
                </a:solidFill>
              </a:rPr>
              <a:t>です。</a:t>
            </a:r>
          </a:p>
          <a:p>
            <a:pPr indent="0" lvl="0" marL="0" marR="0" rtl="0" algn="l">
              <a:lnSpc>
                <a:spcPct val="100000"/>
              </a:lnSpc>
              <a:spcBef>
                <a:spcPts val="0"/>
              </a:spcBef>
              <a:spcAft>
                <a:spcPts val="0"/>
              </a:spcAft>
              <a:buClr>
                <a:schemeClr val="dk1"/>
              </a:buClr>
              <a:buSzPct val="25000"/>
              <a:buFont typeface="Arial"/>
              <a:buNone/>
            </a:pPr>
            <a:r>
              <a:rPr lang="ja-JP" sz="1800">
                <a:solidFill>
                  <a:srgbClr val="434343"/>
                </a:solidFill>
              </a:rPr>
              <a:t>画面左側にプロジェクトごとのスレッド、画面中央にリアルタイムチャットを表示します。投稿フォームは画面下部です。</a:t>
            </a:r>
          </a:p>
          <a:p>
            <a:pPr indent="0" lvl="0" marL="0" marR="0" rtl="0" algn="l">
              <a:lnSpc>
                <a:spcPct val="100000"/>
              </a:lnSpc>
              <a:spcBef>
                <a:spcPts val="0"/>
              </a:spcBef>
              <a:spcAft>
                <a:spcPts val="0"/>
              </a:spcAft>
              <a:buClr>
                <a:schemeClr val="dk1"/>
              </a:buClr>
              <a:buSzPct val="25000"/>
              <a:buFont typeface="Arial"/>
              <a:buNone/>
            </a:pPr>
            <a:r>
              <a:rPr lang="ja-JP" sz="1800">
                <a:solidFill>
                  <a:srgbClr val="434343"/>
                </a:solidFill>
              </a:rPr>
              <a:t>ユーザビリティ向上のため、1つの画面でスレッド選択、チャット閲覧、投稿できるようにしました。</a:t>
            </a:r>
          </a:p>
        </p:txBody>
      </p:sp>
      <p:pic>
        <p:nvPicPr>
          <p:cNvPr id="123" name="Shape 123"/>
          <p:cNvPicPr preferRelativeResize="0"/>
          <p:nvPr/>
        </p:nvPicPr>
        <p:blipFill>
          <a:blip r:embed="rId3">
            <a:alphaModFix/>
          </a:blip>
          <a:stretch>
            <a:fillRect/>
          </a:stretch>
        </p:blipFill>
        <p:spPr>
          <a:xfrm>
            <a:off x="930900" y="1237362"/>
            <a:ext cx="5238750" cy="3076575"/>
          </a:xfrm>
          <a:prstGeom prst="rect">
            <a:avLst/>
          </a:prstGeom>
          <a:noFill/>
          <a:ln>
            <a:noFill/>
          </a:ln>
        </p:spPr>
      </p:pic>
      <p:pic>
        <p:nvPicPr>
          <p:cNvPr id="124" name="Shape 124"/>
          <p:cNvPicPr preferRelativeResize="0"/>
          <p:nvPr/>
        </p:nvPicPr>
        <p:blipFill>
          <a:blip r:embed="rId4">
            <a:alphaModFix/>
          </a:blip>
          <a:stretch>
            <a:fillRect/>
          </a:stretch>
        </p:blipFill>
        <p:spPr>
          <a:xfrm>
            <a:off x="6779787" y="1237375"/>
            <a:ext cx="4829175" cy="32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916354" y="138480"/>
            <a:ext cx="10515600" cy="7446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323E4A"/>
              </a:buClr>
              <a:buSzPct val="25000"/>
              <a:buFont typeface="Arial"/>
              <a:buNone/>
            </a:pPr>
            <a:r>
              <a:rPr lang="ja-JP"/>
              <a:t> 投稿画面/ スケジュール管理画面</a:t>
            </a:r>
          </a:p>
        </p:txBody>
      </p:sp>
      <p:sp>
        <p:nvSpPr>
          <p:cNvPr id="131" name="Shape 131"/>
          <p:cNvSpPr txBox="1"/>
          <p:nvPr/>
        </p:nvSpPr>
        <p:spPr>
          <a:xfrm>
            <a:off x="840150" y="4870575"/>
            <a:ext cx="5405700" cy="1888800"/>
          </a:xfrm>
          <a:prstGeom prst="rect">
            <a:avLst/>
          </a:prstGeom>
          <a:noFill/>
          <a:ln>
            <a:noFill/>
          </a:ln>
        </p:spPr>
        <p:txBody>
          <a:bodyPr anchorCtr="0" anchor="t" bIns="45700" lIns="91425" rIns="91425" tIns="45700">
            <a:noAutofit/>
          </a:bodyPr>
          <a:lstStyle/>
          <a:p>
            <a:pPr lvl="0" rtl="0">
              <a:spcBef>
                <a:spcPts val="0"/>
              </a:spcBef>
              <a:buClr>
                <a:schemeClr val="dk2"/>
              </a:buClr>
              <a:buSzPct val="25000"/>
              <a:buFont typeface="Arial"/>
              <a:buNone/>
            </a:pPr>
            <a:r>
              <a:rPr b="1" lang="ja-JP" sz="1800" u="sng">
                <a:solidFill>
                  <a:srgbClr val="434343"/>
                </a:solidFill>
              </a:rPr>
              <a:t>サービス内容</a:t>
            </a:r>
          </a:p>
          <a:p>
            <a:pPr lvl="0" rtl="0">
              <a:spcBef>
                <a:spcPts val="0"/>
              </a:spcBef>
              <a:buClr>
                <a:schemeClr val="dk1"/>
              </a:buClr>
              <a:buSzPct val="61111"/>
              <a:buFont typeface="Arial"/>
              <a:buNone/>
            </a:pPr>
            <a:r>
              <a:rPr lang="ja-JP" sz="1800">
                <a:solidFill>
                  <a:srgbClr val="323E4A"/>
                </a:solidFill>
              </a:rPr>
              <a:t>問い合わせ画面</a:t>
            </a:r>
            <a:r>
              <a:rPr lang="ja-JP" sz="1800">
                <a:solidFill>
                  <a:srgbClr val="323E4A"/>
                </a:solidFill>
              </a:rPr>
              <a:t>です。</a:t>
            </a:r>
          </a:p>
          <a:p>
            <a:pPr lvl="0" rtl="0">
              <a:spcBef>
                <a:spcPts val="0"/>
              </a:spcBef>
              <a:buClr>
                <a:schemeClr val="dk1"/>
              </a:buClr>
              <a:buSzPct val="25000"/>
              <a:buFont typeface="Arial"/>
              <a:buNone/>
            </a:pPr>
            <a:r>
              <a:rPr lang="ja-JP" sz="1800">
                <a:solidFill>
                  <a:srgbClr val="323E4A"/>
                </a:solidFill>
              </a:rPr>
              <a:t>記入欄のフォーマットは上記の様に記されております。</a:t>
            </a:r>
          </a:p>
        </p:txBody>
      </p:sp>
      <p:pic>
        <p:nvPicPr>
          <p:cNvPr id="132" name="Shape 132"/>
          <p:cNvPicPr preferRelativeResize="0"/>
          <p:nvPr/>
        </p:nvPicPr>
        <p:blipFill>
          <a:blip r:embed="rId3">
            <a:alphaModFix/>
          </a:blip>
          <a:stretch>
            <a:fillRect/>
          </a:stretch>
        </p:blipFill>
        <p:spPr>
          <a:xfrm>
            <a:off x="892275" y="1286749"/>
            <a:ext cx="5238573" cy="305699"/>
          </a:xfrm>
          <a:prstGeom prst="rect">
            <a:avLst/>
          </a:prstGeom>
          <a:noFill/>
          <a:ln>
            <a:noFill/>
          </a:ln>
        </p:spPr>
      </p:pic>
      <p:pic>
        <p:nvPicPr>
          <p:cNvPr id="133" name="Shape 133"/>
          <p:cNvPicPr preferRelativeResize="0"/>
          <p:nvPr/>
        </p:nvPicPr>
        <p:blipFill>
          <a:blip r:embed="rId4">
            <a:alphaModFix/>
          </a:blip>
          <a:stretch>
            <a:fillRect/>
          </a:stretch>
        </p:blipFill>
        <p:spPr>
          <a:xfrm>
            <a:off x="916349" y="4362424"/>
            <a:ext cx="5209147" cy="305699"/>
          </a:xfrm>
          <a:prstGeom prst="rect">
            <a:avLst/>
          </a:prstGeom>
          <a:noFill/>
          <a:ln>
            <a:noFill/>
          </a:ln>
        </p:spPr>
      </p:pic>
      <p:pic>
        <p:nvPicPr>
          <p:cNvPr id="134" name="Shape 134"/>
          <p:cNvPicPr preferRelativeResize="0"/>
          <p:nvPr/>
        </p:nvPicPr>
        <p:blipFill>
          <a:blip r:embed="rId5">
            <a:alphaModFix/>
          </a:blip>
          <a:stretch>
            <a:fillRect/>
          </a:stretch>
        </p:blipFill>
        <p:spPr>
          <a:xfrm>
            <a:off x="1099400" y="1658150"/>
            <a:ext cx="4606899" cy="2705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p:nvPr/>
        </p:nvSpPr>
        <p:spPr>
          <a:xfrm>
            <a:off x="916350" y="3583825"/>
            <a:ext cx="10515599" cy="2351099"/>
          </a:xfrm>
          <a:prstGeom prst="rect">
            <a:avLst/>
          </a:prstGeom>
          <a:noFill/>
          <a:ln cap="flat" cmpd="sng" w="38100">
            <a:solidFill>
              <a:srgbClr val="012C56"/>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i="0" lang="ja-JP" sz="1400" u="none" cap="none" strike="noStrike">
                <a:solidFill>
                  <a:schemeClr val="dk1"/>
                </a:solidFill>
                <a:latin typeface="Arial"/>
                <a:ea typeface="Arial"/>
                <a:cs typeface="Arial"/>
                <a:sym typeface="Arial"/>
              </a:rPr>
              <a:t>【オリジナルサイトを作成したことで業務でいかせること】</a:t>
            </a:r>
          </a:p>
          <a:p>
            <a:pPr indent="0" lvl="0" marL="0" marR="0" rtl="0" algn="l">
              <a:lnSpc>
                <a:spcPct val="100000"/>
              </a:lnSpc>
              <a:spcBef>
                <a:spcPts val="0"/>
              </a:spcBef>
              <a:spcAft>
                <a:spcPts val="0"/>
              </a:spcAft>
              <a:buClr>
                <a:schemeClr val="dk1"/>
              </a:buClr>
              <a:buFont typeface="Arial"/>
              <a:buNone/>
            </a:pPr>
            <a:r>
              <a:t/>
            </a:r>
            <a:endParaRPr>
              <a:solidFill>
                <a:schemeClr val="dk1"/>
              </a:solidFill>
            </a:endParaRPr>
          </a:p>
          <a:p>
            <a:pPr lvl="0" rtl="0">
              <a:spcBef>
                <a:spcPts val="0"/>
              </a:spcBef>
              <a:buClr>
                <a:schemeClr val="dk1"/>
              </a:buClr>
              <a:buFont typeface="Arial"/>
              <a:buNone/>
            </a:pPr>
            <a:r>
              <a:rPr lang="ja-JP">
                <a:solidFill>
                  <a:schemeClr val="dk1"/>
                </a:solidFill>
              </a:rPr>
              <a:t>SlackのWebAPIを使って、リアルタイムチャット機能を実装しました。ドキュメントを読み込み、実装した経験を他のWebAPIを使用するときに活かせます。今度はWebAPIを作る側になって、他の開発者に使用してもらいたいと思っています。</a:t>
            </a: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rPr lang="ja-JP">
                <a:solidFill>
                  <a:schemeClr val="dk1"/>
                </a:solidFill>
              </a:rPr>
              <a:t>オリジナルサイトを通じて学習スタイルが変わりました。以前は本を読み込んでからコーディングしていましたが、それだと時間がかかり過ぎてしまいます。そこで実践した方法が</a:t>
            </a:r>
          </a:p>
          <a:p>
            <a:pPr lvl="0" rtl="0">
              <a:spcBef>
                <a:spcPts val="0"/>
              </a:spcBef>
              <a:buClr>
                <a:schemeClr val="dk1"/>
              </a:buClr>
              <a:buFont typeface="Arial"/>
              <a:buNone/>
            </a:pPr>
            <a:r>
              <a:rPr lang="ja-JP">
                <a:solidFill>
                  <a:schemeClr val="dk1"/>
                </a:solidFill>
              </a:rPr>
              <a:t>①まずざっと調べて大枠を掴む→②とりあえずやってみる→③わからないことについて調べる→④人に教える。②と③を繰り返すことで技術を身につけて、④でわかっていなかった部分を明らかにします。</a:t>
            </a:r>
          </a:p>
          <a:p>
            <a:pPr lvl="0" rtl="0">
              <a:spcBef>
                <a:spcPts val="0"/>
              </a:spcBef>
              <a:buClr>
                <a:schemeClr val="dk1"/>
              </a:buClr>
              <a:buFont typeface="Arial"/>
              <a:buNone/>
            </a:pPr>
            <a:r>
              <a:rPr lang="ja-JP">
                <a:solidFill>
                  <a:schemeClr val="dk1"/>
                </a:solidFill>
              </a:rPr>
              <a:t>実践したことでこの学習の価値を実感しています。必ず業務を遂行する上で活かせると思っています。</a:t>
            </a:r>
          </a:p>
        </p:txBody>
      </p:sp>
      <p:sp>
        <p:nvSpPr>
          <p:cNvPr id="141" name="Shape 141"/>
          <p:cNvSpPr txBox="1"/>
          <p:nvPr>
            <p:ph type="title"/>
          </p:nvPr>
        </p:nvSpPr>
        <p:spPr>
          <a:xfrm>
            <a:off x="916354" y="138480"/>
            <a:ext cx="10515599" cy="74459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323E4A"/>
              </a:buClr>
              <a:buSzPct val="25000"/>
              <a:buFont typeface="Arial"/>
              <a:buNone/>
            </a:pPr>
            <a:r>
              <a:rPr b="0" i="0" lang="ja-JP" sz="2800" u="none" cap="none" strike="noStrike">
                <a:solidFill>
                  <a:srgbClr val="323E4A"/>
                </a:solidFill>
                <a:latin typeface="Arial"/>
                <a:ea typeface="Arial"/>
                <a:cs typeface="Arial"/>
                <a:sym typeface="Arial"/>
              </a:rPr>
              <a:t>総括</a:t>
            </a:r>
          </a:p>
        </p:txBody>
      </p:sp>
      <p:sp>
        <p:nvSpPr>
          <p:cNvPr id="142" name="Shape 142"/>
          <p:cNvSpPr txBox="1"/>
          <p:nvPr/>
        </p:nvSpPr>
        <p:spPr>
          <a:xfrm>
            <a:off x="916354" y="1290745"/>
            <a:ext cx="10515599" cy="646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323E4A"/>
              </a:solidFill>
              <a:latin typeface="Arial"/>
              <a:ea typeface="Arial"/>
              <a:cs typeface="Arial"/>
              <a:sym typeface="Arial"/>
            </a:endParaRPr>
          </a:p>
        </p:txBody>
      </p:sp>
      <p:sp>
        <p:nvSpPr>
          <p:cNvPr id="143" name="Shape 143"/>
          <p:cNvSpPr/>
          <p:nvPr/>
        </p:nvSpPr>
        <p:spPr>
          <a:xfrm>
            <a:off x="916350" y="1434399"/>
            <a:ext cx="10515599" cy="1799099"/>
          </a:xfrm>
          <a:prstGeom prst="rect">
            <a:avLst/>
          </a:prstGeom>
          <a:noFill/>
          <a:ln cap="flat" cmpd="sng" w="38100">
            <a:solidFill>
              <a:srgbClr val="012C56"/>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1" i="0" lang="ja-JP" sz="1400" u="none" cap="none" strike="noStrike">
                <a:solidFill>
                  <a:srgbClr val="323E4A"/>
                </a:solidFill>
                <a:latin typeface="Arial"/>
                <a:ea typeface="Arial"/>
                <a:cs typeface="Arial"/>
                <a:sym typeface="Arial"/>
              </a:rPr>
              <a:t>【オリジナルサイト作成したことで得た技術領域】</a:t>
            </a:r>
          </a:p>
          <a:p>
            <a:pPr indent="0" lvl="0" marL="0" marR="0" rtl="0" algn="l">
              <a:lnSpc>
                <a:spcPct val="100000"/>
              </a:lnSpc>
              <a:spcBef>
                <a:spcPts val="0"/>
              </a:spcBef>
              <a:spcAft>
                <a:spcPts val="0"/>
              </a:spcAft>
              <a:buClr>
                <a:schemeClr val="dk1"/>
              </a:buClr>
              <a:buFont typeface="Arial"/>
              <a:buNone/>
            </a:pPr>
            <a:r>
              <a:rPr lang="ja-JP">
                <a:solidFill>
                  <a:schemeClr val="dk1"/>
                </a:solidFill>
              </a:rPr>
              <a:t>HTML, CSS, Java, WebAPI</a:t>
            </a:r>
          </a:p>
          <a:p>
            <a:pPr indent="0" lvl="0" marL="0" marR="0" rtl="0" algn="l">
              <a:lnSpc>
                <a:spcPct val="100000"/>
              </a:lnSpc>
              <a:spcBef>
                <a:spcPts val="0"/>
              </a:spcBef>
              <a:spcAft>
                <a:spcPts val="0"/>
              </a:spcAft>
              <a:buClr>
                <a:schemeClr val="dk1"/>
              </a:buClr>
              <a:buFont typeface="Arial"/>
              <a:buNone/>
            </a:pPr>
            <a:r>
              <a:t/>
            </a:r>
            <a:endParaRPr>
              <a:solidFill>
                <a:schemeClr val="dk1"/>
              </a:solidFill>
            </a:endParaRPr>
          </a:p>
          <a:p>
            <a:pPr indent="0" lvl="0" marL="0" marR="0" rtl="0" algn="l">
              <a:lnSpc>
                <a:spcPct val="100000"/>
              </a:lnSpc>
              <a:spcBef>
                <a:spcPts val="0"/>
              </a:spcBef>
              <a:spcAft>
                <a:spcPts val="0"/>
              </a:spcAft>
              <a:buClr>
                <a:schemeClr val="dk1"/>
              </a:buClr>
              <a:buFont typeface="Arial"/>
              <a:buNone/>
            </a:pPr>
            <a:r>
              <a:rPr lang="ja-JP">
                <a:solidFill>
                  <a:schemeClr val="dk1"/>
                </a:solidFill>
              </a:rPr>
              <a:t>Javaを通してロジックの構築やMVC、継承やポリモーフィズムなど様々な概念や技術を学びました。</a:t>
            </a:r>
          </a:p>
          <a:p>
            <a:pPr indent="0" lvl="0" marL="0" marR="0" rtl="0" algn="l">
              <a:lnSpc>
                <a:spcPct val="100000"/>
              </a:lnSpc>
              <a:spcBef>
                <a:spcPts val="0"/>
              </a:spcBef>
              <a:spcAft>
                <a:spcPts val="0"/>
              </a:spcAft>
              <a:buClr>
                <a:schemeClr val="dk1"/>
              </a:buClr>
              <a:buFont typeface="Arial"/>
              <a:buNone/>
            </a:pPr>
            <a:r>
              <a:t/>
            </a:r>
            <a:endParaRPr>
              <a:solidFill>
                <a:schemeClr val="dk1"/>
              </a:solidFill>
            </a:endParaRPr>
          </a:p>
          <a:p>
            <a:pPr indent="0" lvl="0" marL="0" marR="0" rtl="0" algn="l">
              <a:lnSpc>
                <a:spcPct val="100000"/>
              </a:lnSpc>
              <a:spcBef>
                <a:spcPts val="0"/>
              </a:spcBef>
              <a:spcAft>
                <a:spcPts val="0"/>
              </a:spcAft>
              <a:buClr>
                <a:schemeClr val="dk1"/>
              </a:buClr>
              <a:buFont typeface="Arial"/>
              <a:buNone/>
            </a:pPr>
            <a:r>
              <a:rPr lang="ja-JP">
                <a:solidFill>
                  <a:schemeClr val="dk1"/>
                </a:solidFill>
              </a:rPr>
              <a:t>HTMLやCSSに触れるうちにデザインの奥の深さを垣間見ました。入力フォーム1つとってもtext、password、hidden、checkboxなどがあり、全てのタグの使い方を覚えることは難しいですが、使い方を調べる方法を身につけました。</a:t>
            </a: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rgbClr val="323E4A"/>
              </a:solidFill>
              <a:latin typeface="Arial"/>
              <a:ea typeface="Arial"/>
              <a:cs typeface="Arial"/>
              <a:sym typeface="Arial"/>
            </a:endParaRPr>
          </a:p>
        </p:txBody>
      </p:sp>
      <p:pic>
        <p:nvPicPr>
          <p:cNvPr id="144" name="Shape 144"/>
          <p:cNvPicPr preferRelativeResize="0"/>
          <p:nvPr/>
        </p:nvPicPr>
        <p:blipFill rotWithShape="1">
          <a:blip r:embed="rId3">
            <a:alphaModFix/>
          </a:blip>
          <a:srcRect b="0" l="0" r="0" t="0"/>
          <a:stretch/>
        </p:blipFill>
        <p:spPr>
          <a:xfrm>
            <a:off x="916357" y="6245125"/>
            <a:ext cx="4092367" cy="4001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テーマ">
  <a:themeElements>
    <a:clrScheme name="ユーザー定義 3">
      <a:dk1>
        <a:srgbClr val="000000"/>
      </a:dk1>
      <a:lt1>
        <a:srgbClr val="FFFFFF"/>
      </a:lt1>
      <a:dk2>
        <a:srgbClr val="0B2D5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