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417" r:id="rId3"/>
    <p:sldId id="412" r:id="rId4"/>
    <p:sldId id="419" r:id="rId5"/>
    <p:sldId id="420" r:id="rId6"/>
    <p:sldId id="421" r:id="rId7"/>
    <p:sldId id="422" r:id="rId8"/>
    <p:sldId id="454" r:id="rId9"/>
    <p:sldId id="426" r:id="rId10"/>
    <p:sldId id="453" r:id="rId11"/>
    <p:sldId id="423" r:id="rId12"/>
    <p:sldId id="466" r:id="rId13"/>
    <p:sldId id="467" r:id="rId14"/>
    <p:sldId id="468" r:id="rId15"/>
    <p:sldId id="469" r:id="rId16"/>
    <p:sldId id="470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419" autoAdjust="0"/>
    <p:restoredTop sz="83893" autoAdjust="0"/>
  </p:normalViewPr>
  <p:slideViewPr>
    <p:cSldViewPr snapToGrid="0" snapToObjects="1">
      <p:cViewPr varScale="1">
        <p:scale>
          <a:sx n="85" d="100"/>
          <a:sy n="85" d="100"/>
        </p:scale>
        <p:origin x="14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-231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sz="80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7CC1B-517A-1049-A8BD-3F350744D516}" type="datetimeFigureOut">
              <a:rPr kumimoji="1" lang="ja-JP" altLang="en-US" sz="800" smtClean="0"/>
              <a:pPr/>
              <a:t>2019/12/16</a:t>
            </a:fld>
            <a:endParaRPr kumimoji="1" lang="ja-JP" altLang="en-US" sz="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sz="80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B88A-56B9-4E42-A9CD-FD8777F62E01}" type="slidenum">
              <a:rPr kumimoji="1" lang="ja-JP" altLang="en-US" sz="800" smtClean="0"/>
              <a:pPr/>
              <a:t>‹#›</a:t>
            </a:fld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4127227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E46F0E0A-B150-354E-BA42-2968E1F2CCCC}" type="datetimeFigureOut">
              <a:rPr lang="ja-JP" altLang="en-US" smtClean="0"/>
              <a:pPr/>
              <a:t>2019/12/16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6208FA52-6648-3346-AD91-4A0FC4E5F15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09495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FA52-6648-3346-AD91-4A0FC4E5F15C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02778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FA52-6648-3346-AD91-4A0FC4E5F15C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294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FA52-6648-3346-AD91-4A0FC4E5F15C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177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C128-DCA9-2447-8CDE-7BD3FF9FEB6C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07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F361-E6D6-0348-8AD4-347EF87A66AB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30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C16F-A494-344A-B5B1-AC4C87F3AE8A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258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msi-logo-gree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351479" y="6491883"/>
            <a:ext cx="169515" cy="1772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4" name="Shape 34"/>
          <p:cNvSpPr/>
          <p:nvPr/>
        </p:nvSpPr>
        <p:spPr>
          <a:xfrm>
            <a:off x="-2771" y="6437392"/>
            <a:ext cx="3992304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51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D7CB-ECD1-4A49-BBB8-72BA2FECDD03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9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E887-D754-0441-A51D-366BF5890911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63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E34D-AB17-6541-A749-20BFE99F392C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78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00D7-B0B9-6B48-81E9-D8581FEF5228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18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1D95-6183-9442-BBBF-D31CFBF54A70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69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5E0B-4A10-224E-9BE4-C24F6F8B3A72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50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73EB-81FE-034C-B796-E122D20C93A3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B22C-18E5-9942-8C3C-3062AB6879B8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80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56D6CD7-E0E3-464B-BDEA-B75E18EB40B1}" type="datetime1">
              <a:rPr lang="ja-JP" altLang="en-US" smtClean="0"/>
              <a:t>2019/12/16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AFDF1CC8-78FC-444A-A46F-F0C924EEE8A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7" name="図 6" descr="カラーロゴ_縦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0" y="0"/>
            <a:ext cx="73660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4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000" b="1" kern="1200">
          <a:solidFill>
            <a:schemeClr val="tx2"/>
          </a:solidFill>
          <a:latin typeface="+mn-lt"/>
          <a:ea typeface="+mn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7" tIns="35717" rIns="35717" bIns="35717" anchor="ctr"/>
          <a:lstStyle/>
          <a:p>
            <a:pPr defTabSz="321457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46485" y="133945"/>
            <a:ext cx="7031850" cy="982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8" tIns="26788" rIns="26788" bIns="26788" anchor="b"/>
          <a:lstStyle/>
          <a:p>
            <a:r>
              <a:t>タイトルテキスト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08992" y="1348383"/>
            <a:ext cx="8126016" cy="4902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8" tIns="26788" rIns="26788" bIns="26788"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" name="Shape 5"/>
          <p:cNvSpPr/>
          <p:nvPr/>
        </p:nvSpPr>
        <p:spPr>
          <a:xfrm>
            <a:off x="-2771" y="6437392"/>
            <a:ext cx="3992304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51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  <p:pic>
        <p:nvPicPr>
          <p:cNvPr id="6" name="cmsi-logo-gree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348045" y="6493383"/>
            <a:ext cx="169515" cy="177210"/>
          </a:xfrm>
          <a:prstGeom prst="rect">
            <a:avLst/>
          </a:prstGeom>
          <a:ln w="12700">
            <a:miter lim="400000"/>
          </a:ln>
        </p:spPr>
        <p:txBody>
          <a:bodyPr wrap="none" lIns="26788" tIns="26788" rIns="26788" bIns="26788">
            <a:spAutoFit/>
          </a:bodyPr>
          <a:lstStyle>
            <a:lvl1pPr algn="r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fld id="{86CB4B4D-7CA3-9044-876B-883B54F8677D}" type="slidenum">
              <a:rPr kumimoji="0" kern="0">
                <a:solidFill>
                  <a:srgbClr val="000000"/>
                </a:solidFill>
              </a:rPr>
              <a:pPr defTabSz="410751" hangingPunct="0"/>
              <a:t>‹#›</a:t>
            </a:fld>
            <a:endParaRPr kumimoji="0" ker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ransition spd="med"/>
  <p:hf hdr="0" ftr="0" dt="0"/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607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21457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482186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42915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03643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964372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125101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2858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142870" marR="0" indent="-142870" algn="l" defTabSz="410751" latinLnBrk="0">
        <a:lnSpc>
          <a:spcPct val="100000"/>
        </a:lnSpc>
        <a:spcBef>
          <a:spcPts val="3445"/>
        </a:spcBef>
        <a:spcAft>
          <a:spcPts val="0"/>
        </a:spcAft>
        <a:buClrTx/>
        <a:buSzPct val="100000"/>
        <a:buFontTx/>
        <a:buChar char="•"/>
        <a:tabLst/>
        <a:defRPr sz="1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383963" marR="0" indent="-142870" algn="l" defTabSz="410751" latinLnBrk="0">
        <a:lnSpc>
          <a:spcPct val="100000"/>
        </a:lnSpc>
        <a:spcBef>
          <a:spcPts val="3445"/>
        </a:spcBef>
        <a:spcAft>
          <a:spcPts val="0"/>
        </a:spcAft>
        <a:buClrTx/>
        <a:buSzPct val="100000"/>
        <a:buFontTx/>
        <a:buChar char="•"/>
        <a:tabLst/>
        <a:defRPr sz="1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625056" marR="0" indent="-142870" algn="l" defTabSz="410751" latinLnBrk="0">
        <a:lnSpc>
          <a:spcPct val="100000"/>
        </a:lnSpc>
        <a:spcBef>
          <a:spcPts val="3445"/>
        </a:spcBef>
        <a:spcAft>
          <a:spcPts val="0"/>
        </a:spcAft>
        <a:buClrTx/>
        <a:buSzPct val="100000"/>
        <a:buFontTx/>
        <a:buChar char="•"/>
        <a:tabLst/>
        <a:defRPr sz="1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866149" marR="0" indent="-142870" algn="l" defTabSz="410751" latinLnBrk="0">
        <a:lnSpc>
          <a:spcPct val="100000"/>
        </a:lnSpc>
        <a:spcBef>
          <a:spcPts val="3445"/>
        </a:spcBef>
        <a:spcAft>
          <a:spcPts val="0"/>
        </a:spcAft>
        <a:buClrTx/>
        <a:buSzPct val="100000"/>
        <a:buFontTx/>
        <a:buChar char="•"/>
        <a:tabLst/>
        <a:defRPr sz="1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107242" marR="0" indent="-142870" algn="l" defTabSz="410751" latinLnBrk="0">
        <a:lnSpc>
          <a:spcPct val="100000"/>
        </a:lnSpc>
        <a:spcBef>
          <a:spcPts val="3445"/>
        </a:spcBef>
        <a:spcAft>
          <a:spcPts val="0"/>
        </a:spcAft>
        <a:buClrTx/>
        <a:buSzPct val="100000"/>
        <a:buFontTx/>
        <a:buChar char="•"/>
        <a:tabLst/>
        <a:defRPr sz="1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348335" marR="0" indent="-142870" algn="l" defTabSz="410751" latinLnBrk="0">
        <a:lnSpc>
          <a:spcPct val="100000"/>
        </a:lnSpc>
        <a:spcBef>
          <a:spcPts val="3445"/>
        </a:spcBef>
        <a:spcAft>
          <a:spcPts val="0"/>
        </a:spcAft>
        <a:buClrTx/>
        <a:buSzPct val="100000"/>
        <a:buFontTx/>
        <a:buChar char="•"/>
        <a:tabLst/>
        <a:defRPr sz="1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1589428" marR="0" indent="-142870" algn="l" defTabSz="410751" latinLnBrk="0">
        <a:lnSpc>
          <a:spcPct val="100000"/>
        </a:lnSpc>
        <a:spcBef>
          <a:spcPts val="3445"/>
        </a:spcBef>
        <a:spcAft>
          <a:spcPts val="0"/>
        </a:spcAft>
        <a:buClrTx/>
        <a:buSzPct val="100000"/>
        <a:buFontTx/>
        <a:buChar char="•"/>
        <a:tabLst/>
        <a:defRPr sz="1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1830521" marR="0" indent="-142870" algn="l" defTabSz="410751" latinLnBrk="0">
        <a:lnSpc>
          <a:spcPct val="100000"/>
        </a:lnSpc>
        <a:spcBef>
          <a:spcPts val="3445"/>
        </a:spcBef>
        <a:spcAft>
          <a:spcPts val="0"/>
        </a:spcAft>
        <a:buClrTx/>
        <a:buSzPct val="100000"/>
        <a:buFontTx/>
        <a:buChar char="•"/>
        <a:tabLst/>
        <a:defRPr sz="1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071614" marR="0" indent="-142870" algn="l" defTabSz="410751" latinLnBrk="0">
        <a:lnSpc>
          <a:spcPct val="100000"/>
        </a:lnSpc>
        <a:spcBef>
          <a:spcPts val="3445"/>
        </a:spcBef>
        <a:spcAft>
          <a:spcPts val="0"/>
        </a:spcAft>
        <a:buClrTx/>
        <a:buSzPct val="100000"/>
        <a:buFontTx/>
        <a:buChar char="•"/>
        <a:tabLst/>
        <a:defRPr sz="1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60729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21457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482186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42915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03643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964372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125101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285829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materiappslive/files/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github.com/cmsi/MateriAppsLive/wiki/MateriAppsLive-ov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5" tIns="35715" rIns="35715" bIns="35715" anchor="ctr"/>
          <a:lstStyle/>
          <a:p>
            <a:pPr defTabSz="32144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MateriApps LIVE! とは？</a:t>
            </a:r>
          </a:p>
        </p:txBody>
      </p:sp>
      <p:sp>
        <p:nvSpPr>
          <p:cNvPr id="109" name="Shape 109"/>
          <p:cNvSpPr/>
          <p:nvPr/>
        </p:nvSpPr>
        <p:spPr>
          <a:xfrm>
            <a:off x="-2769" y="6437394"/>
            <a:ext cx="3992299" cy="28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30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  <p:pic>
        <p:nvPicPr>
          <p:cNvPr id="110" name="cmsi-logo-gree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7794133" y="759023"/>
            <a:ext cx="892969" cy="8929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7" tIns="26787" rIns="26787" bIns="26787" anchor="ctr"/>
          <a:lstStyle/>
          <a:p>
            <a:pPr algn="ctr" defTabSz="410730" hangingPunct="0">
              <a:defRPr sz="3400"/>
            </a:pPr>
            <a:endParaRPr kumimoji="0" sz="2400" kern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</a:t>
            </a:fld>
            <a:endParaRPr lang="uk-UA"/>
          </a:p>
        </p:txBody>
      </p:sp>
      <p:sp>
        <p:nvSpPr>
          <p:cNvPr id="16" name="仮想マシン(VirtualBox)上で直接ブートできるDebian Linux…">
            <a:extLst>
              <a:ext uri="{FF2B5EF4-FFF2-40B4-BE49-F238E27FC236}">
                <a16:creationId xmlns:a16="http://schemas.microsoft.com/office/drawing/2014/main" id="{FE1B9068-D03B-7545-B472-A3BFE8D80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992" y="1348383"/>
            <a:ext cx="8126016" cy="490239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03"/>
              </a:spcBef>
            </a:pPr>
            <a:r>
              <a:rPr lang="en-US" altLang="ja-JP" dirty="0" err="1"/>
              <a:t>MateriApps</a:t>
            </a:r>
            <a:r>
              <a:rPr lang="en-US" altLang="ja-JP" dirty="0"/>
              <a:t> LIVE! </a:t>
            </a:r>
            <a:r>
              <a:rPr lang="ja-JP" altLang="en-US" dirty="0"/>
              <a:t>ウェブサイト</a:t>
            </a:r>
            <a:br>
              <a:rPr lang="en-US" altLang="ja-JP" dirty="0"/>
            </a:br>
            <a:r>
              <a:rPr lang="en-US" altLang="ja-JP" dirty="0">
                <a:solidFill>
                  <a:srgbClr val="3366FF"/>
                </a:solidFill>
              </a:rPr>
              <a:t>http://cmsi.github.io/MateriAppsLive/</a:t>
            </a:r>
          </a:p>
          <a:p>
            <a:pPr>
              <a:spcBef>
                <a:spcPts val="703"/>
              </a:spcBef>
            </a:pPr>
            <a:r>
              <a:rPr dirty="0"/>
              <a:t>仮想マシン(VirtualBox)上で直接ブートできるDebian Linux</a:t>
            </a:r>
          </a:p>
          <a:p>
            <a:pPr lvl="1">
              <a:spcBef>
                <a:spcPts val="703"/>
              </a:spcBef>
            </a:pPr>
            <a:r>
              <a:rPr dirty="0" err="1"/>
              <a:t>Windows、Macなどで利用可</a:t>
            </a:r>
            <a:endParaRPr dirty="0"/>
          </a:p>
          <a:p>
            <a:pPr lvl="1">
              <a:spcBef>
                <a:spcPts val="703"/>
              </a:spcBef>
            </a:pPr>
            <a:r>
              <a:rPr dirty="0" err="1"/>
              <a:t>インストール作業なしで物質科学アプリを実行できる</a:t>
            </a:r>
            <a:endParaRPr dirty="0"/>
          </a:p>
          <a:p>
            <a:pPr>
              <a:spcBef>
                <a:spcPts val="703"/>
              </a:spcBef>
            </a:pPr>
            <a:r>
              <a:rPr dirty="0"/>
              <a:t>最新版: バージョン2.</a:t>
            </a:r>
            <a:r>
              <a:rPr lang="en-US" altLang="ja-JP" dirty="0"/>
              <a:t>3</a:t>
            </a:r>
            <a:r>
              <a:rPr dirty="0"/>
              <a:t> (201</a:t>
            </a:r>
            <a:r>
              <a:rPr lang="en-US" altLang="ja-JP" dirty="0"/>
              <a:t>9</a:t>
            </a:r>
            <a:r>
              <a:rPr dirty="0"/>
              <a:t>年</a:t>
            </a:r>
            <a:r>
              <a:rPr lang="en-US" altLang="ja-JP" dirty="0"/>
              <a:t>5</a:t>
            </a:r>
            <a:r>
              <a:rPr dirty="0"/>
              <a:t>月</a:t>
            </a:r>
            <a:r>
              <a:rPr lang="en-US" altLang="ja-JP" dirty="0"/>
              <a:t>14</a:t>
            </a:r>
            <a:r>
              <a:rPr dirty="0"/>
              <a:t>日公開)</a:t>
            </a:r>
            <a:br>
              <a:rPr lang="en-US" dirty="0"/>
            </a:br>
            <a:r>
              <a:rPr lang="ja-JP" altLang="en-US" u="sng" dirty="0"/>
              <a:t>本講習会で</a:t>
            </a:r>
            <a:r>
              <a:rPr lang="ja-JP" altLang="en-US" u="sng"/>
              <a:t>は、最新版を</a:t>
            </a:r>
            <a:r>
              <a:rPr lang="ja-JP" altLang="en-US" u="sng" dirty="0"/>
              <a:t>用いる。</a:t>
            </a:r>
            <a:endParaRPr u="sng" dirty="0"/>
          </a:p>
          <a:p>
            <a:pPr>
              <a:spcBef>
                <a:spcPts val="703"/>
              </a:spcBef>
            </a:pPr>
            <a:r>
              <a:rPr dirty="0" err="1"/>
              <a:t>MateriAppsで紹介している公開アプリ・ツールを収録</a:t>
            </a:r>
            <a:endParaRPr dirty="0"/>
          </a:p>
          <a:p>
            <a:pPr lvl="1">
              <a:spcBef>
                <a:spcPts val="281"/>
              </a:spcBef>
            </a:pPr>
            <a:r>
              <a:rPr dirty="0" err="1"/>
              <a:t>abinit</a:t>
            </a:r>
            <a:r>
              <a:rPr dirty="0"/>
              <a:t>, </a:t>
            </a:r>
            <a:r>
              <a:rPr dirty="0" err="1"/>
              <a:t>AkaiKKR</a:t>
            </a:r>
            <a:r>
              <a:rPr dirty="0"/>
              <a:t>, ALPS, CP2K, </a:t>
            </a:r>
            <a:r>
              <a:rPr dirty="0" err="1"/>
              <a:t>Feram</a:t>
            </a:r>
            <a:r>
              <a:rPr dirty="0"/>
              <a:t> ,</a:t>
            </a:r>
            <a:r>
              <a:rPr dirty="0" err="1"/>
              <a:t>ERmod</a:t>
            </a:r>
            <a:r>
              <a:rPr dirty="0"/>
              <a:t>,                                            </a:t>
            </a:r>
            <a:r>
              <a:rPr dirty="0" err="1"/>
              <a:t>DCore</a:t>
            </a:r>
            <a:r>
              <a:rPr dirty="0"/>
              <a:t>, DSQSS, HΦ, LAMMPS, </a:t>
            </a:r>
            <a:r>
              <a:rPr dirty="0" err="1"/>
              <a:t>mVMC</a:t>
            </a:r>
            <a:r>
              <a:rPr dirty="0"/>
              <a:t>,                                                          </a:t>
            </a:r>
            <a:r>
              <a:rPr dirty="0" err="1"/>
              <a:t>OpenMX</a:t>
            </a:r>
            <a:r>
              <a:rPr dirty="0"/>
              <a:t>, Quantum ESPRESSO, SMASH, </a:t>
            </a:r>
            <a:r>
              <a:rPr dirty="0" err="1"/>
              <a:t>xTAPP</a:t>
            </a:r>
            <a:r>
              <a:rPr dirty="0"/>
              <a:t> </a:t>
            </a:r>
            <a:r>
              <a:rPr dirty="0" err="1"/>
              <a:t>等</a:t>
            </a:r>
            <a:endParaRPr dirty="0"/>
          </a:p>
          <a:p>
            <a:pPr lvl="1">
              <a:lnSpc>
                <a:spcPct val="120000"/>
              </a:lnSpc>
              <a:spcBef>
                <a:spcPts val="422"/>
              </a:spcBef>
            </a:pPr>
            <a:r>
              <a:rPr dirty="0" err="1"/>
              <a:t>ParaView</a:t>
            </a:r>
            <a:r>
              <a:rPr dirty="0"/>
              <a:t>, Tapioca, VESTA, VMD, </a:t>
            </a:r>
            <a:r>
              <a:rPr dirty="0" err="1"/>
              <a:t>XCrysDen</a:t>
            </a:r>
            <a:r>
              <a:rPr dirty="0"/>
              <a:t>…</a:t>
            </a:r>
          </a:p>
          <a:p>
            <a:pPr lvl="1">
              <a:spcBef>
                <a:spcPts val="703"/>
              </a:spcBef>
            </a:pPr>
            <a:r>
              <a:rPr dirty="0"/>
              <a:t>GAMESS, </a:t>
            </a:r>
            <a:r>
              <a:rPr dirty="0" err="1"/>
              <a:t>VMDには自動インストーラーを準備</a:t>
            </a:r>
            <a:endParaRPr dirty="0"/>
          </a:p>
          <a:p>
            <a:pPr>
              <a:spcBef>
                <a:spcPts val="703"/>
              </a:spcBef>
            </a:pPr>
            <a:r>
              <a:rPr dirty="0" err="1"/>
              <a:t>MateriApps</a:t>
            </a:r>
            <a:r>
              <a:rPr dirty="0"/>
              <a:t> </a:t>
            </a:r>
            <a:r>
              <a:rPr dirty="0" err="1"/>
              <a:t>LIVE!サイトからダウンロード可能</a:t>
            </a:r>
            <a:endParaRPr dirty="0"/>
          </a:p>
          <a:p>
            <a:pPr lvl="1">
              <a:spcBef>
                <a:spcPts val="703"/>
              </a:spcBef>
            </a:pPr>
            <a:r>
              <a:rPr dirty="0"/>
              <a:t>2013年7月以来、4500+コピーを配布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5" tIns="35715" rIns="35715" bIns="35715" anchor="ctr"/>
          <a:lstStyle/>
          <a:p>
            <a:pPr defTabSz="32144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日本語キーボード、コピー&amp;ペースト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703"/>
              </a:spcBef>
            </a:pPr>
            <a:r>
              <a:rPr dirty="0"/>
              <a:t>日本語キーボード(「＠」が「P」の右にあるタイプ)では、記号が正しく入力できません。その場合、以下の設定を行ってください</a:t>
            </a:r>
          </a:p>
          <a:p>
            <a:pPr lvl="1">
              <a:spcBef>
                <a:spcPts val="703"/>
              </a:spcBef>
            </a:pPr>
            <a:r>
              <a:rPr dirty="0"/>
              <a:t>「スタートメニュー」⇒「</a:t>
            </a:r>
            <a:r>
              <a:rPr lang="en-US" altLang="ja-JP" dirty="0"/>
              <a:t>System Tools</a:t>
            </a:r>
            <a:r>
              <a:rPr dirty="0"/>
              <a:t>」⇒「LXTerminal」</a:t>
            </a:r>
          </a:p>
          <a:p>
            <a:pPr lvl="1">
              <a:spcBef>
                <a:spcPts val="703"/>
              </a:spcBef>
            </a:pPr>
            <a:r>
              <a:rPr dirty="0"/>
              <a:t>ターミナル(端末)が立ち上がるので「</a:t>
            </a:r>
            <a:r>
              <a:rPr i="1" dirty="0"/>
              <a:t>setxkbmap -layout jp</a:t>
            </a:r>
            <a:r>
              <a:rPr dirty="0"/>
              <a:t>」と入力しリターン</a:t>
            </a:r>
          </a:p>
          <a:p>
            <a:pPr lvl="1">
              <a:spcBef>
                <a:spcPts val="703"/>
              </a:spcBef>
            </a:pPr>
            <a:r>
              <a:rPr dirty="0"/>
              <a:t>「＠」が正しく入力できることを確認</a:t>
            </a:r>
          </a:p>
          <a:p>
            <a:pPr lvl="1">
              <a:spcBef>
                <a:spcPts val="703"/>
              </a:spcBef>
            </a:pPr>
            <a:r>
              <a:rPr dirty="0"/>
              <a:t>(英語配列に戻したいとき: 「</a:t>
            </a:r>
            <a:r>
              <a:rPr i="1" dirty="0"/>
              <a:t>setxkbmap -layout us</a:t>
            </a:r>
            <a:r>
              <a:rPr dirty="0"/>
              <a:t>」)</a:t>
            </a:r>
          </a:p>
          <a:p>
            <a:pPr>
              <a:spcBef>
                <a:spcPts val="703"/>
              </a:spcBef>
            </a:pPr>
            <a:r>
              <a:rPr dirty="0"/>
              <a:t>ホストOSでPDFファイルからコピーした文字列を、仮想マシンの端末でペーストする方法</a:t>
            </a:r>
          </a:p>
          <a:p>
            <a:pPr lvl="1">
              <a:spcBef>
                <a:spcPts val="703"/>
              </a:spcBef>
            </a:pPr>
            <a:r>
              <a:rPr dirty="0"/>
              <a:t>端末上で右クリック ⇒「Paste」</a:t>
            </a:r>
          </a:p>
          <a:p>
            <a:pPr lvl="1">
              <a:spcBef>
                <a:spcPts val="703"/>
              </a:spcBef>
            </a:pPr>
            <a:r>
              <a:rPr dirty="0"/>
              <a:t> あるいは、「shift」と「control」を同時に押しながら「V」</a:t>
            </a:r>
          </a:p>
          <a:p>
            <a:pPr lvl="1">
              <a:spcBef>
                <a:spcPts val="703"/>
              </a:spcBef>
            </a:pPr>
            <a:r>
              <a:rPr dirty="0"/>
              <a:t>文字列のコピーは、右クリック ⇒「Copy」あるいは「shift + control + C」</a:t>
            </a:r>
          </a:p>
        </p:txBody>
      </p:sp>
      <p:sp>
        <p:nvSpPr>
          <p:cNvPr id="167" name="Shape 167"/>
          <p:cNvSpPr/>
          <p:nvPr/>
        </p:nvSpPr>
        <p:spPr>
          <a:xfrm>
            <a:off x="-2769" y="6437394"/>
            <a:ext cx="3992299" cy="28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30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  <p:pic>
        <p:nvPicPr>
          <p:cNvPr id="168" name="cmsi-logo-gree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10</a:t>
            </a:fld>
            <a:endParaRPr lang="uk-UA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3726"/>
            <a:ext cx="7899400" cy="705574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仮想マシンから</a:t>
            </a:r>
            <a:r>
              <a:rPr lang="en-US" altLang="ja-JP" sz="3600" dirty="0"/>
              <a:t>USB</a:t>
            </a:r>
            <a:r>
              <a:rPr lang="ja-JP" altLang="en-US" sz="3600" dirty="0"/>
              <a:t>へのアクセス設定（１）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819150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（１）</a:t>
            </a:r>
            <a:r>
              <a:rPr lang="en-US" altLang="ja-JP" dirty="0" err="1"/>
              <a:t>VirtualBox</a:t>
            </a:r>
            <a:r>
              <a:rPr lang="en-US" altLang="ja-JP" dirty="0"/>
              <a:t> </a:t>
            </a:r>
            <a:r>
              <a:rPr lang="ja-JP" altLang="en-US" dirty="0"/>
              <a:t>を起動する</a:t>
            </a:r>
            <a:endParaRPr kumimoji="1" lang="ja-JP" altLang="en-US" dirty="0"/>
          </a:p>
        </p:txBody>
      </p:sp>
      <p:pic>
        <p:nvPicPr>
          <p:cNvPr id="6" name="図 5" descr="スクリーンショット 2018-03-06 18.0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070" y="1298067"/>
            <a:ext cx="4151630" cy="3075940"/>
          </a:xfrm>
          <a:prstGeom prst="rect">
            <a:avLst/>
          </a:prstGeom>
        </p:spPr>
      </p:pic>
      <p:pic>
        <p:nvPicPr>
          <p:cNvPr id="7" name="図 6" descr="スクリーンショット 2018-03-06 18.04.2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0"/>
          <a:stretch/>
        </p:blipFill>
        <p:spPr>
          <a:xfrm>
            <a:off x="584198" y="1272664"/>
            <a:ext cx="4241302" cy="556729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584198" y="1866900"/>
            <a:ext cx="2413002" cy="34290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4198" y="2290236"/>
            <a:ext cx="229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ja-JP" dirty="0">
                <a:solidFill>
                  <a:srgbClr val="FF0000"/>
                </a:solidFill>
              </a:rPr>
              <a:t>MateriAppsLive-1.13-i386 </a:t>
            </a:r>
            <a:r>
              <a:rPr lang="ja-JP" altLang="en-US" dirty="0">
                <a:solidFill>
                  <a:srgbClr val="FF0000"/>
                </a:solidFill>
              </a:rPr>
              <a:t>を選択し、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6273798" y="1511300"/>
            <a:ext cx="2755902" cy="15240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69666" y="1086464"/>
            <a:ext cx="15240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dirty="0">
                <a:solidFill>
                  <a:srgbClr val="FF0000"/>
                </a:solidFill>
              </a:rPr>
              <a:t>「設定」を選択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72267" y="1447330"/>
            <a:ext cx="5249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①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831667" y="1695390"/>
            <a:ext cx="5249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②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F882E09-1FFB-9B48-9804-127123AF229C}"/>
              </a:ext>
            </a:extLst>
          </p:cNvPr>
          <p:cNvSpPr txBox="1"/>
          <p:nvPr/>
        </p:nvSpPr>
        <p:spPr>
          <a:xfrm>
            <a:off x="630590" y="3055297"/>
            <a:ext cx="2252308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0000"/>
                </a:solidFill>
              </a:rPr>
              <a:t>（注）これは、</a:t>
            </a:r>
            <a:r>
              <a:rPr lang="en-US" altLang="ja-JP" dirty="0">
                <a:solidFill>
                  <a:srgbClr val="000000"/>
                </a:solidFill>
              </a:rPr>
              <a:t>MateriAppsLive-1.13-i386 </a:t>
            </a:r>
            <a:r>
              <a:rPr lang="ja-JP" altLang="en-US" dirty="0">
                <a:solidFill>
                  <a:srgbClr val="000000"/>
                </a:solidFill>
              </a:rPr>
              <a:t>版を用いる場合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2018-03-06 18.07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5" y="1511289"/>
            <a:ext cx="7741920" cy="37896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3726"/>
            <a:ext cx="7899400" cy="705574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仮想マシンから</a:t>
            </a:r>
            <a:r>
              <a:rPr lang="en-US" altLang="ja-JP" sz="3600" dirty="0"/>
              <a:t>USB</a:t>
            </a:r>
            <a:r>
              <a:rPr lang="ja-JP" altLang="en-US" sz="3600" dirty="0"/>
              <a:t>へのアクセス設定（２）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81915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dirty="0"/>
              <a:t>（２）「共有フォルダー」タブを開き、右側の「</a:t>
            </a:r>
            <a:r>
              <a:rPr lang="en-US" altLang="ja-JP" dirty="0"/>
              <a:t>+</a:t>
            </a:r>
            <a:r>
              <a:rPr lang="ja-JP" altLang="en-US" dirty="0"/>
              <a:t>」（新規共有フォルダーを追加します）</a:t>
            </a:r>
            <a:br>
              <a:rPr lang="en-US" altLang="ja-JP" dirty="0"/>
            </a:br>
            <a:r>
              <a:rPr lang="ja-JP" altLang="en-US" dirty="0"/>
              <a:t>　　をクリック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401733" y="1752600"/>
            <a:ext cx="897467" cy="58420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119504" y="2743195"/>
            <a:ext cx="379097" cy="24130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89131" y="1352490"/>
            <a:ext cx="5249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①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447802" y="2323976"/>
            <a:ext cx="5249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②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6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スクリーンショット 2018-03-06 18.07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95" y="1293971"/>
            <a:ext cx="7721600" cy="376936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3726"/>
            <a:ext cx="7899400" cy="705574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仮想マシンから</a:t>
            </a:r>
            <a:r>
              <a:rPr lang="en-US" altLang="ja-JP" sz="3600" dirty="0"/>
              <a:t>USB</a:t>
            </a:r>
            <a:r>
              <a:rPr lang="ja-JP" altLang="en-US" sz="3600" dirty="0"/>
              <a:t>へのアクセス設定（３）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81915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dirty="0"/>
              <a:t>（３）「フォルダーのパス」の右側の「ｖ」マークをクリックし、「その他」を選択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423831" y="2679700"/>
            <a:ext cx="1993902" cy="21590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167965" y="2311400"/>
            <a:ext cx="266702" cy="21590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7534" y="1837265"/>
            <a:ext cx="5249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①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92800" y="2946399"/>
            <a:ext cx="5249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②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9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2018-03-06 18.07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04" y="1257571"/>
            <a:ext cx="7731760" cy="37795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3726"/>
            <a:ext cx="7899400" cy="705574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仮想マシンから</a:t>
            </a:r>
            <a:r>
              <a:rPr lang="en-US" altLang="ja-JP" sz="3600" dirty="0"/>
              <a:t>USB</a:t>
            </a:r>
            <a:r>
              <a:rPr lang="ja-JP" altLang="en-US" sz="3600" dirty="0"/>
              <a:t>へのアクセス設定（４）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81915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dirty="0"/>
              <a:t>（４）</a:t>
            </a:r>
            <a:r>
              <a:rPr lang="en-US" altLang="ja-JP" dirty="0"/>
              <a:t>PC</a:t>
            </a:r>
            <a:r>
              <a:rPr lang="ja-JP" altLang="en-US" dirty="0"/>
              <a:t>内の</a:t>
            </a:r>
            <a:r>
              <a:rPr lang="en-US" altLang="ja-JP" dirty="0"/>
              <a:t>USB</a:t>
            </a:r>
            <a:r>
              <a:rPr lang="ja-JP" altLang="en-US" dirty="0"/>
              <a:t>メモリ（</a:t>
            </a:r>
            <a:r>
              <a:rPr lang="en-US" altLang="ja-JP" dirty="0" err="1"/>
              <a:t>MateriApps</a:t>
            </a:r>
            <a:r>
              <a:rPr lang="ja-JP" altLang="en-US" dirty="0"/>
              <a:t>）を選択し、「自動マウント」をチェックする。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305297" y="2319875"/>
            <a:ext cx="2044703" cy="21590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288365" y="3183475"/>
            <a:ext cx="1164170" cy="21590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93629" y="1888064"/>
            <a:ext cx="5249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①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12633" y="3016198"/>
            <a:ext cx="5249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②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029198" y="1596528"/>
            <a:ext cx="22987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altLang="ja-JP" dirty="0">
                <a:solidFill>
                  <a:srgbClr val="FF0000"/>
                </a:solidFill>
              </a:rPr>
              <a:t>PC</a:t>
            </a:r>
            <a:r>
              <a:rPr lang="ja-JP" altLang="en-US" dirty="0">
                <a:solidFill>
                  <a:srgbClr val="FF0000"/>
                </a:solidFill>
              </a:rPr>
              <a:t>内の</a:t>
            </a:r>
            <a:r>
              <a:rPr lang="en-US" altLang="ja-JP" dirty="0">
                <a:solidFill>
                  <a:srgbClr val="FF0000"/>
                </a:solidFill>
              </a:rPr>
              <a:t>USB</a:t>
            </a:r>
            <a:r>
              <a:rPr lang="ja-JP" altLang="en-US" dirty="0">
                <a:solidFill>
                  <a:srgbClr val="FF0000"/>
                </a:solidFill>
              </a:rPr>
              <a:t>メモリ（</a:t>
            </a:r>
            <a:r>
              <a:rPr lang="en-US" altLang="ja-JP" dirty="0" err="1">
                <a:solidFill>
                  <a:srgbClr val="FF0000"/>
                </a:solidFill>
              </a:rPr>
              <a:t>MateriApps</a:t>
            </a:r>
            <a:r>
              <a:rPr lang="ja-JP" altLang="en-US" dirty="0">
                <a:solidFill>
                  <a:srgbClr val="FF0000"/>
                </a:solidFill>
              </a:rPr>
              <a:t>）を選択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5621870" y="3551775"/>
            <a:ext cx="745063" cy="21590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28267" y="3083933"/>
            <a:ext cx="5249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③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53200" y="2535775"/>
            <a:ext cx="215053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00FF"/>
                </a:solidFill>
              </a:rPr>
              <a:t>フォルダ名</a:t>
            </a:r>
            <a:endParaRPr lang="en-US" altLang="ja-JP" b="1" dirty="0">
              <a:solidFill>
                <a:srgbClr val="0000FF"/>
              </a:solidFill>
            </a:endParaRPr>
          </a:p>
          <a:p>
            <a:r>
              <a:rPr lang="en-US" altLang="ja-JP" b="1" dirty="0">
                <a:solidFill>
                  <a:srgbClr val="0000FF"/>
                </a:solidFill>
              </a:rPr>
              <a:t>Windows</a:t>
            </a:r>
            <a:r>
              <a:rPr lang="ja-JP" altLang="en-US" b="1" dirty="0">
                <a:solidFill>
                  <a:srgbClr val="0000FF"/>
                </a:solidFill>
              </a:rPr>
              <a:t>：</a:t>
            </a:r>
            <a:r>
              <a:rPr lang="en-US" altLang="ja-JP" b="1" dirty="0">
                <a:solidFill>
                  <a:srgbClr val="0000FF"/>
                </a:solidFill>
              </a:rPr>
              <a:t> </a:t>
            </a:r>
            <a:r>
              <a:rPr kumimoji="1" lang="en-US" altLang="ja-JP" b="1" dirty="0">
                <a:solidFill>
                  <a:srgbClr val="0000FF"/>
                </a:solidFill>
              </a:rPr>
              <a:t>D_DRIVE</a:t>
            </a:r>
            <a:br>
              <a:rPr kumimoji="1" lang="en-US" altLang="ja-JP" b="1" dirty="0">
                <a:solidFill>
                  <a:srgbClr val="0000FF"/>
                </a:solidFill>
              </a:rPr>
            </a:br>
            <a:r>
              <a:rPr kumimoji="1" lang="en-US" altLang="ja-JP" b="1" dirty="0">
                <a:solidFill>
                  <a:srgbClr val="0000FF"/>
                </a:solidFill>
              </a:rPr>
              <a:t>-&gt; </a:t>
            </a:r>
            <a:r>
              <a:rPr kumimoji="1" lang="en-US" altLang="ja-JP" b="1" dirty="0" err="1">
                <a:solidFill>
                  <a:srgbClr val="0000FF"/>
                </a:solidFill>
              </a:rPr>
              <a:t>MateriApps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271431" y="2671242"/>
            <a:ext cx="876303" cy="215900"/>
          </a:xfrm>
          <a:prstGeom prst="rect">
            <a:avLst/>
          </a:prstGeom>
          <a:noFill/>
          <a:ln w="158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882E09-1FFB-9B48-9804-127123AF229C}"/>
              </a:ext>
            </a:extLst>
          </p:cNvPr>
          <p:cNvSpPr txBox="1"/>
          <p:nvPr/>
        </p:nvSpPr>
        <p:spPr>
          <a:xfrm>
            <a:off x="876403" y="5336812"/>
            <a:ext cx="2352315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0000"/>
                </a:solidFill>
              </a:rPr>
              <a:t>（注）これは、</a:t>
            </a:r>
            <a:r>
              <a:rPr lang="en-US" altLang="ja-JP" dirty="0">
                <a:solidFill>
                  <a:srgbClr val="000000"/>
                </a:solidFill>
              </a:rPr>
              <a:t>USB</a:t>
            </a:r>
            <a:r>
              <a:rPr lang="ja-JP" altLang="en-US" dirty="0">
                <a:solidFill>
                  <a:srgbClr val="000000"/>
                </a:solidFill>
              </a:rPr>
              <a:t>メモリのボリュームラベルが</a:t>
            </a:r>
            <a:r>
              <a:rPr lang="en-US" altLang="ja-JP" dirty="0" err="1">
                <a:solidFill>
                  <a:srgbClr val="000000"/>
                </a:solidFill>
              </a:rPr>
              <a:t>MateriApps</a:t>
            </a:r>
            <a:r>
              <a:rPr lang="ja-JP" altLang="en-US" dirty="0">
                <a:solidFill>
                  <a:srgbClr val="000000"/>
                </a:solidFill>
              </a:rPr>
              <a:t>の場合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05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スクリーンショット 2018-03-06 18.0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74" y="1242916"/>
            <a:ext cx="7731760" cy="37795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3726"/>
            <a:ext cx="7899400" cy="705574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仮想マシンから</a:t>
            </a:r>
            <a:r>
              <a:rPr lang="en-US" altLang="ja-JP" sz="3600" dirty="0"/>
              <a:t>USB</a:t>
            </a:r>
            <a:r>
              <a:rPr lang="ja-JP" altLang="en-US" sz="3600" dirty="0"/>
              <a:t>へのアクセス設定（５）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81915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dirty="0"/>
              <a:t>（５）設定を確認し、「</a:t>
            </a:r>
            <a:r>
              <a:rPr lang="en-US" altLang="ja-JP" dirty="0"/>
              <a:t>OK</a:t>
            </a:r>
            <a:r>
              <a:rPr lang="ja-JP" altLang="en-US" dirty="0"/>
              <a:t>」ボタンを押す。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38107" y="2800297"/>
            <a:ext cx="7257626" cy="283635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82042" y="3131588"/>
            <a:ext cx="5249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①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933266" y="4237462"/>
            <a:ext cx="5249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②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57875" y="3166074"/>
            <a:ext cx="7620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dirty="0">
                <a:solidFill>
                  <a:srgbClr val="FF0000"/>
                </a:solidFill>
              </a:rPr>
              <a:t>確認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823201" y="4703240"/>
            <a:ext cx="745063" cy="21590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7200" y="5425017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dirty="0"/>
              <a:t>（６）仮想マシンを起動すると、（４）で選択したフォルダが、</a:t>
            </a:r>
            <a:r>
              <a:rPr lang="en-US" altLang="ja-JP" dirty="0">
                <a:solidFill>
                  <a:srgbClr val="0000FF"/>
                </a:solidFill>
              </a:rPr>
              <a:t>/media/</a:t>
            </a:r>
            <a:r>
              <a:rPr lang="en-US" altLang="ja-JP" dirty="0" err="1">
                <a:solidFill>
                  <a:srgbClr val="0000FF"/>
                </a:solidFill>
              </a:rPr>
              <a:t>sf_MateriApps</a:t>
            </a:r>
            <a:r>
              <a:rPr lang="en-US" altLang="ja-JP" dirty="0">
                <a:solidFill>
                  <a:srgbClr val="0000FF"/>
                </a:solidFill>
              </a:rPr>
              <a:t>/</a:t>
            </a:r>
          </a:p>
          <a:p>
            <a:pPr marL="0" lvl="1"/>
            <a:r>
              <a:rPr lang="ja-JP" altLang="en-US" dirty="0"/>
              <a:t>の下に見える</a:t>
            </a:r>
          </a:p>
        </p:txBody>
      </p:sp>
    </p:spTree>
    <p:extLst>
      <p:ext uri="{BB962C8B-B14F-4D97-AF65-F5344CB8AC3E}">
        <p14:creationId xmlns:p14="http://schemas.microsoft.com/office/powerpoint/2010/main" val="318854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508992" y="1348382"/>
            <a:ext cx="8126016" cy="253769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ts val="562"/>
              </a:spcBef>
            </a:pPr>
            <a:r>
              <a:rPr dirty="0"/>
              <a:t>VirtualBox インストーラ: VirtualBox-*-OSX.dmg, VirtualBox-*-Win.exe</a:t>
            </a:r>
            <a:br>
              <a:rPr dirty="0"/>
            </a:br>
            <a:r>
              <a:rPr dirty="0"/>
              <a:t>(</a:t>
            </a:r>
            <a:r>
              <a:rPr u="sng" dirty="0">
                <a:hlinkClick r:id="rId2"/>
              </a:rPr>
              <a:t>https://www.virtualbox.org/wiki/Downloads</a:t>
            </a:r>
            <a:r>
              <a:rPr dirty="0"/>
              <a:t> からダウンロード可)</a:t>
            </a:r>
          </a:p>
          <a:p>
            <a:pPr>
              <a:lnSpc>
                <a:spcPct val="120000"/>
              </a:lnSpc>
              <a:spcBef>
                <a:spcPts val="562"/>
              </a:spcBef>
            </a:pPr>
            <a:r>
              <a:rPr dirty="0"/>
              <a:t>MateriApps LIVE! VitualBox 仮想ディスクイメージ: MateriAppsLive-*-i386.ova</a:t>
            </a:r>
            <a:br>
              <a:rPr dirty="0"/>
            </a:br>
            <a:r>
              <a:rPr dirty="0"/>
              <a:t>(</a:t>
            </a:r>
            <a:r>
              <a:rPr u="sng" dirty="0">
                <a:hlinkClick r:id="rId3"/>
              </a:rPr>
              <a:t>http://sourceforge.net/projects/materiappslive/files/</a:t>
            </a:r>
            <a:r>
              <a:rPr dirty="0"/>
              <a:t> からダウンロード可)</a:t>
            </a:r>
            <a:endParaRPr lang="en-US" dirty="0"/>
          </a:p>
          <a:p>
            <a:pPr>
              <a:lnSpc>
                <a:spcPct val="120000"/>
              </a:lnSpc>
              <a:spcBef>
                <a:spcPts val="562"/>
              </a:spcBef>
            </a:pPr>
            <a:r>
              <a:rPr lang="ja-JP" altLang="en-US" dirty="0"/>
              <a:t>ドキュメント</a:t>
            </a:r>
            <a:br>
              <a:rPr lang="en-US" altLang="ja-JP" dirty="0"/>
            </a:br>
            <a:r>
              <a:rPr lang="en-US" altLang="ja-JP" dirty="0" err="1"/>
              <a:t>README.html</a:t>
            </a:r>
            <a:r>
              <a:rPr lang="en-US" altLang="ja-JP" dirty="0"/>
              <a:t>, README-</a:t>
            </a:r>
            <a:r>
              <a:rPr lang="en-US" altLang="ja-JP" dirty="0" err="1"/>
              <a:t>en.html</a:t>
            </a:r>
            <a:br>
              <a:rPr lang="en-US" altLang="ja-JP" dirty="0"/>
            </a:br>
            <a:r>
              <a:rPr lang="en-US" altLang="ja-JP" u="sng" dirty="0">
                <a:hlinkClick r:id="rId4"/>
              </a:rPr>
              <a:t>https://github.com/cmsi/MateriAppsLive/wiki/MateriAppsLive-ova</a:t>
            </a:r>
            <a:r>
              <a:rPr lang="en-US" altLang="ja-JP" dirty="0"/>
              <a:t> </a:t>
            </a:r>
          </a:p>
        </p:txBody>
      </p:sp>
      <p:sp>
        <p:nvSpPr>
          <p:cNvPr id="49" name="Shape 49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5" tIns="35715" rIns="35715" bIns="35715" anchor="ctr"/>
          <a:lstStyle/>
          <a:p>
            <a:pPr defTabSz="32144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必要なファイルのダウンロード</a:t>
            </a:r>
            <a:endParaRPr dirty="0"/>
          </a:p>
        </p:txBody>
      </p:sp>
      <p:sp>
        <p:nvSpPr>
          <p:cNvPr id="51" name="Shape 51"/>
          <p:cNvSpPr/>
          <p:nvPr/>
        </p:nvSpPr>
        <p:spPr>
          <a:xfrm>
            <a:off x="-2769" y="6437394"/>
            <a:ext cx="3992299" cy="28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30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  <p:pic>
        <p:nvPicPr>
          <p:cNvPr id="52" name="cmsi-logo-gree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</a:t>
            </a:fld>
            <a:endParaRPr lang="uk-UA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5" tIns="35715" rIns="35715" bIns="35715" anchor="ctr"/>
          <a:lstStyle/>
          <a:p>
            <a:pPr defTabSz="32144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VirtualBox からの起動方法</a:t>
            </a:r>
          </a:p>
        </p:txBody>
      </p:sp>
      <p:sp>
        <p:nvSpPr>
          <p:cNvPr id="129" name="Shape 129"/>
          <p:cNvSpPr/>
          <p:nvPr/>
        </p:nvSpPr>
        <p:spPr>
          <a:xfrm>
            <a:off x="-2769" y="6437394"/>
            <a:ext cx="3992299" cy="28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30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  <p:pic>
        <p:nvPicPr>
          <p:cNvPr id="130" name="cmsi-logo-gree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10" name="Shape 128">
            <a:extLst>
              <a:ext uri="{FF2B5EF4-FFF2-40B4-BE49-F238E27FC236}">
                <a16:creationId xmlns:a16="http://schemas.microsoft.com/office/drawing/2014/main" id="{75457DE8-0618-1949-94BF-DDCE567E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992" y="1348383"/>
            <a:ext cx="8126016" cy="490239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03"/>
              </a:spcBef>
              <a:buClr>
                <a:srgbClr val="FF2600"/>
              </a:buClr>
              <a:buFontTx/>
              <a:buChar char="✓"/>
            </a:pPr>
            <a:r>
              <a:rPr lang="en-US" altLang="ja-JP" dirty="0"/>
              <a:t>USB </a:t>
            </a:r>
            <a:r>
              <a:rPr lang="ja-JP" altLang="en-US" dirty="0"/>
              <a:t>メモリのファイルをパソコンに差し込む</a:t>
            </a:r>
            <a:r>
              <a:rPr dirty="0"/>
              <a:t> </a:t>
            </a:r>
            <a:endParaRPr lang="en-US" dirty="0"/>
          </a:p>
          <a:p>
            <a:pPr>
              <a:spcBef>
                <a:spcPts val="703"/>
              </a:spcBef>
              <a:buClr>
                <a:srgbClr val="FF2600"/>
              </a:buClr>
              <a:buChar char="✓"/>
            </a:pPr>
            <a:r>
              <a:rPr dirty="0"/>
              <a:t>インストーラをダブルクリックして VirtualBox をインストール</a:t>
            </a:r>
          </a:p>
          <a:p>
            <a:pPr lvl="1">
              <a:spcBef>
                <a:spcPts val="703"/>
              </a:spcBef>
            </a:pPr>
            <a:r>
              <a:rPr dirty="0"/>
              <a:t>Windows版: </a:t>
            </a:r>
            <a:r>
              <a:rPr dirty="0">
                <a:solidFill>
                  <a:srgbClr val="FF0000"/>
                </a:solidFill>
              </a:rPr>
              <a:t>VirutalBox-*-Win.exe</a:t>
            </a:r>
          </a:p>
          <a:p>
            <a:pPr lvl="1">
              <a:spcBef>
                <a:spcPts val="703"/>
              </a:spcBef>
            </a:pPr>
            <a:r>
              <a:rPr dirty="0"/>
              <a:t>Mac版: </a:t>
            </a:r>
            <a:r>
              <a:rPr dirty="0">
                <a:solidFill>
                  <a:srgbClr val="FF0000"/>
                </a:solidFill>
              </a:rPr>
              <a:t>VirtualBox-*-OSX.dmg</a:t>
            </a:r>
          </a:p>
          <a:p>
            <a:pPr lvl="1">
              <a:spcBef>
                <a:spcPts val="703"/>
              </a:spcBef>
            </a:pPr>
            <a:r>
              <a:rPr dirty="0"/>
              <a:t>途中の質問には適当に答える</a:t>
            </a:r>
          </a:p>
          <a:p>
            <a:pPr>
              <a:spcBef>
                <a:spcPts val="703"/>
              </a:spcBef>
              <a:buClr>
                <a:srgbClr val="FF2600"/>
              </a:buClr>
              <a:buChar char="✓"/>
            </a:pPr>
            <a:r>
              <a:rPr dirty="0"/>
              <a:t> MateriApps LIVE! のインポート</a:t>
            </a:r>
          </a:p>
          <a:p>
            <a:pPr lvl="1">
              <a:spcBef>
                <a:spcPts val="703"/>
              </a:spcBef>
            </a:pPr>
            <a:r>
              <a:rPr lang="en-US" dirty="0">
                <a:solidFill>
                  <a:srgbClr val="FF0000"/>
                </a:solidFill>
              </a:rPr>
              <a:t>MateriAppsLive-2.3-amd64.ova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dirty="0"/>
              <a:t>をダブルクリック</a:t>
            </a:r>
          </a:p>
          <a:p>
            <a:pPr lvl="1">
              <a:spcBef>
                <a:spcPts val="703"/>
              </a:spcBef>
            </a:pPr>
            <a:r>
              <a:rPr dirty="0"/>
              <a:t>VirtualBox が起動してインポート画面が開くので、「インポート」ボタンを押す</a:t>
            </a:r>
          </a:p>
          <a:p>
            <a:pPr lvl="1">
              <a:spcBef>
                <a:spcPts val="703"/>
              </a:spcBef>
            </a:pPr>
            <a:r>
              <a:rPr dirty="0"/>
              <a:t>2〜3分かかるが完了するとマネージャーが起動</a:t>
            </a:r>
          </a:p>
          <a:p>
            <a:pPr lvl="1">
              <a:spcBef>
                <a:spcPts val="703"/>
              </a:spcBef>
            </a:pPr>
            <a:endParaRPr dirty="0"/>
          </a:p>
          <a:p>
            <a:pPr>
              <a:spcBef>
                <a:spcPts val="703"/>
              </a:spcBef>
            </a:pPr>
            <a:r>
              <a:rPr dirty="0"/>
              <a:t>ホスト (ホストOS) : もともと動いている OS (Windows、Mac OS X など)のこと</a:t>
            </a:r>
          </a:p>
          <a:p>
            <a:pPr>
              <a:spcBef>
                <a:spcPts val="703"/>
              </a:spcBef>
            </a:pPr>
            <a:r>
              <a:rPr dirty="0"/>
              <a:t>仮想マシン (ゲストOS) : VirtualBox の中で動いている OS (= MateriApps LIVE!)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721360" y="3395821"/>
            <a:ext cx="5110480" cy="383699"/>
          </a:xfrm>
          <a:prstGeom prst="rect">
            <a:avLst/>
          </a:prstGeom>
          <a:noFill/>
          <a:ln w="25400" cap="flat">
            <a:solidFill>
              <a:srgbClr val="00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5" tIns="35715" rIns="35715" bIns="35715" anchor="ctr"/>
          <a:lstStyle/>
          <a:p>
            <a:pPr defTabSz="32144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VirtualBox の設定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Clr>
                <a:srgbClr val="FF2600"/>
              </a:buClr>
              <a:buChar char="✓"/>
            </a:pPr>
            <a:r>
              <a:t> 設定: 不要なポップアップメッセージを非表示にする</a:t>
            </a:r>
          </a:p>
          <a:p>
            <a:pPr lvl="1">
              <a:spcBef>
                <a:spcPts val="0"/>
              </a:spcBef>
            </a:pPr>
            <a:r>
              <a:t>Windows: USBメモリからコピーした vbconfig.bat をダブルクリック</a:t>
            </a:r>
          </a:p>
          <a:p>
            <a:pPr lvl="1">
              <a:spcBef>
                <a:spcPts val="0"/>
              </a:spcBef>
            </a:pPr>
            <a:r>
              <a:t>Mac OS X: vbconfig.command をダブルクリック</a:t>
            </a:r>
            <a:br/>
            <a:r>
              <a:t>あるいはターミナルで「</a:t>
            </a:r>
            <a:r>
              <a:rPr i="1"/>
              <a:t>sh vbconfig.command</a:t>
            </a:r>
            <a:r>
              <a:t>」を実行</a:t>
            </a:r>
          </a:p>
          <a:p>
            <a:pPr>
              <a:spcBef>
                <a:spcPts val="0"/>
              </a:spcBef>
              <a:buClr>
                <a:srgbClr val="FF2600"/>
              </a:buClr>
              <a:buChar char="✓"/>
            </a:pPr>
            <a:r>
              <a:t> 設定: ホストOSのディスクに仮想マシンからアクセスできるように</a:t>
            </a:r>
          </a:p>
          <a:p>
            <a:pPr marL="744076" lvl="1" indent="-297630">
              <a:spcBef>
                <a:spcPts val="0"/>
              </a:spcBef>
              <a:buAutoNum type="arabicPeriod"/>
            </a:pPr>
            <a:r>
              <a:t>	VirtualBox マネージャー画面で MateriAppsLive-* を選択し「設定」</a:t>
            </a:r>
          </a:p>
          <a:p>
            <a:pPr marL="744076" lvl="1" indent="-297630">
              <a:spcBef>
                <a:spcPts val="0"/>
              </a:spcBef>
              <a:buAutoNum type="arabicPeriod"/>
            </a:pPr>
            <a:r>
              <a:t>	「共有フォルダー」タブを開き、右側の「+」(新規共有フォルダーを追加します)をクリック</a:t>
            </a:r>
          </a:p>
          <a:p>
            <a:pPr marL="744076" lvl="1" indent="-297630">
              <a:spcBef>
                <a:spcPts val="0"/>
              </a:spcBef>
              <a:buAutoNum type="arabicPeriod"/>
            </a:pPr>
            <a:r>
              <a:t>	「フォルダーのパス」の右側の「ｖ」マークをクリックし、「その他」を選択。さきほどUSBメモリからコピーしたフォルダーを選択する</a:t>
            </a:r>
          </a:p>
          <a:p>
            <a:pPr marL="744076" lvl="1" indent="-297630">
              <a:spcBef>
                <a:spcPts val="0"/>
              </a:spcBef>
              <a:buAutoNum type="arabicPeriod"/>
            </a:pPr>
            <a:r>
              <a:t>	「自動マウント」をチェックし「OK」⇒ さらに「OK」</a:t>
            </a:r>
          </a:p>
          <a:p>
            <a:pPr marL="744076" lvl="1" indent="-297630">
              <a:spcBef>
                <a:spcPts val="0"/>
              </a:spcBef>
              <a:buAutoNum type="arabicPeriod"/>
            </a:pPr>
            <a:r>
              <a:t>	仮想マシンを起動すると、3で選択したフォルダが、/media/sf_... の下に見える</a:t>
            </a:r>
          </a:p>
        </p:txBody>
      </p:sp>
      <p:sp>
        <p:nvSpPr>
          <p:cNvPr id="136" name="Shape 136"/>
          <p:cNvSpPr/>
          <p:nvPr/>
        </p:nvSpPr>
        <p:spPr>
          <a:xfrm>
            <a:off x="-2769" y="6437394"/>
            <a:ext cx="3992299" cy="28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30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  <p:pic>
        <p:nvPicPr>
          <p:cNvPr id="137" name="cmsi-logo-gree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4</a:t>
            </a:fld>
            <a:endParaRPr lang="uk-UA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B261F98-9125-834F-9ED2-6DED4315B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14" y="1235431"/>
            <a:ext cx="4958588" cy="3762629"/>
          </a:xfrm>
          <a:prstGeom prst="rect">
            <a:avLst/>
          </a:prstGeom>
        </p:spPr>
      </p:pic>
      <p:sp>
        <p:nvSpPr>
          <p:cNvPr id="140" name="Shape 140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5" tIns="35715" rIns="35715" bIns="35715" anchor="ctr"/>
          <a:lstStyle/>
          <a:p>
            <a:pPr defTabSz="32144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VirtualBox からの起動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5543127" y="1348383"/>
            <a:ext cx="3192589" cy="4557568"/>
          </a:xfrm>
          <a:prstGeom prst="rect">
            <a:avLst/>
          </a:prstGeom>
        </p:spPr>
        <p:txBody>
          <a:bodyPr/>
          <a:lstStyle/>
          <a:p>
            <a:pPr marL="297630" indent="-297630">
              <a:buAutoNum type="arabicPeriod"/>
            </a:pPr>
            <a:r>
              <a:t>「MateriAppsLive…」を選択</a:t>
            </a:r>
          </a:p>
          <a:p>
            <a:pPr marL="297630" indent="-297630">
              <a:buAutoNum type="arabicPeriod"/>
            </a:pPr>
            <a:r>
              <a:t>起動ボタンを押す</a:t>
            </a:r>
          </a:p>
          <a:p>
            <a:pPr marL="297630" indent="-297630">
              <a:buAutoNum type="arabicPeriod"/>
            </a:pPr>
            <a:r>
              <a:t>ログイン画面がでるまでそのまま待つ</a:t>
            </a:r>
          </a:p>
        </p:txBody>
      </p:sp>
      <p:sp>
        <p:nvSpPr>
          <p:cNvPr id="143" name="Shape 143"/>
          <p:cNvSpPr/>
          <p:nvPr/>
        </p:nvSpPr>
        <p:spPr>
          <a:xfrm>
            <a:off x="-2769" y="6437394"/>
            <a:ext cx="3992299" cy="28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30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  <p:pic>
        <p:nvPicPr>
          <p:cNvPr id="144" name="cmsi-logo-gree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5</a:t>
            </a:fld>
            <a:endParaRPr lang="uk-UA"/>
          </a:p>
        </p:txBody>
      </p:sp>
      <p:cxnSp>
        <p:nvCxnSpPr>
          <p:cNvPr id="12" name="直線コネクタ 11"/>
          <p:cNvCxnSpPr>
            <a:cxnSpLocks/>
          </p:cNvCxnSpPr>
          <p:nvPr/>
        </p:nvCxnSpPr>
        <p:spPr>
          <a:xfrm>
            <a:off x="1698096" y="1594904"/>
            <a:ext cx="3845031" cy="640296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円/楕円 12"/>
          <p:cNvSpPr>
            <a:spLocks noChangeAspect="1"/>
          </p:cNvSpPr>
          <p:nvPr/>
        </p:nvSpPr>
        <p:spPr>
          <a:xfrm>
            <a:off x="940103" y="1681578"/>
            <a:ext cx="252000" cy="252000"/>
          </a:xfrm>
          <a:prstGeom prst="ellipse">
            <a:avLst/>
          </a:prstGeom>
          <a:noFill/>
          <a:ln w="317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1276767" y="1285578"/>
            <a:ext cx="396000" cy="396000"/>
          </a:xfrm>
          <a:prstGeom prst="ellipse">
            <a:avLst/>
          </a:prstGeom>
          <a:noFill/>
          <a:ln w="317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cxnSp>
        <p:nvCxnSpPr>
          <p:cNvPr id="15" name="直線コネクタ 14"/>
          <p:cNvCxnSpPr>
            <a:cxnSpLocks/>
          </p:cNvCxnSpPr>
          <p:nvPr/>
        </p:nvCxnSpPr>
        <p:spPr>
          <a:xfrm flipV="1">
            <a:off x="1276767" y="1534160"/>
            <a:ext cx="4266360" cy="290292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5" tIns="35715" rIns="35715" bIns="35715" anchor="ctr"/>
          <a:lstStyle/>
          <a:p>
            <a:pPr defTabSz="32144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000FF"/>
                </a:solidFill>
              </a:rPr>
              <a:t>MateriApps LIVE! へのログイン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703"/>
              </a:spcBef>
            </a:pPr>
            <a:r>
              <a:rPr dirty="0"/>
              <a:t>しばらすると</a:t>
            </a:r>
            <a:r>
              <a:rPr lang="ja-JP" altLang="en-US" dirty="0">
                <a:solidFill>
                  <a:schemeClr val="tx1"/>
                </a:solidFill>
              </a:rPr>
              <a:t>下の</a:t>
            </a:r>
            <a:r>
              <a:rPr lang="ja-JP" altLang="en-US">
                <a:solidFill>
                  <a:schemeClr val="tx1"/>
                </a:solidFill>
              </a:rPr>
              <a:t>画面のような</a:t>
            </a:r>
            <a:r>
              <a:rPr dirty="0" err="1"/>
              <a:t>ログイン画面が表示される</a:t>
            </a:r>
            <a:endParaRPr dirty="0"/>
          </a:p>
          <a:p>
            <a:pPr>
              <a:spcBef>
                <a:spcPts val="703"/>
              </a:spcBef>
            </a:pPr>
            <a:r>
              <a:rPr dirty="0"/>
              <a:t>下記の情報を使ってログイン</a:t>
            </a:r>
          </a:p>
          <a:p>
            <a:pPr lvl="1">
              <a:spcBef>
                <a:spcPts val="703"/>
              </a:spcBef>
            </a:pPr>
            <a:r>
              <a:rPr dirty="0"/>
              <a:t>ユーザ名(login): </a:t>
            </a:r>
            <a:r>
              <a:rPr i="1" dirty="0">
                <a:solidFill>
                  <a:srgbClr val="FF2600"/>
                </a:solidFill>
              </a:rPr>
              <a:t>user</a:t>
            </a:r>
          </a:p>
          <a:p>
            <a:pPr lvl="1">
              <a:spcBef>
                <a:spcPts val="703"/>
              </a:spcBef>
            </a:pPr>
            <a:r>
              <a:rPr dirty="0"/>
              <a:t>パスワード(password): </a:t>
            </a:r>
            <a:r>
              <a:rPr i="1" dirty="0">
                <a:solidFill>
                  <a:srgbClr val="FF2600"/>
                </a:solidFill>
              </a:rPr>
              <a:t>live</a:t>
            </a:r>
            <a:endParaRPr dirty="0">
              <a:solidFill>
                <a:srgbClr val="FF2600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-2769" y="6437394"/>
            <a:ext cx="3992299" cy="28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30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  <p:pic>
        <p:nvPicPr>
          <p:cNvPr id="156" name="cmsi-logo-gree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6</a:t>
            </a:fld>
            <a:endParaRPr lang="uk-UA"/>
          </a:p>
        </p:txBody>
      </p:sp>
      <p:sp>
        <p:nvSpPr>
          <p:cNvPr id="9" name="正方形/長方形 8"/>
          <p:cNvSpPr/>
          <p:nvPr/>
        </p:nvSpPr>
        <p:spPr>
          <a:xfrm>
            <a:off x="650240" y="2075021"/>
            <a:ext cx="2899114" cy="647859"/>
          </a:xfrm>
          <a:prstGeom prst="rect">
            <a:avLst/>
          </a:prstGeom>
          <a:noFill/>
          <a:ln w="25400" cap="flat">
            <a:solidFill>
              <a:srgbClr val="00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11" name="図 10" descr="スクリーンショット 2018-11-21 4.19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92" y="1780381"/>
            <a:ext cx="5201920" cy="3870960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6566206" y="3724971"/>
            <a:ext cx="464514" cy="218989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8-11-21 4.51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96778"/>
            <a:ext cx="4932172" cy="3894582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5" tIns="35715" rIns="35715" bIns="35715" anchor="ctr"/>
          <a:lstStyle/>
          <a:p>
            <a:pPr defTabSz="32144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スタートメニュー</a:t>
            </a:r>
            <a:endParaRPr dirty="0"/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703"/>
              </a:spcBef>
              <a:defRPr>
                <a:solidFill>
                  <a:srgbClr val="FF2600"/>
                </a:solidFill>
              </a:defRPr>
            </a:pPr>
            <a:r>
              <a:rPr dirty="0">
                <a:solidFill>
                  <a:srgbClr val="FF0000"/>
                </a:solidFill>
              </a:rPr>
              <a:t>スタートメニュー</a:t>
            </a:r>
          </a:p>
        </p:txBody>
      </p:sp>
      <p:sp>
        <p:nvSpPr>
          <p:cNvPr id="155" name="Shape 155"/>
          <p:cNvSpPr/>
          <p:nvPr/>
        </p:nvSpPr>
        <p:spPr>
          <a:xfrm>
            <a:off x="-2769" y="6437394"/>
            <a:ext cx="3992299" cy="28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30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  <p:pic>
        <p:nvPicPr>
          <p:cNvPr id="156" name="cmsi-logo-gree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7</a:t>
            </a:fld>
            <a:endParaRPr lang="uk-UA"/>
          </a:p>
        </p:txBody>
      </p:sp>
      <p:sp>
        <p:nvSpPr>
          <p:cNvPr id="6" name="円/楕円 5"/>
          <p:cNvSpPr>
            <a:spLocks noChangeAspect="1"/>
          </p:cNvSpPr>
          <p:nvPr/>
        </p:nvSpPr>
        <p:spPr>
          <a:xfrm>
            <a:off x="3010874" y="5039360"/>
            <a:ext cx="216000" cy="216000"/>
          </a:xfrm>
          <a:prstGeom prst="ellipse">
            <a:avLst/>
          </a:prstGeom>
          <a:noFill/>
          <a:ln w="317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1513840" y="1696720"/>
            <a:ext cx="1497034" cy="335280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正方形/長方形 13"/>
          <p:cNvSpPr/>
          <p:nvPr/>
        </p:nvSpPr>
        <p:spPr>
          <a:xfrm>
            <a:off x="3048001" y="3855220"/>
            <a:ext cx="782320" cy="119430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742713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スクリーンショット 2018-11-21 3.47.4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06" r="61111" b="6568"/>
          <a:stretch/>
        </p:blipFill>
        <p:spPr>
          <a:xfrm>
            <a:off x="4511314" y="1296731"/>
            <a:ext cx="4257878" cy="2980543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5" tIns="35715" rIns="35715" bIns="35715" anchor="ctr"/>
          <a:lstStyle/>
          <a:p>
            <a:pPr defTabSz="32144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ターミナル</a:t>
            </a:r>
            <a:r>
              <a:rPr dirty="0"/>
              <a:t> </a:t>
            </a:r>
            <a:r>
              <a:rPr lang="ja-JP" altLang="en-US" dirty="0"/>
              <a:t>の起動</a:t>
            </a:r>
            <a:endParaRPr dirty="0"/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ts val="703"/>
              </a:spcBef>
            </a:pPr>
            <a:r>
              <a:rPr lang="ja-JP" altLang="en-US" dirty="0"/>
              <a:t>「スタートメニュー」</a:t>
            </a:r>
            <a:br>
              <a:rPr lang="en-US" altLang="ja-JP" dirty="0"/>
            </a:br>
            <a:r>
              <a:rPr lang="en-US" altLang="ja-JP" dirty="0">
                <a:solidFill>
                  <a:schemeClr val="tx1"/>
                </a:solidFill>
              </a:rPr>
              <a:t>⇒</a:t>
            </a:r>
            <a:r>
              <a:rPr lang="ja-JP" altLang="en-US" dirty="0"/>
              <a:t>「</a:t>
            </a:r>
            <a:r>
              <a:rPr lang="en-US" altLang="ja-JP" dirty="0"/>
              <a:t>System Tools</a:t>
            </a:r>
            <a:r>
              <a:rPr lang="ja-JP" altLang="en-US" dirty="0"/>
              <a:t>」</a:t>
            </a:r>
            <a:br>
              <a:rPr lang="en-US" altLang="ja-JP" dirty="0"/>
            </a:br>
            <a:r>
              <a:rPr lang="en-US" altLang="ja-JP" dirty="0">
                <a:solidFill>
                  <a:schemeClr val="tx1"/>
                </a:solidFill>
              </a:rPr>
              <a:t>⇒</a:t>
            </a:r>
            <a:r>
              <a:rPr lang="ja-JP" altLang="en-US" dirty="0"/>
              <a:t>「</a:t>
            </a:r>
            <a:r>
              <a:rPr lang="en-US" altLang="ja-JP" dirty="0" err="1">
                <a:solidFill>
                  <a:srgbClr val="FF0000"/>
                </a:solidFill>
              </a:rPr>
              <a:t>LXTerminal</a:t>
            </a:r>
            <a:r>
              <a:rPr lang="ja-JP" altLang="en-US" dirty="0"/>
              <a:t>」</a:t>
            </a:r>
            <a:endParaRPr dirty="0"/>
          </a:p>
        </p:txBody>
      </p:sp>
      <p:sp>
        <p:nvSpPr>
          <p:cNvPr id="155" name="Shape 155"/>
          <p:cNvSpPr/>
          <p:nvPr/>
        </p:nvSpPr>
        <p:spPr>
          <a:xfrm>
            <a:off x="-2769" y="6437394"/>
            <a:ext cx="3992299" cy="28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30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  <p:pic>
        <p:nvPicPr>
          <p:cNvPr id="156" name="cmsi-logo-gree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正方形/長方形 12"/>
          <p:cNvSpPr/>
          <p:nvPr/>
        </p:nvSpPr>
        <p:spPr>
          <a:xfrm>
            <a:off x="6489365" y="3530100"/>
            <a:ext cx="1152124" cy="218989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574846" y="3044251"/>
            <a:ext cx="1836114" cy="218989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8</a:t>
            </a:fld>
            <a:endParaRPr lang="uk-UA"/>
          </a:p>
        </p:txBody>
      </p:sp>
      <p:pic>
        <p:nvPicPr>
          <p:cNvPr id="7" name="図 6" descr="スクリーンショット 2018-11-21 3.48.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0" y="2815732"/>
            <a:ext cx="3915664" cy="242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503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2018-11-21 4.04.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20" r="82000" b="3470"/>
          <a:stretch/>
        </p:blipFill>
        <p:spPr>
          <a:xfrm>
            <a:off x="4846316" y="1287423"/>
            <a:ext cx="2008823" cy="33356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5" tIns="35715" rIns="35715" bIns="35715" anchor="ctr"/>
          <a:lstStyle/>
          <a:p>
            <a:pPr defTabSz="32144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MateriApps LIVE! </a:t>
            </a:r>
            <a:r>
              <a:rPr lang="en-US" dirty="0">
                <a:solidFill>
                  <a:schemeClr val="tx1"/>
                </a:solidFill>
              </a:rPr>
              <a:t>の終了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2870" lvl="1">
              <a:spcBef>
                <a:spcPts val="703"/>
              </a:spcBef>
              <a:defRPr>
                <a:solidFill>
                  <a:srgbClr val="FF2600"/>
                </a:solidFill>
              </a:defRPr>
            </a:pPr>
            <a:r>
              <a:rPr lang="ja-JP" altLang="en-US" dirty="0">
                <a:solidFill>
                  <a:schemeClr val="tx1"/>
                </a:solidFill>
              </a:rPr>
              <a:t>「スタートメニュー」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⇒</a:t>
            </a:r>
            <a:r>
              <a:rPr lang="ja-JP" altLang="en-US" dirty="0">
                <a:solidFill>
                  <a:schemeClr val="tx1"/>
                </a:solidFill>
              </a:rPr>
              <a:t>「</a:t>
            </a:r>
            <a:r>
              <a:rPr lang="en-US" altLang="ja-JP" dirty="0">
                <a:solidFill>
                  <a:schemeClr val="tx1"/>
                </a:solidFill>
              </a:rPr>
              <a:t>Logout</a:t>
            </a:r>
            <a:r>
              <a:rPr lang="ja-JP" altLang="en-US" dirty="0">
                <a:solidFill>
                  <a:schemeClr val="tx1"/>
                </a:solidFill>
              </a:rPr>
              <a:t>」</a:t>
            </a:r>
            <a:endParaRPr lang="en-US" altLang="ja-JP" dirty="0">
              <a:solidFill>
                <a:schemeClr val="tx1"/>
              </a:solidFill>
            </a:endParaRPr>
          </a:p>
          <a:p>
            <a:pPr>
              <a:spcBef>
                <a:spcPts val="703"/>
              </a:spcBef>
              <a:defRPr>
                <a:solidFill>
                  <a:srgbClr val="FF2600"/>
                </a:solidFill>
              </a:defRPr>
            </a:pPr>
            <a:r>
              <a:rPr lang="ja-JP" altLang="en-US" dirty="0">
                <a:solidFill>
                  <a:schemeClr val="tx1"/>
                </a:solidFill>
              </a:rPr>
              <a:t>下の画面の「</a:t>
            </a:r>
            <a:r>
              <a:rPr lang="en-US" altLang="ja-JP" dirty="0">
                <a:solidFill>
                  <a:schemeClr val="tx1"/>
                </a:solidFill>
              </a:rPr>
              <a:t>Shutdown</a:t>
            </a:r>
            <a:r>
              <a:rPr lang="ja-JP" altLang="en-US" dirty="0">
                <a:solidFill>
                  <a:schemeClr val="tx1"/>
                </a:solidFill>
              </a:rPr>
              <a:t>」選択</a:t>
            </a:r>
          </a:p>
        </p:txBody>
      </p:sp>
      <p:sp>
        <p:nvSpPr>
          <p:cNvPr id="155" name="Shape 155"/>
          <p:cNvSpPr/>
          <p:nvPr/>
        </p:nvSpPr>
        <p:spPr>
          <a:xfrm>
            <a:off x="-2769" y="6437394"/>
            <a:ext cx="3992299" cy="28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30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  <p:pic>
        <p:nvPicPr>
          <p:cNvPr id="156" name="cmsi-logo-gree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9</a:t>
            </a:fld>
            <a:endParaRPr lang="uk-UA"/>
          </a:p>
        </p:txBody>
      </p:sp>
      <p:sp>
        <p:nvSpPr>
          <p:cNvPr id="6" name="円/楕円 5"/>
          <p:cNvSpPr>
            <a:spLocks noChangeAspect="1"/>
          </p:cNvSpPr>
          <p:nvPr/>
        </p:nvSpPr>
        <p:spPr>
          <a:xfrm>
            <a:off x="4846316" y="4350703"/>
            <a:ext cx="324000" cy="324000"/>
          </a:xfrm>
          <a:prstGeom prst="ellipse">
            <a:avLst/>
          </a:prstGeom>
          <a:noFill/>
          <a:ln w="317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5" name="図 4" descr="スクリーンショット 2018-11-21 4.05.0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8"/>
          <a:stretch/>
        </p:blipFill>
        <p:spPr>
          <a:xfrm>
            <a:off x="739644" y="2349357"/>
            <a:ext cx="2483104" cy="3820864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4856476" y="4100891"/>
            <a:ext cx="1137924" cy="218989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53436" y="3653851"/>
            <a:ext cx="2275844" cy="218989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578707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980</Words>
  <Application>Microsoft Macintosh PowerPoint</Application>
  <PresentationFormat>画面に合わせる (4:3)</PresentationFormat>
  <Paragraphs>124</Paragraphs>
  <Slides>15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ＭＳ Ｐゴシック</vt:lpstr>
      <vt:lpstr>ヒラギノ角ゴ ProN W3</vt:lpstr>
      <vt:lpstr>Arial</vt:lpstr>
      <vt:lpstr>Calibri</vt:lpstr>
      <vt:lpstr>Helvetica</vt:lpstr>
      <vt:lpstr>Helvetica Neue</vt:lpstr>
      <vt:lpstr>Helvetica Neue Light</vt:lpstr>
      <vt:lpstr>ホワイト</vt:lpstr>
      <vt:lpstr>White</vt:lpstr>
      <vt:lpstr>MateriApps LIVE! とは？</vt:lpstr>
      <vt:lpstr>必要なファイルのダウンロード</vt:lpstr>
      <vt:lpstr>VirtualBox からの起動方法</vt:lpstr>
      <vt:lpstr>VirtualBox の設定</vt:lpstr>
      <vt:lpstr>VirtualBox からの起動</vt:lpstr>
      <vt:lpstr>MateriApps LIVE! へのログイン</vt:lpstr>
      <vt:lpstr>スタートメニュー</vt:lpstr>
      <vt:lpstr>ターミナル の起動</vt:lpstr>
      <vt:lpstr>MateriApps LIVE! の終了</vt:lpstr>
      <vt:lpstr>日本語キーボード、コピー&amp;ペースト</vt:lpstr>
      <vt:lpstr>仮想マシンからUSBへのアクセス設定（１）</vt:lpstr>
      <vt:lpstr>仮想マシンからUSBへのアクセス設定（２）</vt:lpstr>
      <vt:lpstr>仮想マシンからUSBへのアクセス設定（３）</vt:lpstr>
      <vt:lpstr>仮想マシンからUSBへのアクセス設定（４）</vt:lpstr>
      <vt:lpstr>仮想マシンからUSBへのアクセス設定（５）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￼xTAPPチュートリアル 第３回CMSI神戸ハンズオン</dc:title>
  <dc:creator>Yoshizawa Kanako</dc:creator>
  <cp:lastModifiedBy>吉澤香奈子</cp:lastModifiedBy>
  <cp:revision>1342</cp:revision>
  <cp:lastPrinted>2018-11-20T23:56:46Z</cp:lastPrinted>
  <dcterms:created xsi:type="dcterms:W3CDTF">2013-04-14T09:50:19Z</dcterms:created>
  <dcterms:modified xsi:type="dcterms:W3CDTF">2019-12-16T00:25:42Z</dcterms:modified>
</cp:coreProperties>
</file>