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handoutMasterIdLst>
    <p:handoutMasterId r:id="rId50"/>
  </p:handoutMasterIdLst>
  <p:sldIdLst>
    <p:sldId id="256" r:id="rId2"/>
    <p:sldId id="288" r:id="rId3"/>
    <p:sldId id="289" r:id="rId4"/>
    <p:sldId id="290" r:id="rId5"/>
    <p:sldId id="291" r:id="rId6"/>
    <p:sldId id="292" r:id="rId7"/>
    <p:sldId id="293" r:id="rId8"/>
    <p:sldId id="294" r:id="rId9"/>
    <p:sldId id="295" r:id="rId10"/>
    <p:sldId id="296" r:id="rId11"/>
    <p:sldId id="297" r:id="rId12"/>
    <p:sldId id="262" r:id="rId13"/>
    <p:sldId id="269" r:id="rId14"/>
    <p:sldId id="266" r:id="rId15"/>
    <p:sldId id="267" r:id="rId16"/>
    <p:sldId id="323" r:id="rId17"/>
    <p:sldId id="298" r:id="rId18"/>
    <p:sldId id="268" r:id="rId19"/>
    <p:sldId id="265" r:id="rId20"/>
    <p:sldId id="324" r:id="rId21"/>
    <p:sldId id="318" r:id="rId22"/>
    <p:sldId id="319" r:id="rId23"/>
    <p:sldId id="320" r:id="rId24"/>
    <p:sldId id="321" r:id="rId25"/>
    <p:sldId id="322" r:id="rId26"/>
    <p:sldId id="273" r:id="rId27"/>
    <p:sldId id="277" r:id="rId28"/>
    <p:sldId id="278" r:id="rId29"/>
    <p:sldId id="276" r:id="rId30"/>
    <p:sldId id="317" r:id="rId31"/>
    <p:sldId id="299" r:id="rId32"/>
    <p:sldId id="303" r:id="rId33"/>
    <p:sldId id="314" r:id="rId34"/>
    <p:sldId id="316" r:id="rId35"/>
    <p:sldId id="315" r:id="rId36"/>
    <p:sldId id="305" r:id="rId37"/>
    <p:sldId id="306" r:id="rId38"/>
    <p:sldId id="307" r:id="rId39"/>
    <p:sldId id="308" r:id="rId40"/>
    <p:sldId id="309" r:id="rId41"/>
    <p:sldId id="301" r:id="rId42"/>
    <p:sldId id="300" r:id="rId43"/>
    <p:sldId id="302" r:id="rId44"/>
    <p:sldId id="313" r:id="rId45"/>
    <p:sldId id="311" r:id="rId46"/>
    <p:sldId id="312" r:id="rId47"/>
    <p:sldId id="310" r:id="rId48"/>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66" autoAdjust="0"/>
    <p:restoredTop sz="90577" autoAdjust="0"/>
  </p:normalViewPr>
  <p:slideViewPr>
    <p:cSldViewPr snapToGrid="0" snapToObjects="1">
      <p:cViewPr varScale="1">
        <p:scale>
          <a:sx n="118" d="100"/>
          <a:sy n="118" d="100"/>
        </p:scale>
        <p:origin x="-120" y="-392"/>
      </p:cViewPr>
      <p:guideLst>
        <p:guide orient="horz" pos="1672"/>
        <p:guide pos="288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handoutMaster" Target="handoutMasters/handout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37CC1B-517A-1049-A8BD-3F350744D516}" type="datetimeFigureOut">
              <a:rPr kumimoji="1" lang="ja-JP" altLang="en-US" smtClean="0"/>
              <a:pPr/>
              <a:t>16/09/05</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B92B88A-56B9-4E42-A9CD-FD8777F62E01}" type="slidenum">
              <a:rPr kumimoji="1" lang="ja-JP" altLang="en-US" smtClean="0"/>
              <a:pPr/>
              <a:t>‹#›</a:t>
            </a:fld>
            <a:endParaRPr kumimoji="1" lang="ja-JP" altLang="en-US"/>
          </a:p>
        </p:txBody>
      </p:sp>
    </p:spTree>
    <p:extLst>
      <p:ext uri="{BB962C8B-B14F-4D97-AF65-F5344CB8AC3E}">
        <p14:creationId xmlns:p14="http://schemas.microsoft.com/office/powerpoint/2010/main" val="41272278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6F0E0A-B150-354E-BA42-2968E1F2CCCC}" type="datetimeFigureOut">
              <a:rPr kumimoji="1" lang="ja-JP" altLang="en-US" smtClean="0"/>
              <a:pPr/>
              <a:t>16/09/05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08FA52-6648-3346-AD91-4A0FC4E5F15C}" type="slidenum">
              <a:rPr kumimoji="1" lang="ja-JP" altLang="en-US" smtClean="0"/>
              <a:pPr/>
              <a:t>‹#›</a:t>
            </a:fld>
            <a:endParaRPr kumimoji="1" lang="ja-JP" altLang="en-US"/>
          </a:p>
        </p:txBody>
      </p:sp>
    </p:spTree>
    <p:extLst>
      <p:ext uri="{BB962C8B-B14F-4D97-AF65-F5344CB8AC3E}">
        <p14:creationId xmlns:p14="http://schemas.microsoft.com/office/powerpoint/2010/main" val="240949567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208FA52-6648-3346-AD91-4A0FC4E5F15C}" type="slidenum">
              <a:rPr kumimoji="1" lang="ja-JP" altLang="en-US" smtClean="0"/>
              <a:pPr/>
              <a:t>37</a:t>
            </a:fld>
            <a:endParaRPr kumimoji="1" lang="ja-JP" altLang="en-US"/>
          </a:p>
        </p:txBody>
      </p:sp>
    </p:spTree>
    <p:extLst>
      <p:ext uri="{BB962C8B-B14F-4D97-AF65-F5344CB8AC3E}">
        <p14:creationId xmlns:p14="http://schemas.microsoft.com/office/powerpoint/2010/main" val="1193136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208FA52-6648-3346-AD91-4A0FC4E5F15C}" type="slidenum">
              <a:rPr kumimoji="1" lang="ja-JP" altLang="en-US" smtClean="0"/>
              <a:pPr/>
              <a:t>38</a:t>
            </a:fld>
            <a:endParaRPr kumimoji="1" lang="ja-JP" altLang="en-US"/>
          </a:p>
        </p:txBody>
      </p:sp>
    </p:spTree>
    <p:extLst>
      <p:ext uri="{BB962C8B-B14F-4D97-AF65-F5344CB8AC3E}">
        <p14:creationId xmlns:p14="http://schemas.microsoft.com/office/powerpoint/2010/main" val="1193136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8373688-BF31-D44B-A1B4-F3C7282E39A4}" type="datetime1">
              <a:rPr kumimoji="1" lang="ja-JP" altLang="en-US" smtClean="0"/>
              <a:t>16/09/05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3732073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08EB633-FDB9-3C45-AE1E-C8989E7738A5}" type="datetime1">
              <a:rPr kumimoji="1" lang="ja-JP" altLang="en-US" smtClean="0"/>
              <a:t>16/09/05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967300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2EDF052-B7F3-EF48-AD3F-9FF052DC9BE3}" type="datetime1">
              <a:rPr kumimoji="1" lang="ja-JP" altLang="en-US" smtClean="0"/>
              <a:t>16/09/05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3956258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B4C4840-80BE-204C-8E3A-7D2A26CA7F5C}" type="datetime1">
              <a:rPr kumimoji="1" lang="ja-JP" altLang="en-US" smtClean="0"/>
              <a:t>16/09/05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3863890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2EBDB01-442D-9143-8155-7BD0B680FAFD}" type="datetime1">
              <a:rPr kumimoji="1" lang="ja-JP" altLang="en-US" smtClean="0"/>
              <a:t>16/09/05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3750638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DFFAEF8-B4C4-9E43-A3C4-1D095512F47B}" type="datetime1">
              <a:rPr kumimoji="1" lang="ja-JP" altLang="en-US" smtClean="0"/>
              <a:t>16/09/05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1905781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3E46089-BCAC-6643-935A-7560A16800C7}" type="datetime1">
              <a:rPr kumimoji="1" lang="ja-JP" altLang="en-US" smtClean="0"/>
              <a:t>16/09/05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3413181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AFAB339-E667-8843-B473-D8EAE61CA64B}" type="datetime1">
              <a:rPr kumimoji="1" lang="ja-JP" altLang="en-US" smtClean="0"/>
              <a:t>16/09/05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3309699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93AD3C6-D3A6-5A47-8516-D17B4F6D4BAF}" type="datetime1">
              <a:rPr kumimoji="1" lang="ja-JP" altLang="en-US" smtClean="0"/>
              <a:t>16/09/05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1875505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D84B474-ADCD-7047-BB9B-56C78D6C59C7}" type="datetime1">
              <a:rPr kumimoji="1" lang="ja-JP" altLang="en-US" smtClean="0"/>
              <a:t>16/09/05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25227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4115968-3A81-1A42-8ADA-60ABD14B3E48}" type="datetime1">
              <a:rPr kumimoji="1" lang="ja-JP" altLang="en-US" smtClean="0"/>
              <a:t>16/09/05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2123801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ED8D8-AC30-D741-BC00-229357D150E6}" type="datetime1">
              <a:rPr kumimoji="1" lang="ja-JP" altLang="en-US" smtClean="0"/>
              <a:t>16/09/05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DF1CC8-78FC-444A-A46F-F0C924EEE8AE}" type="slidenum">
              <a:rPr kumimoji="1" lang="ja-JP" altLang="en-US" smtClean="0"/>
              <a:pPr/>
              <a:t>‹#›</a:t>
            </a:fld>
            <a:endParaRPr kumimoji="1" lang="ja-JP" altLang="en-US"/>
          </a:p>
        </p:txBody>
      </p:sp>
      <p:pic>
        <p:nvPicPr>
          <p:cNvPr id="7" name="図 6" descr="tapp5.eps"/>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319656" y="81018"/>
            <a:ext cx="1746355" cy="578514"/>
          </a:xfrm>
          <a:prstGeom prst="rect">
            <a:avLst/>
          </a:prstGeom>
        </p:spPr>
      </p:pic>
    </p:spTree>
    <p:extLst>
      <p:ext uri="{BB962C8B-B14F-4D97-AF65-F5344CB8AC3E}">
        <p14:creationId xmlns:p14="http://schemas.microsoft.com/office/powerpoint/2010/main" val="4144142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kumimoji="1" sz="4000" b="1" kern="1200">
          <a:solidFill>
            <a:schemeClr val="tx2"/>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31800" y="1201043"/>
            <a:ext cx="8255000" cy="2399408"/>
          </a:xfrm>
        </p:spPr>
        <p:txBody>
          <a:bodyPr>
            <a:normAutofit/>
          </a:bodyPr>
          <a:lstStyle/>
          <a:p>
            <a:r>
              <a:rPr lang="ja-JP" altLang="en-US" dirty="0" smtClean="0"/>
              <a:t>￼</a:t>
            </a:r>
            <a:r>
              <a:rPr lang="en-US" altLang="ja-JP" dirty="0">
                <a:solidFill>
                  <a:schemeClr val="accent1">
                    <a:lumMod val="50000"/>
                  </a:schemeClr>
                </a:solidFill>
              </a:rPr>
              <a:t>CCMS</a:t>
            </a:r>
            <a:r>
              <a:rPr lang="ja-JP" altLang="en-US" dirty="0">
                <a:solidFill>
                  <a:schemeClr val="accent1">
                    <a:lumMod val="50000"/>
                  </a:schemeClr>
                </a:solidFill>
              </a:rPr>
              <a:t>ハンズオン：</a:t>
            </a:r>
            <a:r>
              <a:rPr lang="en-US" altLang="ja-JP" dirty="0" err="1">
                <a:solidFill>
                  <a:schemeClr val="accent1">
                    <a:lumMod val="50000"/>
                  </a:schemeClr>
                </a:solidFill>
              </a:rPr>
              <a:t>xTAPP</a:t>
            </a:r>
            <a:r>
              <a:rPr lang="en-US" altLang="ja-JP" dirty="0">
                <a:solidFill>
                  <a:schemeClr val="accent1">
                    <a:lumMod val="50000"/>
                  </a:schemeClr>
                </a:solidFill>
              </a:rPr>
              <a:t> </a:t>
            </a:r>
            <a:r>
              <a:rPr lang="ja-JP" altLang="en-US" dirty="0">
                <a:solidFill>
                  <a:schemeClr val="accent1">
                    <a:lumMod val="50000"/>
                  </a:schemeClr>
                </a:solidFill>
              </a:rPr>
              <a:t>講習会</a:t>
            </a:r>
            <a:endParaRPr kumimoji="1" lang="ja-JP" altLang="en-US" b="1" dirty="0">
              <a:solidFill>
                <a:schemeClr val="accent1">
                  <a:lumMod val="50000"/>
                </a:schemeClr>
              </a:solidFill>
            </a:endParaRPr>
          </a:p>
        </p:txBody>
      </p:sp>
      <p:sp>
        <p:nvSpPr>
          <p:cNvPr id="3" name="サブタイトル 2"/>
          <p:cNvSpPr>
            <a:spLocks noGrp="1"/>
          </p:cNvSpPr>
          <p:nvPr>
            <p:ph type="subTitle" idx="1"/>
          </p:nvPr>
        </p:nvSpPr>
        <p:spPr>
          <a:xfrm>
            <a:off x="628650" y="3886200"/>
            <a:ext cx="7886700" cy="2470150"/>
          </a:xfrm>
        </p:spPr>
        <p:txBody>
          <a:bodyPr>
            <a:normAutofit/>
          </a:bodyPr>
          <a:lstStyle/>
          <a:p>
            <a:r>
              <a:rPr lang="ja-JP" altLang="en-US" dirty="0"/>
              <a:t>吉本芳英（東大院情報理工</a:t>
            </a:r>
            <a:r>
              <a:rPr lang="ja-JP" altLang="en-US" dirty="0" smtClean="0"/>
              <a:t>）</a:t>
            </a:r>
            <a:endParaRPr lang="en-US" altLang="ja-JP" dirty="0" smtClean="0"/>
          </a:p>
          <a:p>
            <a:r>
              <a:rPr lang="ja-JP" altLang="en-US" dirty="0" smtClean="0"/>
              <a:t>吉澤</a:t>
            </a:r>
            <a:r>
              <a:rPr lang="ja-JP" altLang="en-US" dirty="0"/>
              <a:t>香奈子（高度情報科学技術研究機構</a:t>
            </a:r>
            <a:r>
              <a:rPr lang="ja-JP" altLang="en-US" dirty="0" smtClean="0"/>
              <a:t>）</a:t>
            </a:r>
            <a:endParaRPr lang="en-US" altLang="ja-JP" dirty="0" smtClean="0"/>
          </a:p>
          <a:p>
            <a:r>
              <a:rPr lang="ja-JP" altLang="en-US" dirty="0" smtClean="0"/>
              <a:t>本山</a:t>
            </a:r>
            <a:r>
              <a:rPr lang="ja-JP" altLang="en-US" dirty="0"/>
              <a:t>裕一（東大物性研</a:t>
            </a:r>
            <a:r>
              <a:rPr lang="ja-JP" altLang="en-US" dirty="0" smtClean="0"/>
              <a:t>）</a:t>
            </a:r>
            <a:endParaRPr lang="ja-JP" altLang="en-US" dirty="0"/>
          </a:p>
        </p:txBody>
      </p:sp>
      <p:sp>
        <p:nvSpPr>
          <p:cNvPr id="5" name="スライド番号プレースホルダー 4"/>
          <p:cNvSpPr>
            <a:spLocks noGrp="1"/>
          </p:cNvSpPr>
          <p:nvPr>
            <p:ph type="sldNum" sz="quarter" idx="12"/>
          </p:nvPr>
        </p:nvSpPr>
        <p:spPr/>
        <p:txBody>
          <a:bodyPr/>
          <a:lstStyle/>
          <a:p>
            <a:fld id="{AFDF1CC8-78FC-444A-A46F-F0C924EEE8AE}" type="slidenum">
              <a:rPr kumimoji="1" lang="ja-JP" altLang="en-US" smtClean="0"/>
              <a:pPr/>
              <a:t>1</a:t>
            </a:fld>
            <a:endParaRPr kumimoji="1" lang="ja-JP" altLang="en-US"/>
          </a:p>
        </p:txBody>
      </p:sp>
      <p:sp>
        <p:nvSpPr>
          <p:cNvPr id="6" name="テキスト ボックス 5"/>
          <p:cNvSpPr txBox="1"/>
          <p:nvPr/>
        </p:nvSpPr>
        <p:spPr>
          <a:xfrm>
            <a:off x="178740" y="141111"/>
            <a:ext cx="2920060" cy="584776"/>
          </a:xfrm>
          <a:prstGeom prst="rect">
            <a:avLst/>
          </a:prstGeom>
          <a:noFill/>
        </p:spPr>
        <p:txBody>
          <a:bodyPr wrap="square" rtlCol="0">
            <a:spAutoFit/>
          </a:bodyPr>
          <a:lstStyle/>
          <a:p>
            <a:r>
              <a:rPr lang="en-US" altLang="ja-JP" sz="1600" dirty="0" smtClean="0"/>
              <a:t>2016</a:t>
            </a:r>
            <a:r>
              <a:rPr lang="ja-JP" altLang="en-US" sz="1600" dirty="0" smtClean="0"/>
              <a:t>年</a:t>
            </a:r>
            <a:r>
              <a:rPr lang="en-US" altLang="ja-JP" sz="1600" dirty="0"/>
              <a:t>9</a:t>
            </a:r>
            <a:r>
              <a:rPr lang="ja-JP" altLang="en-US" sz="1600" dirty="0" smtClean="0"/>
              <a:t>月</a:t>
            </a:r>
            <a:r>
              <a:rPr lang="en-US" altLang="ja-JP" sz="1600" dirty="0"/>
              <a:t>8</a:t>
            </a:r>
            <a:r>
              <a:rPr lang="ja-JP" altLang="en-US" sz="1600" dirty="0" smtClean="0"/>
              <a:t>日</a:t>
            </a:r>
            <a:r>
              <a:rPr lang="en-US" altLang="ja-JP" sz="1600" dirty="0" smtClean="0"/>
              <a:t>(</a:t>
            </a:r>
            <a:r>
              <a:rPr lang="en-US" altLang="en-US" sz="1600" dirty="0" smtClean="0"/>
              <a:t>木</a:t>
            </a:r>
            <a:r>
              <a:rPr lang="en-US" altLang="ja-JP" sz="1600" dirty="0" smtClean="0"/>
              <a:t>)</a:t>
            </a:r>
            <a:endParaRPr lang="en-US" altLang="ja-JP" sz="1600" dirty="0"/>
          </a:p>
          <a:p>
            <a:r>
              <a:rPr lang="ja-JP" altLang="en-US" sz="1600" dirty="0"/>
              <a:t>東京大学物性研究所 </a:t>
            </a:r>
            <a:r>
              <a:rPr lang="en-US" altLang="ja-JP" sz="1600" dirty="0"/>
              <a:t>6</a:t>
            </a:r>
            <a:r>
              <a:rPr lang="ja-JP" altLang="en-US" sz="1600" dirty="0"/>
              <a:t>階</a:t>
            </a:r>
            <a:r>
              <a:rPr lang="en-US" altLang="ja-JP" sz="1600" dirty="0"/>
              <a:t>A612</a:t>
            </a:r>
            <a:endParaRPr lang="ja-JP" altLang="en-US" sz="1600" dirty="0"/>
          </a:p>
        </p:txBody>
      </p:sp>
    </p:spTree>
    <p:extLst>
      <p:ext uri="{BB962C8B-B14F-4D97-AF65-F5344CB8AC3E}">
        <p14:creationId xmlns:p14="http://schemas.microsoft.com/office/powerpoint/2010/main" val="141316382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891540" y="571500"/>
            <a:ext cx="7360920" cy="925830"/>
          </a:xfrm>
          <a:ln/>
        </p:spPr>
        <p:txBody>
          <a:bodyPr/>
          <a:lstStyle/>
          <a:p>
            <a:pPr>
              <a:tabLst>
                <a:tab pos="880110" algn="l"/>
              </a:tabLst>
            </a:pPr>
            <a:r>
              <a:rPr lang="ja-JP" altLang="en-US" sz="4300" dirty="0">
                <a:latin typeface="ヒラギノ角ゴ Pro W3" charset="-128"/>
                <a:ea typeface="ヒラギノ角ゴ Pro W3" charset="-128"/>
                <a:cs typeface="ヒラギノ角ゴ Pro W3" charset="-128"/>
                <a:sym typeface="ヒラギノ角ゴ Pro W3" charset="-128"/>
              </a:rPr>
              <a:t>平面波基底による計算</a:t>
            </a:r>
          </a:p>
        </p:txBody>
      </p:sp>
      <p:sp>
        <p:nvSpPr>
          <p:cNvPr id="25602" name="Rectangle 2"/>
          <p:cNvSpPr>
            <a:spLocks noGrp="1" noChangeArrowheads="1"/>
          </p:cNvSpPr>
          <p:nvPr>
            <p:ph type="body" idx="1"/>
          </p:nvPr>
        </p:nvSpPr>
        <p:spPr>
          <a:xfrm>
            <a:off x="891540" y="1748790"/>
            <a:ext cx="7360920" cy="525780"/>
          </a:xfrm>
          <a:ln/>
        </p:spPr>
        <p:txBody>
          <a:bodyPr/>
          <a:lstStyle/>
          <a:p>
            <a:pPr lvl="1" algn="ctr">
              <a:spcBef>
                <a:spcPct val="0"/>
              </a:spcBef>
              <a:tabLst>
                <a:tab pos="1488758" algn="l"/>
              </a:tabLst>
            </a:pPr>
            <a:r>
              <a:rPr lang="en-US" altLang="ja-JP" dirty="0">
                <a:latin typeface="ヒラギノ角ゴ Pro W3" charset="-128"/>
                <a:ea typeface="ヒラギノ角ゴ Pro W3" charset="-128"/>
                <a:cs typeface="ヒラギノ角ゴ Pro W3" charset="-128"/>
                <a:sym typeface="ヒラギノ角ゴ Pro W3" charset="-128"/>
              </a:rPr>
              <a:t>A die hard method</a:t>
            </a:r>
          </a:p>
        </p:txBody>
      </p:sp>
      <p:sp>
        <p:nvSpPr>
          <p:cNvPr id="25603" name="Rectangle 3"/>
          <p:cNvSpPr>
            <a:spLocks/>
          </p:cNvSpPr>
          <p:nvPr/>
        </p:nvSpPr>
        <p:spPr bwMode="auto">
          <a:xfrm>
            <a:off x="1348740" y="2566035"/>
            <a:ext cx="6435090" cy="537210"/>
          </a:xfrm>
          <a:prstGeom prst="rect">
            <a:avLst/>
          </a:prstGeom>
          <a:noFill/>
          <a:ln w="12700" cap="flat">
            <a:noFill/>
            <a:miter lim="800000"/>
            <a:headEnd type="none" w="med" len="med"/>
            <a:tailEnd type="none" w="med" len="med"/>
          </a:ln>
        </p:spPr>
        <p:txBody>
          <a:bodyPr lIns="0" tIns="0" rIns="0" bIns="0">
            <a:prstTxWarp prst="textNoShape">
              <a:avLst/>
            </a:prstTxWarp>
          </a:bodyPr>
          <a:lstStyle/>
          <a:p>
            <a:pPr algn="ctr">
              <a:tabLst>
                <a:tab pos="754380" algn="l"/>
              </a:tabLst>
            </a:pPr>
            <a:r>
              <a:rPr lang="ja-JP" altLang="en-US" sz="2400" dirty="0">
                <a:solidFill>
                  <a:schemeClr val="tx1"/>
                </a:solidFill>
              </a:rPr>
              <a:t>電子軌道</a:t>
            </a:r>
            <a:r>
              <a:rPr lang="en-US" altLang="ja-JP" sz="2400" dirty="0" err="1">
                <a:solidFill>
                  <a:schemeClr val="tx1"/>
                </a:solidFill>
              </a:rPr>
              <a:t>Ψ</a:t>
            </a:r>
            <a:r>
              <a:rPr lang="ja-JP" altLang="en-US" sz="2400" dirty="0">
                <a:solidFill>
                  <a:schemeClr val="tx1"/>
                </a:solidFill>
              </a:rPr>
              <a:t>を展開する基底関数の種類</a:t>
            </a:r>
          </a:p>
        </p:txBody>
      </p:sp>
      <p:sp>
        <p:nvSpPr>
          <p:cNvPr id="25604" name="Rectangle 4"/>
          <p:cNvSpPr>
            <a:spLocks/>
          </p:cNvSpPr>
          <p:nvPr/>
        </p:nvSpPr>
        <p:spPr bwMode="auto">
          <a:xfrm>
            <a:off x="2661680" y="3580581"/>
            <a:ext cx="3803030" cy="2286000"/>
          </a:xfrm>
          <a:prstGeom prst="rect">
            <a:avLst/>
          </a:prstGeom>
          <a:noFill/>
          <a:ln w="12700" cap="flat">
            <a:noFill/>
            <a:miter lim="800000"/>
            <a:headEnd type="none" w="med" len="med"/>
            <a:tailEnd type="none" w="med" len="med"/>
          </a:ln>
        </p:spPr>
        <p:txBody>
          <a:bodyPr lIns="0" tIns="0" rIns="0" bIns="0">
            <a:prstTxWarp prst="textNoShape">
              <a:avLst/>
            </a:prstTxWarp>
          </a:bodyPr>
          <a:lstStyle/>
          <a:p>
            <a:pPr marL="400050" indent="-400050">
              <a:spcAft>
                <a:spcPts val="1800"/>
              </a:spcAft>
              <a:buClr>
                <a:srgbClr val="7F7F7F"/>
              </a:buClr>
              <a:buSzPct val="150000"/>
              <a:buFont typeface="Gill Sans" charset="0"/>
              <a:buChar char="•"/>
              <a:tabLst>
                <a:tab pos="754380" algn="l"/>
                <a:tab pos="754380" algn="l"/>
                <a:tab pos="754380" algn="l"/>
                <a:tab pos="754380" algn="l"/>
              </a:tabLst>
            </a:pPr>
            <a:r>
              <a:rPr lang="ja-JP" altLang="en-US" sz="2400" dirty="0">
                <a:solidFill>
                  <a:srgbClr val="BFBFBF"/>
                </a:solidFill>
              </a:rPr>
              <a:t>実空間メッシュ</a:t>
            </a:r>
            <a:r>
              <a:rPr lang="en-US" altLang="ja-JP" sz="2400" dirty="0">
                <a:solidFill>
                  <a:srgbClr val="BFBFBF"/>
                </a:solidFill>
              </a:rPr>
              <a:t>(RSDFT)</a:t>
            </a:r>
          </a:p>
          <a:p>
            <a:pPr marL="400050" indent="-400050">
              <a:spcAft>
                <a:spcPts val="1800"/>
              </a:spcAft>
              <a:buClr>
                <a:srgbClr val="7F7F7F"/>
              </a:buClr>
              <a:buSzPct val="150000"/>
              <a:buFont typeface="Gill Sans" charset="0"/>
              <a:buChar char="•"/>
              <a:tabLst>
                <a:tab pos="754380" algn="l"/>
                <a:tab pos="754380" algn="l"/>
                <a:tab pos="754380" algn="l"/>
                <a:tab pos="754380" algn="l"/>
              </a:tabLst>
            </a:pPr>
            <a:r>
              <a:rPr lang="ja-JP" altLang="en-US" sz="2400" dirty="0">
                <a:solidFill>
                  <a:srgbClr val="BFBFBF"/>
                </a:solidFill>
              </a:rPr>
              <a:t>実空間有限要素</a:t>
            </a:r>
            <a:endParaRPr lang="en-US" altLang="ja-JP" sz="2400" dirty="0">
              <a:solidFill>
                <a:srgbClr val="BFBFBF"/>
              </a:solidFill>
            </a:endParaRPr>
          </a:p>
          <a:p>
            <a:pPr marL="400050" indent="-400050">
              <a:spcAft>
                <a:spcPts val="1800"/>
              </a:spcAft>
              <a:buClr>
                <a:srgbClr val="7F7F7F"/>
              </a:buClr>
              <a:buSzPct val="150000"/>
              <a:buFont typeface="Gill Sans" charset="0"/>
              <a:buChar char="•"/>
              <a:tabLst>
                <a:tab pos="754380" algn="l"/>
                <a:tab pos="754380" algn="l"/>
                <a:tab pos="754380" algn="l"/>
                <a:tab pos="754380" algn="l"/>
              </a:tabLst>
            </a:pPr>
            <a:r>
              <a:rPr lang="ja-JP" altLang="en-US" sz="2400" dirty="0">
                <a:solidFill>
                  <a:srgbClr val="BFBFBF"/>
                </a:solidFill>
              </a:rPr>
              <a:t>ガウス関数</a:t>
            </a:r>
            <a:r>
              <a:rPr lang="en-US" altLang="ja-JP" sz="2400" dirty="0">
                <a:solidFill>
                  <a:srgbClr val="BFBFBF"/>
                </a:solidFill>
              </a:rPr>
              <a:t>(Gaussian)</a:t>
            </a:r>
          </a:p>
          <a:p>
            <a:pPr marL="400050" indent="-400050">
              <a:spcAft>
                <a:spcPts val="1800"/>
              </a:spcAft>
              <a:buSzPct val="150000"/>
              <a:buFont typeface="Gill Sans" charset="0"/>
              <a:buChar char="•"/>
              <a:tabLst>
                <a:tab pos="754380" algn="l"/>
                <a:tab pos="754380" algn="l"/>
                <a:tab pos="754380" algn="l"/>
                <a:tab pos="754380" algn="l"/>
              </a:tabLst>
            </a:pPr>
            <a:r>
              <a:rPr lang="ja-JP" altLang="en-US" sz="2400" dirty="0">
                <a:solidFill>
                  <a:schemeClr val="tx1"/>
                </a:solidFill>
              </a:rPr>
              <a:t>平面波（フーリエ変換）</a:t>
            </a:r>
          </a:p>
        </p:txBody>
      </p:sp>
      <p:sp>
        <p:nvSpPr>
          <p:cNvPr id="2" name="スライド番号プレースホルダー 1"/>
          <p:cNvSpPr>
            <a:spLocks noGrp="1"/>
          </p:cNvSpPr>
          <p:nvPr>
            <p:ph type="sldNum" sz="quarter" idx="12"/>
          </p:nvPr>
        </p:nvSpPr>
        <p:spPr/>
        <p:txBody>
          <a:bodyPr/>
          <a:lstStyle/>
          <a:p>
            <a:fld id="{AFDF1CC8-78FC-444A-A46F-F0C924EEE8AE}" type="slidenum">
              <a:rPr kumimoji="1" lang="ja-JP" altLang="en-US" smtClean="0"/>
              <a:pPr/>
              <a:t>10</a:t>
            </a:fld>
            <a:endParaRPr kumimoji="1" lang="ja-JP" alt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891540" y="308610"/>
            <a:ext cx="7360920" cy="822960"/>
          </a:xfrm>
          <a:ln/>
        </p:spPr>
        <p:txBody>
          <a:bodyPr/>
          <a:lstStyle/>
          <a:p>
            <a:pPr>
              <a:tabLst>
                <a:tab pos="857250" algn="l"/>
              </a:tabLst>
            </a:pPr>
            <a:r>
              <a:rPr lang="ja-JP" altLang="en-US" sz="4300" dirty="0"/>
              <a:t>平面波基底の良い点</a:t>
            </a:r>
          </a:p>
        </p:txBody>
      </p:sp>
      <p:sp>
        <p:nvSpPr>
          <p:cNvPr id="26626" name="Rectangle 2"/>
          <p:cNvSpPr>
            <a:spLocks noGrp="1" noChangeArrowheads="1"/>
          </p:cNvSpPr>
          <p:nvPr>
            <p:ph type="body" idx="1"/>
          </p:nvPr>
        </p:nvSpPr>
        <p:spPr>
          <a:xfrm>
            <a:off x="891540" y="1931670"/>
            <a:ext cx="7360920" cy="4401943"/>
          </a:xfrm>
          <a:ln/>
        </p:spPr>
        <p:txBody>
          <a:bodyPr/>
          <a:lstStyle/>
          <a:p>
            <a:pPr marL="632937">
              <a:spcBef>
                <a:spcPct val="0"/>
              </a:spcBef>
              <a:spcAft>
                <a:spcPts val="1800"/>
              </a:spcAft>
              <a:tabLst>
                <a:tab pos="1090137" algn="l"/>
                <a:tab pos="1090137" algn="l"/>
                <a:tab pos="1410177" algn="l"/>
                <a:tab pos="1090137" algn="l"/>
                <a:tab pos="1090137" algn="l"/>
                <a:tab pos="1090137" algn="l"/>
              </a:tabLst>
            </a:pPr>
            <a:r>
              <a:rPr lang="ja-JP" altLang="en-US" sz="2200" dirty="0"/>
              <a:t>周期境界条件の下で自然（結晶格子）</a:t>
            </a:r>
            <a:endParaRPr lang="en-US" altLang="ja-JP" sz="2200" dirty="0"/>
          </a:p>
          <a:p>
            <a:pPr marL="632937">
              <a:spcBef>
                <a:spcPts val="900"/>
              </a:spcBef>
              <a:spcAft>
                <a:spcPts val="1800"/>
              </a:spcAft>
              <a:tabLst>
                <a:tab pos="1090137" algn="l"/>
                <a:tab pos="1090137" algn="l"/>
                <a:tab pos="1410177" algn="l"/>
                <a:tab pos="1090137" algn="l"/>
                <a:tab pos="1090137" algn="l"/>
                <a:tab pos="1090137" algn="l"/>
              </a:tabLst>
            </a:pPr>
            <a:r>
              <a:rPr lang="ja-JP" altLang="en-US" sz="2200" dirty="0"/>
              <a:t>物体を並進しても精度が変化しない</a:t>
            </a:r>
            <a:endParaRPr lang="en-US" altLang="ja-JP" sz="2200" dirty="0"/>
          </a:p>
          <a:p>
            <a:pPr marL="952977" lvl="1">
              <a:spcBef>
                <a:spcPts val="900"/>
              </a:spcBef>
              <a:spcAft>
                <a:spcPts val="1800"/>
              </a:spcAft>
              <a:tabLst>
                <a:tab pos="1090137" algn="l"/>
                <a:tab pos="1090137" algn="l"/>
                <a:tab pos="1410177" algn="l"/>
                <a:tab pos="1090137" algn="l"/>
                <a:tab pos="1090137" algn="l"/>
                <a:tab pos="1090137" algn="l"/>
              </a:tabLst>
            </a:pPr>
            <a:r>
              <a:rPr lang="ja-JP" altLang="en-US" sz="2200" dirty="0"/>
              <a:t>関数の微分について閉じている</a:t>
            </a:r>
            <a:endParaRPr lang="en-US" altLang="ja-JP" sz="2200" dirty="0"/>
          </a:p>
          <a:p>
            <a:pPr marL="632937">
              <a:spcBef>
                <a:spcPts val="900"/>
              </a:spcBef>
              <a:spcAft>
                <a:spcPts val="1800"/>
              </a:spcAft>
              <a:tabLst>
                <a:tab pos="1090137" algn="l"/>
                <a:tab pos="1090137" algn="l"/>
                <a:tab pos="1410177" algn="l"/>
                <a:tab pos="1090137" algn="l"/>
                <a:tab pos="1090137" algn="l"/>
                <a:tab pos="1090137" algn="l"/>
              </a:tabLst>
            </a:pPr>
            <a:r>
              <a:rPr lang="ja-JP" altLang="en-US" sz="2200" dirty="0"/>
              <a:t>ほとんどすべての行列要素が厳密に得られる。定式化が単純にすむ。</a:t>
            </a:r>
            <a:endParaRPr lang="en-US" altLang="ja-JP" sz="2200" dirty="0"/>
          </a:p>
          <a:p>
            <a:pPr marL="632937">
              <a:spcBef>
                <a:spcPts val="900"/>
              </a:spcBef>
              <a:spcAft>
                <a:spcPts val="1800"/>
              </a:spcAft>
              <a:tabLst>
                <a:tab pos="1090137" algn="l"/>
                <a:tab pos="1090137" algn="l"/>
                <a:tab pos="1410177" algn="l"/>
                <a:tab pos="1090137" algn="l"/>
                <a:tab pos="1090137" algn="l"/>
                <a:tab pos="1090137" algn="l"/>
              </a:tabLst>
            </a:pPr>
            <a:r>
              <a:rPr lang="ja-JP" altLang="en-US" sz="2200" dirty="0"/>
              <a:t>シミュレーションセルの形状変化への追随が簡単</a:t>
            </a:r>
            <a:endParaRPr lang="en-US" altLang="ja-JP" sz="2200" dirty="0"/>
          </a:p>
          <a:p>
            <a:pPr marL="632937">
              <a:spcBef>
                <a:spcPts val="900"/>
              </a:spcBef>
              <a:spcAft>
                <a:spcPts val="1800"/>
              </a:spcAft>
              <a:tabLst>
                <a:tab pos="1090137" algn="l"/>
                <a:tab pos="1090137" algn="l"/>
                <a:tab pos="1410177" algn="l"/>
                <a:tab pos="1090137" algn="l"/>
                <a:tab pos="1090137" algn="l"/>
                <a:tab pos="1090137" algn="l"/>
              </a:tabLst>
            </a:pPr>
            <a:r>
              <a:rPr lang="ja-JP" altLang="en-US" sz="2200" dirty="0"/>
              <a:t>ハードウエアの利用効率が高い</a:t>
            </a:r>
            <a:r>
              <a:rPr lang="en-US" altLang="ja-JP" sz="2200" dirty="0"/>
              <a:t>(BLAS3)</a:t>
            </a:r>
          </a:p>
        </p:txBody>
      </p:sp>
      <p:sp>
        <p:nvSpPr>
          <p:cNvPr id="26627" name="Rectangle 3"/>
          <p:cNvSpPr>
            <a:spLocks/>
          </p:cNvSpPr>
          <p:nvPr/>
        </p:nvSpPr>
        <p:spPr bwMode="auto">
          <a:xfrm>
            <a:off x="777240" y="1280160"/>
            <a:ext cx="7578090" cy="502920"/>
          </a:xfrm>
          <a:prstGeom prst="rect">
            <a:avLst/>
          </a:prstGeom>
          <a:noFill/>
          <a:ln w="12700" cap="flat">
            <a:noFill/>
            <a:miter lim="800000"/>
            <a:headEnd type="none" w="med" len="med"/>
            <a:tailEnd type="none" w="med" len="med"/>
          </a:ln>
        </p:spPr>
        <p:txBody>
          <a:bodyPr lIns="0" tIns="0" rIns="0" bIns="0">
            <a:prstTxWarp prst="textNoShape">
              <a:avLst/>
            </a:prstTxWarp>
          </a:bodyPr>
          <a:lstStyle/>
          <a:p>
            <a:pPr algn="ctr">
              <a:tabLst>
                <a:tab pos="754380" algn="l"/>
              </a:tabLst>
            </a:pPr>
            <a:r>
              <a:rPr lang="ja-JP" altLang="en-US" sz="2400" dirty="0">
                <a:solidFill>
                  <a:schemeClr val="tx1"/>
                </a:solidFill>
              </a:rPr>
              <a:t>空間的局在性を持たないのに使われるのは？</a:t>
            </a:r>
          </a:p>
        </p:txBody>
      </p:sp>
      <p:sp>
        <p:nvSpPr>
          <p:cNvPr id="2" name="スライド番号プレースホルダー 1"/>
          <p:cNvSpPr>
            <a:spLocks noGrp="1"/>
          </p:cNvSpPr>
          <p:nvPr>
            <p:ph type="sldNum" sz="quarter" idx="12"/>
          </p:nvPr>
        </p:nvSpPr>
        <p:spPr/>
        <p:txBody>
          <a:bodyPr/>
          <a:lstStyle/>
          <a:p>
            <a:fld id="{AFDF1CC8-78FC-444A-A46F-F0C924EEE8AE}" type="slidenum">
              <a:rPr kumimoji="1" lang="ja-JP" altLang="en-US" smtClean="0"/>
              <a:pPr/>
              <a:t>11</a:t>
            </a:fld>
            <a:endParaRPr kumimoji="1" lang="ja-JP" altLang="en-U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662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662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662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662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87046"/>
            <a:ext cx="8229600" cy="1143000"/>
          </a:xfrm>
        </p:spPr>
        <p:txBody>
          <a:bodyPr/>
          <a:lstStyle/>
          <a:p>
            <a:r>
              <a:rPr kumimoji="1" lang="en-US" altLang="ja-JP" dirty="0" err="1" smtClean="0"/>
              <a:t>xTAPP</a:t>
            </a:r>
            <a:r>
              <a:rPr kumimoji="1" lang="ja-JP" altLang="en-US" dirty="0" smtClean="0"/>
              <a:t>の概要の解説</a:t>
            </a:r>
            <a:endParaRPr kumimoji="1" lang="ja-JP" altLang="en-US" dirty="0"/>
          </a:p>
        </p:txBody>
      </p:sp>
      <p:sp>
        <p:nvSpPr>
          <p:cNvPr id="3" name="コンテンツ プレースホルダー 2"/>
          <p:cNvSpPr>
            <a:spLocks noGrp="1"/>
          </p:cNvSpPr>
          <p:nvPr>
            <p:ph idx="1"/>
          </p:nvPr>
        </p:nvSpPr>
        <p:spPr>
          <a:xfrm>
            <a:off x="457200" y="1324794"/>
            <a:ext cx="8229600" cy="5616690"/>
          </a:xfrm>
        </p:spPr>
        <p:txBody>
          <a:bodyPr>
            <a:normAutofit/>
          </a:bodyPr>
          <a:lstStyle/>
          <a:p>
            <a:r>
              <a:rPr lang="en-US" altLang="ja-JP" sz="2400" b="1" dirty="0" err="1" smtClean="0"/>
              <a:t>xTAPP</a:t>
            </a:r>
            <a:r>
              <a:rPr lang="en-US" altLang="ja-JP" sz="2400" b="1" dirty="0"/>
              <a:t> (</a:t>
            </a:r>
            <a:r>
              <a:rPr lang="en-US" altLang="ja-JP" sz="2400" b="1" dirty="0" err="1"/>
              <a:t>eXtended</a:t>
            </a:r>
            <a:r>
              <a:rPr lang="en-US" altLang="ja-JP" sz="2400" b="1" dirty="0"/>
              <a:t> Tokyo </a:t>
            </a:r>
            <a:r>
              <a:rPr lang="en-US" altLang="ja-JP" sz="2400" b="1" dirty="0" err="1"/>
              <a:t>Ab</a:t>
            </a:r>
            <a:r>
              <a:rPr lang="en-US" altLang="ja-JP" sz="2400" b="1" dirty="0"/>
              <a:t>-initio Program Package</a:t>
            </a:r>
            <a:r>
              <a:rPr lang="en-US" altLang="ja-JP" sz="2400" b="1" dirty="0" smtClean="0"/>
              <a:t>)</a:t>
            </a:r>
            <a:r>
              <a:rPr lang="en-US" altLang="ja-JP" sz="2400" b="1" dirty="0"/>
              <a:t/>
            </a:r>
            <a:br>
              <a:rPr lang="en-US" altLang="ja-JP" sz="2400" b="1" dirty="0"/>
            </a:br>
            <a:r>
              <a:rPr lang="ja-JP" altLang="en-US" sz="2400" dirty="0" smtClean="0"/>
              <a:t>密度</a:t>
            </a:r>
            <a:r>
              <a:rPr lang="ja-JP" altLang="en-US" sz="2400" dirty="0"/>
              <a:t>汎関数理論に基づく擬ポテンシャル法による平面波基底の第一原理計算</a:t>
            </a:r>
            <a:r>
              <a:rPr lang="ja-JP" altLang="en-US" sz="2400" dirty="0" smtClean="0"/>
              <a:t>コード</a:t>
            </a:r>
            <a:endParaRPr lang="en-US" altLang="ja-JP" sz="2400" dirty="0" smtClean="0"/>
          </a:p>
          <a:p>
            <a:r>
              <a:rPr lang="en-US" altLang="ja-JP" sz="2400" b="1" dirty="0" err="1" smtClean="0"/>
              <a:t>xTAPP</a:t>
            </a:r>
            <a:r>
              <a:rPr kumimoji="1" lang="ja-JP" altLang="en-US" sz="2400" b="1" dirty="0" smtClean="0"/>
              <a:t>の歴史</a:t>
            </a:r>
            <a:r>
              <a:rPr lang="en-US" altLang="ja-JP" sz="2400" dirty="0"/>
              <a:t/>
            </a:r>
            <a:br>
              <a:rPr lang="en-US" altLang="ja-JP" sz="2400" dirty="0"/>
            </a:br>
            <a:r>
              <a:rPr lang="en-US" altLang="ja-JP" sz="2400" dirty="0" smtClean="0"/>
              <a:t>* </a:t>
            </a:r>
            <a:r>
              <a:rPr lang="en-US" altLang="ja-JP" sz="2400" b="1" dirty="0" smtClean="0"/>
              <a:t>TAPP (Tokyo </a:t>
            </a:r>
            <a:r>
              <a:rPr lang="en-US" altLang="ja-JP" sz="2400" b="1" dirty="0" err="1"/>
              <a:t>Ab</a:t>
            </a:r>
            <a:r>
              <a:rPr lang="en-US" altLang="ja-JP" sz="2400" b="1" dirty="0"/>
              <a:t>-initio Program Package</a:t>
            </a:r>
            <a:r>
              <a:rPr lang="en-US" altLang="ja-JP" sz="2400" b="1" dirty="0" smtClean="0"/>
              <a:t>) </a:t>
            </a:r>
            <a:r>
              <a:rPr lang="ja-JP" altLang="en-US" sz="2400" b="1" dirty="0" smtClean="0"/>
              <a:t>について</a:t>
            </a:r>
            <a:r>
              <a:rPr lang="en-US" altLang="ja-JP" sz="2400" dirty="0"/>
              <a:t/>
            </a:r>
            <a:br>
              <a:rPr lang="en-US" altLang="ja-JP" sz="2400" dirty="0"/>
            </a:br>
            <a:r>
              <a:rPr lang="ja-JP" altLang="en-US" sz="2000" dirty="0" smtClean="0"/>
              <a:t>白石</a:t>
            </a:r>
            <a:r>
              <a:rPr lang="ja-JP" altLang="en-US" sz="2000" dirty="0"/>
              <a:t>賢二氏（現　筑波大）など東大理・物理の植村、上村研究室の関係者が開発した平面波基底擬ポテンシャル全エネルギー計算プログラム</a:t>
            </a:r>
            <a:r>
              <a:rPr lang="en-US" altLang="ja-JP" sz="2000" dirty="0" smtClean="0"/>
              <a:t>PPSF</a:t>
            </a:r>
            <a:r>
              <a:rPr lang="ja-JP" altLang="en-US" sz="2000" dirty="0" smtClean="0"/>
              <a:t>が基礎。</a:t>
            </a:r>
            <a:r>
              <a:rPr lang="en-US" altLang="ja-JP" sz="2000" dirty="0" smtClean="0"/>
              <a:t/>
            </a:r>
            <a:br>
              <a:rPr lang="en-US" altLang="ja-JP" sz="2000" dirty="0" smtClean="0"/>
            </a:br>
            <a:r>
              <a:rPr lang="ja-JP" altLang="en-US" sz="2000" dirty="0" smtClean="0"/>
              <a:t>その後、押山</a:t>
            </a:r>
            <a:r>
              <a:rPr lang="ja-JP" altLang="en-US" sz="2000" dirty="0"/>
              <a:t>淳氏（現　東大工）のグループに在籍していた杉野修氏（現　東大物性研）が開発した共役勾配法による対角化コードを取り込んで、山内淳氏（現　慶大理工）などがウルトラソフト擬ポテンシャルに対応させた</a:t>
            </a:r>
            <a:r>
              <a:rPr lang="ja-JP" altLang="en-US" sz="2000" dirty="0" smtClean="0"/>
              <a:t>プログラム（</a:t>
            </a:r>
            <a:r>
              <a:rPr lang="en-US" altLang="ja-JP" sz="2000" dirty="0"/>
              <a:t>1990</a:t>
            </a:r>
            <a:r>
              <a:rPr lang="ja-JP" altLang="en-US" sz="2000" dirty="0"/>
              <a:t>年</a:t>
            </a:r>
            <a:r>
              <a:rPr lang="ja-JP" altLang="en-US" sz="2000" dirty="0" smtClean="0"/>
              <a:t>）</a:t>
            </a:r>
            <a:r>
              <a:rPr lang="en-US" altLang="ja-JP" sz="2000" dirty="0"/>
              <a:t/>
            </a:r>
            <a:br>
              <a:rPr lang="en-US" altLang="ja-JP" sz="2000" dirty="0"/>
            </a:br>
            <a:r>
              <a:rPr lang="en-US" altLang="ja-JP" sz="2400" dirty="0" smtClean="0"/>
              <a:t>* </a:t>
            </a:r>
            <a:r>
              <a:rPr lang="en-US" altLang="ja-JP" sz="2400" b="1" dirty="0" err="1" smtClean="0"/>
              <a:t>xTAPP</a:t>
            </a:r>
            <a:r>
              <a:rPr lang="ja-JP" altLang="en-US" sz="2400" b="1" dirty="0" smtClean="0"/>
              <a:t>へ</a:t>
            </a:r>
            <a:r>
              <a:rPr lang="en-US" altLang="ja-JP" sz="2000" dirty="0" smtClean="0"/>
              <a:t/>
            </a:r>
            <a:br>
              <a:rPr lang="en-US" altLang="ja-JP" sz="2000" dirty="0" smtClean="0"/>
            </a:br>
            <a:r>
              <a:rPr lang="en-US" altLang="ja-JP" sz="2000" dirty="0" smtClean="0"/>
              <a:t>TAPP</a:t>
            </a:r>
            <a:r>
              <a:rPr lang="ja-JP" altLang="en-US" sz="2000" dirty="0"/>
              <a:t>を</a:t>
            </a:r>
            <a:r>
              <a:rPr lang="en-US" altLang="ja-JP" sz="2000" dirty="0"/>
              <a:t>2000</a:t>
            </a:r>
            <a:r>
              <a:rPr lang="ja-JP" altLang="en-US" sz="2000" dirty="0"/>
              <a:t>年ごろ吉本が分岐させ、</a:t>
            </a:r>
            <a:r>
              <a:rPr lang="en-US" altLang="ja-JP" sz="2000" dirty="0" err="1"/>
              <a:t>OpenMP</a:t>
            </a:r>
            <a:r>
              <a:rPr lang="en-US" altLang="ja-JP" sz="2000" dirty="0"/>
              <a:t> </a:t>
            </a:r>
            <a:r>
              <a:rPr lang="ja-JP" altLang="en-US" sz="2000" dirty="0"/>
              <a:t>および </a:t>
            </a:r>
            <a:r>
              <a:rPr lang="en-US" altLang="ja-JP" sz="2000" dirty="0"/>
              <a:t>MPI </a:t>
            </a:r>
            <a:r>
              <a:rPr lang="ja-JP" altLang="en-US" sz="2000" dirty="0"/>
              <a:t>や</a:t>
            </a:r>
            <a:r>
              <a:rPr lang="en-US" altLang="ja-JP" sz="2000" dirty="0"/>
              <a:t>GPU</a:t>
            </a:r>
            <a:r>
              <a:rPr lang="ja-JP" altLang="en-US" sz="2000" dirty="0"/>
              <a:t>並列などによる高速化、セル変形への対応、分子動力学の実装、コード全体の近代化などを行ったものが</a:t>
            </a:r>
            <a:r>
              <a:rPr lang="en-US" altLang="ja-JP" sz="2000" dirty="0" err="1" smtClean="0"/>
              <a:t>xTAPP</a:t>
            </a:r>
            <a:endParaRPr kumimoji="1" lang="ja-JP" altLang="en-US"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12</a:t>
            </a:fld>
            <a:endParaRPr kumimoji="1" lang="ja-JP" altLang="en-US"/>
          </a:p>
        </p:txBody>
      </p:sp>
    </p:spTree>
    <p:extLst>
      <p:ext uri="{BB962C8B-B14F-4D97-AF65-F5344CB8AC3E}">
        <p14:creationId xmlns:p14="http://schemas.microsoft.com/office/powerpoint/2010/main" val="186362360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xTAPP</a:t>
            </a:r>
            <a:r>
              <a:rPr kumimoji="1" lang="ja-JP" altLang="en-US" smtClean="0"/>
              <a:t>について</a:t>
            </a:r>
            <a:endParaRPr kumimoji="1" lang="ja-JP" altLang="en-US"/>
          </a:p>
        </p:txBody>
      </p:sp>
      <p:sp>
        <p:nvSpPr>
          <p:cNvPr id="3" name="コンテンツ プレースホルダー 2"/>
          <p:cNvSpPr>
            <a:spLocks noGrp="1"/>
          </p:cNvSpPr>
          <p:nvPr>
            <p:ph idx="1"/>
          </p:nvPr>
        </p:nvSpPr>
        <p:spPr>
          <a:xfrm>
            <a:off x="227292" y="1600200"/>
            <a:ext cx="8686800" cy="5045669"/>
          </a:xfrm>
        </p:spPr>
        <p:txBody>
          <a:bodyPr>
            <a:noAutofit/>
          </a:bodyPr>
          <a:lstStyle/>
          <a:p>
            <a:pPr>
              <a:spcAft>
                <a:spcPts val="600"/>
              </a:spcAft>
            </a:pPr>
            <a:r>
              <a:rPr lang="ja-JP" altLang="en-US" sz="2600" dirty="0"/>
              <a:t>対象物質・</a:t>
            </a:r>
            <a:r>
              <a:rPr lang="ja-JP" altLang="en-US" sz="2600" dirty="0" smtClean="0"/>
              <a:t>モデル</a:t>
            </a:r>
            <a:r>
              <a:rPr lang="en-US" altLang="ja-JP" sz="2600" dirty="0" smtClean="0"/>
              <a:t/>
            </a:r>
            <a:br>
              <a:rPr lang="en-US" altLang="ja-JP" sz="2600" dirty="0" smtClean="0"/>
            </a:br>
            <a:r>
              <a:rPr lang="ja-JP" altLang="en-US" sz="2400" dirty="0" smtClean="0"/>
              <a:t>原子</a:t>
            </a:r>
            <a:r>
              <a:rPr lang="ja-JP" altLang="en-US" sz="2400" dirty="0"/>
              <a:t>・分子系、固体系（金属、半導体、酸化物、表面・界面など</a:t>
            </a:r>
            <a:r>
              <a:rPr lang="ja-JP" altLang="en-US" sz="2400" dirty="0" smtClean="0"/>
              <a:t>）</a:t>
            </a:r>
            <a:endParaRPr lang="ja-JP" altLang="en-US" sz="2400" dirty="0"/>
          </a:p>
          <a:p>
            <a:pPr>
              <a:spcAft>
                <a:spcPts val="600"/>
              </a:spcAft>
            </a:pPr>
            <a:r>
              <a:rPr lang="ja-JP" altLang="en-US" sz="2600" dirty="0" smtClean="0"/>
              <a:t>手法</a:t>
            </a:r>
            <a:r>
              <a:rPr lang="en-US" altLang="ja-JP" sz="2600" dirty="0" smtClean="0"/>
              <a:t/>
            </a:r>
            <a:br>
              <a:rPr lang="en-US" altLang="ja-JP" sz="2600" dirty="0" smtClean="0"/>
            </a:br>
            <a:r>
              <a:rPr lang="ja-JP" altLang="en-US" sz="2400" dirty="0" smtClean="0"/>
              <a:t>密度</a:t>
            </a:r>
            <a:r>
              <a:rPr lang="ja-JP" altLang="en-US" sz="2400" dirty="0"/>
              <a:t>汎関数理論（</a:t>
            </a:r>
            <a:r>
              <a:rPr lang="en-US" altLang="ja-JP" sz="2400" dirty="0"/>
              <a:t>LDA, LSDA, GGA, hybrid</a:t>
            </a:r>
            <a:r>
              <a:rPr lang="ja-JP" altLang="en-US" sz="2400" dirty="0"/>
              <a:t>）、ウルトラソフト擬ポテンシャル法と平面波基底、反復的な波動関数の</a:t>
            </a:r>
            <a:r>
              <a:rPr lang="ja-JP" altLang="en-US" sz="2400" dirty="0" smtClean="0"/>
              <a:t>対角化、</a:t>
            </a:r>
            <a:r>
              <a:rPr lang="en-US" altLang="ja-JP" sz="2400" dirty="0" smtClean="0"/>
              <a:t>Effective Screening Medium</a:t>
            </a:r>
            <a:r>
              <a:rPr lang="ja-JP" altLang="en-US" sz="2400" dirty="0" smtClean="0"/>
              <a:t>法</a:t>
            </a:r>
            <a:endParaRPr lang="ja-JP" altLang="en-US" sz="2400" dirty="0"/>
          </a:p>
          <a:p>
            <a:r>
              <a:rPr lang="ja-JP" altLang="en-US" sz="2600" dirty="0"/>
              <a:t>求められる</a:t>
            </a:r>
            <a:r>
              <a:rPr lang="ja-JP" altLang="en-US" sz="2600" dirty="0" smtClean="0"/>
              <a:t>物理量</a:t>
            </a:r>
            <a:r>
              <a:rPr lang="en-US" altLang="ja-JP" sz="2600" dirty="0" smtClean="0"/>
              <a:t/>
            </a:r>
            <a:br>
              <a:rPr lang="en-US" altLang="ja-JP" sz="2600" dirty="0" smtClean="0"/>
            </a:br>
            <a:r>
              <a:rPr lang="ja-JP" altLang="en-US" sz="2400" dirty="0" smtClean="0"/>
              <a:t>全エネルギー</a:t>
            </a:r>
            <a:r>
              <a:rPr lang="ja-JP" altLang="en-US" sz="2400" dirty="0"/>
              <a:t>、固有エネルギー、電荷密度分布、スピン偏極分布、波動関数、原子に働く力、セルのストレス、</a:t>
            </a:r>
            <a:r>
              <a:rPr lang="en-US" altLang="ja-JP" sz="2400" dirty="0"/>
              <a:t>projected DOS</a:t>
            </a:r>
            <a:r>
              <a:rPr lang="ja-JP" altLang="en-US" sz="2400" dirty="0"/>
              <a:t>、バンド分散、</a:t>
            </a:r>
            <a:r>
              <a:rPr lang="en-US" altLang="ja-JP" sz="2400" dirty="0"/>
              <a:t>STM</a:t>
            </a:r>
            <a:r>
              <a:rPr lang="ja-JP" altLang="en-US" sz="2400" dirty="0"/>
              <a:t>像、安定構造（原子位置、格子定数）、分子</a:t>
            </a:r>
            <a:r>
              <a:rPr lang="ja-JP" altLang="en-US" sz="2400" dirty="0" smtClean="0"/>
              <a:t>動力学、エネルギー障壁</a:t>
            </a:r>
            <a:endParaRPr kumimoji="1" lang="ja-JP" altLang="en-US" sz="24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13</a:t>
            </a:fld>
            <a:endParaRPr kumimoji="1" lang="ja-JP" altLang="en-US"/>
          </a:p>
        </p:txBody>
      </p:sp>
    </p:spTree>
    <p:extLst>
      <p:ext uri="{BB962C8B-B14F-4D97-AF65-F5344CB8AC3E}">
        <p14:creationId xmlns:p14="http://schemas.microsoft.com/office/powerpoint/2010/main" val="261643984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xTAPP</a:t>
            </a:r>
            <a:r>
              <a:rPr kumimoji="1" lang="ja-JP" altLang="en-US" dirty="0" smtClean="0"/>
              <a:t>の実行ファイル（１）</a:t>
            </a:r>
            <a:endParaRPr kumimoji="1" lang="ja-JP" altLang="en-US" dirty="0"/>
          </a:p>
        </p:txBody>
      </p:sp>
      <p:sp>
        <p:nvSpPr>
          <p:cNvPr id="3" name="コンテンツ プレースホルダー 2"/>
          <p:cNvSpPr>
            <a:spLocks noGrp="1"/>
          </p:cNvSpPr>
          <p:nvPr>
            <p:ph idx="1"/>
          </p:nvPr>
        </p:nvSpPr>
        <p:spPr>
          <a:xfrm>
            <a:off x="457200" y="1600200"/>
            <a:ext cx="8229600" cy="4837643"/>
          </a:xfrm>
        </p:spPr>
        <p:txBody>
          <a:bodyPr>
            <a:normAutofit/>
          </a:bodyPr>
          <a:lstStyle/>
          <a:p>
            <a:r>
              <a:rPr kumimoji="1" lang="en-US" altLang="ja-JP" sz="2400" b="1" dirty="0" err="1" smtClean="0"/>
              <a:t>inipot</a:t>
            </a:r>
            <a:r>
              <a:rPr lang="ja-JP" altLang="en-US" sz="2400" dirty="0" smtClean="0"/>
              <a:t>：初期化</a:t>
            </a:r>
            <a:r>
              <a:rPr lang="en-US" altLang="en-US" sz="2400" dirty="0" smtClean="0"/>
              <a:t>プログラム</a:t>
            </a:r>
            <a:r>
              <a:rPr lang="ja-JP" altLang="en-US" sz="2400" dirty="0" smtClean="0"/>
              <a:t>。</a:t>
            </a:r>
            <a:r>
              <a:rPr lang="en-US" altLang="ja-JP" sz="2400" dirty="0" err="1" smtClean="0"/>
              <a:t>Pefcos</a:t>
            </a:r>
            <a:r>
              <a:rPr lang="ja-JP" altLang="en-US" sz="2400" dirty="0" smtClean="0"/>
              <a:t> を</a:t>
            </a:r>
            <a:r>
              <a:rPr lang="ja-JP" altLang="en-US" sz="2400" dirty="0"/>
              <a:t>除くその他</a:t>
            </a:r>
            <a:r>
              <a:rPr lang="ja-JP" altLang="en-US" sz="2400" dirty="0" smtClean="0"/>
              <a:t>のプログラムは</a:t>
            </a:r>
            <a:r>
              <a:rPr lang="en-US" altLang="ja-JP" sz="2400" dirty="0" smtClean="0"/>
              <a:t> </a:t>
            </a:r>
            <a:r>
              <a:rPr lang="en-US" altLang="ja-JP" sz="2400" dirty="0" err="1" smtClean="0"/>
              <a:t>inipot</a:t>
            </a:r>
            <a:r>
              <a:rPr lang="en-US" altLang="ja-JP" sz="2400" dirty="0" smtClean="0"/>
              <a:t> </a:t>
            </a:r>
            <a:r>
              <a:rPr lang="ja-JP" altLang="en-US" sz="2400" dirty="0" smtClean="0"/>
              <a:t>で生成</a:t>
            </a:r>
            <a:r>
              <a:rPr lang="ja-JP" altLang="en-US" sz="2400" dirty="0"/>
              <a:t>した</a:t>
            </a:r>
            <a:r>
              <a:rPr lang="ja-JP" altLang="en-US" sz="2400" dirty="0" smtClean="0"/>
              <a:t>初期化データを</a:t>
            </a:r>
            <a:r>
              <a:rPr lang="ja-JP" altLang="en-US" sz="2400" dirty="0"/>
              <a:t>必要としており、最初に動かす</a:t>
            </a:r>
            <a:r>
              <a:rPr lang="ja-JP" altLang="en-US" sz="2400" dirty="0" smtClean="0"/>
              <a:t>必要がある</a:t>
            </a:r>
            <a:r>
              <a:rPr lang="ja-JP" altLang="en-US" sz="2400" dirty="0"/>
              <a:t>。</a:t>
            </a:r>
            <a:r>
              <a:rPr lang="ja-JP" altLang="en-US" sz="2400" dirty="0" smtClean="0"/>
              <a:t>ただし、データその物</a:t>
            </a:r>
            <a:r>
              <a:rPr lang="ja-JP" altLang="en-US" sz="2400" dirty="0"/>
              <a:t>は計算条件を固定すれば使いまわしできる。</a:t>
            </a:r>
            <a:endParaRPr kumimoji="1" lang="en-US" altLang="ja-JP" sz="2400" dirty="0" smtClean="0"/>
          </a:p>
          <a:p>
            <a:r>
              <a:rPr lang="en-US" altLang="ja-JP" sz="2400" b="1" dirty="0" err="1" smtClean="0"/>
              <a:t>cgmrpt</a:t>
            </a:r>
            <a:r>
              <a:rPr lang="ja-JP" altLang="en-US" sz="2400" dirty="0"/>
              <a:t>：構造最適化を</a:t>
            </a:r>
            <a:r>
              <a:rPr lang="ja-JP" altLang="en-US" sz="2400" dirty="0" smtClean="0"/>
              <a:t>行う</a:t>
            </a:r>
            <a:r>
              <a:rPr lang="en-US" altLang="en-US" sz="2400" dirty="0" smtClean="0"/>
              <a:t>プログラム</a:t>
            </a:r>
            <a:r>
              <a:rPr lang="ja-JP" altLang="en-US" sz="2400" dirty="0"/>
              <a:t>。ローカルポ</a:t>
            </a:r>
            <a:r>
              <a:rPr lang="ja-JP" altLang="en-US" sz="2400" dirty="0" smtClean="0"/>
              <a:t>テンシャル（</a:t>
            </a:r>
            <a:r>
              <a:rPr lang="en-US" altLang="ja-JP" sz="2400" dirty="0" err="1" smtClean="0"/>
              <a:t>lpt</a:t>
            </a:r>
            <a:r>
              <a:rPr lang="ja-JP" altLang="en-US" sz="2400" dirty="0" smtClean="0"/>
              <a:t>）と</a:t>
            </a:r>
            <a:r>
              <a:rPr lang="ja-JP" altLang="en-US" sz="2400" dirty="0"/>
              <a:t>波動</a:t>
            </a:r>
            <a:r>
              <a:rPr lang="ja-JP" altLang="en-US" sz="2400" dirty="0" smtClean="0"/>
              <a:t>関数</a:t>
            </a:r>
            <a:r>
              <a:rPr lang="en-US" altLang="ja-JP" sz="2400" dirty="0" smtClean="0"/>
              <a:t>(</a:t>
            </a:r>
            <a:r>
              <a:rPr lang="en-US" altLang="ja-JP" sz="2400" dirty="0" err="1" smtClean="0"/>
              <a:t>wfn</a:t>
            </a:r>
            <a:r>
              <a:rPr lang="en-US" altLang="ja-JP" sz="2400" dirty="0" smtClean="0"/>
              <a:t>)</a:t>
            </a:r>
            <a:r>
              <a:rPr lang="ja-JP" altLang="en-US" sz="2400" dirty="0" smtClean="0"/>
              <a:t>を出力。</a:t>
            </a:r>
            <a:endParaRPr lang="en-US" altLang="ja-JP" sz="2400" dirty="0" smtClean="0"/>
          </a:p>
          <a:p>
            <a:r>
              <a:rPr lang="en-US" altLang="en-US" sz="2400" b="1" dirty="0" err="1" smtClean="0"/>
              <a:t>vbpef</a:t>
            </a:r>
            <a:r>
              <a:rPr lang="ja-JP" altLang="en-US" sz="2400" dirty="0" smtClean="0"/>
              <a:t>：</a:t>
            </a:r>
            <a:r>
              <a:rPr lang="en-US" altLang="ja-JP" sz="2400" dirty="0" err="1" smtClean="0"/>
              <a:t>lpt</a:t>
            </a:r>
            <a:r>
              <a:rPr lang="en-US" altLang="ja-JP" sz="2400" dirty="0" smtClean="0"/>
              <a:t> </a:t>
            </a:r>
            <a:r>
              <a:rPr lang="ja-JP" altLang="en-US" sz="2400" dirty="0" smtClean="0"/>
              <a:t>と</a:t>
            </a:r>
            <a:r>
              <a:rPr lang="en-US" altLang="ja-JP" sz="2400" dirty="0" smtClean="0"/>
              <a:t> </a:t>
            </a:r>
            <a:r>
              <a:rPr lang="en-US" altLang="ja-JP" sz="2400" dirty="0" err="1" smtClean="0"/>
              <a:t>wfn</a:t>
            </a:r>
            <a:r>
              <a:rPr lang="en-US" altLang="ja-JP" sz="2400" dirty="0" smtClean="0"/>
              <a:t> </a:t>
            </a:r>
            <a:r>
              <a:rPr lang="ja-JP" altLang="en-US" sz="2400" dirty="0" smtClean="0"/>
              <a:t>を</a:t>
            </a:r>
            <a:r>
              <a:rPr lang="ja-JP" altLang="en-US" sz="2400" dirty="0"/>
              <a:t>読み込み固有エネルギー、波動 関数、軌道電荷分布の空間積分値、軌道電荷分布そのものを</a:t>
            </a:r>
            <a:r>
              <a:rPr lang="ja-JP" altLang="en-US" sz="2400" dirty="0" smtClean="0"/>
              <a:t>求めるプログラム。バンド図のデータを生成する。</a:t>
            </a:r>
            <a:endParaRPr lang="en-US" altLang="en-US" sz="2400" dirty="0" smtClean="0"/>
          </a:p>
          <a:p>
            <a:r>
              <a:rPr lang="en-US" altLang="ja-JP" sz="2400" b="1" dirty="0" smtClean="0"/>
              <a:t>wfn2chg</a:t>
            </a:r>
            <a:r>
              <a:rPr lang="ja-JP" altLang="en-US" sz="2400" dirty="0" smtClean="0"/>
              <a:t>：</a:t>
            </a:r>
            <a:r>
              <a:rPr lang="en-US" altLang="ja-JP" sz="2400" dirty="0" err="1" smtClean="0"/>
              <a:t>wfn</a:t>
            </a:r>
            <a:r>
              <a:rPr lang="en-US" altLang="ja-JP" sz="2400" dirty="0" smtClean="0"/>
              <a:t> </a:t>
            </a:r>
            <a:r>
              <a:rPr lang="ja-JP" altLang="en-US" sz="2400" dirty="0" smtClean="0"/>
              <a:t>を</a:t>
            </a:r>
            <a:r>
              <a:rPr lang="ja-JP" altLang="en-US" sz="2400" dirty="0"/>
              <a:t>読み込み電荷分布の空間積分を固有</a:t>
            </a:r>
            <a:r>
              <a:rPr lang="en-US" altLang="en-US" sz="2400" dirty="0"/>
              <a:t>エネルギーで</a:t>
            </a:r>
            <a:r>
              <a:rPr lang="ja-JP" altLang="en-US" sz="2400" dirty="0"/>
              <a:t>分解したもの</a:t>
            </a:r>
            <a:r>
              <a:rPr lang="ja-JP" altLang="en-US" sz="2400" dirty="0" smtClean="0"/>
              <a:t>や</a:t>
            </a:r>
            <a:r>
              <a:rPr lang="en-US" altLang="ja-JP" sz="2400" dirty="0" smtClean="0"/>
              <a:t> projected DOS </a:t>
            </a:r>
            <a:r>
              <a:rPr lang="ja-JP" altLang="en-US" sz="2400" dirty="0" smtClean="0"/>
              <a:t>を</a:t>
            </a:r>
            <a:r>
              <a:rPr lang="ja-JP" altLang="en-US" sz="2400" dirty="0"/>
              <a:t>計算するプログラム</a:t>
            </a:r>
            <a:r>
              <a:rPr lang="ja-JP" altLang="en-US" sz="2400" dirty="0" smtClean="0"/>
              <a:t>。</a:t>
            </a:r>
            <a:endParaRPr lang="en-US" altLang="ja-JP" sz="24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14</a:t>
            </a:fld>
            <a:endParaRPr kumimoji="1" lang="ja-JP" altLang="en-US"/>
          </a:p>
        </p:txBody>
      </p:sp>
    </p:spTree>
    <p:extLst>
      <p:ext uri="{BB962C8B-B14F-4D97-AF65-F5344CB8AC3E}">
        <p14:creationId xmlns:p14="http://schemas.microsoft.com/office/powerpoint/2010/main" val="415050287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xTAPP</a:t>
            </a:r>
            <a:r>
              <a:rPr kumimoji="1" lang="ja-JP" altLang="en-US" dirty="0" smtClean="0"/>
              <a:t>の実行ファイル（２）</a:t>
            </a:r>
            <a:endParaRPr kumimoji="1" lang="ja-JP" altLang="en-US" dirty="0"/>
          </a:p>
        </p:txBody>
      </p:sp>
      <p:sp>
        <p:nvSpPr>
          <p:cNvPr id="3" name="コンテンツ プレースホルダー 2"/>
          <p:cNvSpPr>
            <a:spLocks noGrp="1"/>
          </p:cNvSpPr>
          <p:nvPr>
            <p:ph idx="1"/>
          </p:nvPr>
        </p:nvSpPr>
        <p:spPr>
          <a:xfrm>
            <a:off x="457200" y="1600200"/>
            <a:ext cx="8229600" cy="5121275"/>
          </a:xfrm>
        </p:spPr>
        <p:txBody>
          <a:bodyPr>
            <a:normAutofit/>
          </a:bodyPr>
          <a:lstStyle/>
          <a:p>
            <a:r>
              <a:rPr lang="en-US" altLang="ja-JP" sz="2400" b="1" dirty="0" err="1" smtClean="0"/>
              <a:t>vbstm</a:t>
            </a:r>
            <a:r>
              <a:rPr lang="ja-JP" altLang="en-US" sz="2400" dirty="0" smtClean="0"/>
              <a:t>：</a:t>
            </a:r>
            <a:r>
              <a:rPr lang="en-US" altLang="ja-JP" sz="2400" dirty="0" err="1" smtClean="0"/>
              <a:t>lpt</a:t>
            </a:r>
            <a:r>
              <a:rPr lang="en-US" altLang="ja-JP" sz="2400" dirty="0" smtClean="0"/>
              <a:t> </a:t>
            </a:r>
            <a:r>
              <a:rPr lang="ja-JP" altLang="en-US" sz="2400" dirty="0" smtClean="0"/>
              <a:t>と</a:t>
            </a:r>
            <a:r>
              <a:rPr lang="en-US" altLang="ja-JP" sz="2400" dirty="0" smtClean="0"/>
              <a:t> </a:t>
            </a:r>
            <a:r>
              <a:rPr lang="en-US" altLang="ja-JP" sz="2400" dirty="0" err="1" smtClean="0"/>
              <a:t>wfn</a:t>
            </a:r>
            <a:r>
              <a:rPr lang="en-US" altLang="ja-JP" sz="2400" dirty="0" smtClean="0"/>
              <a:t> </a:t>
            </a:r>
            <a:r>
              <a:rPr lang="ja-JP" altLang="en-US" sz="2400" dirty="0" smtClean="0"/>
              <a:t>を</a:t>
            </a:r>
            <a:r>
              <a:rPr lang="ja-JP" altLang="en-US" sz="2400" dirty="0"/>
              <a:t>読み込み</a:t>
            </a:r>
            <a:r>
              <a:rPr lang="en-US" altLang="ja-JP" sz="2400" dirty="0"/>
              <a:t>STM</a:t>
            </a:r>
            <a:r>
              <a:rPr lang="ja-JP" altLang="en-US" sz="2400" dirty="0"/>
              <a:t>像のシミュレーションを行うプログラム</a:t>
            </a:r>
            <a:r>
              <a:rPr lang="ja-JP" altLang="en-US" sz="2400" dirty="0" smtClean="0"/>
              <a:t>。</a:t>
            </a:r>
            <a:endParaRPr lang="en-US" altLang="ja-JP" sz="2400" dirty="0"/>
          </a:p>
          <a:p>
            <a:r>
              <a:rPr lang="en-US" altLang="ja-JP" sz="2400" b="1" dirty="0" err="1"/>
              <a:t>mdrpt</a:t>
            </a:r>
            <a:r>
              <a:rPr lang="ja-JP" altLang="en-US" sz="2400" dirty="0"/>
              <a:t>：第一原理分子動力学</a:t>
            </a:r>
            <a:r>
              <a:rPr lang="en-US" altLang="ja-JP" sz="2400" dirty="0"/>
              <a:t>(BOMD)</a:t>
            </a:r>
            <a:r>
              <a:rPr lang="ja-JP" altLang="en-US" sz="2400" dirty="0"/>
              <a:t>を行うプログラム。</a:t>
            </a:r>
            <a:endParaRPr lang="en-US" altLang="ja-JP" sz="2400" dirty="0"/>
          </a:p>
          <a:p>
            <a:r>
              <a:rPr lang="en-US" altLang="ja-JP" sz="2400" b="1" dirty="0" err="1" smtClean="0"/>
              <a:t>pefcos</a:t>
            </a:r>
            <a:r>
              <a:rPr lang="ja-JP" altLang="en-US" sz="2400" dirty="0" smtClean="0"/>
              <a:t>：</a:t>
            </a:r>
            <a:r>
              <a:rPr lang="en-US" altLang="ja-JP" sz="2400" dirty="0" err="1" smtClean="0"/>
              <a:t>cgmrpt</a:t>
            </a:r>
            <a:r>
              <a:rPr lang="en-US" altLang="ja-JP" sz="2400" dirty="0" smtClean="0"/>
              <a:t> </a:t>
            </a:r>
            <a:r>
              <a:rPr lang="ja-JP" altLang="en-US" sz="2400" dirty="0"/>
              <a:t>で計算されて</a:t>
            </a:r>
            <a:r>
              <a:rPr lang="ja-JP" altLang="en-US" sz="2400" dirty="0" smtClean="0"/>
              <a:t>いる</a:t>
            </a:r>
            <a:r>
              <a:rPr lang="en-US" altLang="en-US" sz="2400" dirty="0" smtClean="0"/>
              <a:t>バンド</a:t>
            </a:r>
            <a:r>
              <a:rPr lang="ja-JP" altLang="en-US" sz="2400" dirty="0" smtClean="0"/>
              <a:t>の</a:t>
            </a:r>
            <a:r>
              <a:rPr lang="en-US" altLang="ja-JP" sz="2400" dirty="0" smtClean="0"/>
              <a:t> </a:t>
            </a:r>
            <a:r>
              <a:rPr lang="en-US" altLang="ja-JP" sz="2400" dirty="0" err="1" smtClean="0"/>
              <a:t>cos</a:t>
            </a:r>
            <a:r>
              <a:rPr lang="en-US" altLang="ja-JP" sz="2400" dirty="0" smtClean="0"/>
              <a:t> </a:t>
            </a:r>
            <a:r>
              <a:rPr lang="ja-JP" altLang="en-US" sz="2400" dirty="0" smtClean="0"/>
              <a:t>展開データからバンド図</a:t>
            </a:r>
            <a:r>
              <a:rPr lang="ja-JP" altLang="en-US" sz="2400" dirty="0"/>
              <a:t>を生成</a:t>
            </a:r>
            <a:r>
              <a:rPr lang="ja-JP" altLang="en-US" sz="2400" dirty="0" smtClean="0"/>
              <a:t>する</a:t>
            </a:r>
            <a:r>
              <a:rPr lang="en-US" altLang="en-US" sz="2400" dirty="0" smtClean="0"/>
              <a:t>プログラム。</a:t>
            </a:r>
          </a:p>
          <a:p>
            <a:r>
              <a:rPr lang="en-US" altLang="ja-JP" sz="2400" b="1" smtClean="0"/>
              <a:t>t</a:t>
            </a:r>
            <a:r>
              <a:rPr lang="en-US" altLang="ja-JP" sz="2400" b="1" smtClean="0"/>
              <a:t>etrapdos</a:t>
            </a:r>
            <a:r>
              <a:rPr lang="ja-JP" altLang="en-US" sz="2400" dirty="0" smtClean="0"/>
              <a:t>：</a:t>
            </a:r>
            <a:r>
              <a:rPr lang="en-US" altLang="ja-JP" sz="2400" dirty="0" smtClean="0"/>
              <a:t>wfn2chg </a:t>
            </a:r>
            <a:r>
              <a:rPr lang="ja-JP" altLang="en-US" sz="2400" dirty="0"/>
              <a:t>が出力するファイルから </a:t>
            </a:r>
            <a:r>
              <a:rPr lang="en-US" altLang="ja-JP" sz="2400" dirty="0"/>
              <a:t>projected DOS </a:t>
            </a:r>
            <a:r>
              <a:rPr lang="ja-JP" altLang="en-US" sz="2400" dirty="0"/>
              <a:t>を計算</a:t>
            </a:r>
            <a:r>
              <a:rPr lang="ja-JP" altLang="en-US" sz="2400" dirty="0" smtClean="0"/>
              <a:t>する</a:t>
            </a:r>
            <a:r>
              <a:rPr lang="en-US" altLang="en-US" sz="2400" dirty="0"/>
              <a:t>プログラム</a:t>
            </a:r>
            <a:r>
              <a:rPr lang="en-US" altLang="en-US" sz="2400" dirty="0" smtClean="0"/>
              <a:t>。</a:t>
            </a:r>
          </a:p>
          <a:p>
            <a:r>
              <a:rPr lang="en-US" altLang="en-US" sz="2400" b="1" dirty="0" smtClean="0"/>
              <a:t>pe2dos</a:t>
            </a:r>
            <a:r>
              <a:rPr lang="ja-JP" altLang="en-US" sz="2400" dirty="0" smtClean="0"/>
              <a:t>：</a:t>
            </a:r>
            <a:r>
              <a:rPr lang="en-US" altLang="ja-JP" sz="2400" dirty="0" err="1"/>
              <a:t>cgmrpt</a:t>
            </a:r>
            <a:r>
              <a:rPr lang="en-US" altLang="ja-JP" sz="2400" dirty="0"/>
              <a:t> </a:t>
            </a:r>
            <a:r>
              <a:rPr lang="ja-JP" altLang="en-US" sz="2400" dirty="0"/>
              <a:t>で計算されて</a:t>
            </a:r>
            <a:r>
              <a:rPr lang="ja-JP" altLang="en-US" sz="2400" dirty="0" smtClean="0"/>
              <a:t>いるバンドの </a:t>
            </a:r>
            <a:r>
              <a:rPr lang="en-US" altLang="ja-JP" sz="2400" dirty="0" err="1"/>
              <a:t>cos</a:t>
            </a:r>
            <a:r>
              <a:rPr lang="en-US" altLang="ja-JP" sz="2400" dirty="0"/>
              <a:t> </a:t>
            </a:r>
            <a:r>
              <a:rPr lang="ja-JP" altLang="en-US" sz="2400" dirty="0" smtClean="0"/>
              <a:t>展開データ</a:t>
            </a:r>
            <a:r>
              <a:rPr lang="ja-JP" altLang="en-US" sz="2400" dirty="0"/>
              <a:t>から状態密度を計算</a:t>
            </a:r>
            <a:r>
              <a:rPr lang="ja-JP" altLang="en-US" sz="2400" dirty="0" smtClean="0"/>
              <a:t>する</a:t>
            </a:r>
            <a:r>
              <a:rPr lang="en-US" altLang="en-US" sz="2400" dirty="0" smtClean="0"/>
              <a:t>プ</a:t>
            </a:r>
            <a:r>
              <a:rPr lang="ja-JP" altLang="en-US" sz="2400" dirty="0" smtClean="0"/>
              <a:t>ログラム。</a:t>
            </a:r>
            <a:endParaRPr lang="en-US" altLang="en-US" sz="24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15</a:t>
            </a:fld>
            <a:endParaRPr kumimoji="1" lang="ja-JP" altLang="en-US"/>
          </a:p>
        </p:txBody>
      </p:sp>
    </p:spTree>
    <p:extLst>
      <p:ext uri="{BB962C8B-B14F-4D97-AF65-F5344CB8AC3E}">
        <p14:creationId xmlns:p14="http://schemas.microsoft.com/office/powerpoint/2010/main" val="264278054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xTAPP</a:t>
            </a:r>
            <a:r>
              <a:rPr kumimoji="1" lang="ja-JP" altLang="en-US" dirty="0" smtClean="0"/>
              <a:t>の実行ファイル（３）</a:t>
            </a:r>
            <a:endParaRPr kumimoji="1" lang="ja-JP" altLang="en-US" dirty="0"/>
          </a:p>
        </p:txBody>
      </p:sp>
      <p:sp>
        <p:nvSpPr>
          <p:cNvPr id="3" name="コンテンツ プレースホルダー 2"/>
          <p:cNvSpPr>
            <a:spLocks noGrp="1"/>
          </p:cNvSpPr>
          <p:nvPr>
            <p:ph idx="1"/>
          </p:nvPr>
        </p:nvSpPr>
        <p:spPr>
          <a:xfrm>
            <a:off x="457200" y="1600200"/>
            <a:ext cx="8229600" cy="5121275"/>
          </a:xfrm>
        </p:spPr>
        <p:txBody>
          <a:bodyPr>
            <a:normAutofit/>
          </a:bodyPr>
          <a:lstStyle/>
          <a:p>
            <a:r>
              <a:rPr lang="en-US" altLang="ja-JP" sz="2400" b="1" dirty="0" err="1"/>
              <a:t>xticonv</a:t>
            </a:r>
            <a:r>
              <a:rPr lang="ja-JP" altLang="en-US" sz="2400" dirty="0"/>
              <a:t>：入力ファイルの構造データを可視化ツール用に変換するツール。</a:t>
            </a:r>
            <a:endParaRPr lang="en-US" altLang="ja-JP" sz="2400" dirty="0"/>
          </a:p>
          <a:p>
            <a:r>
              <a:rPr lang="en-US" altLang="ja-JP" sz="2400" b="1" dirty="0" err="1"/>
              <a:t>strconv</a:t>
            </a:r>
            <a:r>
              <a:rPr lang="ja-JP" altLang="en-US" sz="2400" dirty="0"/>
              <a:t>：構造最適化の結果ファイルを可視化ツール用に変換するツール</a:t>
            </a:r>
            <a:r>
              <a:rPr lang="ja-JP" altLang="en-US" sz="2400" dirty="0" smtClean="0"/>
              <a:t>。</a:t>
            </a:r>
            <a:endParaRPr lang="en-US" altLang="en-US" sz="2400" dirty="0" smtClean="0"/>
          </a:p>
          <a:p>
            <a:r>
              <a:rPr lang="en-US" altLang="ja-JP" sz="2400" b="1" dirty="0" err="1" smtClean="0"/>
              <a:t>diffstr</a:t>
            </a:r>
            <a:r>
              <a:rPr lang="ja-JP" altLang="en-US" sz="2400" dirty="0"/>
              <a:t>：</a:t>
            </a:r>
            <a:r>
              <a:rPr lang="ja-JP" altLang="en-US" sz="2400" dirty="0" smtClean="0"/>
              <a:t>構造</a:t>
            </a:r>
            <a:r>
              <a:rPr lang="ja-JP" altLang="en-US" sz="2400" dirty="0"/>
              <a:t>最適化の結果ファイルを二つ受け取って、その</a:t>
            </a:r>
            <a:r>
              <a:rPr lang="ja-JP" altLang="en-US" sz="2400" dirty="0" smtClean="0"/>
              <a:t>構造データ</a:t>
            </a:r>
            <a:r>
              <a:rPr lang="ja-JP" altLang="en-US" sz="2400" dirty="0"/>
              <a:t>の</a:t>
            </a:r>
            <a:r>
              <a:rPr lang="ja-JP" altLang="en-US" sz="2400" dirty="0" smtClean="0"/>
              <a:t>差分ベクトル</a:t>
            </a:r>
            <a:r>
              <a:rPr lang="ja-JP" altLang="en-US" sz="2400" dirty="0"/>
              <a:t>をセル</a:t>
            </a:r>
            <a:r>
              <a:rPr lang="ja-JP" altLang="en-US" sz="2400" dirty="0" smtClean="0"/>
              <a:t>座標</a:t>
            </a:r>
            <a:r>
              <a:rPr lang="ja-JP" altLang="en-US" sz="2400" dirty="0"/>
              <a:t>で出力する</a:t>
            </a:r>
            <a:r>
              <a:rPr lang="ja-JP" altLang="en-US" sz="2400" dirty="0" smtClean="0"/>
              <a:t>ツール。</a:t>
            </a:r>
            <a:endParaRPr lang="ja-JP" altLang="en-US" sz="2400" dirty="0"/>
          </a:p>
          <a:p>
            <a:r>
              <a:rPr lang="en-US" altLang="ja-JP" sz="2400" b="1" dirty="0" err="1" smtClean="0"/>
              <a:t>iplstr</a:t>
            </a:r>
            <a:r>
              <a:rPr lang="ja-JP" altLang="en-US" sz="2400" dirty="0"/>
              <a:t>：</a:t>
            </a:r>
            <a:r>
              <a:rPr lang="ja-JP" altLang="en-US" sz="2400" dirty="0" smtClean="0"/>
              <a:t>構造</a:t>
            </a:r>
            <a:r>
              <a:rPr lang="ja-JP" altLang="en-US" sz="2400" dirty="0"/>
              <a:t>最適化の結果ファイルを二つ受け取って、その</a:t>
            </a:r>
            <a:r>
              <a:rPr lang="ja-JP" altLang="en-US" sz="2400" dirty="0" smtClean="0"/>
              <a:t>構造データ</a:t>
            </a:r>
            <a:r>
              <a:rPr lang="ja-JP" altLang="en-US" sz="2400" dirty="0"/>
              <a:t>を線形補間した</a:t>
            </a:r>
            <a:r>
              <a:rPr lang="ja-JP" altLang="en-US" sz="2400" dirty="0" smtClean="0"/>
              <a:t>構造データを</a:t>
            </a:r>
            <a:r>
              <a:rPr lang="ja-JP" altLang="en-US" sz="2400" dirty="0"/>
              <a:t>セル座標で出力するツール。</a:t>
            </a:r>
          </a:p>
          <a:p>
            <a:r>
              <a:rPr lang="en-US" altLang="ja-JP" sz="2400" b="1" dirty="0" err="1" smtClean="0"/>
              <a:t>cmpstr</a:t>
            </a:r>
            <a:r>
              <a:rPr lang="ja-JP" altLang="en-US" sz="2400" dirty="0"/>
              <a:t>：</a:t>
            </a:r>
            <a:r>
              <a:rPr lang="ja-JP" altLang="en-US" sz="2400" dirty="0" smtClean="0"/>
              <a:t>構造</a:t>
            </a:r>
            <a:r>
              <a:rPr lang="ja-JP" altLang="en-US" sz="2400" dirty="0"/>
              <a:t>最適化の結果ファイルが誤差の</a:t>
            </a:r>
            <a:r>
              <a:rPr lang="ja-JP" altLang="en-US" sz="2400" dirty="0" smtClean="0"/>
              <a:t>範囲で同一</a:t>
            </a:r>
            <a:r>
              <a:rPr lang="ja-JP" altLang="en-US" sz="2400" dirty="0"/>
              <a:t>かチェックするツール</a:t>
            </a:r>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16</a:t>
            </a:fld>
            <a:endParaRPr kumimoji="1" lang="ja-JP" altLang="en-US"/>
          </a:p>
        </p:txBody>
      </p:sp>
    </p:spTree>
    <p:extLst>
      <p:ext uri="{BB962C8B-B14F-4D97-AF65-F5344CB8AC3E}">
        <p14:creationId xmlns:p14="http://schemas.microsoft.com/office/powerpoint/2010/main" val="103374386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61464"/>
            <a:ext cx="8229600" cy="1143000"/>
          </a:xfrm>
        </p:spPr>
        <p:txBody>
          <a:bodyPr/>
          <a:lstStyle/>
          <a:p>
            <a:r>
              <a:rPr lang="en-US" altLang="ja-JP" dirty="0" err="1" smtClean="0"/>
              <a:t>xTAPP-util</a:t>
            </a:r>
            <a:endParaRPr lang="ja-JP" altLang="en-US" dirty="0"/>
          </a:p>
        </p:txBody>
      </p:sp>
      <p:sp>
        <p:nvSpPr>
          <p:cNvPr id="3" name="コンテンツ プレースホルダ 2"/>
          <p:cNvSpPr>
            <a:spLocks noGrp="1"/>
          </p:cNvSpPr>
          <p:nvPr>
            <p:ph idx="1"/>
          </p:nvPr>
        </p:nvSpPr>
        <p:spPr>
          <a:xfrm>
            <a:off x="457200" y="1753419"/>
            <a:ext cx="8229600" cy="4232202"/>
          </a:xfrm>
        </p:spPr>
        <p:txBody>
          <a:bodyPr>
            <a:normAutofit/>
          </a:bodyPr>
          <a:lstStyle/>
          <a:p>
            <a:pPr>
              <a:spcAft>
                <a:spcPts val="2400"/>
              </a:spcAft>
            </a:pPr>
            <a:r>
              <a:rPr lang="en-US" altLang="ja-JP" sz="2400" b="1" dirty="0" err="1" smtClean="0"/>
              <a:t>fldtool</a:t>
            </a:r>
            <a:r>
              <a:rPr lang="en-US" altLang="ja-JP" sz="2400" dirty="0" smtClean="0"/>
              <a:t>: </a:t>
            </a:r>
            <a:r>
              <a:rPr lang="en-US" altLang="ja-JP" sz="2400" dirty="0" err="1" smtClean="0"/>
              <a:t>xTAPP</a:t>
            </a:r>
            <a:r>
              <a:rPr lang="ja-JP" altLang="en-US" sz="2400" dirty="0" smtClean="0"/>
              <a:t>の各種ファイルを可視化するためのツール群</a:t>
            </a:r>
            <a:endParaRPr lang="en-US" altLang="ja-JP" sz="2400" dirty="0" smtClean="0"/>
          </a:p>
          <a:p>
            <a:pPr>
              <a:spcAft>
                <a:spcPts val="2400"/>
              </a:spcAft>
            </a:pPr>
            <a:r>
              <a:rPr lang="en-US" altLang="ja-JP" sz="2400" b="1" dirty="0" err="1" smtClean="0"/>
              <a:t>mdtool</a:t>
            </a:r>
            <a:r>
              <a:rPr lang="en-US" altLang="ja-JP" sz="2400" dirty="0" smtClean="0"/>
              <a:t>: </a:t>
            </a:r>
            <a:r>
              <a:rPr lang="en-US" altLang="ja-JP" sz="2400" dirty="0" err="1" smtClean="0"/>
              <a:t>xTAPP</a:t>
            </a:r>
            <a:r>
              <a:rPr lang="ja-JP" altLang="en-US" sz="2400" dirty="0" smtClean="0"/>
              <a:t>の分子動力学の記録データを読み出すためのツール群</a:t>
            </a:r>
            <a:endParaRPr lang="en-US" altLang="ja-JP" sz="2400" dirty="0" smtClean="0"/>
          </a:p>
          <a:p>
            <a:pPr>
              <a:spcAft>
                <a:spcPts val="2400"/>
              </a:spcAft>
            </a:pPr>
            <a:r>
              <a:rPr lang="en-US" altLang="ja-JP" sz="2400" b="1" dirty="0" smtClean="0"/>
              <a:t>vbpef2gp-lsda</a:t>
            </a:r>
            <a:r>
              <a:rPr lang="en-US" altLang="ja-JP" sz="2400" dirty="0" smtClean="0"/>
              <a:t>: </a:t>
            </a:r>
            <a:r>
              <a:rPr lang="en-US" altLang="ja-JP" sz="2400" dirty="0" err="1" smtClean="0"/>
              <a:t>xTAPP</a:t>
            </a:r>
            <a:r>
              <a:rPr lang="ja-JP" altLang="en-US" sz="2400" dirty="0" smtClean="0"/>
              <a:t>のバンド計算の結果からバンド図を作成するツール</a:t>
            </a:r>
            <a:endParaRPr lang="en-US" altLang="ja-JP" sz="2400" dirty="0" smtClean="0"/>
          </a:p>
          <a:p>
            <a:pPr>
              <a:spcAft>
                <a:spcPts val="2400"/>
              </a:spcAft>
            </a:pPr>
            <a:r>
              <a:rPr lang="en-US" altLang="ja-JP" sz="2400" b="1" dirty="0" smtClean="0"/>
              <a:t>wfchg2pdos</a:t>
            </a:r>
            <a:r>
              <a:rPr lang="en-US" altLang="ja-JP" sz="2400" dirty="0" smtClean="0"/>
              <a:t>: </a:t>
            </a:r>
            <a:r>
              <a:rPr lang="en-US" altLang="ja-JP" sz="2400" dirty="0" err="1" smtClean="0"/>
              <a:t>xTAPP</a:t>
            </a:r>
            <a:r>
              <a:rPr lang="ja-JP" altLang="en-US" sz="2400" dirty="0" smtClean="0"/>
              <a:t>の</a:t>
            </a:r>
            <a:r>
              <a:rPr lang="en-US" altLang="ja-JP" sz="2400" dirty="0" smtClean="0"/>
              <a:t>wfn2chg</a:t>
            </a:r>
            <a:r>
              <a:rPr lang="ja-JP" altLang="en-US" sz="2400" dirty="0" smtClean="0"/>
              <a:t>の結果から</a:t>
            </a:r>
            <a:r>
              <a:rPr lang="en-US" altLang="ja-JP" sz="2400" dirty="0" smtClean="0"/>
              <a:t>projected DOS</a:t>
            </a:r>
            <a:r>
              <a:rPr lang="ja-JP" altLang="en-US" sz="2400" dirty="0" smtClean="0"/>
              <a:t>のグラフを作成するツール</a:t>
            </a:r>
            <a:endParaRPr lang="en-US" altLang="ja-JP" sz="2400" dirty="0" smtClean="0"/>
          </a:p>
          <a:p>
            <a:pPr lvl="1">
              <a:spcAft>
                <a:spcPts val="2400"/>
              </a:spcAft>
            </a:pPr>
            <a:endParaRPr lang="ja-JP" altLang="en-US" sz="2400" dirty="0"/>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17</a:t>
            </a:fld>
            <a:endParaRPr kumimoji="1" lang="ja-JP" altLang="en-US"/>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76097"/>
            <a:ext cx="8229600" cy="1143000"/>
          </a:xfrm>
        </p:spPr>
        <p:txBody>
          <a:bodyPr/>
          <a:lstStyle/>
          <a:p>
            <a:r>
              <a:rPr kumimoji="1" lang="en-US" altLang="ja-JP" dirty="0" err="1" smtClean="0"/>
              <a:t>xTAPP</a:t>
            </a:r>
            <a:r>
              <a:rPr kumimoji="1" lang="ja-JP" altLang="en-US" dirty="0" smtClean="0"/>
              <a:t>のコンパイル</a:t>
            </a:r>
            <a:endParaRPr kumimoji="1" lang="ja-JP" altLang="en-US" dirty="0"/>
          </a:p>
        </p:txBody>
      </p:sp>
      <p:sp>
        <p:nvSpPr>
          <p:cNvPr id="3" name="コンテンツ プレースホルダー 2"/>
          <p:cNvSpPr>
            <a:spLocks noGrp="1"/>
          </p:cNvSpPr>
          <p:nvPr>
            <p:ph idx="1"/>
          </p:nvPr>
        </p:nvSpPr>
        <p:spPr>
          <a:xfrm>
            <a:off x="260142" y="1305906"/>
            <a:ext cx="8552692" cy="5552094"/>
          </a:xfrm>
        </p:spPr>
        <p:txBody>
          <a:bodyPr>
            <a:normAutofit/>
          </a:bodyPr>
          <a:lstStyle/>
          <a:p>
            <a:r>
              <a:rPr lang="ja-JP" altLang="en-US" sz="2400" dirty="0" smtClean="0"/>
              <a:t>ソースコード</a:t>
            </a:r>
            <a:r>
              <a:rPr lang="en-US" altLang="ja-JP" sz="2400" dirty="0" smtClean="0"/>
              <a:t/>
            </a:r>
            <a:br>
              <a:rPr lang="en-US" altLang="ja-JP" sz="2400" dirty="0" smtClean="0"/>
            </a:br>
            <a:r>
              <a:rPr lang="en-US" altLang="ja-JP" sz="2400" b="1" dirty="0" err="1"/>
              <a:t>xTAPP</a:t>
            </a:r>
            <a:r>
              <a:rPr lang="en-US" altLang="ja-JP" sz="2400" b="1" dirty="0"/>
              <a:t> </a:t>
            </a:r>
            <a:r>
              <a:rPr lang="ja-JP" altLang="en-US" sz="2400" b="1" dirty="0"/>
              <a:t>公式</a:t>
            </a:r>
            <a:r>
              <a:rPr lang="ja-JP" altLang="en-US" sz="2400" b="1" dirty="0" smtClean="0"/>
              <a:t>サイト</a:t>
            </a:r>
            <a:r>
              <a:rPr lang="en-US" altLang="ja-JP" sz="2400" dirty="0" smtClean="0"/>
              <a:t/>
            </a:r>
            <a:br>
              <a:rPr lang="en-US" altLang="ja-JP" sz="2400" dirty="0" smtClean="0"/>
            </a:br>
            <a:r>
              <a:rPr lang="en-US" altLang="ja-JP" sz="2400" dirty="0"/>
              <a:t>http://</a:t>
            </a:r>
            <a:r>
              <a:rPr lang="en-US" altLang="ja-JP" sz="2400" dirty="0" err="1"/>
              <a:t>xtapp.cp.is.s.u-tokyo.ac.jp</a:t>
            </a:r>
            <a:r>
              <a:rPr lang="en-US" altLang="ja-JP" sz="2400" dirty="0"/>
              <a:t>/</a:t>
            </a:r>
            <a:r>
              <a:rPr lang="en-US" altLang="ja-JP" sz="2400" dirty="0" smtClean="0"/>
              <a:t/>
            </a:r>
            <a:br>
              <a:rPr lang="en-US" altLang="ja-JP" sz="2400" dirty="0" smtClean="0"/>
            </a:br>
            <a:r>
              <a:rPr lang="en-US" altLang="ja-JP" sz="2400" b="1" dirty="0" smtClean="0"/>
              <a:t>CMSI</a:t>
            </a:r>
            <a:r>
              <a:rPr lang="ja-JP" altLang="en-US" sz="2400" b="1" dirty="0" smtClean="0"/>
              <a:t>の「</a:t>
            </a:r>
            <a:r>
              <a:rPr lang="en-US" altLang="ja-JP" sz="2400" b="1" dirty="0" err="1"/>
              <a:t>MateriApps</a:t>
            </a:r>
            <a:r>
              <a:rPr lang="ja-JP" altLang="en-US" sz="2400" b="1" dirty="0" smtClean="0"/>
              <a:t>」のサイト</a:t>
            </a:r>
            <a:r>
              <a:rPr lang="en-US" altLang="ja-JP" sz="2400" dirty="0"/>
              <a:t/>
            </a:r>
            <a:br>
              <a:rPr lang="en-US" altLang="ja-JP" sz="2400" dirty="0"/>
            </a:br>
            <a:r>
              <a:rPr lang="en-US" altLang="ja-JP" sz="2400" dirty="0" smtClean="0"/>
              <a:t>http</a:t>
            </a:r>
            <a:r>
              <a:rPr lang="en-US" altLang="ja-JP" sz="2400" dirty="0"/>
              <a:t>://ma.cms-initiative.jp/</a:t>
            </a:r>
            <a:r>
              <a:rPr lang="en-US" altLang="ja-JP" sz="2400" dirty="0" smtClean="0"/>
              <a:t>ja</a:t>
            </a:r>
            <a:endParaRPr lang="en-US" altLang="ja-JP" sz="2400" dirty="0"/>
          </a:p>
          <a:p>
            <a:r>
              <a:rPr lang="ja-JP" altLang="en-US" sz="2400" dirty="0" smtClean="0"/>
              <a:t>動作環境</a:t>
            </a:r>
            <a:r>
              <a:rPr lang="en-US" altLang="ja-JP" sz="2400" dirty="0"/>
              <a:t/>
            </a:r>
            <a:br>
              <a:rPr lang="en-US" altLang="ja-JP" sz="2400" dirty="0"/>
            </a:br>
            <a:r>
              <a:rPr lang="en-US" altLang="ja-JP" sz="2400" dirty="0"/>
              <a:t>Fortran90</a:t>
            </a:r>
            <a:r>
              <a:rPr lang="ja-JP" altLang="en-US" sz="2400" dirty="0"/>
              <a:t>（</a:t>
            </a:r>
            <a:r>
              <a:rPr lang="en-US" altLang="ja-JP" sz="2400" dirty="0" err="1"/>
              <a:t>intel</a:t>
            </a:r>
            <a:r>
              <a:rPr lang="en-US" altLang="ja-JP" sz="2400" dirty="0"/>
              <a:t> Fortran</a:t>
            </a:r>
            <a:r>
              <a:rPr lang="ja-JP" altLang="en-US" sz="2400" dirty="0"/>
              <a:t>など）と</a:t>
            </a:r>
            <a:r>
              <a:rPr lang="en-US" altLang="ja-JP" sz="2400" dirty="0"/>
              <a:t>MPI</a:t>
            </a:r>
            <a:r>
              <a:rPr lang="ja-JP" altLang="en-US" sz="2400" dirty="0"/>
              <a:t>（</a:t>
            </a:r>
            <a:r>
              <a:rPr lang="en-US" altLang="ja-JP" sz="2400" dirty="0" err="1"/>
              <a:t>OpenMPI</a:t>
            </a:r>
            <a:r>
              <a:rPr lang="ja-JP" altLang="en-US" sz="2400" dirty="0"/>
              <a:t>など）が</a:t>
            </a:r>
            <a:r>
              <a:rPr lang="ja-JP" altLang="en-US" sz="2400" dirty="0" smtClean="0"/>
              <a:t>必要</a:t>
            </a:r>
            <a:r>
              <a:rPr lang="en-US" altLang="ja-JP" sz="2400" dirty="0" smtClean="0"/>
              <a:t/>
            </a:r>
            <a:br>
              <a:rPr lang="en-US" altLang="ja-JP" sz="2400" dirty="0" smtClean="0"/>
            </a:br>
            <a:r>
              <a:rPr lang="en-US" altLang="ja-JP" sz="2400" dirty="0" smtClean="0"/>
              <a:t>UNIX</a:t>
            </a:r>
            <a:r>
              <a:rPr lang="ja-JP" altLang="en-US" sz="2400" dirty="0"/>
              <a:t>系の環境</a:t>
            </a:r>
            <a:r>
              <a:rPr lang="ja-JP" altLang="en-US" sz="2400" dirty="0" smtClean="0"/>
              <a:t>で動作。</a:t>
            </a:r>
            <a:r>
              <a:rPr lang="en-US" altLang="ja-JP" sz="2400" dirty="0" err="1" smtClean="0"/>
              <a:t>OpenMP</a:t>
            </a:r>
            <a:r>
              <a:rPr lang="ja-JP" altLang="en-US" sz="2400" dirty="0"/>
              <a:t>が使えることが</a:t>
            </a:r>
            <a:r>
              <a:rPr lang="ja-JP" altLang="en-US" sz="2400" dirty="0" smtClean="0"/>
              <a:t>望ましい</a:t>
            </a:r>
            <a:r>
              <a:rPr lang="en-US" altLang="ja-JP" sz="2400" dirty="0" smtClean="0"/>
              <a:t/>
            </a:r>
            <a:br>
              <a:rPr lang="en-US" altLang="ja-JP" sz="2400" dirty="0" smtClean="0"/>
            </a:br>
            <a:r>
              <a:rPr lang="en-US" altLang="ja-JP" sz="2400" dirty="0" smtClean="0"/>
              <a:t>LAPACK</a:t>
            </a:r>
          </a:p>
          <a:p>
            <a:r>
              <a:rPr lang="ja-JP" altLang="en-US" sz="2400" dirty="0"/>
              <a:t>コンパイルする時</a:t>
            </a:r>
            <a:r>
              <a:rPr lang="ja-JP" altLang="en-US" sz="2400" dirty="0" smtClean="0"/>
              <a:t>に</a:t>
            </a:r>
            <a:r>
              <a:rPr lang="en-US" altLang="ja-JP" sz="2400" dirty="0"/>
              <a:t>config90.h</a:t>
            </a:r>
            <a:r>
              <a:rPr lang="ja-JP" altLang="en-US" sz="2400" dirty="0"/>
              <a:t>と</a:t>
            </a:r>
            <a:r>
              <a:rPr lang="en-US" altLang="ja-JP" sz="2400" dirty="0" err="1"/>
              <a:t>config.h</a:t>
            </a:r>
            <a:r>
              <a:rPr lang="ja-JP" altLang="en-US" sz="2400" dirty="0" smtClean="0"/>
              <a:t>ファイル</a:t>
            </a:r>
            <a:r>
              <a:rPr lang="ja-JP" altLang="en-US" sz="2400" dirty="0"/>
              <a:t>が</a:t>
            </a:r>
            <a:r>
              <a:rPr lang="ja-JP" altLang="en-US" sz="2400" dirty="0" smtClean="0"/>
              <a:t>必要</a:t>
            </a:r>
            <a:endParaRPr lang="en-US" altLang="ja-JP" sz="2400" dirty="0" smtClean="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18</a:t>
            </a:fld>
            <a:endParaRPr kumimoji="1" lang="ja-JP" altLang="en-US"/>
          </a:p>
        </p:txBody>
      </p:sp>
    </p:spTree>
    <p:extLst>
      <p:ext uri="{BB962C8B-B14F-4D97-AF65-F5344CB8AC3E}">
        <p14:creationId xmlns:p14="http://schemas.microsoft.com/office/powerpoint/2010/main" val="161958664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3766"/>
            <a:ext cx="8229600" cy="1143000"/>
          </a:xfrm>
        </p:spPr>
        <p:txBody>
          <a:bodyPr/>
          <a:lstStyle/>
          <a:p>
            <a:r>
              <a:rPr kumimoji="1" lang="en-US" altLang="ja-JP" dirty="0" err="1" smtClean="0"/>
              <a:t>xTAPP</a:t>
            </a:r>
            <a:r>
              <a:rPr kumimoji="1" lang="ja-JP" altLang="en-US" dirty="0" smtClean="0"/>
              <a:t>の実行テスト（１）</a:t>
            </a:r>
            <a:endParaRPr kumimoji="1" lang="ja-JP" altLang="en-US" dirty="0"/>
          </a:p>
        </p:txBody>
      </p:sp>
      <p:sp>
        <p:nvSpPr>
          <p:cNvPr id="3" name="コンテンツ プレースホルダー 2"/>
          <p:cNvSpPr>
            <a:spLocks noGrp="1"/>
          </p:cNvSpPr>
          <p:nvPr>
            <p:ph idx="1"/>
          </p:nvPr>
        </p:nvSpPr>
        <p:spPr>
          <a:xfrm>
            <a:off x="0" y="1176766"/>
            <a:ext cx="9144000" cy="5681234"/>
          </a:xfrm>
        </p:spPr>
        <p:txBody>
          <a:bodyPr>
            <a:normAutofit/>
          </a:bodyPr>
          <a:lstStyle/>
          <a:p>
            <a:pPr marL="0" indent="0">
              <a:buNone/>
            </a:pPr>
            <a:r>
              <a:rPr lang="en-US" altLang="ja-JP" sz="2800" dirty="0">
                <a:solidFill>
                  <a:srgbClr val="FF0000"/>
                </a:solidFill>
              </a:rPr>
              <a:t>Login </a:t>
            </a:r>
            <a:r>
              <a:rPr lang="en-US" altLang="ja-JP" sz="2800" dirty="0" err="1">
                <a:solidFill>
                  <a:srgbClr val="FF0000"/>
                </a:solidFill>
              </a:rPr>
              <a:t>MateriApps</a:t>
            </a:r>
            <a:r>
              <a:rPr lang="en-US" altLang="ja-JP" sz="2800" dirty="0">
                <a:solidFill>
                  <a:srgbClr val="FF0000"/>
                </a:solidFill>
              </a:rPr>
              <a:t> </a:t>
            </a:r>
            <a:r>
              <a:rPr lang="en-US" altLang="ja-JP" sz="2800" dirty="0" smtClean="0">
                <a:solidFill>
                  <a:srgbClr val="FF0000"/>
                </a:solidFill>
              </a:rPr>
              <a:t>LIVE!</a:t>
            </a:r>
            <a:endParaRPr kumimoji="1" lang="en-US" altLang="ja-JP" sz="2800" dirty="0" smtClean="0"/>
          </a:p>
          <a:p>
            <a:r>
              <a:rPr kumimoji="1" lang="ja-JP" altLang="en-US" sz="2400" dirty="0" smtClean="0"/>
              <a:t>自分のディレクトリに作業ディレクトリを作る。</a:t>
            </a:r>
            <a:r>
              <a:rPr lang="en-US" altLang="ja-JP" sz="2400" dirty="0" smtClean="0"/>
              <a:t> (</a:t>
            </a:r>
            <a:r>
              <a:rPr lang="ja-JP" altLang="en-US" sz="2400" dirty="0" smtClean="0"/>
              <a:t>例</a:t>
            </a:r>
            <a:r>
              <a:rPr lang="en-US" altLang="ja-JP" sz="2400" dirty="0" smtClean="0"/>
              <a:t>: </a:t>
            </a:r>
            <a:r>
              <a:rPr lang="en-US" altLang="ja-JP" sz="2400" dirty="0"/>
              <a:t>$HOME/</a:t>
            </a:r>
            <a:r>
              <a:rPr lang="en-US" altLang="ja-JP" sz="2400" dirty="0" err="1"/>
              <a:t>xtapp</a:t>
            </a:r>
            <a:r>
              <a:rPr lang="en-US" altLang="ja-JP" sz="2400" dirty="0"/>
              <a:t>)</a:t>
            </a:r>
            <a:br>
              <a:rPr lang="en-US" altLang="ja-JP" sz="2400" dirty="0"/>
            </a:br>
            <a:r>
              <a:rPr kumimoji="1" lang="en-US" altLang="ja-JP" sz="2000" dirty="0" smtClean="0"/>
              <a:t>$ </a:t>
            </a:r>
            <a:r>
              <a:rPr lang="en-US" altLang="ja-JP" sz="2000" dirty="0" err="1" smtClean="0"/>
              <a:t>mkdir</a:t>
            </a:r>
            <a:r>
              <a:rPr lang="en-US" altLang="ja-JP" sz="2000" dirty="0" smtClean="0"/>
              <a:t> </a:t>
            </a:r>
            <a:r>
              <a:rPr lang="en-US" altLang="ja-JP" sz="2000" dirty="0" err="1" smtClean="0"/>
              <a:t>xtapp</a:t>
            </a:r>
            <a:endParaRPr kumimoji="1" lang="en-US" altLang="ja-JP" sz="2000" dirty="0" smtClean="0"/>
          </a:p>
          <a:p>
            <a:r>
              <a:rPr lang="ja-JP" altLang="en-US" sz="2400" dirty="0" smtClean="0"/>
              <a:t>作成した</a:t>
            </a:r>
            <a:r>
              <a:rPr lang="ja-JP" altLang="en-US" sz="2400" dirty="0"/>
              <a:t>作業</a:t>
            </a:r>
            <a:r>
              <a:rPr lang="ja-JP" altLang="en-US" sz="2400" dirty="0" smtClean="0"/>
              <a:t>ディレクトリへ移動する</a:t>
            </a:r>
            <a:r>
              <a:rPr lang="ja-JP" altLang="en-US" sz="2400" dirty="0"/>
              <a:t>。</a:t>
            </a:r>
            <a:r>
              <a:rPr lang="en-US" altLang="ja-JP" sz="2400" dirty="0"/>
              <a:t> </a:t>
            </a:r>
            <a:r>
              <a:rPr lang="en-US" altLang="ja-JP" sz="2400" dirty="0" smtClean="0"/>
              <a:t>($</a:t>
            </a:r>
            <a:r>
              <a:rPr lang="en-US" altLang="ja-JP" sz="2400" dirty="0"/>
              <a:t>HOME/</a:t>
            </a:r>
            <a:r>
              <a:rPr lang="en-US" altLang="ja-JP" sz="2400" dirty="0" err="1"/>
              <a:t>xtapp</a:t>
            </a:r>
            <a:r>
              <a:rPr lang="en-US" altLang="ja-JP" sz="2400" dirty="0" smtClean="0"/>
              <a:t>)</a:t>
            </a:r>
            <a:br>
              <a:rPr lang="en-US" altLang="ja-JP" sz="2400" dirty="0" smtClean="0"/>
            </a:br>
            <a:r>
              <a:rPr lang="en-US" altLang="ja-JP" sz="2000" dirty="0" smtClean="0"/>
              <a:t>$ cd </a:t>
            </a:r>
            <a:r>
              <a:rPr lang="en-US" altLang="ja-JP" sz="2000" dirty="0" err="1" smtClean="0"/>
              <a:t>xtapp</a:t>
            </a:r>
            <a:endParaRPr lang="en-US" altLang="ja-JP" sz="2000" dirty="0" smtClean="0"/>
          </a:p>
          <a:p>
            <a:r>
              <a:rPr lang="en-US" altLang="ja-JP" sz="2400" dirty="0" smtClean="0"/>
              <a:t>Si</a:t>
            </a:r>
            <a:r>
              <a:rPr lang="ja-JP" altLang="en-US" sz="2400" dirty="0" smtClean="0"/>
              <a:t>のテスト用のディレクトリ</a:t>
            </a:r>
            <a:r>
              <a:rPr lang="ja-JP" altLang="en-US" sz="2400" dirty="0"/>
              <a:t>を作る。</a:t>
            </a:r>
            <a:r>
              <a:rPr lang="en-US" altLang="ja-JP" sz="2400" dirty="0"/>
              <a:t> (</a:t>
            </a:r>
            <a:r>
              <a:rPr lang="ja-JP" altLang="en-US" sz="2400" dirty="0"/>
              <a:t>例</a:t>
            </a:r>
            <a:r>
              <a:rPr lang="en-US" altLang="ja-JP" sz="2400" dirty="0"/>
              <a:t>: $HOME/</a:t>
            </a:r>
            <a:r>
              <a:rPr lang="en-US" altLang="ja-JP" sz="2400" dirty="0" err="1" smtClean="0"/>
              <a:t>xtapp</a:t>
            </a:r>
            <a:r>
              <a:rPr lang="en-US" altLang="ja-JP" sz="2400" dirty="0" smtClean="0"/>
              <a:t>/</a:t>
            </a:r>
            <a:r>
              <a:rPr lang="en-US" altLang="ja-JP" sz="2400" dirty="0" err="1" smtClean="0"/>
              <a:t>si</a:t>
            </a:r>
            <a:r>
              <a:rPr lang="en-US" altLang="ja-JP" sz="2400" dirty="0" smtClean="0"/>
              <a:t>)</a:t>
            </a:r>
            <a:r>
              <a:rPr lang="en-US" altLang="ja-JP" sz="2400" dirty="0"/>
              <a:t/>
            </a:r>
            <a:br>
              <a:rPr lang="en-US" altLang="ja-JP" sz="2400" dirty="0"/>
            </a:br>
            <a:r>
              <a:rPr lang="en-US" altLang="ja-JP" sz="2000" dirty="0" smtClean="0"/>
              <a:t>$ </a:t>
            </a:r>
            <a:r>
              <a:rPr lang="en-US" altLang="ja-JP" sz="2000" dirty="0" err="1" smtClean="0"/>
              <a:t>mkdir</a:t>
            </a:r>
            <a:r>
              <a:rPr lang="en-US" altLang="ja-JP" sz="2000" dirty="0" smtClean="0"/>
              <a:t> </a:t>
            </a:r>
            <a:r>
              <a:rPr lang="en-US" altLang="ja-JP" sz="2000" dirty="0" err="1" smtClean="0"/>
              <a:t>si</a:t>
            </a:r>
            <a:endParaRPr lang="en-US" altLang="ja-JP" sz="2000" dirty="0"/>
          </a:p>
          <a:p>
            <a:r>
              <a:rPr lang="en-US" altLang="ja-JP" sz="2400" dirty="0" smtClean="0"/>
              <a:t>Si</a:t>
            </a:r>
            <a:r>
              <a:rPr lang="ja-JP" altLang="en-US" sz="2400" dirty="0" smtClean="0"/>
              <a:t>へ移動する。</a:t>
            </a:r>
            <a:r>
              <a:rPr lang="en-US" altLang="ja-JP" sz="2400" dirty="0" smtClean="0"/>
              <a:t>(</a:t>
            </a:r>
            <a:r>
              <a:rPr lang="ja-JP" altLang="en-US" sz="2400" dirty="0"/>
              <a:t>例</a:t>
            </a:r>
            <a:r>
              <a:rPr lang="en-US" altLang="ja-JP" sz="2400" dirty="0"/>
              <a:t>: $HOME/</a:t>
            </a:r>
            <a:r>
              <a:rPr lang="en-US" altLang="ja-JP" sz="2400" dirty="0" err="1"/>
              <a:t>xtapp</a:t>
            </a:r>
            <a:r>
              <a:rPr lang="en-US" altLang="ja-JP" sz="2400" dirty="0"/>
              <a:t>/</a:t>
            </a:r>
            <a:r>
              <a:rPr lang="en-US" altLang="ja-JP" sz="2400" dirty="0" err="1"/>
              <a:t>si</a:t>
            </a:r>
            <a:r>
              <a:rPr lang="en-US" altLang="ja-JP" sz="2400" dirty="0"/>
              <a:t>)</a:t>
            </a:r>
            <a:br>
              <a:rPr lang="en-US" altLang="ja-JP" sz="2400" dirty="0"/>
            </a:br>
            <a:r>
              <a:rPr lang="en-US" altLang="ja-JP" sz="2000" dirty="0"/>
              <a:t>$ cd </a:t>
            </a:r>
            <a:r>
              <a:rPr lang="en-US" altLang="ja-JP" sz="2000" dirty="0" err="1" smtClean="0"/>
              <a:t>si</a:t>
            </a:r>
            <a:endParaRPr lang="en-US" altLang="ja-JP" sz="2000" dirty="0"/>
          </a:p>
          <a:p>
            <a:r>
              <a:rPr lang="ja-JP" altLang="en-US" sz="2400" dirty="0" smtClean="0">
                <a:latin typeface="+mn-ea"/>
              </a:rPr>
              <a:t>テストファイルをコピーする。</a:t>
            </a:r>
            <a:r>
              <a:rPr lang="en-US" altLang="ja-JP" sz="2400" dirty="0" smtClean="0">
                <a:latin typeface="+mn-ea"/>
              </a:rPr>
              <a:t/>
            </a:r>
            <a:br>
              <a:rPr lang="en-US" altLang="ja-JP" sz="2400" dirty="0" smtClean="0">
                <a:latin typeface="+mn-ea"/>
              </a:rPr>
            </a:br>
            <a:r>
              <a:rPr lang="en-US" altLang="ja-JP" sz="2000" dirty="0" smtClean="0"/>
              <a:t>$ </a:t>
            </a:r>
            <a:r>
              <a:rPr lang="en-US" altLang="ja-JP" sz="2000" dirty="0" err="1"/>
              <a:t>cp</a:t>
            </a:r>
            <a:r>
              <a:rPr lang="en-US" altLang="ja-JP" sz="2000" dirty="0"/>
              <a:t> /</a:t>
            </a:r>
            <a:r>
              <a:rPr lang="en-US" altLang="ja-JP" sz="2000" dirty="0" err="1"/>
              <a:t>usr</a:t>
            </a:r>
            <a:r>
              <a:rPr lang="en-US" altLang="ja-JP" sz="2000" dirty="0"/>
              <a:t>/share/</a:t>
            </a:r>
            <a:r>
              <a:rPr lang="en-US" altLang="ja-JP" sz="2000" dirty="0" err="1"/>
              <a:t>xtapp</a:t>
            </a:r>
            <a:r>
              <a:rPr lang="en-US" altLang="ja-JP" sz="2000" dirty="0"/>
              <a:t>/check/</a:t>
            </a:r>
            <a:r>
              <a:rPr lang="en-US" altLang="ja-JP" sz="2000" dirty="0" err="1"/>
              <a:t>si.cg</a:t>
            </a:r>
            <a:r>
              <a:rPr lang="en-US" altLang="ja-JP" sz="2000" dirty="0"/>
              <a:t> ./</a:t>
            </a:r>
            <a:br>
              <a:rPr lang="en-US" altLang="ja-JP" sz="2000" dirty="0"/>
            </a:br>
            <a:r>
              <a:rPr lang="en-US" altLang="ja-JP" sz="2000" dirty="0"/>
              <a:t>$ </a:t>
            </a:r>
            <a:r>
              <a:rPr lang="en-US" altLang="ja-JP" sz="2000" dirty="0" err="1"/>
              <a:t>cp</a:t>
            </a:r>
            <a:r>
              <a:rPr lang="en-US" altLang="ja-JP" sz="2000" dirty="0"/>
              <a:t> /</a:t>
            </a:r>
            <a:r>
              <a:rPr lang="en-US" altLang="ja-JP" sz="2000" dirty="0" err="1"/>
              <a:t>usr</a:t>
            </a:r>
            <a:r>
              <a:rPr lang="en-US" altLang="ja-JP" sz="2000" dirty="0"/>
              <a:t>/share/</a:t>
            </a:r>
            <a:r>
              <a:rPr lang="en-US" altLang="ja-JP" sz="2000" dirty="0" err="1"/>
              <a:t>xtapp</a:t>
            </a:r>
            <a:r>
              <a:rPr lang="en-US" altLang="ja-JP" sz="2000" dirty="0"/>
              <a:t>/check/</a:t>
            </a:r>
            <a:r>
              <a:rPr lang="en-US" altLang="ja-JP" sz="2000" dirty="0" err="1"/>
              <a:t>si.pef</a:t>
            </a:r>
            <a:r>
              <a:rPr lang="en-US" altLang="ja-JP" sz="2000" dirty="0"/>
              <a:t> .</a:t>
            </a:r>
            <a:r>
              <a:rPr lang="en-US" altLang="ja-JP" sz="2000" dirty="0" smtClean="0"/>
              <a:t>/</a:t>
            </a:r>
            <a:br>
              <a:rPr lang="en-US" altLang="ja-JP" sz="2000" dirty="0" smtClean="0"/>
            </a:br>
            <a:r>
              <a:rPr lang="en-US" altLang="ja-JP" sz="2000" dirty="0" smtClean="0"/>
              <a:t>$ </a:t>
            </a:r>
            <a:r>
              <a:rPr lang="en-US" altLang="ja-JP" sz="2000" dirty="0" err="1"/>
              <a:t>cp</a:t>
            </a:r>
            <a:r>
              <a:rPr lang="en-US" altLang="ja-JP" sz="2000" dirty="0"/>
              <a:t> /</a:t>
            </a:r>
            <a:r>
              <a:rPr lang="en-US" altLang="ja-JP" sz="2000" dirty="0" err="1"/>
              <a:t>usr</a:t>
            </a:r>
            <a:r>
              <a:rPr lang="en-US" altLang="ja-JP" sz="2000" dirty="0"/>
              <a:t>/share/</a:t>
            </a:r>
            <a:r>
              <a:rPr lang="en-US" altLang="ja-JP" sz="2000" dirty="0" err="1"/>
              <a:t>xtapp</a:t>
            </a:r>
            <a:r>
              <a:rPr lang="en-US" altLang="ja-JP" sz="2000" dirty="0"/>
              <a:t>/check/</a:t>
            </a:r>
            <a:r>
              <a:rPr lang="en-US" altLang="ja-JP" sz="2000" dirty="0" err="1"/>
              <a:t>si.sh</a:t>
            </a:r>
            <a:r>
              <a:rPr lang="en-US" altLang="ja-JP" sz="2000" dirty="0"/>
              <a:t> .</a:t>
            </a:r>
            <a:r>
              <a:rPr lang="en-US" altLang="ja-JP" sz="2000" dirty="0" smtClean="0"/>
              <a:t>/</a:t>
            </a:r>
            <a:endParaRPr lang="en-US" altLang="ja-JP"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19</a:t>
            </a:fld>
            <a:endParaRPr kumimoji="1" lang="ja-JP" altLang="en-US"/>
          </a:p>
        </p:txBody>
      </p:sp>
    </p:spTree>
    <p:extLst>
      <p:ext uri="{BB962C8B-B14F-4D97-AF65-F5344CB8AC3E}">
        <p14:creationId xmlns:p14="http://schemas.microsoft.com/office/powerpoint/2010/main" val="264426533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p:cNvSpPr>
          <p:nvPr/>
        </p:nvSpPr>
        <p:spPr bwMode="auto">
          <a:xfrm>
            <a:off x="708660" y="1588770"/>
            <a:ext cx="7726680" cy="982980"/>
          </a:xfrm>
          <a:prstGeom prst="rect">
            <a:avLst/>
          </a:prstGeom>
          <a:noFill/>
          <a:ln w="25400" cap="flat">
            <a:solidFill>
              <a:srgbClr val="FF7F00"/>
            </a:solidFill>
            <a:prstDash val="solid"/>
            <a:miter lim="800000"/>
            <a:headEnd type="none" w="med" len="med"/>
            <a:tailEnd type="none" w="med" len="med"/>
          </a:ln>
        </p:spPr>
        <p:txBody>
          <a:bodyPr lIns="0" tIns="0" rIns="0" bIns="0">
            <a:prstTxWarp prst="textNoShape">
              <a:avLst/>
            </a:prstTxWarp>
          </a:bodyPr>
          <a:lstStyle/>
          <a:p>
            <a:endParaRPr lang="ja-JP" altLang="en-US"/>
          </a:p>
        </p:txBody>
      </p:sp>
      <p:sp>
        <p:nvSpPr>
          <p:cNvPr id="17410" name="Rectangle 2"/>
          <p:cNvSpPr>
            <a:spLocks noGrp="1" noChangeArrowheads="1"/>
          </p:cNvSpPr>
          <p:nvPr>
            <p:ph type="title"/>
          </p:nvPr>
        </p:nvSpPr>
        <p:spPr>
          <a:xfrm>
            <a:off x="891540" y="781848"/>
            <a:ext cx="7360920" cy="779657"/>
          </a:xfrm>
          <a:ln/>
        </p:spPr>
        <p:txBody>
          <a:bodyPr/>
          <a:lstStyle/>
          <a:p>
            <a:r>
              <a:rPr lang="ja-JP" altLang="en-US" sz="4300" dirty="0">
                <a:latin typeface="ヒラギノ角ゴ Pro W3" charset="-128"/>
                <a:ea typeface="ヒラギノ角ゴ Pro W3" charset="-128"/>
                <a:cs typeface="ヒラギノ角ゴ Pro W3" charset="-128"/>
                <a:sym typeface="ヒラギノ角ゴ Pro W3" charset="-128"/>
              </a:rPr>
              <a:t>第一原理的電子状態計算</a:t>
            </a:r>
          </a:p>
        </p:txBody>
      </p:sp>
      <p:sp>
        <p:nvSpPr>
          <p:cNvPr id="17411" name="Rectangle 3"/>
          <p:cNvSpPr>
            <a:spLocks noGrp="1" noChangeArrowheads="1"/>
          </p:cNvSpPr>
          <p:nvPr>
            <p:ph type="body" idx="1"/>
          </p:nvPr>
        </p:nvSpPr>
        <p:spPr>
          <a:xfrm>
            <a:off x="640080" y="2766060"/>
            <a:ext cx="7360920" cy="3566160"/>
          </a:xfrm>
          <a:ln/>
        </p:spPr>
        <p:txBody>
          <a:bodyPr>
            <a:normAutofit/>
          </a:bodyPr>
          <a:lstStyle/>
          <a:p>
            <a:pPr marL="628650">
              <a:spcBef>
                <a:spcPct val="0"/>
              </a:spcBef>
              <a:spcAft>
                <a:spcPts val="1800"/>
              </a:spcAft>
            </a:pPr>
            <a:r>
              <a:rPr lang="ja-JP" altLang="en-US" sz="2800" dirty="0">
                <a:latin typeface="ヒラギノ角ゴ Pro W3" charset="-128"/>
                <a:ea typeface="ヒラギノ角ゴ Pro W3" charset="-128"/>
                <a:cs typeface="ヒラギノ角ゴ Pro W3" charset="-128"/>
                <a:sym typeface="ヒラギノ角ゴ Pro W3" charset="-128"/>
              </a:rPr>
              <a:t>電子</a:t>
            </a:r>
            <a:r>
              <a:rPr lang="en-US" altLang="ja-JP" sz="2800" dirty="0">
                <a:latin typeface="ヒラギノ角ゴ Pro W3" charset="-128"/>
                <a:ea typeface="ヒラギノ角ゴ Pro W3" charset="-128"/>
                <a:cs typeface="ヒラギノ角ゴ Pro W3" charset="-128"/>
                <a:sym typeface="ヒラギノ角ゴ Pro W3" charset="-128"/>
              </a:rPr>
              <a:t>↔</a:t>
            </a:r>
            <a:r>
              <a:rPr lang="ja-JP" altLang="en-US" sz="2800" dirty="0">
                <a:latin typeface="ヒラギノ角ゴ Pro W3" charset="-128"/>
                <a:ea typeface="ヒラギノ角ゴ Pro W3" charset="-128"/>
                <a:cs typeface="ヒラギノ角ゴ Pro W3" charset="-128"/>
                <a:sym typeface="ヒラギノ角ゴ Pro W3" charset="-128"/>
              </a:rPr>
              <a:t>電子相互作用</a:t>
            </a:r>
            <a:endParaRPr lang="en-US" altLang="ja-JP" sz="2800" dirty="0">
              <a:latin typeface="ヒラギノ角ゴ Pro W3" charset="-128"/>
              <a:ea typeface="ヒラギノ角ゴ Pro W3" charset="-128"/>
              <a:cs typeface="ヒラギノ角ゴ Pro W3" charset="-128"/>
              <a:sym typeface="ヒラギノ角ゴ Pro W3" charset="-128"/>
            </a:endParaRPr>
          </a:p>
          <a:p>
            <a:pPr marL="628650">
              <a:spcAft>
                <a:spcPts val="1800"/>
              </a:spcAft>
            </a:pPr>
            <a:r>
              <a:rPr lang="ja-JP" altLang="en-US" sz="2800" dirty="0">
                <a:latin typeface="ヒラギノ角ゴ Pro W3" charset="-128"/>
                <a:ea typeface="ヒラギノ角ゴ Pro W3" charset="-128"/>
                <a:cs typeface="ヒラギノ角ゴ Pro W3" charset="-128"/>
                <a:sym typeface="ヒラギノ角ゴ Pro W3" charset="-128"/>
              </a:rPr>
              <a:t>電子</a:t>
            </a:r>
            <a:r>
              <a:rPr lang="en-US" altLang="ja-JP" sz="2800" dirty="0">
                <a:latin typeface="ヒラギノ角ゴ Pro W3" charset="-128"/>
                <a:ea typeface="ヒラギノ角ゴ Pro W3" charset="-128"/>
                <a:cs typeface="ヒラギノ角ゴ Pro W3" charset="-128"/>
                <a:sym typeface="ヒラギノ角ゴ Pro W3" charset="-128"/>
              </a:rPr>
              <a:t>↔</a:t>
            </a:r>
            <a:r>
              <a:rPr lang="ja-JP" altLang="en-US" sz="2800" dirty="0">
                <a:latin typeface="ヒラギノ角ゴ Pro W3" charset="-128"/>
                <a:ea typeface="ヒラギノ角ゴ Pro W3" charset="-128"/>
                <a:cs typeface="ヒラギノ角ゴ Pro W3" charset="-128"/>
                <a:sym typeface="ヒラギノ角ゴ Pro W3" charset="-128"/>
              </a:rPr>
              <a:t>原子核相互作用</a:t>
            </a:r>
            <a:endParaRPr lang="en-US" altLang="ja-JP" sz="2800" dirty="0">
              <a:latin typeface="ヒラギノ角ゴ Pro W3" charset="-128"/>
              <a:ea typeface="ヒラギノ角ゴ Pro W3" charset="-128"/>
              <a:cs typeface="ヒラギノ角ゴ Pro W3" charset="-128"/>
              <a:sym typeface="ヒラギノ角ゴ Pro W3" charset="-128"/>
            </a:endParaRPr>
          </a:p>
          <a:p>
            <a:pPr marL="628650">
              <a:spcAft>
                <a:spcPts val="1800"/>
              </a:spcAft>
            </a:pPr>
            <a:r>
              <a:rPr lang="ja-JP" altLang="en-US" sz="2800" dirty="0">
                <a:latin typeface="ヒラギノ角ゴ Pro W3" charset="-128"/>
                <a:ea typeface="ヒラギノ角ゴ Pro W3" charset="-128"/>
                <a:cs typeface="ヒラギノ角ゴ Pro W3" charset="-128"/>
                <a:sym typeface="ヒラギノ角ゴ Pro W3" charset="-128"/>
              </a:rPr>
              <a:t>電子の運動</a:t>
            </a:r>
            <a:r>
              <a:rPr lang="ja-JP" altLang="en-US" sz="2800" dirty="0" smtClean="0">
                <a:latin typeface="ヒラギノ角ゴ Pro W3" charset="-128"/>
                <a:ea typeface="ヒラギノ角ゴ Pro W3" charset="-128"/>
                <a:cs typeface="ヒラギノ角ゴ Pro W3" charset="-128"/>
                <a:sym typeface="ヒラギノ角ゴ Pro W3" charset="-128"/>
              </a:rPr>
              <a:t>エネルギー</a:t>
            </a:r>
            <a:r>
              <a:rPr lang="en-US" altLang="ja-JP" sz="2800" dirty="0" smtClean="0">
                <a:latin typeface="ヒラギノ角ゴ Pro W3" charset="-128"/>
                <a:ea typeface="ヒラギノ角ゴ Pro W3" charset="-128"/>
                <a:cs typeface="ヒラギノ角ゴ Pro W3" charset="-128"/>
                <a:sym typeface="ヒラギノ角ゴ Pro W3" charset="-128"/>
              </a:rPr>
              <a:t>    p</a:t>
            </a:r>
            <a:r>
              <a:rPr lang="en-US" altLang="ja-JP" sz="2800" baseline="50000" dirty="0" smtClean="0">
                <a:latin typeface="ヒラギノ角ゴ Pro W3" charset="-128"/>
                <a:ea typeface="ヒラギノ角ゴ Pro W3" charset="-128"/>
                <a:cs typeface="ヒラギノ角ゴ Pro W3" charset="-128"/>
                <a:sym typeface="ヒラギノ角ゴ Pro W3" charset="-128"/>
              </a:rPr>
              <a:t>2</a:t>
            </a:r>
            <a:r>
              <a:rPr lang="en-US" altLang="ja-JP" sz="2800" dirty="0">
                <a:latin typeface="ヒラギノ角ゴ Pro W3" charset="-128"/>
                <a:ea typeface="ヒラギノ角ゴ Pro W3" charset="-128"/>
                <a:cs typeface="ヒラギノ角ゴ Pro W3" charset="-128"/>
                <a:sym typeface="ヒラギノ角ゴ Pro W3" charset="-128"/>
              </a:rPr>
              <a:t>/2m</a:t>
            </a:r>
          </a:p>
          <a:p>
            <a:pPr marL="628650">
              <a:spcAft>
                <a:spcPts val="1800"/>
              </a:spcAft>
            </a:pPr>
            <a:r>
              <a:rPr lang="ja-JP" altLang="en-US" sz="2800" dirty="0">
                <a:latin typeface="ヒラギノ角ゴ Pro W3" charset="-128"/>
                <a:ea typeface="ヒラギノ角ゴ Pro W3" charset="-128"/>
                <a:cs typeface="ヒラギノ角ゴ Pro W3" charset="-128"/>
                <a:sym typeface="ヒラギノ角ゴ Pro W3" charset="-128"/>
              </a:rPr>
              <a:t>波動関数</a:t>
            </a:r>
            <a:r>
              <a:rPr lang="en-US" altLang="ja-JP" sz="2800" dirty="0">
                <a:latin typeface="ヒラギノ角ゴ Pro W3" charset="-128"/>
                <a:ea typeface="ヒラギノ角ゴ Pro W3" charset="-128"/>
                <a:cs typeface="ヒラギノ角ゴ Pro W3" charset="-128"/>
                <a:sym typeface="ヒラギノ角ゴ Pro W3" charset="-128"/>
              </a:rPr>
              <a:t> </a:t>
            </a:r>
            <a:r>
              <a:rPr lang="ja-JP" altLang="en-US" sz="2800" dirty="0">
                <a:latin typeface="ヒラギノ角ゴ Pro W3" charset="-128"/>
                <a:ea typeface="ヒラギノ角ゴ Pro W3" charset="-128"/>
                <a:cs typeface="ヒラギノ角ゴ Pro W3" charset="-128"/>
                <a:sym typeface="ヒラギノ角ゴ Pro W3" charset="-128"/>
              </a:rPr>
              <a:t>連続空間上</a:t>
            </a:r>
          </a:p>
        </p:txBody>
      </p:sp>
      <p:sp>
        <p:nvSpPr>
          <p:cNvPr id="17412" name="Rectangle 4"/>
          <p:cNvSpPr>
            <a:spLocks/>
          </p:cNvSpPr>
          <p:nvPr/>
        </p:nvSpPr>
        <p:spPr bwMode="auto">
          <a:xfrm>
            <a:off x="1205783" y="1588770"/>
            <a:ext cx="4523986" cy="982980"/>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pPr>
              <a:tabLst>
                <a:tab pos="754380" algn="l"/>
                <a:tab pos="5326380" algn="l"/>
                <a:tab pos="754380" algn="l"/>
                <a:tab pos="5326380" algn="l"/>
              </a:tabLst>
            </a:pPr>
            <a:r>
              <a:rPr lang="ja-JP" altLang="en-US" sz="2400" dirty="0">
                <a:solidFill>
                  <a:schemeClr val="tx1"/>
                </a:solidFill>
                <a:latin typeface="ヒラギノ角ゴ Pro W3" charset="-128"/>
                <a:ea typeface="ヒラギノ角ゴ Pro W3" charset="-128"/>
                <a:cs typeface="ヒラギノ角ゴ Pro W3" charset="-128"/>
                <a:sym typeface="ヒラギノ角ゴ Pro W3" charset="-128"/>
              </a:rPr>
              <a:t>写実的に物質中の電子の性質を</a:t>
            </a:r>
            <a:endParaRPr lang="en-US" altLang="ja-JP" sz="2400" dirty="0">
              <a:solidFill>
                <a:schemeClr val="tx1"/>
              </a:solidFill>
              <a:latin typeface="ヒラギノ角ゴ Pro W3" charset="-128"/>
              <a:ea typeface="ヒラギノ角ゴ Pro W3" charset="-128"/>
              <a:cs typeface="ヒラギノ角ゴ Pro W3" charset="-128"/>
              <a:sym typeface="ヒラギノ角ゴ Pro W3" charset="-128"/>
            </a:endParaRPr>
          </a:p>
          <a:p>
            <a:pPr>
              <a:tabLst>
                <a:tab pos="754380" algn="l"/>
                <a:tab pos="5326380" algn="l"/>
                <a:tab pos="754380" algn="l"/>
                <a:tab pos="5326380" algn="l"/>
              </a:tabLst>
            </a:pPr>
            <a:r>
              <a:rPr lang="ja-JP" altLang="en-US" sz="2400" dirty="0">
                <a:solidFill>
                  <a:schemeClr val="tx1"/>
                </a:solidFill>
                <a:latin typeface="ヒラギノ角ゴ Pro W3" charset="-128"/>
                <a:ea typeface="ヒラギノ角ゴ Pro W3" charset="-128"/>
                <a:cs typeface="ヒラギノ角ゴ Pro W3" charset="-128"/>
                <a:sym typeface="ヒラギノ角ゴ Pro W3" charset="-128"/>
              </a:rPr>
              <a:t>シミュレートする計算</a:t>
            </a:r>
          </a:p>
        </p:txBody>
      </p:sp>
      <p:sp>
        <p:nvSpPr>
          <p:cNvPr id="17413" name="Rectangle 5"/>
          <p:cNvSpPr>
            <a:spLocks/>
          </p:cNvSpPr>
          <p:nvPr/>
        </p:nvSpPr>
        <p:spPr bwMode="auto">
          <a:xfrm>
            <a:off x="6607061" y="1895594"/>
            <a:ext cx="1538883" cy="369332"/>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ja-JP" altLang="en-US" sz="2400" dirty="0">
                <a:solidFill>
                  <a:schemeClr val="tx1"/>
                </a:solidFill>
                <a:latin typeface="ヒラギノ角ゴ Pro W3" charset="-128"/>
                <a:ea typeface="ヒラギノ角ゴ Pro W3" charset="-128"/>
                <a:cs typeface="ヒラギノ角ゴ Pro W3" charset="-128"/>
                <a:sym typeface="ヒラギノ角ゴ Pro W3" charset="-128"/>
              </a:rPr>
              <a:t>近似はする</a:t>
            </a:r>
          </a:p>
        </p:txBody>
      </p:sp>
      <p:sp>
        <p:nvSpPr>
          <p:cNvPr id="17414" name="Rectangle 6"/>
          <p:cNvSpPr>
            <a:spLocks/>
          </p:cNvSpPr>
          <p:nvPr/>
        </p:nvSpPr>
        <p:spPr bwMode="auto">
          <a:xfrm>
            <a:off x="5375954" y="3159093"/>
            <a:ext cx="2462213" cy="369332"/>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ja-JP" altLang="en-US" sz="2400" dirty="0">
                <a:solidFill>
                  <a:schemeClr val="tx1"/>
                </a:solidFill>
                <a:latin typeface="ヒラギノ角ゴ Pro W3" charset="-128"/>
                <a:ea typeface="ヒラギノ角ゴ Pro W3" charset="-128"/>
                <a:cs typeface="ヒラギノ角ゴ Pro W3" charset="-128"/>
                <a:sym typeface="ヒラギノ角ゴ Pro W3" charset="-128"/>
              </a:rPr>
              <a:t>クーロン相互作用</a:t>
            </a:r>
          </a:p>
        </p:txBody>
      </p:sp>
      <p:sp>
        <p:nvSpPr>
          <p:cNvPr id="17415" name="Rectangle 7"/>
          <p:cNvSpPr>
            <a:spLocks/>
          </p:cNvSpPr>
          <p:nvPr/>
        </p:nvSpPr>
        <p:spPr bwMode="auto">
          <a:xfrm>
            <a:off x="6412230" y="1760220"/>
            <a:ext cx="1954530" cy="640080"/>
          </a:xfrm>
          <a:prstGeom prst="rect">
            <a:avLst/>
          </a:prstGeom>
          <a:noFill/>
          <a:ln w="25400" cap="flat">
            <a:solidFill>
              <a:schemeClr val="tx1"/>
            </a:solidFill>
            <a:prstDash val="solid"/>
            <a:miter lim="800000"/>
            <a:headEnd type="none" w="med" len="med"/>
            <a:tailEnd type="none" w="med" len="med"/>
          </a:ln>
        </p:spPr>
        <p:txBody>
          <a:bodyPr lIns="0" tIns="0" rIns="0" bIns="0">
            <a:prstTxWarp prst="textNoShape">
              <a:avLst/>
            </a:prstTxWarp>
          </a:bodyPr>
          <a:lstStyle/>
          <a:p>
            <a:endParaRPr lang="ja-JP" altLang="en-US"/>
          </a:p>
        </p:txBody>
      </p:sp>
      <p:sp>
        <p:nvSpPr>
          <p:cNvPr id="2" name="スライド番号プレースホルダー 1"/>
          <p:cNvSpPr>
            <a:spLocks noGrp="1"/>
          </p:cNvSpPr>
          <p:nvPr>
            <p:ph type="sldNum" sz="quarter" idx="12"/>
          </p:nvPr>
        </p:nvSpPr>
        <p:spPr/>
        <p:txBody>
          <a:bodyPr/>
          <a:lstStyle/>
          <a:p>
            <a:fld id="{AFDF1CC8-78FC-444A-A46F-F0C924EEE8AE}" type="slidenum">
              <a:rPr kumimoji="1" lang="ja-JP" altLang="en-US" smtClean="0"/>
              <a:pPr/>
              <a:t>2</a:t>
            </a:fld>
            <a:endParaRPr kumimoji="1" lang="ja-JP" alt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3766"/>
            <a:ext cx="8229600" cy="1143000"/>
          </a:xfrm>
        </p:spPr>
        <p:txBody>
          <a:bodyPr/>
          <a:lstStyle/>
          <a:p>
            <a:r>
              <a:rPr kumimoji="1" lang="en-US" altLang="ja-JP" dirty="0" err="1" smtClean="0"/>
              <a:t>xTAPP</a:t>
            </a:r>
            <a:r>
              <a:rPr kumimoji="1" lang="ja-JP" altLang="en-US" dirty="0" smtClean="0"/>
              <a:t>の実行テスト（２）</a:t>
            </a:r>
            <a:endParaRPr kumimoji="1" lang="ja-JP" altLang="en-US" dirty="0"/>
          </a:p>
        </p:txBody>
      </p:sp>
      <p:sp>
        <p:nvSpPr>
          <p:cNvPr id="3" name="コンテンツ プレースホルダー 2"/>
          <p:cNvSpPr>
            <a:spLocks noGrp="1"/>
          </p:cNvSpPr>
          <p:nvPr>
            <p:ph idx="1"/>
          </p:nvPr>
        </p:nvSpPr>
        <p:spPr>
          <a:xfrm>
            <a:off x="0" y="1176766"/>
            <a:ext cx="9144000" cy="5681234"/>
          </a:xfrm>
        </p:spPr>
        <p:txBody>
          <a:bodyPr>
            <a:normAutofit/>
          </a:bodyPr>
          <a:lstStyle/>
          <a:p>
            <a:r>
              <a:rPr lang="en-US" altLang="ja-JP" sz="2400" dirty="0" err="1" smtClean="0"/>
              <a:t>inipot</a:t>
            </a:r>
            <a:r>
              <a:rPr lang="en-US" altLang="ja-JP" sz="2400" dirty="0" smtClean="0"/>
              <a:t> </a:t>
            </a:r>
            <a:r>
              <a:rPr lang="ja-JP" altLang="en-US" sz="2400" dirty="0" smtClean="0"/>
              <a:t>と</a:t>
            </a:r>
            <a:r>
              <a:rPr lang="en-US" altLang="ja-JP" sz="2400" dirty="0" smtClean="0"/>
              <a:t> </a:t>
            </a:r>
            <a:r>
              <a:rPr lang="en-US" altLang="ja-JP" sz="2400" dirty="0" err="1" smtClean="0"/>
              <a:t>cgmrpt</a:t>
            </a:r>
            <a:r>
              <a:rPr lang="ja-JP" altLang="en-US" sz="2400" dirty="0" smtClean="0"/>
              <a:t> を実行</a:t>
            </a:r>
            <a:r>
              <a:rPr lang="en-US" altLang="ja-JP" sz="2400" dirty="0"/>
              <a:t/>
            </a:r>
            <a:br>
              <a:rPr lang="en-US" altLang="ja-JP" sz="2400" dirty="0"/>
            </a:br>
            <a:r>
              <a:rPr lang="en-US" altLang="ja-JP" sz="2000" dirty="0"/>
              <a:t>$ </a:t>
            </a:r>
            <a:r>
              <a:rPr lang="en-US" altLang="ja-JP" sz="2000" dirty="0" err="1"/>
              <a:t>sh</a:t>
            </a:r>
            <a:r>
              <a:rPr lang="en-US" altLang="ja-JP" sz="2000" dirty="0"/>
              <a:t> </a:t>
            </a:r>
            <a:r>
              <a:rPr lang="en-US" altLang="ja-JP" sz="2000" dirty="0" err="1"/>
              <a:t>si.sh</a:t>
            </a:r>
            <a:r>
              <a:rPr lang="en-US" altLang="ja-JP" sz="2000" dirty="0"/>
              <a:t/>
            </a:r>
            <a:br>
              <a:rPr lang="en-US" altLang="ja-JP" sz="2000" dirty="0"/>
            </a:br>
            <a:r>
              <a:rPr lang="en-US" altLang="ja-JP" sz="2000" dirty="0"/>
              <a:t>+ XTAPP_PS_DIR=/</a:t>
            </a:r>
            <a:r>
              <a:rPr lang="en-US" altLang="ja-JP" sz="2000" dirty="0" err="1"/>
              <a:t>usr</a:t>
            </a:r>
            <a:r>
              <a:rPr lang="en-US" altLang="ja-JP" sz="2000" dirty="0"/>
              <a:t>/share/</a:t>
            </a:r>
            <a:r>
              <a:rPr lang="en-US" altLang="ja-JP" sz="2000" dirty="0" err="1"/>
              <a:t>xtapp</a:t>
            </a:r>
            <a:r>
              <a:rPr lang="en-US" altLang="ja-JP" sz="2000" dirty="0"/>
              <a:t>/pseudo-potential/PBE/PS</a:t>
            </a:r>
            <a:br>
              <a:rPr lang="en-US" altLang="ja-JP" sz="2000" dirty="0"/>
            </a:br>
            <a:r>
              <a:rPr lang="en-US" altLang="ja-JP" sz="2000" dirty="0"/>
              <a:t/>
            </a:r>
            <a:br>
              <a:rPr lang="en-US" altLang="ja-JP" sz="2000" dirty="0"/>
            </a:br>
            <a:r>
              <a:rPr lang="en-US" altLang="ja-JP" sz="2000" dirty="0"/>
              <a:t/>
            </a:r>
            <a:br>
              <a:rPr lang="en-US" altLang="ja-JP" sz="2000" dirty="0"/>
            </a:br>
            <a:r>
              <a:rPr lang="en-US" altLang="ja-JP" sz="2000" dirty="0"/>
              <a:t>+ time </a:t>
            </a:r>
            <a:r>
              <a:rPr lang="en-US" altLang="ja-JP" sz="2000" dirty="0" err="1"/>
              <a:t>vbpef</a:t>
            </a:r>
            <a:r>
              <a:rPr lang="en-US" altLang="ja-JP" sz="2000" dirty="0"/>
              <a:t/>
            </a:r>
            <a:br>
              <a:rPr lang="en-US" altLang="ja-JP" sz="2000" dirty="0"/>
            </a:br>
            <a:r>
              <a:rPr lang="en-US" altLang="ja-JP" sz="2000" dirty="0"/>
              <a:t/>
            </a:r>
            <a:br>
              <a:rPr lang="en-US" altLang="ja-JP" sz="2000" dirty="0"/>
            </a:br>
            <a:r>
              <a:rPr lang="en-US" altLang="ja-JP" sz="2000" dirty="0"/>
              <a:t/>
            </a:r>
            <a:br>
              <a:rPr lang="en-US" altLang="ja-JP" sz="2000" dirty="0"/>
            </a:br>
            <a:r>
              <a:rPr lang="en-US" altLang="ja-JP" sz="2000" dirty="0"/>
              <a:t>$ tail –n 1 </a:t>
            </a:r>
            <a:r>
              <a:rPr lang="en-US" altLang="ja-JP" sz="2000" dirty="0" err="1"/>
              <a:t>si-inipot.log</a:t>
            </a:r>
            <a:r>
              <a:rPr lang="en-US" altLang="ja-JP" sz="2000" dirty="0"/>
              <a:t>  (check log file)</a:t>
            </a:r>
            <a:br>
              <a:rPr lang="en-US" altLang="ja-JP" sz="2000" dirty="0"/>
            </a:br>
            <a:r>
              <a:rPr lang="en-US" altLang="ja-JP" sz="2000" dirty="0"/>
              <a:t>TOTAL TIME=  0.369528000000000 </a:t>
            </a:r>
            <a:br>
              <a:rPr lang="en-US" altLang="ja-JP" sz="2000" dirty="0"/>
            </a:br>
            <a:r>
              <a:rPr lang="en-US" altLang="ja-JP" sz="2000" dirty="0"/>
              <a:t/>
            </a:r>
            <a:br>
              <a:rPr lang="en-US" altLang="ja-JP" sz="2000" dirty="0"/>
            </a:br>
            <a:r>
              <a:rPr lang="en-US" altLang="ja-JP" sz="2000" dirty="0"/>
              <a:t>$ tail –n 1 </a:t>
            </a:r>
            <a:r>
              <a:rPr lang="en-US" altLang="ja-JP" sz="2000" dirty="0" err="1"/>
              <a:t>si-cgmrpt.log</a:t>
            </a:r>
            <a:r>
              <a:rPr lang="en-US" altLang="ja-JP" sz="2000" dirty="0"/>
              <a:t>  (check log file)</a:t>
            </a:r>
            <a:br>
              <a:rPr lang="en-US" altLang="ja-JP" sz="2000" dirty="0"/>
            </a:br>
            <a:r>
              <a:rPr lang="en-US" altLang="ja-JP" sz="2000" dirty="0"/>
              <a:t>TOTAL TIME=   2.09062000000000</a:t>
            </a:r>
            <a:br>
              <a:rPr lang="en-US" altLang="ja-JP" sz="2000" dirty="0"/>
            </a:br>
            <a:r>
              <a:rPr lang="en-US" altLang="ja-JP" sz="2000" dirty="0"/>
              <a:t/>
            </a:r>
            <a:br>
              <a:rPr lang="en-US" altLang="ja-JP" sz="2000" dirty="0"/>
            </a:br>
            <a:r>
              <a:rPr lang="en-US" altLang="ja-JP" sz="2000" dirty="0"/>
              <a:t>$ tail –n 1 </a:t>
            </a:r>
            <a:r>
              <a:rPr lang="en-US" altLang="ja-JP" sz="2000" dirty="0" err="1"/>
              <a:t>si-vbpef.log</a:t>
            </a:r>
            <a:r>
              <a:rPr lang="en-US" altLang="ja-JP" sz="2000" dirty="0"/>
              <a:t>  (check log file)</a:t>
            </a:r>
            <a:br>
              <a:rPr lang="en-US" altLang="ja-JP" sz="2000" dirty="0"/>
            </a:br>
            <a:r>
              <a:rPr lang="en-US" altLang="ja-JP" sz="2000" dirty="0"/>
              <a:t>TOTAL TIME=   1.52416900200000</a:t>
            </a:r>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20</a:t>
            </a:fld>
            <a:endParaRPr kumimoji="1" lang="ja-JP" altLang="en-US"/>
          </a:p>
        </p:txBody>
      </p:sp>
      <p:graphicFrame>
        <p:nvGraphicFramePr>
          <p:cNvPr id="5" name="オブジェクト 4"/>
          <p:cNvGraphicFramePr>
            <a:graphicFrameLocks noChangeAspect="1"/>
          </p:cNvGraphicFramePr>
          <p:nvPr>
            <p:extLst>
              <p:ext uri="{D42A27DB-BD31-4B8C-83A1-F6EECF244321}">
                <p14:modId xmlns:p14="http://schemas.microsoft.com/office/powerpoint/2010/main" val="2569468295"/>
              </p:ext>
            </p:extLst>
          </p:nvPr>
        </p:nvGraphicFramePr>
        <p:xfrm>
          <a:off x="1461868" y="2344703"/>
          <a:ext cx="76200" cy="381987"/>
        </p:xfrm>
        <a:graphic>
          <a:graphicData uri="http://schemas.openxmlformats.org/presentationml/2006/ole">
            <mc:AlternateContent xmlns:mc="http://schemas.openxmlformats.org/markup-compatibility/2006">
              <mc:Choice xmlns:v="urn:schemas-microsoft-com:vml" Requires="v">
                <p:oleObj spid="_x0000_s1085" name="数式" r:id="rId3" imgW="76200" imgH="190500" progId="Equation.3">
                  <p:embed/>
                </p:oleObj>
              </mc:Choice>
              <mc:Fallback>
                <p:oleObj name="数式" r:id="rId3" imgW="76200" imgH="190500" progId="Equation.3">
                  <p:embed/>
                  <p:pic>
                    <p:nvPicPr>
                      <p:cNvPr id="0" name=""/>
                      <p:cNvPicPr/>
                      <p:nvPr/>
                    </p:nvPicPr>
                    <p:blipFill>
                      <a:blip r:embed="rId4"/>
                      <a:stretch>
                        <a:fillRect/>
                      </a:stretch>
                    </p:blipFill>
                    <p:spPr>
                      <a:xfrm>
                        <a:off x="1461868" y="2344703"/>
                        <a:ext cx="76200" cy="381987"/>
                      </a:xfrm>
                      <a:prstGeom prst="rect">
                        <a:avLst/>
                      </a:prstGeom>
                    </p:spPr>
                  </p:pic>
                </p:oleObj>
              </mc:Fallback>
            </mc:AlternateContent>
          </a:graphicData>
        </a:graphic>
      </p:graphicFrame>
    </p:spTree>
    <p:extLst>
      <p:ext uri="{BB962C8B-B14F-4D97-AF65-F5344CB8AC3E}">
        <p14:creationId xmlns:p14="http://schemas.microsoft.com/office/powerpoint/2010/main" val="51390033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xTAPP</a:t>
            </a:r>
            <a:r>
              <a:rPr lang="ja-JP" altLang="en-US" dirty="0" smtClean="0"/>
              <a:t>の</a:t>
            </a:r>
            <a:r>
              <a:rPr lang="en-US" altLang="ja-JP" dirty="0" err="1" smtClean="0"/>
              <a:t>input</a:t>
            </a:r>
            <a:r>
              <a:rPr lang="en-US" altLang="en-US" dirty="0" err="1" smtClean="0"/>
              <a:t>ファイル</a:t>
            </a:r>
            <a:endParaRPr lang="ja-JP" altLang="en-US" dirty="0"/>
          </a:p>
        </p:txBody>
      </p:sp>
      <p:sp>
        <p:nvSpPr>
          <p:cNvPr id="3" name="コンテンツ プレースホルダ 2"/>
          <p:cNvSpPr>
            <a:spLocks noGrp="1"/>
          </p:cNvSpPr>
          <p:nvPr>
            <p:ph idx="1"/>
          </p:nvPr>
        </p:nvSpPr>
        <p:spPr/>
        <p:txBody>
          <a:bodyPr/>
          <a:lstStyle/>
          <a:p>
            <a:r>
              <a:rPr lang="en-US" altLang="ja-JP" dirty="0" smtClean="0"/>
              <a:t># </a:t>
            </a:r>
            <a:r>
              <a:rPr lang="ja-JP" altLang="en-US" dirty="0" smtClean="0"/>
              <a:t>で始まる行で指定されるセクションごとに記述する</a:t>
            </a:r>
            <a:endParaRPr lang="en-US" altLang="ja-JP" dirty="0" smtClean="0"/>
          </a:p>
          <a:p>
            <a:r>
              <a:rPr lang="ja-JP" altLang="en-US" dirty="0" smtClean="0"/>
              <a:t>セクションを記述する順番は自由</a:t>
            </a:r>
            <a:endParaRPr lang="en-US" altLang="ja-JP" dirty="0" smtClean="0"/>
          </a:p>
          <a:p>
            <a:r>
              <a:rPr lang="en-US" altLang="ja-JP" dirty="0" smtClean="0"/>
              <a:t>Fortran</a:t>
            </a:r>
            <a:r>
              <a:rPr lang="ja-JP" altLang="en-US" dirty="0" smtClean="0"/>
              <a:t>の</a:t>
            </a:r>
            <a:r>
              <a:rPr lang="en-US" altLang="ja-JP" dirty="0" err="1" smtClean="0"/>
              <a:t>namelist</a:t>
            </a:r>
            <a:r>
              <a:rPr lang="ja-JP" altLang="en-US" dirty="0" smtClean="0"/>
              <a:t>を内部で使用している</a:t>
            </a:r>
            <a:endParaRPr lang="en-US" altLang="ja-JP" dirty="0" smtClean="0"/>
          </a:p>
          <a:p>
            <a:r>
              <a:rPr lang="ja-JP" altLang="en-US" dirty="0" smtClean="0"/>
              <a:t>マニュアルの</a:t>
            </a:r>
            <a:r>
              <a:rPr lang="en-US" altLang="ja-JP" dirty="0" err="1" smtClean="0"/>
              <a:t>inputformat.tex</a:t>
            </a:r>
            <a:r>
              <a:rPr lang="ja-JP" altLang="en-US" dirty="0" smtClean="0"/>
              <a:t>に詳しい説明</a:t>
            </a:r>
            <a:endParaRPr lang="en-US" altLang="ja-JP" dirty="0" smtClean="0"/>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21</a:t>
            </a:fld>
            <a:endParaRPr kumimoji="1" lang="ja-JP" altLang="en-US"/>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kumimoji="1" lang="en-US" altLang="ja-JP" dirty="0" err="1" smtClean="0"/>
              <a:t>xTAPP</a:t>
            </a:r>
            <a:r>
              <a:rPr kumimoji="1" lang="ja-JP" altLang="en-US" dirty="0" smtClean="0"/>
              <a:t>の</a:t>
            </a:r>
            <a:r>
              <a:rPr lang="en-US" altLang="ja-JP" dirty="0" err="1"/>
              <a:t>i</a:t>
            </a:r>
            <a:r>
              <a:rPr kumimoji="1" lang="en-US" altLang="ja-JP" dirty="0" err="1" smtClean="0"/>
              <a:t>nput</a:t>
            </a:r>
            <a:r>
              <a:rPr lang="en-US" altLang="en-US" dirty="0" err="1" smtClean="0"/>
              <a:t>ファイル</a:t>
            </a:r>
            <a:r>
              <a:rPr lang="ja-JP" altLang="en-US" dirty="0" smtClean="0"/>
              <a:t>の例</a:t>
            </a:r>
            <a:endParaRPr kumimoji="1" lang="ja-JP" altLang="en-US" dirty="0"/>
          </a:p>
        </p:txBody>
      </p:sp>
      <p:sp>
        <p:nvSpPr>
          <p:cNvPr id="3" name="テキスト ボックス 2"/>
          <p:cNvSpPr txBox="1"/>
          <p:nvPr/>
        </p:nvSpPr>
        <p:spPr>
          <a:xfrm>
            <a:off x="457200" y="1154864"/>
            <a:ext cx="5375835" cy="461665"/>
          </a:xfrm>
          <a:prstGeom prst="rect">
            <a:avLst/>
          </a:prstGeom>
          <a:noFill/>
        </p:spPr>
        <p:txBody>
          <a:bodyPr wrap="square" rtlCol="0">
            <a:spAutoFit/>
          </a:bodyPr>
          <a:lstStyle/>
          <a:p>
            <a:r>
              <a:rPr lang="en-US" altLang="ja-JP" sz="2400" u="sng" dirty="0"/>
              <a:t>/</a:t>
            </a:r>
            <a:r>
              <a:rPr lang="en-US" altLang="ja-JP" sz="2400" u="sng" dirty="0" err="1"/>
              <a:t>usr</a:t>
            </a:r>
            <a:r>
              <a:rPr lang="en-US" altLang="ja-JP" sz="2400" u="sng" dirty="0"/>
              <a:t>/share/</a:t>
            </a:r>
            <a:r>
              <a:rPr lang="en-US" altLang="ja-JP" sz="2400" u="sng" dirty="0" err="1"/>
              <a:t>xtapp</a:t>
            </a:r>
            <a:r>
              <a:rPr lang="en-US" altLang="ja-JP" sz="2400" u="sng" dirty="0"/>
              <a:t>/</a:t>
            </a:r>
            <a:r>
              <a:rPr lang="en-US" altLang="ja-JP" sz="2400" u="sng" dirty="0" smtClean="0"/>
              <a:t>check/</a:t>
            </a:r>
            <a:r>
              <a:rPr lang="en-US" altLang="ja-JP" sz="2400" u="sng" dirty="0" err="1" smtClean="0"/>
              <a:t>al.cg</a:t>
            </a:r>
            <a:r>
              <a:rPr lang="en-US" altLang="ja-JP" sz="2400" u="sng" dirty="0" smtClean="0"/>
              <a:t> </a:t>
            </a:r>
            <a:r>
              <a:rPr lang="ja-JP" altLang="en-US" sz="2400" u="sng" dirty="0" smtClean="0"/>
              <a:t>を見る</a:t>
            </a:r>
            <a:endParaRPr kumimoji="1" lang="ja-JP" altLang="en-US" sz="2400" u="sng" dirty="0"/>
          </a:p>
        </p:txBody>
      </p:sp>
      <p:sp>
        <p:nvSpPr>
          <p:cNvPr id="6" name="テキスト ボックス 5"/>
          <p:cNvSpPr txBox="1"/>
          <p:nvPr/>
        </p:nvSpPr>
        <p:spPr>
          <a:xfrm>
            <a:off x="602119" y="1817486"/>
            <a:ext cx="7181639" cy="4396075"/>
          </a:xfrm>
          <a:prstGeom prst="rect">
            <a:avLst/>
          </a:prstGeom>
          <a:noFill/>
          <a:ln w="19050">
            <a:solidFill>
              <a:schemeClr val="tx1"/>
            </a:solidFill>
          </a:ln>
        </p:spPr>
        <p:txBody>
          <a:bodyPr wrap="square" rtlCol="0">
            <a:spAutoFit/>
          </a:bodyPr>
          <a:lstStyle/>
          <a:p>
            <a:pPr>
              <a:lnSpc>
                <a:spcPts val="2400"/>
              </a:lnSpc>
            </a:pPr>
            <a:r>
              <a:rPr lang="is-IS" altLang="ja-JP" dirty="0"/>
              <a:t># main data</a:t>
            </a:r>
          </a:p>
          <a:p>
            <a:pPr>
              <a:lnSpc>
                <a:spcPts val="2400"/>
              </a:lnSpc>
            </a:pPr>
            <a:r>
              <a:rPr lang="is-IS" altLang="ja-JP" dirty="0"/>
              <a:t> &amp;TAPPINPUT</a:t>
            </a:r>
          </a:p>
          <a:p>
            <a:pPr>
              <a:lnSpc>
                <a:spcPts val="2400"/>
              </a:lnSpc>
            </a:pPr>
            <a:r>
              <a:rPr lang="is-IS" altLang="ja-JP" dirty="0"/>
              <a:t> LATTICE_FACTOR = 7.656,</a:t>
            </a:r>
          </a:p>
          <a:p>
            <a:pPr>
              <a:lnSpc>
                <a:spcPts val="2400"/>
              </a:lnSpc>
            </a:pPr>
            <a:r>
              <a:rPr lang="is-IS" altLang="ja-JP" dirty="0"/>
              <a:t> LATTICE_LIST = 0.5,  0.5,  0.0, </a:t>
            </a:r>
            <a:r>
              <a:rPr lang="is-IS" altLang="ja-JP" dirty="0" smtClean="0"/>
              <a:t>   0.5</a:t>
            </a:r>
            <a:r>
              <a:rPr lang="is-IS" altLang="ja-JP" dirty="0"/>
              <a:t>,  </a:t>
            </a:r>
            <a:r>
              <a:rPr lang="is-IS" altLang="ja-JP" dirty="0" smtClean="0"/>
              <a:t>0.0, 0.5</a:t>
            </a:r>
            <a:r>
              <a:rPr lang="is-IS" altLang="ja-JP" dirty="0"/>
              <a:t>, </a:t>
            </a:r>
            <a:r>
              <a:rPr lang="is-IS" altLang="ja-JP" dirty="0" smtClean="0"/>
              <a:t>   0.0</a:t>
            </a:r>
            <a:r>
              <a:rPr lang="is-IS" altLang="ja-JP" dirty="0"/>
              <a:t>, 0.5,</a:t>
            </a:r>
            <a:r>
              <a:rPr lang="is-IS" altLang="ja-JP" dirty="0" smtClean="0"/>
              <a:t> 0.5</a:t>
            </a:r>
            <a:r>
              <a:rPr lang="is-IS" altLang="ja-JP" dirty="0"/>
              <a:t>,</a:t>
            </a:r>
          </a:p>
          <a:p>
            <a:pPr>
              <a:lnSpc>
                <a:spcPts val="2400"/>
              </a:lnSpc>
            </a:pPr>
            <a:r>
              <a:rPr lang="is-IS" altLang="ja-JP" dirty="0"/>
              <a:t> CUTOFF_WAVE_FUNCTION    =</a:t>
            </a:r>
            <a:r>
              <a:rPr lang="is-IS" altLang="ja-JP" dirty="0" smtClean="0"/>
              <a:t> 5.0</a:t>
            </a:r>
            <a:r>
              <a:rPr lang="is-IS" altLang="ja-JP" dirty="0"/>
              <a:t>,</a:t>
            </a:r>
          </a:p>
          <a:p>
            <a:pPr>
              <a:lnSpc>
                <a:spcPts val="2400"/>
              </a:lnSpc>
            </a:pPr>
            <a:r>
              <a:rPr lang="is-IS" altLang="ja-JP" dirty="0"/>
              <a:t> NUMBER_ELEMENT  = 1,</a:t>
            </a:r>
          </a:p>
          <a:p>
            <a:pPr>
              <a:lnSpc>
                <a:spcPts val="2400"/>
              </a:lnSpc>
            </a:pPr>
            <a:r>
              <a:rPr lang="is-IS" altLang="ja-JP" dirty="0"/>
              <a:t> NUMBER_ATOM     = 1,</a:t>
            </a:r>
          </a:p>
          <a:p>
            <a:pPr>
              <a:lnSpc>
                <a:spcPts val="2400"/>
              </a:lnSpc>
            </a:pPr>
            <a:r>
              <a:rPr lang="is-IS" altLang="ja-JP" dirty="0"/>
              <a:t> NUMBER_BAND     =</a:t>
            </a:r>
            <a:r>
              <a:rPr lang="is-IS" altLang="ja-JP" dirty="0" smtClean="0"/>
              <a:t> 6,</a:t>
            </a:r>
            <a:endParaRPr lang="is-IS" altLang="ja-JP" dirty="0"/>
          </a:p>
          <a:p>
            <a:pPr>
              <a:lnSpc>
                <a:spcPts val="2400"/>
              </a:lnSpc>
            </a:pPr>
            <a:r>
              <a:rPr lang="is-IS" altLang="ja-JP" dirty="0"/>
              <a:t> STORE_WFN       = </a:t>
            </a:r>
            <a:r>
              <a:rPr lang="is-IS" altLang="ja-JP" dirty="0" smtClean="0"/>
              <a:t>1,</a:t>
            </a:r>
          </a:p>
          <a:p>
            <a:pPr>
              <a:lnSpc>
                <a:spcPts val="2400"/>
              </a:lnSpc>
            </a:pPr>
            <a:r>
              <a:rPr lang="is-IS" altLang="ja-JP" dirty="0" smtClean="0"/>
              <a:t> SCF_NUMBER_ITER_1ST = 40,</a:t>
            </a:r>
          </a:p>
          <a:p>
            <a:pPr>
              <a:lnSpc>
                <a:spcPts val="2400"/>
              </a:lnSpc>
            </a:pPr>
            <a:r>
              <a:rPr lang="is-IS" altLang="ja-JP" dirty="0"/>
              <a:t> SCF_NUMBER_ITER =</a:t>
            </a:r>
            <a:r>
              <a:rPr lang="is-IS" altLang="ja-JP" dirty="0" smtClean="0"/>
              <a:t> 40,</a:t>
            </a:r>
          </a:p>
          <a:p>
            <a:pPr>
              <a:lnSpc>
                <a:spcPts val="2400"/>
              </a:lnSpc>
            </a:pPr>
            <a:r>
              <a:rPr lang="is-IS" altLang="ja-JP" dirty="0"/>
              <a:t> XC_TYPE = </a:t>
            </a:r>
            <a:r>
              <a:rPr lang="is-IS" altLang="ja-JP" dirty="0" smtClean="0"/>
              <a:t>PBE,</a:t>
            </a:r>
          </a:p>
          <a:p>
            <a:pPr>
              <a:lnSpc>
                <a:spcPts val="2400"/>
              </a:lnSpc>
            </a:pPr>
            <a:r>
              <a:rPr lang="is-IS" altLang="ja-JP" dirty="0" smtClean="0"/>
              <a:t> CONTROL_UPTIME = 3600.0</a:t>
            </a:r>
          </a:p>
          <a:p>
            <a:pPr>
              <a:lnSpc>
                <a:spcPts val="2400"/>
              </a:lnSpc>
            </a:pPr>
            <a:r>
              <a:rPr lang="is-IS" altLang="ja-JP" dirty="0"/>
              <a:t> </a:t>
            </a:r>
            <a:r>
              <a:rPr lang="is-IS" altLang="ja-JP" dirty="0" smtClean="0"/>
              <a:t>/</a:t>
            </a:r>
            <a:endParaRPr lang="is-IS" altLang="ja-JP"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22</a:t>
            </a:fld>
            <a:endParaRPr kumimoji="1" lang="ja-JP" altLang="en-US"/>
          </a:p>
        </p:txBody>
      </p:sp>
      <p:sp>
        <p:nvSpPr>
          <p:cNvPr id="7" name="テキスト ボックス 6"/>
          <p:cNvSpPr txBox="1"/>
          <p:nvPr/>
        </p:nvSpPr>
        <p:spPr>
          <a:xfrm>
            <a:off x="1828800" y="1828800"/>
            <a:ext cx="4004235" cy="369332"/>
          </a:xfrm>
          <a:prstGeom prst="rect">
            <a:avLst/>
          </a:prstGeom>
          <a:noFill/>
        </p:spPr>
        <p:txBody>
          <a:bodyPr wrap="square" rtlCol="0">
            <a:spAutoFit/>
          </a:bodyPr>
          <a:lstStyle/>
          <a:p>
            <a:r>
              <a:rPr kumimoji="1" lang="ja-JP" altLang="en-US" dirty="0" smtClean="0">
                <a:solidFill>
                  <a:schemeClr val="accent6"/>
                </a:solidFill>
              </a:rPr>
              <a:t>セクション名：　セクションは順不問</a:t>
            </a:r>
            <a:endParaRPr kumimoji="1" lang="ja-JP" altLang="en-US" dirty="0">
              <a:solidFill>
                <a:schemeClr val="accent6"/>
              </a:solidFill>
            </a:endParaRPr>
          </a:p>
        </p:txBody>
      </p:sp>
      <p:sp>
        <p:nvSpPr>
          <p:cNvPr id="8" name="テキスト ボックス 7"/>
          <p:cNvSpPr txBox="1"/>
          <p:nvPr/>
        </p:nvSpPr>
        <p:spPr>
          <a:xfrm>
            <a:off x="3483507" y="3649844"/>
            <a:ext cx="4004235" cy="369332"/>
          </a:xfrm>
          <a:prstGeom prst="rect">
            <a:avLst/>
          </a:prstGeom>
          <a:noFill/>
        </p:spPr>
        <p:txBody>
          <a:bodyPr wrap="square" rtlCol="0">
            <a:spAutoFit/>
          </a:bodyPr>
          <a:lstStyle/>
          <a:p>
            <a:r>
              <a:rPr lang="ja-JP" altLang="en-US" dirty="0" smtClean="0">
                <a:solidFill>
                  <a:schemeClr val="accent6"/>
                </a:solidFill>
              </a:rPr>
              <a:t>制御系のデータは</a:t>
            </a:r>
            <a:r>
              <a:rPr lang="en-US" altLang="ja-JP" dirty="0" err="1" smtClean="0">
                <a:solidFill>
                  <a:schemeClr val="accent6"/>
                </a:solidFill>
              </a:rPr>
              <a:t>namelist</a:t>
            </a:r>
            <a:r>
              <a:rPr lang="ja-JP" altLang="en-US" dirty="0" smtClean="0">
                <a:solidFill>
                  <a:schemeClr val="accent6"/>
                </a:solidFill>
              </a:rPr>
              <a:t>入力</a:t>
            </a:r>
            <a:endParaRPr kumimoji="1" lang="ja-JP" altLang="en-US" dirty="0">
              <a:solidFill>
                <a:schemeClr val="accent6"/>
              </a:solidFill>
            </a:endParaRPr>
          </a:p>
        </p:txBody>
      </p:sp>
      <p:sp>
        <p:nvSpPr>
          <p:cNvPr id="9" name="テキスト ボックス 8"/>
          <p:cNvSpPr txBox="1"/>
          <p:nvPr/>
        </p:nvSpPr>
        <p:spPr>
          <a:xfrm>
            <a:off x="1912471" y="2136018"/>
            <a:ext cx="4004235" cy="369332"/>
          </a:xfrm>
          <a:prstGeom prst="rect">
            <a:avLst/>
          </a:prstGeom>
          <a:noFill/>
        </p:spPr>
        <p:txBody>
          <a:bodyPr wrap="square" rtlCol="0">
            <a:spAutoFit/>
          </a:bodyPr>
          <a:lstStyle/>
          <a:p>
            <a:r>
              <a:rPr kumimoji="1" lang="en-US" altLang="ja-JP" dirty="0" err="1" smtClean="0">
                <a:solidFill>
                  <a:srgbClr val="4F81BD"/>
                </a:solidFill>
              </a:rPr>
              <a:t>namelist</a:t>
            </a:r>
            <a:r>
              <a:rPr kumimoji="1" lang="en-US" altLang="ja-JP" dirty="0" smtClean="0">
                <a:solidFill>
                  <a:srgbClr val="4F81BD"/>
                </a:solidFill>
              </a:rPr>
              <a:t> TAPP input</a:t>
            </a:r>
            <a:r>
              <a:rPr kumimoji="1" lang="ja-JP" altLang="en-US" dirty="0" smtClean="0">
                <a:solidFill>
                  <a:srgbClr val="4F81BD"/>
                </a:solidFill>
              </a:rPr>
              <a:t>の始まり</a:t>
            </a:r>
            <a:endParaRPr kumimoji="1" lang="ja-JP" altLang="en-US" dirty="0">
              <a:solidFill>
                <a:srgbClr val="4F81BD"/>
              </a:solidFill>
            </a:endParaRPr>
          </a:p>
        </p:txBody>
      </p:sp>
      <p:sp>
        <p:nvSpPr>
          <p:cNvPr id="10" name="テキスト ボックス 9"/>
          <p:cNvSpPr txBox="1"/>
          <p:nvPr/>
        </p:nvSpPr>
        <p:spPr>
          <a:xfrm>
            <a:off x="1143000" y="5791200"/>
            <a:ext cx="4004235" cy="369332"/>
          </a:xfrm>
          <a:prstGeom prst="rect">
            <a:avLst/>
          </a:prstGeom>
          <a:noFill/>
        </p:spPr>
        <p:txBody>
          <a:bodyPr wrap="square" rtlCol="0">
            <a:spAutoFit/>
          </a:bodyPr>
          <a:lstStyle/>
          <a:p>
            <a:r>
              <a:rPr kumimoji="1" lang="en-US" altLang="ja-JP" dirty="0" err="1" smtClean="0">
                <a:solidFill>
                  <a:srgbClr val="4F81BD"/>
                </a:solidFill>
              </a:rPr>
              <a:t>namelist</a:t>
            </a:r>
            <a:r>
              <a:rPr kumimoji="1" lang="en-US" altLang="ja-JP" dirty="0" smtClean="0">
                <a:solidFill>
                  <a:srgbClr val="4F81BD"/>
                </a:solidFill>
              </a:rPr>
              <a:t> TAPP input</a:t>
            </a:r>
            <a:r>
              <a:rPr kumimoji="1" lang="ja-JP" altLang="en-US" dirty="0" smtClean="0">
                <a:solidFill>
                  <a:srgbClr val="4F81BD"/>
                </a:solidFill>
              </a:rPr>
              <a:t>の終わり</a:t>
            </a:r>
            <a:endParaRPr kumimoji="1" lang="ja-JP" altLang="en-US" dirty="0">
              <a:solidFill>
                <a:srgbClr val="4F81BD"/>
              </a:solidFill>
            </a:endParaRPr>
          </a:p>
        </p:txBody>
      </p:sp>
    </p:spTree>
    <p:extLst>
      <p:ext uri="{BB962C8B-B14F-4D97-AF65-F5344CB8AC3E}">
        <p14:creationId xmlns:p14="http://schemas.microsoft.com/office/powerpoint/2010/main" val="3648655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kumimoji="1" lang="en-US" altLang="ja-JP" dirty="0" err="1" smtClean="0"/>
              <a:t>xTAPP</a:t>
            </a:r>
            <a:r>
              <a:rPr kumimoji="1" lang="ja-JP" altLang="en-US" dirty="0" smtClean="0"/>
              <a:t>の</a:t>
            </a:r>
            <a:r>
              <a:rPr lang="en-US" altLang="ja-JP" dirty="0" err="1"/>
              <a:t>i</a:t>
            </a:r>
            <a:r>
              <a:rPr kumimoji="1" lang="en-US" altLang="ja-JP" dirty="0" err="1" smtClean="0"/>
              <a:t>nput</a:t>
            </a:r>
            <a:r>
              <a:rPr lang="en-US" altLang="en-US" dirty="0" err="1" smtClean="0"/>
              <a:t>ファイル</a:t>
            </a:r>
            <a:r>
              <a:rPr lang="ja-JP" altLang="en-US" dirty="0" smtClean="0"/>
              <a:t>の例</a:t>
            </a:r>
            <a:endParaRPr kumimoji="1" lang="ja-JP" altLang="en-US" dirty="0"/>
          </a:p>
        </p:txBody>
      </p:sp>
      <p:sp>
        <p:nvSpPr>
          <p:cNvPr id="6" name="テキスト ボックス 5"/>
          <p:cNvSpPr txBox="1"/>
          <p:nvPr/>
        </p:nvSpPr>
        <p:spPr>
          <a:xfrm>
            <a:off x="602119" y="1231505"/>
            <a:ext cx="7181639" cy="5078314"/>
          </a:xfrm>
          <a:prstGeom prst="rect">
            <a:avLst/>
          </a:prstGeom>
          <a:noFill/>
          <a:ln w="19050">
            <a:solidFill>
              <a:schemeClr val="tx1"/>
            </a:solidFill>
          </a:ln>
        </p:spPr>
        <p:txBody>
          <a:bodyPr wrap="square" rtlCol="0">
            <a:spAutoFit/>
          </a:bodyPr>
          <a:lstStyle/>
          <a:p>
            <a:r>
              <a:rPr lang="is-IS" altLang="ja-JP" dirty="0" smtClean="0">
                <a:ea typeface="ＭＳ Ｐゴシック"/>
                <a:cs typeface="ＭＳ Ｐゴシック"/>
              </a:rPr>
              <a:t># </a:t>
            </a:r>
            <a:r>
              <a:rPr lang="is-IS" altLang="ja-JP" dirty="0">
                <a:ea typeface="ＭＳ Ｐゴシック"/>
                <a:cs typeface="ＭＳ Ｐゴシック"/>
              </a:rPr>
              <a:t>symmetry data</a:t>
            </a:r>
          </a:p>
          <a:p>
            <a:r>
              <a:rPr lang="is-IS" altLang="ja-JP" dirty="0">
                <a:ea typeface="ＭＳ Ｐゴシック"/>
                <a:cs typeface="ＭＳ Ｐゴシック"/>
              </a:rPr>
              <a:t> &amp;SYMMETRY</a:t>
            </a:r>
          </a:p>
          <a:p>
            <a:r>
              <a:rPr lang="is-IS" altLang="ja-JP" dirty="0">
                <a:ea typeface="ＭＳ Ｐゴシック"/>
                <a:cs typeface="ＭＳ Ｐゴシック"/>
              </a:rPr>
              <a:t> SYMMETRY_FORMAT = reciprocal,</a:t>
            </a:r>
          </a:p>
          <a:p>
            <a:r>
              <a:rPr lang="is-IS" altLang="ja-JP" dirty="0">
                <a:ea typeface="ＭＳ Ｐゴシック"/>
                <a:cs typeface="ＭＳ Ｐゴシック"/>
              </a:rPr>
              <a:t> NUMBER_SYM_OP   =</a:t>
            </a:r>
            <a:r>
              <a:rPr lang="is-IS" altLang="ja-JP" dirty="0" smtClean="0">
                <a:ea typeface="ＭＳ Ｐゴシック"/>
                <a:cs typeface="ＭＳ Ｐゴシック"/>
              </a:rPr>
              <a:t> 24</a:t>
            </a:r>
          </a:p>
          <a:p>
            <a:r>
              <a:rPr lang="is-IS" altLang="ja-JP" dirty="0">
                <a:ea typeface="ＭＳ Ｐゴシック"/>
                <a:cs typeface="ＭＳ Ｐゴシック"/>
              </a:rPr>
              <a:t> </a:t>
            </a:r>
            <a:r>
              <a:rPr lang="is-IS" altLang="ja-JP" dirty="0" smtClean="0">
                <a:ea typeface="ＭＳ Ｐゴシック"/>
                <a:cs typeface="ＭＳ Ｐゴシック"/>
              </a:rPr>
              <a:t>/</a:t>
            </a:r>
          </a:p>
          <a:p>
            <a:r>
              <a:rPr lang="ja-JP" altLang="en-US" dirty="0" smtClean="0">
                <a:ea typeface="ＭＳ Ｐゴシック"/>
                <a:cs typeface="ＭＳ Ｐゴシック"/>
              </a:rPr>
              <a:t> </a:t>
            </a:r>
            <a:r>
              <a:rPr lang="en-US" altLang="ja-JP" dirty="0" smtClean="0">
                <a:ea typeface="ＭＳ Ｐゴシック"/>
                <a:cs typeface="ＭＳ Ｐゴシック"/>
              </a:rPr>
              <a:t>   1  0  0    0  1  0    0  0  1     0  0  0 </a:t>
            </a:r>
            <a:r>
              <a:rPr lang="is-IS" altLang="ja-JP" dirty="0" smtClean="0">
                <a:ea typeface="ＭＳ Ｐゴシック"/>
                <a:cs typeface="ＭＳ Ｐゴシック"/>
              </a:rPr>
              <a:t>! rg(3,3), pg(3)</a:t>
            </a:r>
            <a:endParaRPr lang="en-US" altLang="ja-JP" dirty="0" smtClean="0">
              <a:ea typeface="ＭＳ Ｐゴシック"/>
              <a:cs typeface="ＭＳ Ｐゴシック"/>
            </a:endParaRPr>
          </a:p>
          <a:p>
            <a:r>
              <a:rPr lang="en-US" altLang="ja-JP" dirty="0" smtClean="0">
                <a:ea typeface="ＭＳ Ｐゴシック"/>
                <a:cs typeface="ＭＳ Ｐゴシック"/>
              </a:rPr>
              <a:t>    0  1  0    0  0  1    1  0  0     0  0  0</a:t>
            </a:r>
          </a:p>
          <a:p>
            <a:r>
              <a:rPr lang="en-US" altLang="ja-JP" dirty="0" smtClean="0">
                <a:ea typeface="ＭＳ Ｐゴシック"/>
                <a:cs typeface="ＭＳ Ｐゴシック"/>
              </a:rPr>
              <a:t>    0  0  1    1  0  0    0  1  0     0  0  0</a:t>
            </a:r>
          </a:p>
          <a:p>
            <a:r>
              <a:rPr lang="en-US" altLang="ja-JP" dirty="0" smtClean="0">
                <a:ea typeface="ＭＳ Ｐゴシック"/>
                <a:cs typeface="ＭＳ Ｐゴシック"/>
              </a:rPr>
              <a:t>    1  0  0    0  0  1    0  1  0     0  0  0</a:t>
            </a:r>
          </a:p>
          <a:p>
            <a:r>
              <a:rPr lang="en-US" altLang="ja-JP" dirty="0" smtClean="0">
                <a:ea typeface="ＭＳ Ｐゴシック"/>
                <a:cs typeface="ＭＳ Ｐゴシック"/>
              </a:rPr>
              <a:t>    0  0  1    0  1  0    1  0  0     0  0  0</a:t>
            </a:r>
          </a:p>
          <a:p>
            <a:r>
              <a:rPr lang="en-US" altLang="ja-JP" dirty="0" smtClean="0">
                <a:ea typeface="ＭＳ Ｐゴシック"/>
                <a:cs typeface="ＭＳ Ｐゴシック"/>
              </a:rPr>
              <a:t>    0  1  0    1  0  0    0  0  1     0  0  0</a:t>
            </a:r>
          </a:p>
          <a:p>
            <a:r>
              <a:rPr lang="en-US" altLang="ja-JP" dirty="0" smtClean="0">
                <a:ea typeface="ＭＳ Ｐゴシック"/>
                <a:cs typeface="ＭＳ Ｐゴシック"/>
              </a:rPr>
              <a:t>   -1 -1 -1    0  1  0    0  0  1     0  0  0</a:t>
            </a:r>
          </a:p>
          <a:p>
            <a:r>
              <a:rPr lang="en-US" altLang="ja-JP" dirty="0" smtClean="0">
                <a:ea typeface="ＭＳ Ｐゴシック"/>
                <a:cs typeface="ＭＳ Ｐゴシック"/>
              </a:rPr>
              <a:t>   -1 -1 -1    0  0  1    0  1  0     0  0  0</a:t>
            </a:r>
          </a:p>
          <a:p>
            <a:r>
              <a:rPr lang="en-US" altLang="ja-JP" dirty="0" smtClean="0">
                <a:ea typeface="ＭＳ Ｐゴシック"/>
                <a:cs typeface="ＭＳ Ｐゴシック"/>
              </a:rPr>
              <a:t>   -1 -1 -1    1  0  0    0  0  1     0  0  0</a:t>
            </a:r>
          </a:p>
          <a:p>
            <a:r>
              <a:rPr lang="en-US" altLang="ja-JP" dirty="0" smtClean="0">
                <a:ea typeface="ＭＳ Ｐゴシック"/>
                <a:cs typeface="ＭＳ Ｐゴシック"/>
              </a:rPr>
              <a:t>   -1 -1 -1    0  0  1    1  0  0     0  0  0</a:t>
            </a:r>
          </a:p>
          <a:p>
            <a:r>
              <a:rPr lang="en-US" altLang="ja-JP" dirty="0" smtClean="0">
                <a:ea typeface="ＭＳ Ｐゴシック"/>
                <a:cs typeface="ＭＳ Ｐゴシック"/>
              </a:rPr>
              <a:t>   -1 -1 -1    1  0  0    0  1  0     0  0  0</a:t>
            </a:r>
          </a:p>
          <a:p>
            <a:r>
              <a:rPr lang="en-US" altLang="ja-JP" dirty="0" smtClean="0">
                <a:ea typeface="ＭＳ Ｐゴシック"/>
                <a:cs typeface="ＭＳ Ｐゴシック"/>
              </a:rPr>
              <a:t>   -1 -1 -1    0  1  0    1  0  0     0  0  0</a:t>
            </a:r>
          </a:p>
          <a:p>
            <a:r>
              <a:rPr lang="en-US" altLang="ja-JP" dirty="0" smtClean="0">
                <a:ea typeface="ＭＳ Ｐゴシック"/>
                <a:cs typeface="ＭＳ Ｐゴシック"/>
              </a:rPr>
              <a:t>...</a:t>
            </a:r>
          </a:p>
        </p:txBody>
      </p:sp>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23</a:t>
            </a:fld>
            <a:endParaRPr kumimoji="1" lang="ja-JP" altLang="en-US"/>
          </a:p>
        </p:txBody>
      </p:sp>
    </p:spTree>
    <p:extLst>
      <p:ext uri="{BB962C8B-B14F-4D97-AF65-F5344CB8AC3E}">
        <p14:creationId xmlns:p14="http://schemas.microsoft.com/office/powerpoint/2010/main" val="1656525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kumimoji="1" lang="en-US" altLang="ja-JP" dirty="0" err="1" smtClean="0"/>
              <a:t>xTAPP</a:t>
            </a:r>
            <a:r>
              <a:rPr kumimoji="1" lang="ja-JP" altLang="en-US" dirty="0" smtClean="0"/>
              <a:t>の</a:t>
            </a:r>
            <a:r>
              <a:rPr lang="en-US" altLang="ja-JP" dirty="0" err="1"/>
              <a:t>i</a:t>
            </a:r>
            <a:r>
              <a:rPr kumimoji="1" lang="en-US" altLang="ja-JP" dirty="0" err="1" smtClean="0"/>
              <a:t>nput</a:t>
            </a:r>
            <a:r>
              <a:rPr lang="en-US" altLang="en-US" dirty="0" err="1" smtClean="0"/>
              <a:t>ファイル</a:t>
            </a:r>
            <a:r>
              <a:rPr lang="ja-JP" altLang="en-US" dirty="0" smtClean="0"/>
              <a:t>の例</a:t>
            </a:r>
            <a:endParaRPr kumimoji="1" lang="ja-JP" altLang="en-US" dirty="0"/>
          </a:p>
        </p:txBody>
      </p:sp>
      <p:sp>
        <p:nvSpPr>
          <p:cNvPr id="6" name="テキスト ボックス 5"/>
          <p:cNvSpPr txBox="1"/>
          <p:nvPr/>
        </p:nvSpPr>
        <p:spPr>
          <a:xfrm>
            <a:off x="602119" y="1231505"/>
            <a:ext cx="7181639" cy="5078314"/>
          </a:xfrm>
          <a:prstGeom prst="rect">
            <a:avLst/>
          </a:prstGeom>
          <a:noFill/>
          <a:ln w="19050">
            <a:solidFill>
              <a:schemeClr val="tx1"/>
            </a:solidFill>
          </a:ln>
        </p:spPr>
        <p:txBody>
          <a:bodyPr wrap="square" rtlCol="0">
            <a:spAutoFit/>
          </a:bodyPr>
          <a:lstStyle/>
          <a:p>
            <a:r>
              <a:rPr lang="nl-NL" altLang="ja-JP" dirty="0"/>
              <a:t># </a:t>
            </a:r>
            <a:r>
              <a:rPr lang="nl-NL" altLang="ja-JP" dirty="0" err="1"/>
              <a:t>atom</a:t>
            </a:r>
            <a:r>
              <a:rPr lang="nl-NL" altLang="ja-JP" dirty="0"/>
              <a:t> data</a:t>
            </a:r>
          </a:p>
          <a:p>
            <a:r>
              <a:rPr lang="nl-NL" altLang="ja-JP" dirty="0"/>
              <a:t>   3.0   13.0 ! zo, </a:t>
            </a:r>
            <a:r>
              <a:rPr lang="nl-NL" altLang="ja-JP" dirty="0" err="1"/>
              <a:t>zn</a:t>
            </a:r>
            <a:endParaRPr lang="nl-NL" altLang="ja-JP" dirty="0"/>
          </a:p>
          <a:p>
            <a:r>
              <a:rPr lang="nl-NL" altLang="ja-JP" dirty="0"/>
              <a:t>     1  </a:t>
            </a:r>
            <a:r>
              <a:rPr lang="nl-NL" altLang="ja-JP" dirty="0" smtClean="0"/>
              <a:t>0.0  0.0  0.0 </a:t>
            </a:r>
            <a:r>
              <a:rPr lang="nl-NL" altLang="ja-JP" dirty="0"/>
              <a:t>! </a:t>
            </a:r>
            <a:r>
              <a:rPr lang="nl-NL" altLang="ja-JP" dirty="0" err="1"/>
              <a:t>atom</a:t>
            </a:r>
            <a:r>
              <a:rPr lang="nl-NL" altLang="ja-JP" dirty="0"/>
              <a:t>_kind, pos_a, pos_</a:t>
            </a:r>
            <a:r>
              <a:rPr lang="nl-NL" altLang="ja-JP" dirty="0" err="1"/>
              <a:t>b</a:t>
            </a:r>
            <a:r>
              <a:rPr lang="nl-NL" altLang="ja-JP" dirty="0"/>
              <a:t>, pos_</a:t>
            </a:r>
            <a:r>
              <a:rPr lang="nl-NL" altLang="ja-JP" dirty="0" err="1"/>
              <a:t>c</a:t>
            </a:r>
            <a:r>
              <a:rPr lang="nl-NL" altLang="ja-JP" dirty="0"/>
              <a:t> (in </a:t>
            </a:r>
            <a:r>
              <a:rPr lang="nl-NL" altLang="ja-JP" dirty="0" err="1"/>
              <a:t>lattice</a:t>
            </a:r>
            <a:r>
              <a:rPr lang="nl-NL" altLang="ja-JP" dirty="0"/>
              <a:t> </a:t>
            </a:r>
            <a:r>
              <a:rPr lang="nl-NL" altLang="ja-JP" dirty="0" err="1"/>
              <a:t>coordiate</a:t>
            </a:r>
            <a:r>
              <a:rPr lang="nl-NL" altLang="ja-JP" dirty="0" smtClean="0"/>
              <a:t>)</a:t>
            </a:r>
          </a:p>
          <a:p>
            <a:endParaRPr lang="nl-NL" altLang="ja-JP" dirty="0" smtClean="0"/>
          </a:p>
          <a:p>
            <a:r>
              <a:rPr lang="nl-NL" altLang="ja-JP" dirty="0"/>
              <a:t># k-points data</a:t>
            </a:r>
          </a:p>
          <a:p>
            <a:r>
              <a:rPr lang="nl-NL" altLang="ja-JP" dirty="0"/>
              <a:t> &amp;SMPL_KPT</a:t>
            </a:r>
          </a:p>
          <a:p>
            <a:r>
              <a:rPr lang="nl-NL" altLang="ja-JP" dirty="0"/>
              <a:t> DOS_MODE        = COS,</a:t>
            </a:r>
            <a:endParaRPr lang="nl-NL" altLang="ja-JP" dirty="0" smtClean="0"/>
          </a:p>
          <a:p>
            <a:r>
              <a:rPr lang="nl-NL" altLang="ja-JP" dirty="0" smtClean="0"/>
              <a:t> DOS_MESH </a:t>
            </a:r>
            <a:r>
              <a:rPr lang="nl-NL" altLang="ja-JP" dirty="0"/>
              <a:t>=</a:t>
            </a:r>
            <a:r>
              <a:rPr lang="nl-NL" altLang="ja-JP" dirty="0" smtClean="0"/>
              <a:t> 32,  32,  32,</a:t>
            </a:r>
            <a:endParaRPr lang="nl-NL" altLang="ja-JP" dirty="0"/>
          </a:p>
          <a:p>
            <a:r>
              <a:rPr lang="nl-NL" altLang="ja-JP" dirty="0"/>
              <a:t> BZ_MESH =</a:t>
            </a:r>
            <a:r>
              <a:rPr lang="nl-NL" altLang="ja-JP" dirty="0" smtClean="0"/>
              <a:t> 24,</a:t>
            </a:r>
            <a:endParaRPr lang="nl-NL" altLang="ja-JP" dirty="0"/>
          </a:p>
          <a:p>
            <a:r>
              <a:rPr lang="nl-NL" altLang="ja-JP" dirty="0"/>
              <a:t> BZ_NUMBER_TILE  = 1</a:t>
            </a:r>
          </a:p>
          <a:p>
            <a:r>
              <a:rPr lang="nl-NL" altLang="ja-JP" dirty="0"/>
              <a:t> /</a:t>
            </a:r>
          </a:p>
          <a:p>
            <a:r>
              <a:rPr lang="nl-NL" altLang="ja-JP" dirty="0"/>
              <a:t>   </a:t>
            </a:r>
            <a:r>
              <a:rPr lang="nl-NL" altLang="ja-JP" dirty="0" smtClean="0"/>
              <a:t> 13    13   13 ! </a:t>
            </a:r>
            <a:r>
              <a:rPr lang="nl-NL" altLang="ja-JP" dirty="0" err="1" smtClean="0"/>
              <a:t>mmm</a:t>
            </a:r>
            <a:r>
              <a:rPr lang="nl-NL" altLang="ja-JP" dirty="0" smtClean="0"/>
              <a:t>(1:3,1,1)</a:t>
            </a:r>
          </a:p>
          <a:p>
            <a:r>
              <a:rPr lang="nl-NL" altLang="ja-JP" dirty="0"/>
              <a:t>     2     2     </a:t>
            </a:r>
            <a:r>
              <a:rPr lang="nl-NL" altLang="ja-JP" dirty="0" smtClean="0"/>
              <a:t>2    ! </a:t>
            </a:r>
            <a:r>
              <a:rPr lang="nl-NL" altLang="ja-JP" dirty="0" err="1" smtClean="0"/>
              <a:t>mmm</a:t>
            </a:r>
            <a:r>
              <a:rPr lang="nl-NL" altLang="ja-JP" dirty="0" smtClean="0"/>
              <a:t>(1:3,2,1)</a:t>
            </a:r>
          </a:p>
          <a:p>
            <a:endParaRPr lang="nl-NL" altLang="ja-JP" dirty="0" smtClean="0"/>
          </a:p>
          <a:p>
            <a:r>
              <a:rPr lang="nl-NL" altLang="ja-JP" dirty="0"/>
              <a:t># </a:t>
            </a:r>
            <a:r>
              <a:rPr lang="nl-NL" altLang="ja-JP" dirty="0" err="1"/>
              <a:t>struct_opt</a:t>
            </a:r>
            <a:r>
              <a:rPr lang="nl-NL" altLang="ja-JP" dirty="0"/>
              <a:t> data</a:t>
            </a:r>
          </a:p>
          <a:p>
            <a:r>
              <a:rPr lang="nl-NL" altLang="ja-JP" dirty="0"/>
              <a:t> &amp;STRUCT_OPT</a:t>
            </a:r>
          </a:p>
          <a:p>
            <a:r>
              <a:rPr lang="nl-NL" altLang="ja-JP" dirty="0"/>
              <a:t> NUMBER_CYCLE =</a:t>
            </a:r>
            <a:r>
              <a:rPr lang="nl-NL" altLang="ja-JP" dirty="0" smtClean="0"/>
              <a:t> 0</a:t>
            </a:r>
          </a:p>
          <a:p>
            <a:r>
              <a:rPr lang="nl-NL" altLang="ja-JP" dirty="0"/>
              <a:t> </a:t>
            </a:r>
            <a:r>
              <a:rPr lang="nl-NL" altLang="ja-JP" dirty="0" smtClean="0"/>
              <a:t>/</a:t>
            </a:r>
            <a:endParaRPr kumimoji="1" lang="ja-JP" altLang="en-US" dirty="0"/>
          </a:p>
        </p:txBody>
      </p:sp>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24</a:t>
            </a:fld>
            <a:endParaRPr kumimoji="1" lang="ja-JP" altLang="en-US"/>
          </a:p>
        </p:txBody>
      </p:sp>
    </p:spTree>
    <p:extLst>
      <p:ext uri="{BB962C8B-B14F-4D97-AF65-F5344CB8AC3E}">
        <p14:creationId xmlns:p14="http://schemas.microsoft.com/office/powerpoint/2010/main" val="3566063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kumimoji="1" lang="en-US" altLang="ja-JP" dirty="0" err="1" smtClean="0"/>
              <a:t>xTAPP</a:t>
            </a:r>
            <a:r>
              <a:rPr kumimoji="1" lang="ja-JP" altLang="en-US" dirty="0" smtClean="0"/>
              <a:t>の</a:t>
            </a:r>
            <a:r>
              <a:rPr lang="en-US" altLang="ja-JP" dirty="0" err="1"/>
              <a:t>i</a:t>
            </a:r>
            <a:r>
              <a:rPr kumimoji="1" lang="en-US" altLang="ja-JP" dirty="0" err="1" smtClean="0"/>
              <a:t>nput</a:t>
            </a:r>
            <a:r>
              <a:rPr lang="en-US" altLang="en-US" dirty="0" err="1" smtClean="0"/>
              <a:t>ファイル</a:t>
            </a:r>
            <a:r>
              <a:rPr lang="ja-JP" altLang="en-US" dirty="0" smtClean="0"/>
              <a:t>の例</a:t>
            </a:r>
            <a:endParaRPr kumimoji="1" lang="ja-JP" altLang="en-US" dirty="0"/>
          </a:p>
        </p:txBody>
      </p:sp>
      <p:sp>
        <p:nvSpPr>
          <p:cNvPr id="6" name="テキスト ボックス 5"/>
          <p:cNvSpPr txBox="1"/>
          <p:nvPr/>
        </p:nvSpPr>
        <p:spPr>
          <a:xfrm>
            <a:off x="602119" y="1231505"/>
            <a:ext cx="7181639" cy="923330"/>
          </a:xfrm>
          <a:prstGeom prst="rect">
            <a:avLst/>
          </a:prstGeom>
          <a:noFill/>
          <a:ln w="19050">
            <a:solidFill>
              <a:schemeClr val="tx1"/>
            </a:solidFill>
          </a:ln>
        </p:spPr>
        <p:txBody>
          <a:bodyPr wrap="square" rtlCol="0">
            <a:spAutoFit/>
          </a:bodyPr>
          <a:lstStyle/>
          <a:p>
            <a:r>
              <a:rPr lang="ro-RO" altLang="ja-JP" dirty="0"/>
              <a:t># str_opt_constr data</a:t>
            </a:r>
          </a:p>
          <a:p>
            <a:r>
              <a:rPr lang="ro-RO" altLang="ja-JP" dirty="0"/>
              <a:t>  </a:t>
            </a:r>
            <a:r>
              <a:rPr lang="ro-RO" altLang="ja-JP" dirty="0" smtClean="0"/>
              <a:t> 1 ! nmkd</a:t>
            </a:r>
          </a:p>
          <a:p>
            <a:r>
              <a:rPr lang="ro-RO" altLang="ja-JP" dirty="0" smtClean="0"/>
              <a:t>   0 ! nset</a:t>
            </a:r>
            <a:endParaRPr kumimoji="1" lang="ja-JP" altLang="en-US" dirty="0"/>
          </a:p>
        </p:txBody>
      </p:sp>
      <p:sp>
        <p:nvSpPr>
          <p:cNvPr id="4" name="テキスト ボックス 3"/>
          <p:cNvSpPr txBox="1"/>
          <p:nvPr/>
        </p:nvSpPr>
        <p:spPr>
          <a:xfrm>
            <a:off x="609600" y="6021848"/>
            <a:ext cx="5170744" cy="461665"/>
          </a:xfrm>
          <a:prstGeom prst="rect">
            <a:avLst/>
          </a:prstGeom>
          <a:noFill/>
        </p:spPr>
        <p:txBody>
          <a:bodyPr wrap="square" rtlCol="0">
            <a:spAutoFit/>
          </a:bodyPr>
          <a:lstStyle/>
          <a:p>
            <a:r>
              <a:rPr kumimoji="1" lang="en-US" altLang="ja-JP" sz="2400" u="sng" dirty="0" smtClean="0"/>
              <a:t>TAPIOCA</a:t>
            </a:r>
            <a:r>
              <a:rPr kumimoji="1" lang="ja-JP" altLang="en-US" sz="2400" u="sng" dirty="0" smtClean="0"/>
              <a:t>で</a:t>
            </a:r>
            <a:r>
              <a:rPr kumimoji="1" lang="en-US" altLang="ja-JP" sz="2400" u="sng" dirty="0" smtClean="0"/>
              <a:t>GUI</a:t>
            </a:r>
            <a:r>
              <a:rPr kumimoji="1" lang="ja-JP" altLang="en-US" sz="2400" u="sng" dirty="0" smtClean="0"/>
              <a:t>で</a:t>
            </a:r>
            <a:r>
              <a:rPr kumimoji="1" lang="en-US" altLang="ja-JP" sz="2400" u="sng" dirty="0" smtClean="0"/>
              <a:t>input</a:t>
            </a:r>
            <a:r>
              <a:rPr kumimoji="1" lang="ja-JP" altLang="en-US" sz="2400" u="sng" dirty="0" smtClean="0"/>
              <a:t>ファイルを作れる</a:t>
            </a:r>
            <a:endParaRPr kumimoji="1" lang="ja-JP" altLang="en-US" sz="2400" u="sng" dirty="0"/>
          </a:p>
        </p:txBody>
      </p:sp>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25</a:t>
            </a:fld>
            <a:endParaRPr kumimoji="1" lang="ja-JP" altLang="en-US"/>
          </a:p>
        </p:txBody>
      </p:sp>
    </p:spTree>
    <p:extLst>
      <p:ext uri="{BB962C8B-B14F-4D97-AF65-F5344CB8AC3E}">
        <p14:creationId xmlns:p14="http://schemas.microsoft.com/office/powerpoint/2010/main" val="3458294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kumimoji="1" lang="en-US" altLang="ja-JP" dirty="0" err="1" smtClean="0"/>
              <a:t>xTAPP</a:t>
            </a:r>
            <a:r>
              <a:rPr kumimoji="1" lang="ja-JP" altLang="en-US" dirty="0" smtClean="0"/>
              <a:t>の</a:t>
            </a:r>
            <a:r>
              <a:rPr lang="en-US" altLang="ja-JP" dirty="0" err="1"/>
              <a:t>i</a:t>
            </a:r>
            <a:r>
              <a:rPr kumimoji="1" lang="en-US" altLang="ja-JP" dirty="0" err="1" smtClean="0"/>
              <a:t>nput</a:t>
            </a:r>
            <a:r>
              <a:rPr lang="en-US" altLang="en-US" dirty="0" err="1" smtClean="0"/>
              <a:t>ファイル（１）</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428895332"/>
              </p:ext>
            </p:extLst>
          </p:nvPr>
        </p:nvGraphicFramePr>
        <p:xfrm>
          <a:off x="457200" y="1231505"/>
          <a:ext cx="8229600" cy="3547236"/>
        </p:xfrm>
        <a:graphic>
          <a:graphicData uri="http://schemas.openxmlformats.org/drawingml/2006/table">
            <a:tbl>
              <a:tblPr/>
              <a:tblGrid>
                <a:gridCol w="1986455"/>
                <a:gridCol w="6243145"/>
              </a:tblGrid>
              <a:tr h="295603">
                <a:tc>
                  <a:txBody>
                    <a:bodyPr/>
                    <a:lstStyle/>
                    <a:p>
                      <a:pPr algn="l" fontAlgn="b"/>
                      <a:r>
                        <a:rPr lang="en-US" sz="1700" b="0" i="0" u="none" strike="noStrike">
                          <a:solidFill>
                            <a:srgbClr val="000000"/>
                          </a:solidFill>
                          <a:effectLst/>
                          <a:latin typeface="ＭＳ Ｐゴシック"/>
                        </a:rPr>
                        <a:t># main data</a:t>
                      </a: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lattice_factor</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err="1" smtClean="0">
                          <a:solidFill>
                            <a:srgbClr val="000000"/>
                          </a:solidFill>
                          <a:effectLst/>
                          <a:latin typeface="ＭＳ Ｐゴシック"/>
                        </a:rPr>
                        <a:t>lattice_list</a:t>
                      </a:r>
                      <a:r>
                        <a:rPr lang="ja-JP" altLang="en-US" sz="1700" b="0" i="0" u="none" strike="noStrike" dirty="0" smtClean="0">
                          <a:solidFill>
                            <a:srgbClr val="000000"/>
                          </a:solidFill>
                          <a:effectLst/>
                          <a:latin typeface="ＭＳ Ｐゴシック"/>
                        </a:rPr>
                        <a:t>の掛ける単位</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lattice_list</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基本単位格子ベ</a:t>
                      </a:r>
                      <a:r>
                        <a:rPr lang="ja-JP" altLang="en-US" sz="1700" b="0" i="0" u="none" strike="noStrike" dirty="0" smtClean="0">
                          <a:solidFill>
                            <a:srgbClr val="000000"/>
                          </a:solidFill>
                          <a:effectLst/>
                          <a:latin typeface="ＭＳ Ｐゴシック"/>
                        </a:rPr>
                        <a:t>クトル。</a:t>
                      </a:r>
                      <a:r>
                        <a:rPr lang="en-US" altLang="ja-JP" sz="1700" b="0" i="0" u="none" strike="noStrike" dirty="0" smtClean="0">
                          <a:solidFill>
                            <a:srgbClr val="000000"/>
                          </a:solidFill>
                          <a:effectLst/>
                          <a:latin typeface="ＭＳ Ｐゴシック"/>
                        </a:rPr>
                        <a:t>a(1),a(2),a(3), b(1),b(2),b(3), c(1),c(2),c(3)</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cutoff_wave_function</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波動関数を展開する平面波のカットオフ波数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a:solidFill>
                            <a:srgbClr val="000000"/>
                          </a:solidFill>
                          <a:effectLst/>
                          <a:latin typeface="ＭＳ Ｐゴシック"/>
                        </a:rPr>
                        <a:t>xtrap_beta</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a:solidFill>
                            <a:srgbClr val="000000"/>
                          </a:solidFill>
                          <a:effectLst/>
                          <a:latin typeface="ＭＳ Ｐゴシック"/>
                        </a:rPr>
                        <a:t>Anderson extrapolation </a:t>
                      </a:r>
                      <a:r>
                        <a:rPr lang="ja-JP" altLang="en-US" sz="1700" b="0" i="0" u="none" strike="noStrike" dirty="0">
                          <a:solidFill>
                            <a:srgbClr val="000000"/>
                          </a:solidFill>
                          <a:effectLst/>
                          <a:latin typeface="ＭＳ Ｐゴシック"/>
                        </a:rPr>
                        <a:t>の混合パラメータ</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number_element</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原子種の数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number_atom</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原子数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number_band</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求めるバンドの数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000000"/>
                          </a:solidFill>
                          <a:effectLst/>
                          <a:latin typeface="ＭＳ Ｐゴシック"/>
                        </a:rPr>
                        <a:t>scf_converge</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a:solidFill>
                            <a:srgbClr val="000000"/>
                          </a:solidFill>
                          <a:effectLst/>
                          <a:latin typeface="ＭＳ Ｐゴシック"/>
                        </a:rPr>
                        <a:t>SCF </a:t>
                      </a:r>
                      <a:r>
                        <a:rPr lang="ja-JP" altLang="en-US" sz="1700" b="0" i="0" u="none" strike="noStrike">
                          <a:solidFill>
                            <a:srgbClr val="000000"/>
                          </a:solidFill>
                          <a:effectLst/>
                          <a:latin typeface="ＭＳ Ｐゴシック"/>
                        </a:rPr>
                        <a:t>の収束条件。</a:t>
                      </a:r>
                      <a:r>
                        <a:rPr lang="en-US" altLang="ja-JP" sz="1700" b="0" i="0" u="none" strike="noStrike">
                          <a:solidFill>
                            <a:srgbClr val="000000"/>
                          </a:solidFill>
                          <a:effectLst/>
                          <a:latin typeface="ＭＳ Ｐゴシック"/>
                        </a:rPr>
                        <a:t>local potential </a:t>
                      </a:r>
                      <a:r>
                        <a:rPr lang="ja-JP" altLang="en-US" sz="1700" b="0" i="0" u="none" strike="noStrike">
                          <a:solidFill>
                            <a:srgbClr val="000000"/>
                          </a:solidFill>
                          <a:effectLst/>
                          <a:latin typeface="ＭＳ Ｐゴシック"/>
                        </a:rPr>
                        <a:t>の収束度</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scf_number_iter</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a:solidFill>
                            <a:srgbClr val="000000"/>
                          </a:solidFill>
                          <a:effectLst/>
                          <a:latin typeface="ＭＳ Ｐゴシック"/>
                        </a:rPr>
                        <a:t>SCF </a:t>
                      </a:r>
                      <a:r>
                        <a:rPr lang="ja-JP" altLang="en-US" sz="1700" b="0" i="0" u="none" strike="noStrike" dirty="0">
                          <a:solidFill>
                            <a:srgbClr val="000000"/>
                          </a:solidFill>
                          <a:effectLst/>
                          <a:latin typeface="ＭＳ Ｐゴシック"/>
                        </a:rPr>
                        <a:t>の繰り返し回数の上限</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control_uptime</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計算時間</a:t>
                      </a:r>
                      <a:r>
                        <a:rPr lang="en-US" altLang="ja-JP" sz="1700" b="0" i="0" u="none" strike="noStrike" dirty="0">
                          <a:solidFill>
                            <a:srgbClr val="000000"/>
                          </a:solidFill>
                          <a:effectLst/>
                          <a:latin typeface="ＭＳ Ｐゴシック"/>
                        </a:rPr>
                        <a:t>(CPU time)</a:t>
                      </a:r>
                      <a:r>
                        <a:rPr lang="ja-JP" altLang="en-US" sz="1700" b="0" i="0" u="none" strike="noStrike" dirty="0">
                          <a:solidFill>
                            <a:srgbClr val="000000"/>
                          </a:solidFill>
                          <a:effectLst/>
                          <a:latin typeface="ＭＳ Ｐゴシック"/>
                        </a:rPr>
                        <a:t>の上限</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000000"/>
                          </a:solidFill>
                          <a:effectLst/>
                          <a:latin typeface="ＭＳ Ｐゴシック"/>
                        </a:rPr>
                        <a:t>xc_type</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交換相関汎関数の</a:t>
                      </a:r>
                      <a:r>
                        <a:rPr lang="ja-JP" altLang="en-US" sz="1700" b="0" i="0" u="none" strike="noStrike" dirty="0" smtClean="0">
                          <a:solidFill>
                            <a:srgbClr val="000000"/>
                          </a:solidFill>
                          <a:effectLst/>
                          <a:latin typeface="ＭＳ Ｐゴシック"/>
                        </a:rPr>
                        <a:t>指定</a:t>
                      </a:r>
                      <a:r>
                        <a:rPr lang="en-US" altLang="ja-JP" sz="1700" b="0" i="0" u="none" strike="noStrike" dirty="0" smtClean="0">
                          <a:solidFill>
                            <a:srgbClr val="000000"/>
                          </a:solidFill>
                          <a:effectLst/>
                          <a:latin typeface="ＭＳ Ｐゴシック"/>
                        </a:rPr>
                        <a:t>。</a:t>
                      </a:r>
                      <a:r>
                        <a:rPr lang="ja-JP" altLang="en-US" sz="1700" b="0" i="0" u="none" strike="noStrike" dirty="0" smtClean="0">
                          <a:solidFill>
                            <a:srgbClr val="000000"/>
                          </a:solidFill>
                          <a:effectLst/>
                          <a:latin typeface="ＭＳ Ｐゴシック"/>
                        </a:rPr>
                        <a:t>デフォルトは</a:t>
                      </a:r>
                      <a:r>
                        <a:rPr lang="en-US" altLang="ja-JP" sz="1700" b="0" i="0" u="none" strike="noStrike" dirty="0" smtClean="0">
                          <a:solidFill>
                            <a:srgbClr val="000000"/>
                          </a:solidFill>
                          <a:effectLst/>
                          <a:latin typeface="ＭＳ Ｐゴシック"/>
                        </a:rPr>
                        <a:t>PBE</a:t>
                      </a:r>
                      <a:r>
                        <a:rPr lang="ja-JP" altLang="en-US" sz="1700" b="0" i="0" u="none" strike="noStrike" dirty="0" smtClean="0">
                          <a:solidFill>
                            <a:srgbClr val="000000"/>
                          </a:solidFill>
                          <a:effectLst/>
                          <a:latin typeface="ＭＳ Ｐゴシック"/>
                        </a:rPr>
                        <a:t>。</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628344213"/>
              </p:ext>
            </p:extLst>
          </p:nvPr>
        </p:nvGraphicFramePr>
        <p:xfrm>
          <a:off x="457200" y="5138790"/>
          <a:ext cx="8229600" cy="1478015"/>
        </p:xfrm>
        <a:graphic>
          <a:graphicData uri="http://schemas.openxmlformats.org/drawingml/2006/table">
            <a:tbl>
              <a:tblPr/>
              <a:tblGrid>
                <a:gridCol w="1986455"/>
                <a:gridCol w="6243145"/>
              </a:tblGrid>
              <a:tr h="295603">
                <a:tc>
                  <a:txBody>
                    <a:bodyPr/>
                    <a:lstStyle/>
                    <a:p>
                      <a:pPr algn="l" fontAlgn="b"/>
                      <a:r>
                        <a:rPr lang="en-US" sz="1700" b="0" i="0" u="none" strike="noStrike" dirty="0">
                          <a:solidFill>
                            <a:srgbClr val="000000"/>
                          </a:solidFill>
                          <a:effectLst/>
                          <a:latin typeface="ＭＳ Ｐゴシック"/>
                        </a:rPr>
                        <a:t># symmetry data</a:t>
                      </a: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symmetry_format</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対称性の入力フォーマットを指示</a:t>
                      </a:r>
                      <a:r>
                        <a:rPr lang="ja-JP" altLang="en-US" sz="1700" b="0" i="0" u="none" strike="noStrike" dirty="0" smtClean="0">
                          <a:solidFill>
                            <a:srgbClr val="000000"/>
                          </a:solidFill>
                          <a:effectLst/>
                          <a:latin typeface="ＭＳ Ｐゴシック"/>
                        </a:rPr>
                        <a:t>する。</a:t>
                      </a:r>
                      <a:r>
                        <a:rPr lang="en-US" altLang="ja-JP" sz="1700" b="0" i="0" u="none" strike="noStrike" dirty="0" smtClean="0">
                          <a:solidFill>
                            <a:srgbClr val="000000"/>
                          </a:solidFill>
                          <a:effectLst/>
                          <a:latin typeface="ＭＳ Ｐゴシック"/>
                        </a:rPr>
                        <a:t>reciprocal</a:t>
                      </a:r>
                      <a:r>
                        <a:rPr lang="ja-JP" altLang="en-US" sz="1700" b="0" i="0" u="none" strike="noStrike" dirty="0" smtClean="0">
                          <a:solidFill>
                            <a:srgbClr val="000000"/>
                          </a:solidFill>
                          <a:effectLst/>
                          <a:latin typeface="ＭＳ Ｐゴシック"/>
                        </a:rPr>
                        <a:t>を指定する。</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number_sym_op</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対称性行列の数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altLang="ja-JP" sz="1700" b="0" i="0" u="none" strike="noStrike" dirty="0">
                          <a:solidFill>
                            <a:srgbClr val="FF0000"/>
                          </a:solidFill>
                          <a:effectLst/>
                          <a:latin typeface="ＭＳ Ｐゴシック"/>
                        </a:rPr>
                        <a:t>rg(3,3)</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対称操作の </a:t>
                      </a:r>
                      <a:r>
                        <a:rPr lang="en-US" altLang="ja-JP" sz="1700" b="0" i="0" u="none" strike="noStrike" dirty="0">
                          <a:solidFill>
                            <a:srgbClr val="000000"/>
                          </a:solidFill>
                          <a:effectLst/>
                          <a:latin typeface="ＭＳ Ｐゴシック"/>
                        </a:rPr>
                        <a:t>3 x 3 </a:t>
                      </a:r>
                      <a:r>
                        <a:rPr lang="ja-JP" altLang="en-US" sz="1700" b="0" i="0" u="none" strike="noStrike" dirty="0">
                          <a:solidFill>
                            <a:srgbClr val="000000"/>
                          </a:solidFill>
                          <a:effectLst/>
                          <a:latin typeface="ＭＳ Ｐゴシック"/>
                        </a:rPr>
                        <a:t>行列</a:t>
                      </a:r>
                      <a:r>
                        <a:rPr lang="ja-JP" altLang="en-US" sz="1700" b="0" i="0" u="none" strike="noStrike" dirty="0" smtClean="0">
                          <a:solidFill>
                            <a:srgbClr val="000000"/>
                          </a:solidFill>
                          <a:effectLst/>
                          <a:latin typeface="ＭＳ Ｐゴシック"/>
                        </a:rPr>
                        <a:t>部分。逆格子に対して作用するもの。</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da-DK" sz="1700" b="0" i="0" u="none" strike="noStrike" dirty="0">
                          <a:solidFill>
                            <a:srgbClr val="FF0000"/>
                          </a:solidFill>
                          <a:effectLst/>
                          <a:latin typeface="ＭＳ Ｐゴシック"/>
                        </a:rPr>
                        <a:t>pg(3)</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対称操作の並進部分</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26</a:t>
            </a:fld>
            <a:endParaRPr kumimoji="1" lang="ja-JP" altLang="en-US"/>
          </a:p>
        </p:txBody>
      </p:sp>
    </p:spTree>
    <p:extLst>
      <p:ext uri="{BB962C8B-B14F-4D97-AF65-F5344CB8AC3E}">
        <p14:creationId xmlns:p14="http://schemas.microsoft.com/office/powerpoint/2010/main" val="1300045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kumimoji="1" lang="en-US" altLang="ja-JP" dirty="0" err="1" smtClean="0"/>
              <a:t>xTAPP</a:t>
            </a:r>
            <a:r>
              <a:rPr kumimoji="1" lang="ja-JP" altLang="en-US" dirty="0" smtClean="0"/>
              <a:t>の</a:t>
            </a:r>
            <a:r>
              <a:rPr lang="en-US" altLang="ja-JP" dirty="0" err="1"/>
              <a:t>i</a:t>
            </a:r>
            <a:r>
              <a:rPr kumimoji="1" lang="en-US" altLang="ja-JP" dirty="0" err="1" smtClean="0"/>
              <a:t>nput</a:t>
            </a:r>
            <a:r>
              <a:rPr lang="en-US" altLang="en-US" dirty="0" err="1" smtClean="0"/>
              <a:t>ファイル（２）</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926743150"/>
              </p:ext>
            </p:extLst>
          </p:nvPr>
        </p:nvGraphicFramePr>
        <p:xfrm>
          <a:off x="457200" y="1164303"/>
          <a:ext cx="8229600" cy="1478015"/>
        </p:xfrm>
        <a:graphic>
          <a:graphicData uri="http://schemas.openxmlformats.org/drawingml/2006/table">
            <a:tbl>
              <a:tblPr/>
              <a:tblGrid>
                <a:gridCol w="1986455"/>
                <a:gridCol w="6243145"/>
              </a:tblGrid>
              <a:tr h="295603">
                <a:tc>
                  <a:txBody>
                    <a:bodyPr/>
                    <a:lstStyle/>
                    <a:p>
                      <a:pPr algn="l" fontAlgn="b"/>
                      <a:r>
                        <a:rPr lang="en-US" sz="1700" b="0" i="0" u="none" strike="noStrike">
                          <a:solidFill>
                            <a:srgbClr val="000000"/>
                          </a:solidFill>
                          <a:effectLst/>
                          <a:latin typeface="ＭＳ Ｐゴシック"/>
                        </a:rPr>
                        <a:t># atom data</a:t>
                      </a: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zo</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元素の価電子数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zn</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元素の全電荷数（原子番号）</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atom_kind</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元素の種類の番号</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pos_a</a:t>
                      </a:r>
                      <a:r>
                        <a:rPr lang="en-US" sz="1700" b="0" i="0" u="none" strike="noStrike" dirty="0">
                          <a:solidFill>
                            <a:srgbClr val="FF0000"/>
                          </a:solidFill>
                          <a:effectLst/>
                          <a:latin typeface="ＭＳ Ｐゴシック"/>
                        </a:rPr>
                        <a:t>, </a:t>
                      </a:r>
                      <a:r>
                        <a:rPr lang="en-US" sz="1700" b="0" i="0" u="none" strike="noStrike" dirty="0" err="1">
                          <a:solidFill>
                            <a:srgbClr val="FF0000"/>
                          </a:solidFill>
                          <a:effectLst/>
                          <a:latin typeface="ＭＳ Ｐゴシック"/>
                        </a:rPr>
                        <a:t>pos_b</a:t>
                      </a:r>
                      <a:r>
                        <a:rPr lang="en-US" sz="1700" b="0" i="0" u="none" strike="noStrike" dirty="0">
                          <a:solidFill>
                            <a:srgbClr val="FF0000"/>
                          </a:solidFill>
                          <a:effectLst/>
                          <a:latin typeface="ＭＳ Ｐゴシック"/>
                        </a:rPr>
                        <a:t>, </a:t>
                      </a:r>
                      <a:r>
                        <a:rPr lang="en-US" sz="1700" b="0" i="0" u="none" strike="noStrike" dirty="0" err="1">
                          <a:solidFill>
                            <a:srgbClr val="FF0000"/>
                          </a:solidFill>
                          <a:effectLst/>
                          <a:latin typeface="ＭＳ Ｐゴシック"/>
                        </a:rPr>
                        <a:t>pos_c</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原子位置を格子座標で与えたもの</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1197705423"/>
              </p:ext>
            </p:extLst>
          </p:nvPr>
        </p:nvGraphicFramePr>
        <p:xfrm>
          <a:off x="457200" y="3077814"/>
          <a:ext cx="8229600" cy="3327047"/>
        </p:xfrm>
        <a:graphic>
          <a:graphicData uri="http://schemas.openxmlformats.org/drawingml/2006/table">
            <a:tbl>
              <a:tblPr/>
              <a:tblGrid>
                <a:gridCol w="1986455"/>
                <a:gridCol w="6243145"/>
              </a:tblGrid>
              <a:tr h="295603">
                <a:tc>
                  <a:txBody>
                    <a:bodyPr/>
                    <a:lstStyle/>
                    <a:p>
                      <a:pPr algn="l" fontAlgn="b"/>
                      <a:r>
                        <a:rPr lang="en-US" sz="1700" b="0" i="0" u="none" strike="noStrike" dirty="0">
                          <a:solidFill>
                            <a:srgbClr val="000000"/>
                          </a:solidFill>
                          <a:effectLst/>
                          <a:latin typeface="ＭＳ Ｐゴシック"/>
                        </a:rPr>
                        <a:t># k-points data</a:t>
                      </a: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dos_mode</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err="1">
                          <a:solidFill>
                            <a:srgbClr val="000000"/>
                          </a:solidFill>
                          <a:effectLst/>
                          <a:latin typeface="ＭＳ Ｐゴシック"/>
                        </a:rPr>
                        <a:t>k</a:t>
                      </a:r>
                      <a:r>
                        <a:rPr lang="en-US" altLang="ja-JP" sz="1700" b="0" i="0" u="none" strike="noStrike" dirty="0">
                          <a:solidFill>
                            <a:srgbClr val="000000"/>
                          </a:solidFill>
                          <a:effectLst/>
                          <a:latin typeface="ＭＳ Ｐゴシック"/>
                        </a:rPr>
                        <a:t> </a:t>
                      </a:r>
                      <a:r>
                        <a:rPr lang="ja-JP" altLang="en-US" sz="1700" b="0" i="0" u="none" strike="noStrike" dirty="0">
                          <a:solidFill>
                            <a:srgbClr val="000000"/>
                          </a:solidFill>
                          <a:effectLst/>
                          <a:latin typeface="ＭＳ Ｐゴシック"/>
                        </a:rPr>
                        <a:t>点サンプルに用いる</a:t>
                      </a:r>
                      <a:r>
                        <a:rPr lang="ja-JP" altLang="en-US" sz="1700" b="0" i="0" u="none" strike="noStrike" dirty="0" smtClean="0">
                          <a:solidFill>
                            <a:srgbClr val="000000"/>
                          </a:solidFill>
                          <a:effectLst/>
                          <a:latin typeface="ＭＳ Ｐゴシック"/>
                        </a:rPr>
                        <a:t>手法。</a:t>
                      </a:r>
                      <a:r>
                        <a:rPr lang="en-US" altLang="ja-JP" sz="1700" b="0" i="0" u="none" strike="noStrike" dirty="0" smtClean="0">
                          <a:solidFill>
                            <a:srgbClr val="000000"/>
                          </a:solidFill>
                          <a:effectLst/>
                          <a:latin typeface="ＭＳ Ｐゴシック"/>
                        </a:rPr>
                        <a:t>COS</a:t>
                      </a:r>
                      <a:r>
                        <a:rPr lang="ja-JP" altLang="en-US" sz="1700" b="0" i="0" u="none" strike="noStrike" dirty="0" smtClean="0">
                          <a:solidFill>
                            <a:srgbClr val="000000"/>
                          </a:solidFill>
                          <a:effectLst/>
                          <a:latin typeface="ＭＳ Ｐゴシック"/>
                        </a:rPr>
                        <a:t>、</a:t>
                      </a:r>
                      <a:r>
                        <a:rPr lang="en-US" altLang="ja-JP" sz="1700" b="0" i="0" u="none" strike="noStrike" dirty="0" smtClean="0">
                          <a:solidFill>
                            <a:srgbClr val="000000"/>
                          </a:solidFill>
                          <a:effectLst/>
                          <a:latin typeface="ＭＳ Ｐゴシック"/>
                        </a:rPr>
                        <a:t>METHFESSEL_PAXTON</a:t>
                      </a:r>
                      <a:r>
                        <a:rPr lang="ja-JP" altLang="en-US" sz="1700" b="0" i="0" u="none" strike="noStrike" dirty="0" smtClean="0">
                          <a:solidFill>
                            <a:srgbClr val="000000"/>
                          </a:solidFill>
                          <a:effectLst/>
                          <a:latin typeface="ＭＳ Ｐゴシック"/>
                        </a:rPr>
                        <a:t>など。</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a:solidFill>
                            <a:srgbClr val="000000"/>
                          </a:solidFill>
                          <a:effectLst/>
                          <a:latin typeface="ＭＳ Ｐゴシック"/>
                        </a:rPr>
                        <a:t>dos_band_lower</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a:solidFill>
                            <a:srgbClr val="000000"/>
                          </a:solidFill>
                          <a:effectLst/>
                          <a:latin typeface="ＭＳ Ｐゴシック"/>
                        </a:rPr>
                        <a:t>dos band lower </a:t>
                      </a:r>
                      <a:r>
                        <a:rPr lang="ja-JP" altLang="en-US" sz="1700" b="0" i="0" u="none" strike="noStrike">
                          <a:solidFill>
                            <a:srgbClr val="000000"/>
                          </a:solidFill>
                          <a:effectLst/>
                          <a:latin typeface="ＭＳ Ｐゴシック"/>
                        </a:rPr>
                        <a:t>未満のバンドはすべて占有されていると解釈される</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2627">
                <a:tc>
                  <a:txBody>
                    <a:bodyPr/>
                    <a:lstStyle/>
                    <a:p>
                      <a:pPr algn="l" fontAlgn="ctr"/>
                      <a:r>
                        <a:rPr lang="en-US" sz="1700" b="0" i="0" u="none" strike="noStrike" dirty="0" err="1">
                          <a:solidFill>
                            <a:srgbClr val="000000"/>
                          </a:solidFill>
                          <a:effectLst/>
                          <a:latin typeface="ＭＳ Ｐゴシック"/>
                        </a:rPr>
                        <a:t>dos_band_upper</a:t>
                      </a:r>
                      <a:endParaRPr lang="en-US" sz="1700" b="0" i="0" u="none" strike="noStrike" dirty="0">
                        <a:solidFill>
                          <a:srgbClr val="000000"/>
                        </a:solidFill>
                        <a:effectLst/>
                        <a:latin typeface="ＭＳ Ｐゴシック"/>
                      </a:endParaRPr>
                    </a:p>
                  </a:txBody>
                  <a:tcPr marL="11824" marR="11824" marT="11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a:solidFill>
                            <a:srgbClr val="000000"/>
                          </a:solidFill>
                          <a:effectLst/>
                          <a:latin typeface="ＭＳ Ｐゴシック"/>
                        </a:rPr>
                        <a:t>dos band lower </a:t>
                      </a:r>
                      <a:r>
                        <a:rPr lang="ja-JP" altLang="en-US" sz="1700" b="0" i="0" u="none" strike="noStrike" dirty="0">
                          <a:solidFill>
                            <a:srgbClr val="000000"/>
                          </a:solidFill>
                          <a:effectLst/>
                          <a:latin typeface="ＭＳ Ｐゴシック"/>
                        </a:rPr>
                        <a:t>から </a:t>
                      </a:r>
                      <a:r>
                        <a:rPr lang="en-US" altLang="ja-JP" sz="1700" b="0" i="0" u="none" strike="noStrike" dirty="0">
                          <a:solidFill>
                            <a:srgbClr val="000000"/>
                          </a:solidFill>
                          <a:effectLst/>
                          <a:latin typeface="ＭＳ Ｐゴシック"/>
                        </a:rPr>
                        <a:t>dos band upper </a:t>
                      </a:r>
                      <a:r>
                        <a:rPr lang="ja-JP" altLang="en-US" sz="1700" b="0" i="0" u="none" strike="noStrike" dirty="0">
                          <a:solidFill>
                            <a:srgbClr val="000000"/>
                          </a:solidFill>
                          <a:effectLst/>
                          <a:latin typeface="ＭＳ Ｐゴシック"/>
                        </a:rPr>
                        <a:t>までのバンドが部分占有される</a:t>
                      </a:r>
                      <a:br>
                        <a:rPr lang="ja-JP" altLang="en-US" sz="1700" b="0" i="0" u="none" strike="noStrike" dirty="0">
                          <a:solidFill>
                            <a:srgbClr val="000000"/>
                          </a:solidFill>
                          <a:effectLst/>
                          <a:latin typeface="ＭＳ Ｐゴシック"/>
                        </a:rPr>
                      </a:br>
                      <a:r>
                        <a:rPr lang="ja-JP" altLang="en-US" sz="1700" b="0" i="0" u="none" strike="noStrike" dirty="0">
                          <a:solidFill>
                            <a:srgbClr val="000000"/>
                          </a:solidFill>
                          <a:effectLst/>
                          <a:latin typeface="ＭＳ Ｐゴシック"/>
                        </a:rPr>
                        <a:t>可能性があると解釈され、</a:t>
                      </a:r>
                      <a:r>
                        <a:rPr lang="en-US" altLang="ja-JP" sz="1700" b="0" i="0" u="none" strike="noStrike" dirty="0" err="1">
                          <a:solidFill>
                            <a:srgbClr val="000000"/>
                          </a:solidFill>
                          <a:effectLst/>
                          <a:latin typeface="ＭＳ Ｐゴシック"/>
                        </a:rPr>
                        <a:t>k</a:t>
                      </a:r>
                      <a:r>
                        <a:rPr lang="en-US" altLang="ja-JP" sz="1700" b="0" i="0" u="none" strike="noStrike" dirty="0">
                          <a:solidFill>
                            <a:srgbClr val="000000"/>
                          </a:solidFill>
                          <a:effectLst/>
                          <a:latin typeface="ＭＳ Ｐゴシック"/>
                        </a:rPr>
                        <a:t> </a:t>
                      </a:r>
                      <a:r>
                        <a:rPr lang="ja-JP" altLang="en-US" sz="1700" b="0" i="0" u="none" strike="noStrike" dirty="0">
                          <a:solidFill>
                            <a:srgbClr val="000000"/>
                          </a:solidFill>
                          <a:effectLst/>
                          <a:latin typeface="ＭＳ Ｐゴシック"/>
                        </a:rPr>
                        <a:t>点サンプル手法が適用される</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dos_mesh</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err="1">
                          <a:solidFill>
                            <a:srgbClr val="000000"/>
                          </a:solidFill>
                          <a:effectLst/>
                          <a:latin typeface="ＭＳ Ｐゴシック"/>
                        </a:rPr>
                        <a:t>k</a:t>
                      </a:r>
                      <a:r>
                        <a:rPr lang="en-US" altLang="ja-JP" sz="1700" b="0" i="0" u="none" strike="noStrike" dirty="0">
                          <a:solidFill>
                            <a:srgbClr val="000000"/>
                          </a:solidFill>
                          <a:effectLst/>
                          <a:latin typeface="ＭＳ Ｐゴシック"/>
                        </a:rPr>
                        <a:t> </a:t>
                      </a:r>
                      <a:r>
                        <a:rPr lang="ja-JP" altLang="en-US" sz="1700" b="0" i="0" u="none" strike="noStrike" dirty="0">
                          <a:solidFill>
                            <a:srgbClr val="000000"/>
                          </a:solidFill>
                          <a:effectLst/>
                          <a:latin typeface="ＭＳ Ｐゴシック"/>
                        </a:rPr>
                        <a:t>点サンプル手法が用いる </a:t>
                      </a:r>
                      <a:r>
                        <a:rPr lang="en-US" altLang="ja-JP" sz="1700" b="0" i="0" u="none" strike="noStrike" dirty="0">
                          <a:solidFill>
                            <a:srgbClr val="000000"/>
                          </a:solidFill>
                          <a:effectLst/>
                          <a:latin typeface="ＭＳ Ｐゴシック"/>
                        </a:rPr>
                        <a:t>BZ </a:t>
                      </a:r>
                      <a:r>
                        <a:rPr lang="ja-JP" altLang="en-US" sz="1700" b="0" i="0" u="none" strike="noStrike" dirty="0">
                          <a:solidFill>
                            <a:srgbClr val="000000"/>
                          </a:solidFill>
                          <a:effectLst/>
                          <a:latin typeface="ＭＳ Ｐゴシック"/>
                        </a:rPr>
                        <a:t>の</a:t>
                      </a:r>
                      <a:r>
                        <a:rPr lang="ja-JP" altLang="en-US" sz="1700" b="0" i="0" u="none" strike="noStrike" dirty="0" smtClean="0">
                          <a:solidFill>
                            <a:srgbClr val="000000"/>
                          </a:solidFill>
                          <a:effectLst/>
                          <a:latin typeface="ＭＳ Ｐゴシック"/>
                        </a:rPr>
                        <a:t>分割数</a:t>
                      </a:r>
                      <a:r>
                        <a:rPr lang="en-US" altLang="ja-JP" sz="1700" b="0" i="0" u="none" strike="noStrike" dirty="0" smtClean="0">
                          <a:solidFill>
                            <a:srgbClr val="000000"/>
                          </a:solidFill>
                          <a:effectLst/>
                          <a:latin typeface="ＭＳ Ｐゴシック"/>
                        </a:rPr>
                        <a:t>。</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78028">
                <a:tc>
                  <a:txBody>
                    <a:bodyPr/>
                    <a:lstStyle/>
                    <a:p>
                      <a:pPr algn="l" fontAlgn="ctr"/>
                      <a:r>
                        <a:rPr lang="en-US" sz="1700" b="0" i="0" u="none" strike="noStrike" dirty="0" err="1">
                          <a:solidFill>
                            <a:srgbClr val="FF0000"/>
                          </a:solidFill>
                          <a:effectLst/>
                          <a:latin typeface="ＭＳ Ｐゴシック"/>
                        </a:rPr>
                        <a:t>bz_mesh</a:t>
                      </a:r>
                      <a:endParaRPr lang="en-US" sz="1700" b="0" i="0" u="none" strike="noStrike" dirty="0">
                        <a:solidFill>
                          <a:srgbClr val="FF0000"/>
                        </a:solidFill>
                        <a:effectLst/>
                        <a:latin typeface="ＭＳ Ｐゴシック"/>
                      </a:endParaRPr>
                    </a:p>
                  </a:txBody>
                  <a:tcPr marL="11824" marR="11824" marT="11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計算上の </a:t>
                      </a:r>
                      <a:r>
                        <a:rPr lang="en-US" altLang="ja-JP" sz="1700" b="0" i="0" u="none" strike="noStrike">
                          <a:solidFill>
                            <a:srgbClr val="000000"/>
                          </a:solidFill>
                          <a:effectLst/>
                          <a:latin typeface="ＭＳ Ｐゴシック"/>
                        </a:rPr>
                        <a:t>k </a:t>
                      </a:r>
                      <a:r>
                        <a:rPr lang="ja-JP" altLang="en-US" sz="1700" b="0" i="0" u="none" strike="noStrike">
                          <a:solidFill>
                            <a:srgbClr val="000000"/>
                          </a:solidFill>
                          <a:effectLst/>
                          <a:latin typeface="ＭＳ Ｐゴシック"/>
                        </a:rPr>
                        <a:t>点のサンプル数を決定する </a:t>
                      </a:r>
                      <a:r>
                        <a:rPr lang="en-US" altLang="ja-JP" sz="1700" b="0" i="0" u="none" strike="noStrike">
                          <a:solidFill>
                            <a:srgbClr val="000000"/>
                          </a:solidFill>
                          <a:effectLst/>
                          <a:latin typeface="ＭＳ Ｐゴシック"/>
                        </a:rPr>
                        <a:t>k </a:t>
                      </a:r>
                      <a:r>
                        <a:rPr lang="ja-JP" altLang="en-US" sz="1700" b="0" i="0" u="none" strike="noStrike">
                          <a:solidFill>
                            <a:srgbClr val="000000"/>
                          </a:solidFill>
                          <a:effectLst/>
                          <a:latin typeface="ＭＳ Ｐゴシック"/>
                        </a:rPr>
                        <a:t>点のタイルを表すため、</a:t>
                      </a:r>
                      <a:br>
                        <a:rPr lang="ja-JP" altLang="en-US" sz="1700" b="0" i="0" u="none" strike="noStrike">
                          <a:solidFill>
                            <a:srgbClr val="000000"/>
                          </a:solidFill>
                          <a:effectLst/>
                          <a:latin typeface="ＭＳ Ｐゴシック"/>
                        </a:rPr>
                      </a:br>
                      <a:r>
                        <a:rPr lang="en-US" altLang="ja-JP" sz="1700" b="0" i="0" u="none" strike="noStrike">
                          <a:solidFill>
                            <a:srgbClr val="000000"/>
                          </a:solidFill>
                          <a:effectLst/>
                          <a:latin typeface="ＭＳ Ｐゴシック"/>
                        </a:rPr>
                        <a:t>BZ </a:t>
                      </a:r>
                      <a:r>
                        <a:rPr lang="ja-JP" altLang="en-US" sz="1700" b="0" i="0" u="none" strike="noStrike">
                          <a:solidFill>
                            <a:srgbClr val="000000"/>
                          </a:solidFill>
                          <a:effectLst/>
                          <a:latin typeface="ＭＳ Ｐゴシック"/>
                        </a:rPr>
                        <a:t>は </a:t>
                      </a:r>
                      <a:r>
                        <a:rPr lang="en-US" altLang="ja-JP" sz="1700" b="0" i="0" u="none" strike="noStrike">
                          <a:solidFill>
                            <a:srgbClr val="000000"/>
                          </a:solidFill>
                          <a:effectLst/>
                          <a:latin typeface="ＭＳ Ｐゴシック"/>
                        </a:rPr>
                        <a:t>Gamma </a:t>
                      </a:r>
                      <a:r>
                        <a:rPr lang="ja-JP" altLang="en-US" sz="1700" b="0" i="0" u="none" strike="noStrike">
                          <a:solidFill>
                            <a:srgbClr val="000000"/>
                          </a:solidFill>
                          <a:effectLst/>
                          <a:latin typeface="ＭＳ Ｐゴシック"/>
                        </a:rPr>
                        <a:t>点を含む </a:t>
                      </a:r>
                      <a:r>
                        <a:rPr lang="en-US" altLang="ja-JP" sz="1700" b="0" i="0" u="none" strike="noStrike">
                          <a:solidFill>
                            <a:srgbClr val="000000"/>
                          </a:solidFill>
                          <a:effectLst/>
                          <a:latin typeface="ＭＳ Ｐゴシック"/>
                        </a:rPr>
                        <a:t>bz mesh x bz mesh x bz mesh </a:t>
                      </a:r>
                      <a:r>
                        <a:rPr lang="ja-JP" altLang="en-US" sz="1700" b="0" i="0" u="none" strike="noStrike">
                          <a:solidFill>
                            <a:srgbClr val="000000"/>
                          </a:solidFill>
                          <a:effectLst/>
                          <a:latin typeface="ＭＳ Ｐゴシック"/>
                        </a:rPr>
                        <a:t>の </a:t>
                      </a:r>
                      <a:r>
                        <a:rPr lang="en-US" altLang="ja-JP" sz="1700" b="0" i="0" u="none" strike="noStrike">
                          <a:solidFill>
                            <a:srgbClr val="000000"/>
                          </a:solidFill>
                          <a:effectLst/>
                          <a:latin typeface="ＭＳ Ｐゴシック"/>
                        </a:rPr>
                        <a:t>grid </a:t>
                      </a:r>
                      <a:r>
                        <a:rPr lang="ja-JP" altLang="en-US" sz="1700" b="0" i="0" u="none" strike="noStrike">
                          <a:solidFill>
                            <a:srgbClr val="000000"/>
                          </a:solidFill>
                          <a:effectLst/>
                          <a:latin typeface="ＭＳ Ｐゴシック"/>
                        </a:rPr>
                        <a:t>に分割される</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bz_number_tile</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計算上のサンプル </a:t>
                      </a:r>
                      <a:r>
                        <a:rPr lang="en-US" altLang="ja-JP" sz="1700" b="0" i="0" u="none" strike="noStrike">
                          <a:solidFill>
                            <a:srgbClr val="000000"/>
                          </a:solidFill>
                          <a:effectLst/>
                          <a:latin typeface="ＭＳ Ｐゴシック"/>
                        </a:rPr>
                        <a:t>k </a:t>
                      </a:r>
                      <a:r>
                        <a:rPr lang="ja-JP" altLang="en-US" sz="1700" b="0" i="0" u="none" strike="noStrike">
                          <a:solidFill>
                            <a:srgbClr val="000000"/>
                          </a:solidFill>
                          <a:effectLst/>
                          <a:latin typeface="ＭＳ Ｐゴシック"/>
                        </a:rPr>
                        <a:t>点を決めるタイルの種類数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5603">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altLang="ja-JP" sz="1700" b="0" i="0" u="none" strike="noStrike" dirty="0" smtClean="0">
                          <a:solidFill>
                            <a:srgbClr val="FF0000"/>
                          </a:solidFill>
                          <a:effectLst/>
                          <a:latin typeface="ＭＳ Ｐゴシック"/>
                        </a:rPr>
                        <a:t>mmm(1:3,1,*)</a:t>
                      </a:r>
                    </a:p>
                    <a:p>
                      <a:pPr algn="l" fontAlgn="b"/>
                      <a:r>
                        <a:rPr lang="en-US" altLang="ja-JP" sz="1700" b="0" i="0" u="none" strike="noStrike" dirty="0" smtClean="0">
                          <a:solidFill>
                            <a:srgbClr val="FF0000"/>
                          </a:solidFill>
                          <a:effectLst/>
                          <a:latin typeface="ＭＳ Ｐゴシック"/>
                        </a:rPr>
                        <a:t>mmm(1:3,2,*)</a:t>
                      </a:r>
                      <a:endParaRPr lang="en-US" altLang="ja-JP" sz="1700" b="0" i="0" u="none" strike="noStrike" dirty="0">
                        <a:solidFill>
                          <a:srgbClr val="FF0000"/>
                        </a:solidFill>
                        <a:effectLst/>
                        <a:latin typeface="ＭＳ Ｐゴシック"/>
                      </a:endParaRPr>
                    </a:p>
                  </a:txBody>
                  <a:tcPr marL="11824" marR="11824" marT="11824"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計算上のサンプル </a:t>
                      </a:r>
                      <a:r>
                        <a:rPr lang="en-US" altLang="ja-JP" sz="1700" b="0" i="0" u="none" strike="noStrike" dirty="0" err="1">
                          <a:solidFill>
                            <a:srgbClr val="000000"/>
                          </a:solidFill>
                          <a:effectLst/>
                          <a:latin typeface="ＭＳ Ｐゴシック"/>
                        </a:rPr>
                        <a:t>k</a:t>
                      </a:r>
                      <a:r>
                        <a:rPr lang="en-US" altLang="ja-JP" sz="1700" b="0" i="0" u="none" strike="noStrike" dirty="0">
                          <a:solidFill>
                            <a:srgbClr val="000000"/>
                          </a:solidFill>
                          <a:effectLst/>
                          <a:latin typeface="ＭＳ Ｐゴシック"/>
                        </a:rPr>
                        <a:t> </a:t>
                      </a:r>
                      <a:r>
                        <a:rPr lang="ja-JP" altLang="en-US" sz="1700" b="0" i="0" u="none" strike="noStrike" dirty="0">
                          <a:solidFill>
                            <a:srgbClr val="000000"/>
                          </a:solidFill>
                          <a:effectLst/>
                          <a:latin typeface="ＭＳ Ｐゴシック"/>
                        </a:rPr>
                        <a:t>点を決めるタイルの</a:t>
                      </a:r>
                      <a:r>
                        <a:rPr lang="ja-JP" altLang="en-US" sz="1700" b="0" i="0" u="none" strike="noStrike" dirty="0" smtClean="0">
                          <a:solidFill>
                            <a:srgbClr val="000000"/>
                          </a:solidFill>
                          <a:effectLst/>
                          <a:latin typeface="ＭＳ Ｐゴシック"/>
                        </a:rPr>
                        <a:t>起点</a:t>
                      </a:r>
                      <a:endParaRPr lang="en-US" altLang="ja-JP" sz="1700" b="0" i="0" u="none" strike="noStrike" dirty="0" smtClean="0">
                        <a:solidFill>
                          <a:srgbClr val="000000"/>
                        </a:solidFill>
                        <a:effectLst/>
                        <a:latin typeface="ＭＳ Ｐゴシック"/>
                      </a:endParaRPr>
                    </a:p>
                    <a:p>
                      <a:pPr marL="0" marR="0" indent="0" algn="l" defTabSz="457200" rtl="0" eaLnBrk="1" fontAlgn="b" latinLnBrk="0" hangingPunct="1">
                        <a:lnSpc>
                          <a:spcPct val="100000"/>
                        </a:lnSpc>
                        <a:spcBef>
                          <a:spcPts val="0"/>
                        </a:spcBef>
                        <a:spcAft>
                          <a:spcPts val="0"/>
                        </a:spcAft>
                        <a:buClrTx/>
                        <a:buSzTx/>
                        <a:buFontTx/>
                        <a:buNone/>
                        <a:tabLst/>
                        <a:defRPr/>
                      </a:pPr>
                      <a:r>
                        <a:rPr lang="ja-JP" altLang="en-US" sz="1700" b="0" i="0" u="none" strike="noStrike" dirty="0" smtClean="0">
                          <a:solidFill>
                            <a:srgbClr val="000000"/>
                          </a:solidFill>
                          <a:effectLst/>
                          <a:latin typeface="ＭＳ Ｐゴシック"/>
                        </a:rPr>
                        <a:t>計算上のサンプル </a:t>
                      </a:r>
                      <a:r>
                        <a:rPr lang="en-US" altLang="ja-JP" sz="1700" b="0" i="0" u="none" strike="noStrike" dirty="0" err="1" smtClean="0">
                          <a:solidFill>
                            <a:srgbClr val="000000"/>
                          </a:solidFill>
                          <a:effectLst/>
                          <a:latin typeface="ＭＳ Ｐゴシック"/>
                        </a:rPr>
                        <a:t>k</a:t>
                      </a:r>
                      <a:r>
                        <a:rPr lang="en-US" altLang="ja-JP" sz="1700" b="0" i="0" u="none" strike="noStrike" dirty="0" smtClean="0">
                          <a:solidFill>
                            <a:srgbClr val="000000"/>
                          </a:solidFill>
                          <a:effectLst/>
                          <a:latin typeface="ＭＳ Ｐゴシック"/>
                        </a:rPr>
                        <a:t> </a:t>
                      </a:r>
                      <a:r>
                        <a:rPr lang="ja-JP" altLang="en-US" sz="1700" b="0" i="0" u="none" strike="noStrike" dirty="0" smtClean="0">
                          <a:solidFill>
                            <a:srgbClr val="000000"/>
                          </a:solidFill>
                          <a:effectLst/>
                          <a:latin typeface="ＭＳ Ｐゴシック"/>
                        </a:rPr>
                        <a:t>点を決めるタイルの間隔</a:t>
                      </a:r>
                    </a:p>
                  </a:txBody>
                  <a:tcPr marL="11824" marR="11824" marT="1182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27</a:t>
            </a:fld>
            <a:endParaRPr kumimoji="1" lang="ja-JP" altLang="en-US"/>
          </a:p>
        </p:txBody>
      </p:sp>
    </p:spTree>
    <p:extLst>
      <p:ext uri="{BB962C8B-B14F-4D97-AF65-F5344CB8AC3E}">
        <p14:creationId xmlns:p14="http://schemas.microsoft.com/office/powerpoint/2010/main" val="4233075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kumimoji="1" lang="en-US" altLang="ja-JP" dirty="0" err="1" smtClean="0"/>
              <a:t>xTAPP</a:t>
            </a:r>
            <a:r>
              <a:rPr kumimoji="1" lang="ja-JP" altLang="en-US" dirty="0" smtClean="0"/>
              <a:t>の</a:t>
            </a:r>
            <a:r>
              <a:rPr lang="en-US" altLang="ja-JP" dirty="0" err="1"/>
              <a:t>i</a:t>
            </a:r>
            <a:r>
              <a:rPr kumimoji="1" lang="en-US" altLang="ja-JP" dirty="0" err="1" smtClean="0"/>
              <a:t>nput</a:t>
            </a:r>
            <a:r>
              <a:rPr lang="en-US" altLang="en-US" dirty="0" err="1" smtClean="0"/>
              <a:t>ファイル（</a:t>
            </a:r>
            <a:r>
              <a:rPr lang="ja-JP" altLang="en-US" dirty="0" smtClean="0"/>
              <a:t>３</a:t>
            </a:r>
            <a:r>
              <a:rPr lang="en-US" altLang="en-US" dirty="0" smtClean="0"/>
              <a:t>）</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952299109"/>
              </p:ext>
            </p:extLst>
          </p:nvPr>
        </p:nvGraphicFramePr>
        <p:xfrm>
          <a:off x="457200" y="1142385"/>
          <a:ext cx="8229600" cy="886809"/>
        </p:xfrm>
        <a:graphic>
          <a:graphicData uri="http://schemas.openxmlformats.org/drawingml/2006/table">
            <a:tbl>
              <a:tblPr/>
              <a:tblGrid>
                <a:gridCol w="1986455"/>
                <a:gridCol w="6243145"/>
              </a:tblGrid>
              <a:tr h="295603">
                <a:tc>
                  <a:txBody>
                    <a:bodyPr/>
                    <a:lstStyle/>
                    <a:p>
                      <a:pPr algn="l" fontAlgn="b"/>
                      <a:r>
                        <a:rPr lang="en-US" sz="1700" b="0" i="0" u="none" strike="noStrike">
                          <a:solidFill>
                            <a:srgbClr val="000000"/>
                          </a:solidFill>
                          <a:effectLst/>
                          <a:latin typeface="ＭＳ Ｐゴシック"/>
                        </a:rPr>
                        <a:t># struct_opt data</a:t>
                      </a: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altLang="ja-JP" sz="1700" b="0" i="0" u="none" strike="noStrike" dirty="0" err="1" smtClean="0">
                          <a:solidFill>
                            <a:srgbClr val="000000"/>
                          </a:solidFill>
                          <a:effectLst/>
                          <a:latin typeface="ＭＳ Ｐゴシック"/>
                        </a:rPr>
                        <a:t>converge</a:t>
                      </a:r>
                      <a:r>
                        <a:rPr lang="en-US" sz="1700" b="0" i="0" u="none" strike="noStrike" dirty="0" err="1" smtClean="0">
                          <a:solidFill>
                            <a:srgbClr val="000000"/>
                          </a:solidFill>
                          <a:effectLst/>
                          <a:latin typeface="ＭＳ Ｐゴシック"/>
                        </a:rPr>
                        <a:t>_force</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構造最適化の終了条件の一つ</a:t>
                      </a:r>
                      <a:r>
                        <a:rPr lang="ja-JP" altLang="en-US" sz="1700" b="0" i="0" u="none" strike="noStrike" dirty="0" smtClean="0">
                          <a:solidFill>
                            <a:srgbClr val="000000"/>
                          </a:solidFill>
                          <a:effectLst/>
                          <a:latin typeface="ＭＳ Ｐゴシック"/>
                        </a:rPr>
                        <a:t>。残留している力の最大。</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000000"/>
                          </a:solidFill>
                          <a:effectLst/>
                          <a:latin typeface="ＭＳ Ｐゴシック"/>
                        </a:rPr>
                        <a:t>number_cycle</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smtClean="0">
                          <a:solidFill>
                            <a:srgbClr val="000000"/>
                          </a:solidFill>
                          <a:effectLst/>
                          <a:latin typeface="ＭＳ Ｐゴシック"/>
                        </a:rPr>
                        <a:t>構造最適化プロセスの最大繰り返し数。構造固定の場合</a:t>
                      </a:r>
                      <a:r>
                        <a:rPr lang="en-US" altLang="ja-JP" sz="1700" b="0" i="0" u="none" strike="noStrike" dirty="0" smtClean="0">
                          <a:solidFill>
                            <a:srgbClr val="000000"/>
                          </a:solidFill>
                          <a:effectLst/>
                          <a:latin typeface="ＭＳ Ｐゴシック"/>
                        </a:rPr>
                        <a:t>0</a:t>
                      </a:r>
                      <a:r>
                        <a:rPr lang="ja-JP" altLang="en-US" sz="1700" b="0" i="0" u="none" strike="noStrike" dirty="0" smtClean="0">
                          <a:solidFill>
                            <a:srgbClr val="000000"/>
                          </a:solidFill>
                          <a:effectLst/>
                          <a:latin typeface="ＭＳ Ｐゴシック"/>
                        </a:rPr>
                        <a:t>。</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3964445994"/>
              </p:ext>
            </p:extLst>
          </p:nvPr>
        </p:nvGraphicFramePr>
        <p:xfrm>
          <a:off x="457200" y="2428902"/>
          <a:ext cx="8229600" cy="1182412"/>
        </p:xfrm>
        <a:graphic>
          <a:graphicData uri="http://schemas.openxmlformats.org/drawingml/2006/table">
            <a:tbl>
              <a:tblPr/>
              <a:tblGrid>
                <a:gridCol w="1986455"/>
                <a:gridCol w="6243145"/>
              </a:tblGrid>
              <a:tr h="295603">
                <a:tc>
                  <a:txBody>
                    <a:bodyPr/>
                    <a:lstStyle/>
                    <a:p>
                      <a:pPr algn="l" fontAlgn="b"/>
                      <a:r>
                        <a:rPr lang="en-US" sz="1700" b="0" i="0" u="none" strike="noStrike" dirty="0">
                          <a:solidFill>
                            <a:srgbClr val="000000"/>
                          </a:solidFill>
                          <a:effectLst/>
                          <a:latin typeface="ＭＳ Ｐゴシック"/>
                        </a:rPr>
                        <a:t># </a:t>
                      </a:r>
                      <a:r>
                        <a:rPr lang="en-US" sz="1700" b="0" i="0" u="none" strike="noStrike" dirty="0" err="1">
                          <a:solidFill>
                            <a:srgbClr val="000000"/>
                          </a:solidFill>
                          <a:effectLst/>
                          <a:latin typeface="ＭＳ Ｐゴシック"/>
                        </a:rPr>
                        <a:t>str_opt_constr</a:t>
                      </a:r>
                      <a:r>
                        <a:rPr lang="en-US" sz="1700" b="0" i="0" u="none" strike="noStrike" dirty="0">
                          <a:solidFill>
                            <a:srgbClr val="000000"/>
                          </a:solidFill>
                          <a:effectLst/>
                          <a:latin typeface="ＭＳ Ｐゴシック"/>
                        </a:rPr>
                        <a:t> data</a:t>
                      </a: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nmkd</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smtClean="0">
                          <a:solidFill>
                            <a:srgbClr val="000000"/>
                          </a:solidFill>
                          <a:effectLst/>
                          <a:latin typeface="ＭＳ Ｐゴシック"/>
                        </a:rPr>
                        <a:t>力場に掛ける射影行列（逆質量テンソル）の数</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altLang="ja-JP" sz="1700" b="0" i="0" u="none" strike="noStrike" dirty="0">
                          <a:solidFill>
                            <a:srgbClr val="000000"/>
                          </a:solidFill>
                          <a:effectLst/>
                          <a:latin typeface="ＭＳ Ｐゴシック"/>
                        </a:rPr>
                        <a:t>tim</a:t>
                      </a:r>
                      <a:r>
                        <a:rPr lang="en-US" altLang="ja-JP" sz="1700" b="0" i="0" u="none" strike="noStrike" dirty="0" smtClean="0">
                          <a:solidFill>
                            <a:srgbClr val="000000"/>
                          </a:solidFill>
                          <a:effectLst/>
                          <a:latin typeface="ＭＳ Ｐゴシック"/>
                        </a:rPr>
                        <a:t>(1:3,1:3,1:nmkd)</a:t>
                      </a:r>
                      <a:endParaRPr lang="en-US" altLang="ja-JP"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原子の逆質量</a:t>
                      </a:r>
                      <a:r>
                        <a:rPr lang="ja-JP" altLang="en-US" sz="1700" b="0" i="0" u="none" strike="noStrike" dirty="0" smtClean="0">
                          <a:solidFill>
                            <a:srgbClr val="000000"/>
                          </a:solidFill>
                          <a:effectLst/>
                          <a:latin typeface="ＭＳ Ｐゴシック"/>
                        </a:rPr>
                        <a:t>テンソル。</a:t>
                      </a:r>
                      <a:r>
                        <a:rPr lang="en-US" altLang="ja-JP" sz="1700" b="0" i="0" u="none" strike="noStrike" dirty="0" smtClean="0">
                          <a:solidFill>
                            <a:srgbClr val="000000"/>
                          </a:solidFill>
                          <a:effectLst/>
                          <a:latin typeface="ＭＳ Ｐゴシック"/>
                        </a:rPr>
                        <a:t>1</a:t>
                      </a:r>
                      <a:r>
                        <a:rPr lang="ja-JP" altLang="en-US" sz="1700" b="0" i="0" u="none" strike="noStrike" dirty="0" smtClean="0">
                          <a:solidFill>
                            <a:srgbClr val="000000"/>
                          </a:solidFill>
                          <a:effectLst/>
                          <a:latin typeface="ＭＳ Ｐゴシック"/>
                        </a:rPr>
                        <a:t>番は常に単位行列で入力しない。</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nset</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逆質量テンソルを適用するセットの数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28</a:t>
            </a:fld>
            <a:endParaRPr kumimoji="1" lang="ja-JP" altLang="en-US"/>
          </a:p>
        </p:txBody>
      </p:sp>
      <p:sp>
        <p:nvSpPr>
          <p:cNvPr id="7" name="テキスト ボックス 6"/>
          <p:cNvSpPr txBox="1"/>
          <p:nvPr/>
        </p:nvSpPr>
        <p:spPr>
          <a:xfrm>
            <a:off x="1337337" y="3760004"/>
            <a:ext cx="5856941" cy="369332"/>
          </a:xfrm>
          <a:prstGeom prst="rect">
            <a:avLst/>
          </a:prstGeom>
          <a:noFill/>
        </p:spPr>
        <p:txBody>
          <a:bodyPr wrap="square" rtlCol="0">
            <a:spAutoFit/>
          </a:bodyPr>
          <a:lstStyle/>
          <a:p>
            <a:r>
              <a:rPr kumimoji="1" lang="ja-JP" altLang="en-US" dirty="0" smtClean="0"/>
              <a:t>射影行列</a:t>
            </a:r>
            <a:r>
              <a:rPr kumimoji="1" lang="en-US" altLang="ja-JP" dirty="0" smtClean="0"/>
              <a:t> </a:t>
            </a:r>
            <a:r>
              <a:rPr kumimoji="1" lang="en-US" altLang="ja-JP" dirty="0" err="1" smtClean="0"/>
              <a:t>x</a:t>
            </a:r>
            <a:r>
              <a:rPr kumimoji="1" lang="en-US" altLang="ja-JP" dirty="0" smtClean="0"/>
              <a:t> </a:t>
            </a:r>
            <a:r>
              <a:rPr kumimoji="1" lang="ja-JP" altLang="en-US" dirty="0" smtClean="0"/>
              <a:t>力場を使って実際の構造最適化が実行される</a:t>
            </a:r>
            <a:endParaRPr kumimoji="1" lang="ja-JP" altLang="en-US" dirty="0"/>
          </a:p>
        </p:txBody>
      </p:sp>
      <p:graphicFrame>
        <p:nvGraphicFramePr>
          <p:cNvPr id="8" name="表 7"/>
          <p:cNvGraphicFramePr>
            <a:graphicFrameLocks noGrp="1"/>
          </p:cNvGraphicFramePr>
          <p:nvPr>
            <p:extLst>
              <p:ext uri="{D42A27DB-BD31-4B8C-83A1-F6EECF244321}">
                <p14:modId xmlns:p14="http://schemas.microsoft.com/office/powerpoint/2010/main" val="2127908978"/>
              </p:ext>
            </p:extLst>
          </p:nvPr>
        </p:nvGraphicFramePr>
        <p:xfrm>
          <a:off x="457200" y="5020819"/>
          <a:ext cx="8229600" cy="1478015"/>
        </p:xfrm>
        <a:graphic>
          <a:graphicData uri="http://schemas.openxmlformats.org/drawingml/2006/table">
            <a:tbl>
              <a:tblPr/>
              <a:tblGrid>
                <a:gridCol w="1986455"/>
                <a:gridCol w="6243145"/>
              </a:tblGrid>
              <a:tr h="295603">
                <a:tc>
                  <a:txBody>
                    <a:bodyPr/>
                    <a:lstStyle/>
                    <a:p>
                      <a:pPr algn="l" fontAlgn="b"/>
                      <a:r>
                        <a:rPr lang="en-US" sz="1700" b="0" i="0" u="none" strike="noStrike" dirty="0">
                          <a:solidFill>
                            <a:srgbClr val="000000"/>
                          </a:solidFill>
                          <a:effectLst/>
                          <a:latin typeface="ＭＳ Ｐゴシック"/>
                          <a:ea typeface="ＭＳ Ｐゴシック"/>
                          <a:cs typeface="ＭＳ Ｐゴシック"/>
                        </a:rPr>
                        <a:t># </a:t>
                      </a:r>
                      <a:r>
                        <a:rPr lang="en-US" sz="1700" b="0" i="0" u="none" strike="noStrike" dirty="0" smtClean="0">
                          <a:solidFill>
                            <a:srgbClr val="000000"/>
                          </a:solidFill>
                          <a:effectLst/>
                          <a:latin typeface="ＭＳ Ｐゴシック"/>
                          <a:ea typeface="ＭＳ Ｐゴシック"/>
                          <a:cs typeface="ＭＳ Ｐゴシック"/>
                        </a:rPr>
                        <a:t>file map data</a:t>
                      </a:r>
                      <a:endParaRPr lang="en-US" sz="1700" b="0" i="0" u="none" strike="noStrike" dirty="0">
                        <a:solidFill>
                          <a:srgbClr val="000000"/>
                        </a:solidFill>
                        <a:effectLst/>
                        <a:latin typeface="ＭＳ Ｐゴシック"/>
                        <a:ea typeface="ＭＳ Ｐゴシック"/>
                        <a:cs typeface="ＭＳ Ｐゴシック"/>
                      </a:endParaRP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r>
                        <a:rPr kumimoji="1" lang="en-US" altLang="ja-JP" sz="1700" kern="1200" dirty="0" err="1" smtClean="0">
                          <a:solidFill>
                            <a:schemeClr val="tx1"/>
                          </a:solidFill>
                          <a:effectLst/>
                          <a:latin typeface="+mn-ea"/>
                          <a:ea typeface="+mn-ea"/>
                          <a:cs typeface="ＭＳ Ｐ明朝"/>
                        </a:rPr>
                        <a:t>basename</a:t>
                      </a:r>
                      <a:r>
                        <a:rPr kumimoji="1" lang="en-US" altLang="ja-JP" sz="1700" kern="1200" dirty="0" smtClean="0">
                          <a:solidFill>
                            <a:schemeClr val="tx1"/>
                          </a:solidFill>
                          <a:effectLst/>
                          <a:latin typeface="+mn-ea"/>
                          <a:ea typeface="+mn-ea"/>
                          <a:cs typeface="ＭＳ Ｐ明朝"/>
                        </a:rPr>
                        <a:t> </a:t>
                      </a:r>
                      <a:endParaRPr lang="en-US" altLang="ja-JP" sz="1700" dirty="0">
                        <a:latin typeface="+mn-ea"/>
                        <a:ea typeface="+mn-ea"/>
                        <a:cs typeface="ＭＳ Ｐ明朝"/>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smtClean="0">
                          <a:solidFill>
                            <a:srgbClr val="000000"/>
                          </a:solidFill>
                          <a:effectLst/>
                          <a:latin typeface="ＭＳ Ｐゴシック"/>
                          <a:ea typeface="ＭＳ Ｐゴシック"/>
                          <a:cs typeface="ＭＳ Ｐゴシック"/>
                        </a:rPr>
                        <a:t>出力ファ イルの基幹部</a:t>
                      </a:r>
                      <a:endParaRPr lang="ja-JP" altLang="en-US" sz="1700" b="0" i="0" u="none" strike="noStrike" dirty="0">
                        <a:solidFill>
                          <a:srgbClr val="000000"/>
                        </a:solidFill>
                        <a:effectLst/>
                        <a:latin typeface="ＭＳ Ｐゴシック"/>
                        <a:ea typeface="ＭＳ Ｐゴシック"/>
                        <a:cs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altLang="ja-JP" sz="1700" b="0" i="0" u="none" strike="noStrike" dirty="0" smtClean="0">
                          <a:solidFill>
                            <a:srgbClr val="000000"/>
                          </a:solidFill>
                          <a:effectLst/>
                          <a:latin typeface="+mn-ea"/>
                          <a:ea typeface="+mn-ea"/>
                          <a:cs typeface="ＭＳ Ｐ明朝"/>
                        </a:rPr>
                        <a:t>number PP file</a:t>
                      </a:r>
                      <a:endParaRPr lang="en-US" altLang="ja-JP" sz="1700" b="0" i="0" u="none" strike="noStrike" dirty="0">
                        <a:solidFill>
                          <a:srgbClr val="000000"/>
                        </a:solidFill>
                        <a:effectLst/>
                        <a:latin typeface="+mn-ea"/>
                        <a:ea typeface="+mn-ea"/>
                        <a:cs typeface="ＭＳ Ｐ明朝"/>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smtClean="0">
                          <a:solidFill>
                            <a:srgbClr val="000000"/>
                          </a:solidFill>
                          <a:effectLst/>
                          <a:latin typeface="ＭＳ Ｐゴシック"/>
                          <a:ea typeface="ＭＳ Ｐゴシック"/>
                          <a:cs typeface="ＭＳ Ｐゴシック"/>
                        </a:rPr>
                        <a:t>擬ポテンシャルファイルの数</a:t>
                      </a:r>
                      <a:endParaRPr lang="ja-JP" altLang="en-US" sz="1700" b="0" i="0" u="none" strike="noStrike" dirty="0">
                        <a:solidFill>
                          <a:srgbClr val="000000"/>
                        </a:solidFill>
                        <a:effectLst/>
                        <a:latin typeface="ＭＳ Ｐゴシック"/>
                        <a:ea typeface="ＭＳ Ｐゴシック"/>
                        <a:cs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altLang="ja-JP" sz="1700" b="0" i="0" u="none" strike="noStrike" dirty="0" err="1" smtClean="0">
                          <a:solidFill>
                            <a:srgbClr val="000000"/>
                          </a:solidFill>
                          <a:effectLst/>
                          <a:latin typeface="+mn-ea"/>
                          <a:ea typeface="+mn-ea"/>
                          <a:cs typeface="ＭＳ Ｐ明朝"/>
                        </a:rPr>
                        <a:t>potnam</a:t>
                      </a:r>
                      <a:r>
                        <a:rPr lang="en-US" altLang="ja-JP" sz="1700" b="0" i="0" u="none" strike="noStrike" dirty="0" smtClean="0">
                          <a:solidFill>
                            <a:srgbClr val="000000"/>
                          </a:solidFill>
                          <a:effectLst/>
                          <a:latin typeface="+mn-ea"/>
                          <a:ea typeface="+mn-ea"/>
                          <a:cs typeface="ＭＳ Ｐ明朝"/>
                        </a:rPr>
                        <a:t>(*)</a:t>
                      </a:r>
                      <a:endParaRPr lang="en-US" altLang="ja-JP" sz="1700" b="0" i="0" u="none" strike="noStrike" dirty="0">
                        <a:solidFill>
                          <a:srgbClr val="000000"/>
                        </a:solidFill>
                        <a:effectLst/>
                        <a:latin typeface="+mn-ea"/>
                        <a:ea typeface="+mn-ea"/>
                        <a:cs typeface="ＭＳ Ｐ明朝"/>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smtClean="0">
                          <a:solidFill>
                            <a:srgbClr val="000000"/>
                          </a:solidFill>
                          <a:effectLst/>
                          <a:latin typeface="ＭＳ Ｐゴシック"/>
                          <a:ea typeface="ＭＳ Ｐゴシック"/>
                          <a:cs typeface="ＭＳ Ｐゴシック"/>
                        </a:rPr>
                        <a:t>*番の擬ポテンシャルファイルの名前</a:t>
                      </a:r>
                      <a:endParaRPr lang="ja-JP" altLang="en-US" sz="1700" b="0" i="0" u="none" strike="noStrike" dirty="0">
                        <a:solidFill>
                          <a:srgbClr val="000000"/>
                        </a:solidFill>
                        <a:effectLst/>
                        <a:latin typeface="ＭＳ Ｐゴシック"/>
                        <a:ea typeface="ＭＳ Ｐゴシック"/>
                        <a:cs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smtClean="0">
                          <a:solidFill>
                            <a:schemeClr val="tx1"/>
                          </a:solidFill>
                          <a:effectLst/>
                          <a:latin typeface="ＭＳ Ｐゴシック"/>
                          <a:ea typeface="ＭＳ Ｐゴシック"/>
                          <a:cs typeface="ＭＳ Ｐゴシック"/>
                        </a:rPr>
                        <a:t>rhinam</a:t>
                      </a:r>
                      <a:r>
                        <a:rPr lang="en-US" sz="1700" b="0" i="0" u="none" strike="noStrike" dirty="0" smtClean="0">
                          <a:solidFill>
                            <a:schemeClr val="tx1"/>
                          </a:solidFill>
                          <a:effectLst/>
                          <a:latin typeface="ＭＳ Ｐゴシック"/>
                          <a:ea typeface="ＭＳ Ｐゴシック"/>
                          <a:cs typeface="ＭＳ Ｐゴシック"/>
                        </a:rPr>
                        <a:t>(*)</a:t>
                      </a:r>
                      <a:endParaRPr lang="en-US" sz="1700" b="0" i="0" u="none" strike="noStrike" dirty="0">
                        <a:solidFill>
                          <a:schemeClr val="tx1"/>
                        </a:solidFill>
                        <a:effectLst/>
                        <a:latin typeface="ＭＳ Ｐゴシック"/>
                        <a:ea typeface="ＭＳ Ｐゴシック"/>
                        <a:cs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smtClean="0">
                          <a:solidFill>
                            <a:srgbClr val="000000"/>
                          </a:solidFill>
                          <a:effectLst/>
                          <a:latin typeface="ＭＳ Ｐゴシック"/>
                          <a:ea typeface="ＭＳ Ｐゴシック"/>
                          <a:cs typeface="ＭＳ Ｐゴシック"/>
                        </a:rPr>
                        <a:t>*番の原子電荷データファイルの名前 </a:t>
                      </a:r>
                      <a:r>
                        <a:rPr lang="en-US" altLang="ja-JP" sz="1700" b="0" i="0" u="none" strike="noStrike" dirty="0" smtClean="0">
                          <a:solidFill>
                            <a:srgbClr val="000000"/>
                          </a:solidFill>
                          <a:effectLst/>
                          <a:latin typeface="ＭＳ Ｐゴシック"/>
                          <a:ea typeface="ＭＳ Ｐゴシック"/>
                          <a:cs typeface="ＭＳ Ｐゴシック"/>
                        </a:rPr>
                        <a:t>(</a:t>
                      </a:r>
                      <a:r>
                        <a:rPr lang="ja-JP" altLang="en-US" sz="1700" b="0" i="0" u="none" strike="noStrike" dirty="0" smtClean="0">
                          <a:solidFill>
                            <a:srgbClr val="000000"/>
                          </a:solidFill>
                          <a:effectLst/>
                          <a:latin typeface="ＭＳ Ｐゴシック"/>
                          <a:ea typeface="ＭＳ Ｐゴシック"/>
                          <a:cs typeface="ＭＳ Ｐゴシック"/>
                        </a:rPr>
                        <a:t>省略可能</a:t>
                      </a:r>
                      <a:r>
                        <a:rPr lang="en-US" altLang="ja-JP" sz="1700" b="0" i="0" u="none" strike="noStrike" dirty="0" smtClean="0">
                          <a:solidFill>
                            <a:srgbClr val="000000"/>
                          </a:solidFill>
                          <a:effectLst/>
                          <a:latin typeface="ＭＳ Ｐゴシック"/>
                          <a:ea typeface="ＭＳ Ｐゴシック"/>
                          <a:cs typeface="ＭＳ Ｐゴシック"/>
                        </a:rPr>
                        <a:t>)</a:t>
                      </a:r>
                      <a:endParaRPr lang="ja-JP" altLang="en-US" sz="1700" b="0" i="0" u="none" strike="noStrike" dirty="0">
                        <a:solidFill>
                          <a:srgbClr val="000000"/>
                        </a:solidFill>
                        <a:effectLst/>
                        <a:latin typeface="ＭＳ Ｐゴシック"/>
                        <a:ea typeface="ＭＳ Ｐゴシック"/>
                        <a:cs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テキスト ボックス 8"/>
          <p:cNvSpPr txBox="1"/>
          <p:nvPr/>
        </p:nvSpPr>
        <p:spPr>
          <a:xfrm>
            <a:off x="457200" y="4503421"/>
            <a:ext cx="3289671" cy="369332"/>
          </a:xfrm>
          <a:prstGeom prst="rect">
            <a:avLst/>
          </a:prstGeom>
          <a:noFill/>
        </p:spPr>
        <p:txBody>
          <a:bodyPr wrap="square" rtlCol="0">
            <a:spAutoFit/>
          </a:bodyPr>
          <a:lstStyle/>
          <a:p>
            <a:pPr marL="285750" indent="-285750">
              <a:buFont typeface="Arial"/>
              <a:buChar char="•"/>
            </a:pPr>
            <a:r>
              <a:rPr lang="ja-JP" altLang="en-US" dirty="0">
                <a:solidFill>
                  <a:srgbClr val="0000FF"/>
                </a:solidFill>
              </a:rPr>
              <a:t>入出力ファイルの一括指定</a:t>
            </a:r>
            <a:endParaRPr kumimoji="1" lang="ja-JP" altLang="en-US" dirty="0">
              <a:solidFill>
                <a:srgbClr val="0000FF"/>
              </a:solidFill>
            </a:endParaRPr>
          </a:p>
        </p:txBody>
      </p:sp>
    </p:spTree>
    <p:extLst>
      <p:ext uri="{BB962C8B-B14F-4D97-AF65-F5344CB8AC3E}">
        <p14:creationId xmlns:p14="http://schemas.microsoft.com/office/powerpoint/2010/main" val="2734817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xTAPP</a:t>
            </a:r>
            <a:r>
              <a:rPr kumimoji="1" lang="ja-JP" altLang="en-US" dirty="0" smtClean="0"/>
              <a:t>の</a:t>
            </a:r>
            <a:r>
              <a:rPr kumimoji="1" lang="en-US" altLang="ja-JP" dirty="0" smtClean="0"/>
              <a:t>k</a:t>
            </a:r>
            <a:r>
              <a:rPr kumimoji="1" lang="ja-JP" altLang="en-US" dirty="0" smtClean="0"/>
              <a:t>点の取り方</a:t>
            </a:r>
            <a:endParaRPr kumimoji="1" lang="ja-JP" altLang="en-US" dirty="0"/>
          </a:p>
        </p:txBody>
      </p:sp>
      <p:sp>
        <p:nvSpPr>
          <p:cNvPr id="5" name="テキスト ボックス 4"/>
          <p:cNvSpPr txBox="1"/>
          <p:nvPr/>
        </p:nvSpPr>
        <p:spPr>
          <a:xfrm>
            <a:off x="1681521" y="4620992"/>
            <a:ext cx="2657507" cy="2031325"/>
          </a:xfrm>
          <a:prstGeom prst="rect">
            <a:avLst/>
          </a:prstGeom>
          <a:noFill/>
          <a:ln w="19050">
            <a:solidFill>
              <a:schemeClr val="tx1"/>
            </a:solidFill>
          </a:ln>
        </p:spPr>
        <p:txBody>
          <a:bodyPr wrap="square" rtlCol="0">
            <a:spAutoFit/>
          </a:bodyPr>
          <a:lstStyle/>
          <a:p>
            <a:r>
              <a:rPr lang="nl-NL" altLang="ja-JP" dirty="0"/>
              <a:t># </a:t>
            </a:r>
            <a:r>
              <a:rPr lang="nl-NL" altLang="ja-JP" dirty="0" err="1"/>
              <a:t>k-points</a:t>
            </a:r>
            <a:r>
              <a:rPr lang="nl-NL" altLang="ja-JP" dirty="0"/>
              <a:t> </a:t>
            </a:r>
            <a:r>
              <a:rPr lang="nl-NL" altLang="ja-JP" dirty="0" smtClean="0"/>
              <a:t>data</a:t>
            </a:r>
          </a:p>
          <a:p>
            <a:r>
              <a:rPr lang="nl-NL" altLang="ja-JP" dirty="0" smtClean="0"/>
              <a:t>&amp;</a:t>
            </a:r>
            <a:r>
              <a:rPr lang="nl-NL" altLang="ja-JP" dirty="0" err="1" smtClean="0"/>
              <a:t>smpl</a:t>
            </a:r>
            <a:r>
              <a:rPr lang="nl-NL" altLang="ja-JP" dirty="0" smtClean="0"/>
              <a:t>_</a:t>
            </a:r>
            <a:r>
              <a:rPr lang="nl-NL" altLang="ja-JP" dirty="0" err="1" smtClean="0"/>
              <a:t>kpt</a:t>
            </a:r>
            <a:endParaRPr lang="nl-NL" altLang="ja-JP" dirty="0" smtClean="0"/>
          </a:p>
          <a:p>
            <a:r>
              <a:rPr lang="nl-NL" altLang="ja-JP" dirty="0" smtClean="0"/>
              <a:t>BZ_MESH </a:t>
            </a:r>
            <a:r>
              <a:rPr lang="nl-NL" altLang="ja-JP" dirty="0"/>
              <a:t>= 8,</a:t>
            </a:r>
          </a:p>
          <a:p>
            <a:r>
              <a:rPr lang="nl-NL" altLang="ja-JP" dirty="0" smtClean="0"/>
              <a:t>BZ_NUMBER_TILE  </a:t>
            </a:r>
            <a:r>
              <a:rPr lang="nl-NL" altLang="ja-JP" dirty="0"/>
              <a:t>= </a:t>
            </a:r>
            <a:r>
              <a:rPr lang="nl-NL" altLang="ja-JP" dirty="0" smtClean="0"/>
              <a:t>1</a:t>
            </a:r>
          </a:p>
          <a:p>
            <a:r>
              <a:rPr lang="nl-NL" altLang="ja-JP" dirty="0" smtClean="0"/>
              <a:t>/</a:t>
            </a:r>
            <a:endParaRPr lang="nl-NL" altLang="ja-JP" dirty="0"/>
          </a:p>
          <a:p>
            <a:r>
              <a:rPr lang="nl-NL" altLang="ja-JP" dirty="0"/>
              <a:t>     5     5     5</a:t>
            </a:r>
          </a:p>
          <a:p>
            <a:r>
              <a:rPr lang="nl-NL" altLang="ja-JP" dirty="0"/>
              <a:t>     2</a:t>
            </a:r>
            <a:r>
              <a:rPr lang="nl-NL" altLang="ja-JP" dirty="0" smtClean="0"/>
              <a:t>     </a:t>
            </a:r>
            <a:r>
              <a:rPr lang="nl-NL" altLang="ja-JP" dirty="0"/>
              <a:t>2</a:t>
            </a:r>
            <a:r>
              <a:rPr lang="nl-NL" altLang="ja-JP" dirty="0" smtClean="0"/>
              <a:t>     2</a:t>
            </a:r>
            <a:endParaRPr lang="nl-NL" altLang="ja-JP" dirty="0"/>
          </a:p>
        </p:txBody>
      </p:sp>
      <p:sp>
        <p:nvSpPr>
          <p:cNvPr id="6" name="右矢印 5"/>
          <p:cNvSpPr/>
          <p:nvPr/>
        </p:nvSpPr>
        <p:spPr>
          <a:xfrm>
            <a:off x="4809384" y="5376614"/>
            <a:ext cx="658497" cy="44681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5744573" y="5350004"/>
            <a:ext cx="1258021" cy="461665"/>
          </a:xfrm>
          <a:prstGeom prst="rect">
            <a:avLst/>
          </a:prstGeom>
          <a:noFill/>
          <a:ln w="19050">
            <a:solidFill>
              <a:schemeClr val="tx1"/>
            </a:solidFill>
          </a:ln>
        </p:spPr>
        <p:txBody>
          <a:bodyPr wrap="square" rtlCol="0">
            <a:spAutoFit/>
          </a:bodyPr>
          <a:lstStyle/>
          <a:p>
            <a:r>
              <a:rPr lang="en-US" altLang="ja-JP" sz="2400" dirty="0"/>
              <a:t>4</a:t>
            </a:r>
            <a:r>
              <a:rPr kumimoji="1" lang="en-US" altLang="ja-JP" sz="2400" dirty="0" smtClean="0"/>
              <a:t> x </a:t>
            </a:r>
            <a:r>
              <a:rPr lang="en-US" altLang="ja-JP" sz="2400" dirty="0" smtClean="0"/>
              <a:t>4</a:t>
            </a:r>
            <a:r>
              <a:rPr kumimoji="1" lang="en-US" altLang="ja-JP" sz="2400" dirty="0" smtClean="0"/>
              <a:t> x 4</a:t>
            </a:r>
            <a:endParaRPr kumimoji="1" lang="ja-JP" altLang="en-US" sz="2400" dirty="0"/>
          </a:p>
        </p:txBody>
      </p:sp>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29</a:t>
            </a:fld>
            <a:endParaRPr kumimoji="1" lang="ja-JP" altLang="en-US"/>
          </a:p>
        </p:txBody>
      </p:sp>
      <p:sp>
        <p:nvSpPr>
          <p:cNvPr id="11" name="正方形/長方形 10"/>
          <p:cNvSpPr/>
          <p:nvPr/>
        </p:nvSpPr>
        <p:spPr>
          <a:xfrm>
            <a:off x="1761661"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761661"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761661"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761661"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1761659"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1761659"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1761659"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761659"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2083832"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2083832"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2083832"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2083832"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2083831"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2083831"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2083831"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2083831"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2406002"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2406002"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2406002"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2406002"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2406000"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2406000"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2406000"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2406000"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2728174"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2728174"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2728174"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2728174"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2728172"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2728172"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2728172"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2728172"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3050345"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3050345"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3050345"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3050345"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3050343"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3050343"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3050343"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3050343"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3372517"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3372517"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3372517"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3372517"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3372515"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3372515"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3372515"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3372515"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3694687"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3694687"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8" name="正方形/長方形 77"/>
          <p:cNvSpPr/>
          <p:nvPr/>
        </p:nvSpPr>
        <p:spPr>
          <a:xfrm>
            <a:off x="3694687"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3694687"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3694685"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1" name="正方形/長方形 80"/>
          <p:cNvSpPr/>
          <p:nvPr/>
        </p:nvSpPr>
        <p:spPr>
          <a:xfrm>
            <a:off x="3694685"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2" name="正方形/長方形 81"/>
          <p:cNvSpPr/>
          <p:nvPr/>
        </p:nvSpPr>
        <p:spPr>
          <a:xfrm>
            <a:off x="3694685"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3" name="正方形/長方形 82"/>
          <p:cNvSpPr/>
          <p:nvPr/>
        </p:nvSpPr>
        <p:spPr>
          <a:xfrm>
            <a:off x="3694685"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5" name="正方形/長方形 84"/>
          <p:cNvSpPr/>
          <p:nvPr/>
        </p:nvSpPr>
        <p:spPr>
          <a:xfrm>
            <a:off x="4016858"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6" name="正方形/長方形 85"/>
          <p:cNvSpPr/>
          <p:nvPr/>
        </p:nvSpPr>
        <p:spPr>
          <a:xfrm>
            <a:off x="4016858"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7" name="正方形/長方形 86"/>
          <p:cNvSpPr/>
          <p:nvPr/>
        </p:nvSpPr>
        <p:spPr>
          <a:xfrm>
            <a:off x="4016858"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8" name="正方形/長方形 87"/>
          <p:cNvSpPr/>
          <p:nvPr/>
        </p:nvSpPr>
        <p:spPr>
          <a:xfrm>
            <a:off x="4016858"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4016856"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0" name="正方形/長方形 89"/>
          <p:cNvSpPr/>
          <p:nvPr/>
        </p:nvSpPr>
        <p:spPr>
          <a:xfrm>
            <a:off x="4016856"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a:off x="4016856"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2" name="正方形/長方形 91"/>
          <p:cNvSpPr/>
          <p:nvPr/>
        </p:nvSpPr>
        <p:spPr>
          <a:xfrm>
            <a:off x="4016856"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4" name="円/楕円 93"/>
          <p:cNvSpPr>
            <a:spLocks/>
          </p:cNvSpPr>
          <p:nvPr/>
        </p:nvSpPr>
        <p:spPr>
          <a:xfrm>
            <a:off x="2959345" y="2849024"/>
            <a:ext cx="181999" cy="172428"/>
          </a:xfrm>
          <a:prstGeom prst="ellipse">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7" name="円/楕円 96"/>
          <p:cNvSpPr/>
          <p:nvPr/>
        </p:nvSpPr>
        <p:spPr>
          <a:xfrm>
            <a:off x="1992829" y="1885126"/>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8" name="円/楕円 97"/>
          <p:cNvSpPr/>
          <p:nvPr/>
        </p:nvSpPr>
        <p:spPr>
          <a:xfrm>
            <a:off x="1992832" y="2529467"/>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9" name="円/楕円 98"/>
          <p:cNvSpPr/>
          <p:nvPr/>
        </p:nvSpPr>
        <p:spPr>
          <a:xfrm>
            <a:off x="1992832" y="3173808"/>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0" name="円/楕円 99"/>
          <p:cNvSpPr/>
          <p:nvPr/>
        </p:nvSpPr>
        <p:spPr>
          <a:xfrm>
            <a:off x="1992832" y="3818149"/>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1" name="円/楕円 100"/>
          <p:cNvSpPr/>
          <p:nvPr/>
        </p:nvSpPr>
        <p:spPr>
          <a:xfrm>
            <a:off x="2637174" y="1870326"/>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2" name="円/楕円 101"/>
          <p:cNvSpPr/>
          <p:nvPr/>
        </p:nvSpPr>
        <p:spPr>
          <a:xfrm>
            <a:off x="2637177" y="2514667"/>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3" name="円/楕円 102"/>
          <p:cNvSpPr/>
          <p:nvPr/>
        </p:nvSpPr>
        <p:spPr>
          <a:xfrm>
            <a:off x="2637177" y="3159008"/>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4" name="円/楕円 103"/>
          <p:cNvSpPr/>
          <p:nvPr/>
        </p:nvSpPr>
        <p:spPr>
          <a:xfrm>
            <a:off x="2637177" y="3803349"/>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5" name="円/楕円 104"/>
          <p:cNvSpPr/>
          <p:nvPr/>
        </p:nvSpPr>
        <p:spPr>
          <a:xfrm>
            <a:off x="3281517" y="1885126"/>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6" name="円/楕円 105"/>
          <p:cNvSpPr/>
          <p:nvPr/>
        </p:nvSpPr>
        <p:spPr>
          <a:xfrm>
            <a:off x="3281520" y="2529467"/>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7" name="円/楕円 106"/>
          <p:cNvSpPr/>
          <p:nvPr/>
        </p:nvSpPr>
        <p:spPr>
          <a:xfrm>
            <a:off x="3281520" y="3173808"/>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8" name="円/楕円 107"/>
          <p:cNvSpPr/>
          <p:nvPr/>
        </p:nvSpPr>
        <p:spPr>
          <a:xfrm>
            <a:off x="3281520" y="3818149"/>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9" name="円/楕円 108"/>
          <p:cNvSpPr/>
          <p:nvPr/>
        </p:nvSpPr>
        <p:spPr>
          <a:xfrm>
            <a:off x="3925858" y="1885126"/>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0" name="円/楕円 109"/>
          <p:cNvSpPr/>
          <p:nvPr/>
        </p:nvSpPr>
        <p:spPr>
          <a:xfrm>
            <a:off x="3925861" y="2529467"/>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1" name="円/楕円 110"/>
          <p:cNvSpPr/>
          <p:nvPr/>
        </p:nvSpPr>
        <p:spPr>
          <a:xfrm>
            <a:off x="3925861" y="3173808"/>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2" name="円/楕円 111"/>
          <p:cNvSpPr/>
          <p:nvPr/>
        </p:nvSpPr>
        <p:spPr>
          <a:xfrm>
            <a:off x="3925861" y="3818149"/>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3" name="円/楕円 112"/>
          <p:cNvSpPr>
            <a:spLocks/>
          </p:cNvSpPr>
          <p:nvPr/>
        </p:nvSpPr>
        <p:spPr>
          <a:xfrm>
            <a:off x="4570196" y="1238172"/>
            <a:ext cx="181999" cy="172428"/>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4" name="正方形/長方形 113"/>
          <p:cNvSpPr/>
          <p:nvPr/>
        </p:nvSpPr>
        <p:spPr>
          <a:xfrm>
            <a:off x="4343041" y="1644221"/>
            <a:ext cx="322170" cy="322170"/>
          </a:xfrm>
          <a:prstGeom prst="rect">
            <a:avLst/>
          </a:prstGeom>
          <a:noFill/>
          <a:ln w="19050" cap="flat" cmpd="sng" algn="ctr">
            <a:solidFill>
              <a:schemeClr val="tx1"/>
            </a:solidFill>
            <a:prstDash val="sysDash"/>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5" name="正方形/長方形 114"/>
          <p:cNvSpPr/>
          <p:nvPr/>
        </p:nvSpPr>
        <p:spPr>
          <a:xfrm>
            <a:off x="4020871" y="1328401"/>
            <a:ext cx="322170" cy="322170"/>
          </a:xfrm>
          <a:prstGeom prst="rect">
            <a:avLst/>
          </a:prstGeom>
          <a:noFill/>
          <a:ln w="19050" cap="flat" cmpd="sng" algn="ctr">
            <a:solidFill>
              <a:schemeClr val="tx1"/>
            </a:solidFill>
            <a:prstDash val="sysDash"/>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6" name="正方形/長方形 115"/>
          <p:cNvSpPr/>
          <p:nvPr/>
        </p:nvSpPr>
        <p:spPr>
          <a:xfrm>
            <a:off x="4345376" y="1324386"/>
            <a:ext cx="322170" cy="322170"/>
          </a:xfrm>
          <a:prstGeom prst="rect">
            <a:avLst/>
          </a:prstGeom>
          <a:noFill/>
          <a:ln w="19050" cap="flat" cmpd="sng" algn="ctr">
            <a:solidFill>
              <a:schemeClr val="tx1"/>
            </a:solidFill>
            <a:prstDash val="sysDash"/>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7" name="テキスト ボックス 116"/>
          <p:cNvSpPr txBox="1"/>
          <p:nvPr/>
        </p:nvSpPr>
        <p:spPr>
          <a:xfrm>
            <a:off x="5698996" y="1410600"/>
            <a:ext cx="1708408" cy="1200329"/>
          </a:xfrm>
          <a:prstGeom prst="rect">
            <a:avLst/>
          </a:prstGeom>
          <a:noFill/>
        </p:spPr>
        <p:txBody>
          <a:bodyPr wrap="none" rtlCol="0">
            <a:spAutoFit/>
          </a:bodyPr>
          <a:lstStyle/>
          <a:p>
            <a:r>
              <a:rPr kumimoji="1" lang="en-US" altLang="ja-JP" b="1" dirty="0" err="1" smtClean="0">
                <a:latin typeface="Courier New"/>
                <a:ea typeface="ＭＳ Ｐゴシック"/>
                <a:cs typeface="Courier New"/>
              </a:rPr>
              <a:t>bz_mesh</a:t>
            </a:r>
            <a:r>
              <a:rPr kumimoji="1" lang="en-US" altLang="ja-JP" b="1" dirty="0" smtClean="0">
                <a:latin typeface="Courier New"/>
                <a:ea typeface="ＭＳ Ｐゴシック"/>
                <a:cs typeface="Courier New"/>
              </a:rPr>
              <a:t> = 8</a:t>
            </a:r>
          </a:p>
          <a:p>
            <a:r>
              <a:rPr lang="en-US" altLang="ja-JP" b="1" dirty="0" err="1" smtClean="0">
                <a:latin typeface="Courier New"/>
                <a:ea typeface="ＭＳ Ｐゴシック"/>
                <a:cs typeface="Courier New"/>
              </a:rPr>
              <a:t>mmm</a:t>
            </a:r>
            <a:r>
              <a:rPr lang="en-US" altLang="ja-JP" b="1" dirty="0" smtClean="0">
                <a:latin typeface="Courier New"/>
                <a:ea typeface="ＭＳ Ｐゴシック"/>
                <a:cs typeface="Courier New"/>
              </a:rPr>
              <a:t> =</a:t>
            </a:r>
          </a:p>
          <a:p>
            <a:r>
              <a:rPr lang="en-US" altLang="ja-JP" b="1" dirty="0" smtClean="0">
                <a:latin typeface="Courier New"/>
                <a:ea typeface="ＭＳ Ｐゴシック"/>
                <a:cs typeface="Courier New"/>
              </a:rPr>
              <a:t> 5, 5, 5</a:t>
            </a:r>
          </a:p>
          <a:p>
            <a:r>
              <a:rPr kumimoji="1" lang="en-US" altLang="ja-JP" b="1" dirty="0" smtClean="0">
                <a:latin typeface="Courier New"/>
                <a:ea typeface="ＭＳ Ｐゴシック"/>
                <a:cs typeface="Courier New"/>
              </a:rPr>
              <a:t> 2, 2, 2</a:t>
            </a:r>
            <a:endParaRPr kumimoji="1" lang="ja-JP" altLang="en-US" b="1" dirty="0">
              <a:latin typeface="Courier New"/>
              <a:ea typeface="ＭＳ Ｐゴシック"/>
              <a:cs typeface="Courier New"/>
            </a:endParaRPr>
          </a:p>
        </p:txBody>
      </p:sp>
      <p:sp>
        <p:nvSpPr>
          <p:cNvPr id="118" name="円/楕円 117"/>
          <p:cNvSpPr>
            <a:spLocks/>
          </p:cNvSpPr>
          <p:nvPr/>
        </p:nvSpPr>
        <p:spPr>
          <a:xfrm>
            <a:off x="5653573" y="2849023"/>
            <a:ext cx="181999" cy="172428"/>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9" name="テキスト ボックス 118"/>
          <p:cNvSpPr txBox="1"/>
          <p:nvPr/>
        </p:nvSpPr>
        <p:spPr>
          <a:xfrm>
            <a:off x="5937940" y="2699771"/>
            <a:ext cx="1431364" cy="369332"/>
          </a:xfrm>
          <a:prstGeom prst="rect">
            <a:avLst/>
          </a:prstGeom>
          <a:noFill/>
        </p:spPr>
        <p:txBody>
          <a:bodyPr wrap="none" rtlCol="0">
            <a:spAutoFit/>
          </a:bodyPr>
          <a:lstStyle/>
          <a:p>
            <a:r>
              <a:rPr kumimoji="1" lang="en-US" altLang="ja-JP" b="1" dirty="0" smtClean="0">
                <a:latin typeface="Courier New"/>
                <a:cs typeface="Courier New"/>
              </a:rPr>
              <a:t>(5, 5, 5)</a:t>
            </a:r>
            <a:endParaRPr kumimoji="1" lang="ja-JP" altLang="en-US" b="1" dirty="0">
              <a:latin typeface="Courier New"/>
              <a:cs typeface="Courier New"/>
            </a:endParaRPr>
          </a:p>
        </p:txBody>
      </p:sp>
      <p:sp>
        <p:nvSpPr>
          <p:cNvPr id="120" name="円/楕円 119"/>
          <p:cNvSpPr>
            <a:spLocks/>
          </p:cNvSpPr>
          <p:nvPr/>
        </p:nvSpPr>
        <p:spPr>
          <a:xfrm>
            <a:off x="5653573" y="3141123"/>
            <a:ext cx="181999" cy="172428"/>
          </a:xfrm>
          <a:prstGeom prst="ellipse">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1" name="テキスト ボックス 120"/>
          <p:cNvSpPr txBox="1"/>
          <p:nvPr/>
        </p:nvSpPr>
        <p:spPr>
          <a:xfrm>
            <a:off x="5937940" y="2991871"/>
            <a:ext cx="1431364" cy="369332"/>
          </a:xfrm>
          <a:prstGeom prst="rect">
            <a:avLst/>
          </a:prstGeom>
          <a:noFill/>
        </p:spPr>
        <p:txBody>
          <a:bodyPr wrap="none" rtlCol="0">
            <a:spAutoFit/>
          </a:bodyPr>
          <a:lstStyle/>
          <a:p>
            <a:r>
              <a:rPr kumimoji="1" lang="en-US" altLang="ja-JP" b="1" dirty="0" smtClean="0">
                <a:latin typeface="Courier New"/>
                <a:cs typeface="Courier New"/>
              </a:rPr>
              <a:t>(0, 0, 0)</a:t>
            </a:r>
            <a:endParaRPr kumimoji="1" lang="ja-JP" altLang="en-US" b="1" dirty="0">
              <a:latin typeface="Courier New"/>
              <a:cs typeface="Courier New"/>
            </a:endParaRPr>
          </a:p>
        </p:txBody>
      </p:sp>
      <p:sp>
        <p:nvSpPr>
          <p:cNvPr id="122" name="円/楕円 121"/>
          <p:cNvSpPr>
            <a:spLocks/>
          </p:cNvSpPr>
          <p:nvPr/>
        </p:nvSpPr>
        <p:spPr>
          <a:xfrm>
            <a:off x="5653573" y="3456269"/>
            <a:ext cx="181999" cy="17242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3" name="テキスト ボックス 122"/>
          <p:cNvSpPr txBox="1"/>
          <p:nvPr/>
        </p:nvSpPr>
        <p:spPr>
          <a:xfrm>
            <a:off x="5937940" y="3307017"/>
            <a:ext cx="2401018" cy="369332"/>
          </a:xfrm>
          <a:prstGeom prst="rect">
            <a:avLst/>
          </a:prstGeom>
          <a:noFill/>
        </p:spPr>
        <p:txBody>
          <a:bodyPr wrap="none" rtlCol="0">
            <a:spAutoFit/>
          </a:bodyPr>
          <a:lstStyle/>
          <a:p>
            <a:r>
              <a:rPr kumimoji="1" lang="en-US" altLang="ja-JP" b="1" dirty="0" smtClean="0">
                <a:latin typeface="Courier New"/>
                <a:cs typeface="Courier New"/>
              </a:rPr>
              <a:t>sampled </a:t>
            </a:r>
            <a:r>
              <a:rPr kumimoji="1" lang="en-US" altLang="ja-JP" b="1" dirty="0" err="1" smtClean="0">
                <a:latin typeface="Courier New"/>
                <a:cs typeface="Courier New"/>
              </a:rPr>
              <a:t>k</a:t>
            </a:r>
            <a:r>
              <a:rPr kumimoji="1" lang="en-US" altLang="ja-JP" b="1" dirty="0" smtClean="0">
                <a:latin typeface="Courier New"/>
                <a:cs typeface="Courier New"/>
              </a:rPr>
              <a:t> points</a:t>
            </a:r>
            <a:endParaRPr kumimoji="1" lang="ja-JP" altLang="en-US" b="1" dirty="0">
              <a:latin typeface="Courier New"/>
              <a:cs typeface="Courier New"/>
            </a:endParaRPr>
          </a:p>
        </p:txBody>
      </p:sp>
      <p:sp>
        <p:nvSpPr>
          <p:cNvPr id="124" name="テキスト ボックス 123"/>
          <p:cNvSpPr txBox="1"/>
          <p:nvPr/>
        </p:nvSpPr>
        <p:spPr>
          <a:xfrm>
            <a:off x="5467881" y="6013450"/>
            <a:ext cx="2953528" cy="369332"/>
          </a:xfrm>
          <a:prstGeom prst="rect">
            <a:avLst/>
          </a:prstGeom>
          <a:noFill/>
        </p:spPr>
        <p:txBody>
          <a:bodyPr wrap="none" rtlCol="0">
            <a:spAutoFit/>
          </a:bodyPr>
          <a:lstStyle/>
          <a:p>
            <a:r>
              <a:rPr kumimoji="1" lang="en-US" altLang="ja-JP" dirty="0" smtClean="0"/>
              <a:t>Gamma</a:t>
            </a:r>
            <a:r>
              <a:rPr kumimoji="1" lang="ja-JP" altLang="en-US" dirty="0" smtClean="0"/>
              <a:t>点は避けるのが通常</a:t>
            </a:r>
            <a:endParaRPr kumimoji="1" lang="ja-JP" altLang="en-US" dirty="0"/>
          </a:p>
        </p:txBody>
      </p:sp>
      <p:sp>
        <p:nvSpPr>
          <p:cNvPr id="125" name="テキスト ボックス 124"/>
          <p:cNvSpPr txBox="1"/>
          <p:nvPr/>
        </p:nvSpPr>
        <p:spPr>
          <a:xfrm>
            <a:off x="5290081" y="3818149"/>
            <a:ext cx="3396719" cy="646331"/>
          </a:xfrm>
          <a:prstGeom prst="rect">
            <a:avLst/>
          </a:prstGeom>
          <a:noFill/>
        </p:spPr>
        <p:txBody>
          <a:bodyPr wrap="square" rtlCol="0">
            <a:spAutoFit/>
          </a:bodyPr>
          <a:lstStyle/>
          <a:p>
            <a:r>
              <a:rPr lang="ja-JP" altLang="en-US" dirty="0" smtClean="0"/>
              <a:t>これら</a:t>
            </a:r>
            <a:r>
              <a:rPr kumimoji="1" lang="ja-JP" altLang="en-US" dirty="0" smtClean="0"/>
              <a:t>グリッド点と対称性でつながる点もサンプルしたことになる</a:t>
            </a:r>
            <a:endParaRPr kumimoji="1" lang="ja-JP" altLang="en-US" dirty="0"/>
          </a:p>
        </p:txBody>
      </p:sp>
      <p:sp>
        <p:nvSpPr>
          <p:cNvPr id="126" name="テキスト ボックス 125"/>
          <p:cNvSpPr txBox="1"/>
          <p:nvPr/>
        </p:nvSpPr>
        <p:spPr>
          <a:xfrm>
            <a:off x="1115860" y="1238172"/>
            <a:ext cx="1291602" cy="369332"/>
          </a:xfrm>
          <a:prstGeom prst="rect">
            <a:avLst/>
          </a:prstGeom>
          <a:noFill/>
        </p:spPr>
        <p:txBody>
          <a:bodyPr wrap="none" rtlCol="0">
            <a:spAutoFit/>
          </a:bodyPr>
          <a:lstStyle/>
          <a:p>
            <a:r>
              <a:rPr kumimoji="1" lang="en-US" altLang="ja-JP" dirty="0" smtClean="0"/>
              <a:t>BZ</a:t>
            </a:r>
            <a:r>
              <a:rPr kumimoji="1" lang="ja-JP" altLang="en-US" dirty="0" smtClean="0"/>
              <a:t>境界まで</a:t>
            </a:r>
            <a:endParaRPr kumimoji="1" lang="ja-JP" altLang="en-US" dirty="0"/>
          </a:p>
        </p:txBody>
      </p:sp>
    </p:spTree>
    <p:extLst>
      <p:ext uri="{BB962C8B-B14F-4D97-AF65-F5344CB8AC3E}">
        <p14:creationId xmlns:p14="http://schemas.microsoft.com/office/powerpoint/2010/main" val="153352892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891540" y="342900"/>
            <a:ext cx="7360920" cy="1051560"/>
          </a:xfrm>
          <a:ln/>
        </p:spPr>
        <p:txBody>
          <a:bodyPr/>
          <a:lstStyle/>
          <a:p>
            <a:r>
              <a:rPr lang="ja-JP" altLang="en-US"/>
              <a:t>第一原理計算の意義</a:t>
            </a:r>
            <a:r>
              <a:rPr lang="en-US" altLang="ja-JP"/>
              <a:t>	</a:t>
            </a:r>
          </a:p>
        </p:txBody>
      </p:sp>
      <p:sp>
        <p:nvSpPr>
          <p:cNvPr id="18434" name="Rectangle 2"/>
          <p:cNvSpPr>
            <a:spLocks noGrp="1" noChangeArrowheads="1"/>
          </p:cNvSpPr>
          <p:nvPr>
            <p:ph type="body" idx="1"/>
          </p:nvPr>
        </p:nvSpPr>
        <p:spPr>
          <a:xfrm>
            <a:off x="548640" y="2228850"/>
            <a:ext cx="8046720" cy="3657600"/>
          </a:xfrm>
          <a:ln/>
        </p:spPr>
        <p:txBody>
          <a:bodyPr/>
          <a:lstStyle/>
          <a:p>
            <a:pPr marL="628650"/>
            <a:r>
              <a:rPr lang="ja-JP" altLang="en-US" dirty="0"/>
              <a:t>原子構造</a:t>
            </a:r>
            <a:r>
              <a:rPr lang="en-US" altLang="ja-JP" dirty="0"/>
              <a:t>(</a:t>
            </a:r>
            <a:r>
              <a:rPr lang="ja-JP" altLang="en-US" dirty="0"/>
              <a:t>原子の配列</a:t>
            </a:r>
            <a:r>
              <a:rPr lang="en-US" altLang="ja-JP" dirty="0"/>
              <a:t>)</a:t>
            </a:r>
            <a:endParaRPr lang="en-US" altLang="ja-JP" dirty="0" smtClean="0"/>
          </a:p>
          <a:p>
            <a:pPr marL="628650">
              <a:buNone/>
            </a:pPr>
            <a:r>
              <a:rPr lang="en-US" altLang="ja-JP" dirty="0" smtClean="0"/>
              <a:t>   ⇔ </a:t>
            </a:r>
            <a:r>
              <a:rPr lang="ja-JP" altLang="en-US" dirty="0"/>
              <a:t>格子モデル</a:t>
            </a:r>
            <a:endParaRPr lang="en-US" altLang="ja-JP" dirty="0"/>
          </a:p>
          <a:p>
            <a:pPr marL="937260" lvl="1"/>
            <a:r>
              <a:rPr lang="ja-JP" altLang="en-US" dirty="0"/>
              <a:t>構造の安定性の評価、安定構造の予測</a:t>
            </a:r>
            <a:endParaRPr lang="en-US" altLang="ja-JP" dirty="0"/>
          </a:p>
          <a:p>
            <a:pPr marL="937260" lvl="1"/>
            <a:r>
              <a:rPr lang="ja-JP" altLang="en-US" dirty="0"/>
              <a:t>化学反応における経路、活性化エネルギー</a:t>
            </a:r>
            <a:endParaRPr lang="en-US" altLang="ja-JP" dirty="0"/>
          </a:p>
          <a:p>
            <a:pPr marL="628650"/>
            <a:r>
              <a:rPr lang="ja-JP" altLang="en-US" dirty="0"/>
              <a:t>電子状態の理解、予測</a:t>
            </a:r>
          </a:p>
        </p:txBody>
      </p:sp>
      <p:sp>
        <p:nvSpPr>
          <p:cNvPr id="18435" name="Rectangle 3"/>
          <p:cNvSpPr>
            <a:spLocks/>
          </p:cNvSpPr>
          <p:nvPr/>
        </p:nvSpPr>
        <p:spPr bwMode="auto">
          <a:xfrm>
            <a:off x="690087" y="1609844"/>
            <a:ext cx="6495318" cy="369332"/>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ja-JP" altLang="en-US" sz="2400" dirty="0">
                <a:solidFill>
                  <a:schemeClr val="tx1"/>
                </a:solidFill>
              </a:rPr>
              <a:t>写実性による定量的</a:t>
            </a:r>
            <a:r>
              <a:rPr lang="ja-JP" altLang="en-US" sz="2400" dirty="0" smtClean="0">
                <a:solidFill>
                  <a:schemeClr val="tx1"/>
                </a:solidFill>
              </a:rPr>
              <a:t>評価</a:t>
            </a:r>
            <a:r>
              <a:rPr lang="en-US" altLang="ja-JP" sz="2400" dirty="0" smtClean="0">
                <a:solidFill>
                  <a:schemeClr val="tx1"/>
                </a:solidFill>
              </a:rPr>
              <a:t> </a:t>
            </a:r>
            <a:r>
              <a:rPr lang="en-US" altLang="ja-JP" sz="2400" dirty="0" smtClean="0">
                <a:solidFill>
                  <a:schemeClr val="tx1"/>
                </a:solidFill>
                <a:ea typeface="Lucida Grande" charset="0"/>
                <a:cs typeface="Lucida Grande" charset="0"/>
              </a:rPr>
              <a:t>→ </a:t>
            </a:r>
            <a:r>
              <a:rPr lang="ja-JP" altLang="en-US" sz="2400" dirty="0" smtClean="0">
                <a:solidFill>
                  <a:schemeClr val="tx1"/>
                </a:solidFill>
                <a:ea typeface="Lucida Grande" charset="0"/>
                <a:cs typeface="Lucida Grande" charset="0"/>
              </a:rPr>
              <a:t>実験</a:t>
            </a:r>
            <a:r>
              <a:rPr lang="ja-JP" altLang="en-US" sz="2400" dirty="0">
                <a:solidFill>
                  <a:schemeClr val="tx1"/>
                </a:solidFill>
                <a:ea typeface="Lucida Grande" charset="0"/>
                <a:cs typeface="Lucida Grande" charset="0"/>
              </a:rPr>
              <a:t>とは独立な視点</a:t>
            </a:r>
          </a:p>
        </p:txBody>
      </p:sp>
      <p:sp>
        <p:nvSpPr>
          <p:cNvPr id="2" name="スライド番号プレースホルダー 1"/>
          <p:cNvSpPr>
            <a:spLocks noGrp="1"/>
          </p:cNvSpPr>
          <p:nvPr>
            <p:ph type="sldNum" sz="quarter" idx="12"/>
          </p:nvPr>
        </p:nvSpPr>
        <p:spPr/>
        <p:txBody>
          <a:bodyPr/>
          <a:lstStyle/>
          <a:p>
            <a:fld id="{AFDF1CC8-78FC-444A-A46F-F0C924EEE8AE}" type="slidenum">
              <a:rPr kumimoji="1" lang="ja-JP" altLang="en-US" smtClean="0"/>
              <a:pPr/>
              <a:t>3</a:t>
            </a:fld>
            <a:endParaRPr kumimoji="1" lang="ja-JP" alt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ログの確認</a:t>
            </a:r>
            <a:endParaRPr lang="ja-JP" altLang="en-US" dirty="0"/>
          </a:p>
        </p:txBody>
      </p:sp>
      <p:sp>
        <p:nvSpPr>
          <p:cNvPr id="3" name="コンテンツ プレースホルダ 2"/>
          <p:cNvSpPr>
            <a:spLocks noGrp="1"/>
          </p:cNvSpPr>
          <p:nvPr>
            <p:ph idx="1"/>
          </p:nvPr>
        </p:nvSpPr>
        <p:spPr/>
        <p:txBody>
          <a:bodyPr/>
          <a:lstStyle/>
          <a:p>
            <a:r>
              <a:rPr lang="ja-JP" altLang="en-US" dirty="0" smtClean="0"/>
              <a:t>電子状態が収束したか？</a:t>
            </a:r>
            <a:endParaRPr lang="en-US" altLang="ja-JP" dirty="0" smtClean="0"/>
          </a:p>
          <a:p>
            <a:pPr lvl="1"/>
            <a:r>
              <a:rPr lang="en-US" altLang="ja-JP" dirty="0" err="1" smtClean="0"/>
              <a:t>grep</a:t>
            </a:r>
            <a:r>
              <a:rPr lang="en-US" altLang="ja-JP" dirty="0" smtClean="0"/>
              <a:t> SQU</a:t>
            </a:r>
          </a:p>
          <a:p>
            <a:r>
              <a:rPr lang="ja-JP" altLang="en-US" dirty="0" smtClean="0"/>
              <a:t>構造最適化が収束したか？</a:t>
            </a:r>
            <a:endParaRPr lang="en-US" altLang="ja-JP" dirty="0" smtClean="0"/>
          </a:p>
          <a:p>
            <a:pPr lvl="1"/>
            <a:r>
              <a:rPr lang="en-US" altLang="ja-JP" dirty="0" err="1" smtClean="0"/>
              <a:t>grep</a:t>
            </a:r>
            <a:r>
              <a:rPr lang="en-US" altLang="ja-JP" dirty="0" smtClean="0"/>
              <a:t> ‘MAX FORCE’</a:t>
            </a:r>
          </a:p>
          <a:p>
            <a:pPr lvl="1"/>
            <a:r>
              <a:rPr lang="en-US" altLang="ja-JP" dirty="0" err="1" smtClean="0"/>
              <a:t>grep</a:t>
            </a:r>
            <a:r>
              <a:rPr lang="en-US" altLang="ja-JP" dirty="0" smtClean="0"/>
              <a:t> ‘MAX STRESS’</a:t>
            </a:r>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30</a:t>
            </a:fld>
            <a:endParaRPr kumimoji="1" lang="ja-JP"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計算結果のサマリ（９９番）</a:t>
            </a:r>
            <a:endParaRPr lang="ja-JP" altLang="en-US" dirty="0"/>
          </a:p>
        </p:txBody>
      </p:sp>
      <p:sp>
        <p:nvSpPr>
          <p:cNvPr id="3" name="コンテンツ プレースホルダ 2"/>
          <p:cNvSpPr>
            <a:spLocks noGrp="1"/>
          </p:cNvSpPr>
          <p:nvPr>
            <p:ph idx="1"/>
          </p:nvPr>
        </p:nvSpPr>
        <p:spPr/>
        <p:txBody>
          <a:bodyPr>
            <a:normAutofit/>
          </a:bodyPr>
          <a:lstStyle/>
          <a:p>
            <a:r>
              <a:rPr lang="ja-JP" altLang="en-US" dirty="0" smtClean="0"/>
              <a:t>セル形状</a:t>
            </a:r>
            <a:endParaRPr lang="en-US" altLang="ja-JP" dirty="0" smtClean="0"/>
          </a:p>
          <a:p>
            <a:r>
              <a:rPr lang="ja-JP" altLang="en-US" dirty="0" smtClean="0"/>
              <a:t>全エネルギー</a:t>
            </a:r>
            <a:endParaRPr lang="en-US" altLang="ja-JP" dirty="0" smtClean="0"/>
          </a:p>
          <a:p>
            <a:r>
              <a:rPr lang="ja-JP" altLang="en-US" dirty="0" smtClean="0"/>
              <a:t>ストレス</a:t>
            </a:r>
            <a:endParaRPr lang="en-US" altLang="ja-JP" dirty="0" smtClean="0"/>
          </a:p>
          <a:p>
            <a:r>
              <a:rPr lang="ja-JP" altLang="en-US" dirty="0" smtClean="0"/>
              <a:t>フェルミエネルギー</a:t>
            </a:r>
            <a:endParaRPr lang="en-US" altLang="ja-JP" dirty="0" smtClean="0"/>
          </a:p>
          <a:p>
            <a:r>
              <a:rPr lang="ja-JP" altLang="en-US" dirty="0" smtClean="0"/>
              <a:t>スピン偏極、絶対スピン偏極</a:t>
            </a:r>
            <a:endParaRPr lang="en-US" altLang="ja-JP" dirty="0" smtClean="0"/>
          </a:p>
          <a:p>
            <a:r>
              <a:rPr lang="ja-JP" altLang="en-US" dirty="0" smtClean="0"/>
              <a:t>原子位置</a:t>
            </a:r>
            <a:endParaRPr lang="en-US" altLang="ja-JP" dirty="0" smtClean="0"/>
          </a:p>
          <a:p>
            <a:r>
              <a:rPr lang="ja-JP" altLang="en-US" dirty="0" smtClean="0"/>
              <a:t>原子に働く力</a:t>
            </a:r>
            <a:endParaRPr lang="en-US" altLang="ja-JP" dirty="0" smtClean="0"/>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31</a:t>
            </a:fld>
            <a:endParaRPr kumimoji="1" lang="ja-JP"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（１）</a:t>
            </a:r>
            <a:endParaRPr kumimoji="1" lang="ja-JP" altLang="en-US" dirty="0"/>
          </a:p>
        </p:txBody>
      </p:sp>
      <p:sp>
        <p:nvSpPr>
          <p:cNvPr id="3" name="コンテンツ プレースホルダー 2"/>
          <p:cNvSpPr>
            <a:spLocks noGrp="1"/>
          </p:cNvSpPr>
          <p:nvPr>
            <p:ph idx="1"/>
          </p:nvPr>
        </p:nvSpPr>
        <p:spPr>
          <a:xfrm>
            <a:off x="457200" y="1501568"/>
            <a:ext cx="8686800" cy="5219907"/>
          </a:xfrm>
        </p:spPr>
        <p:txBody>
          <a:bodyPr>
            <a:normAutofit/>
          </a:bodyPr>
          <a:lstStyle/>
          <a:p>
            <a:r>
              <a:rPr lang="ja-JP" altLang="en-US" sz="2200" dirty="0" smtClean="0"/>
              <a:t>テキスト</a:t>
            </a:r>
            <a:r>
              <a:rPr lang="en-US" altLang="ja-JP" sz="2200" dirty="0" smtClean="0"/>
              <a:t/>
            </a:r>
            <a:br>
              <a:rPr lang="en-US" altLang="ja-JP" sz="2200" dirty="0" smtClean="0"/>
            </a:br>
            <a:r>
              <a:rPr lang="ja-JP" altLang="en-US" sz="1900" dirty="0" smtClean="0"/>
              <a:t>付属文書</a:t>
            </a:r>
            <a:r>
              <a:rPr lang="en-US" altLang="ja-JP" sz="1900" dirty="0" smtClean="0"/>
              <a:t> doc/example-</a:t>
            </a:r>
            <a:r>
              <a:rPr lang="en-US" altLang="ja-JP" sz="1900" dirty="0" err="1" smtClean="0"/>
              <a:t>cu.tex</a:t>
            </a:r>
            <a:r>
              <a:rPr lang="en-US" altLang="ja-JP" sz="1900" dirty="0" smtClean="0"/>
              <a:t/>
            </a:r>
            <a:br>
              <a:rPr lang="en-US" altLang="ja-JP" sz="1900" dirty="0" smtClean="0"/>
            </a:br>
            <a:endParaRPr lang="en-US" altLang="ja-JP" sz="1900" dirty="0" smtClean="0"/>
          </a:p>
          <a:p>
            <a:r>
              <a:rPr lang="en-US" altLang="ja-JP" sz="2200" dirty="0"/>
              <a:t>C</a:t>
            </a:r>
            <a:r>
              <a:rPr lang="en-US" altLang="ja-JP" sz="2200" dirty="0" smtClean="0"/>
              <a:t>u</a:t>
            </a:r>
            <a:r>
              <a:rPr lang="ja-JP" altLang="en-US" sz="2200" dirty="0" smtClean="0"/>
              <a:t>の</a:t>
            </a:r>
            <a:r>
              <a:rPr lang="ja-JP" altLang="en-US" sz="2200" dirty="0"/>
              <a:t>テスト用のディレクトリを作る。 </a:t>
            </a:r>
            <a:r>
              <a:rPr lang="en-US" altLang="ja-JP" sz="2200" dirty="0"/>
              <a:t>(</a:t>
            </a:r>
            <a:r>
              <a:rPr lang="ja-JP" altLang="en-US" sz="2200" dirty="0"/>
              <a:t>例</a:t>
            </a:r>
            <a:r>
              <a:rPr lang="en-US" altLang="ja-JP" sz="2200" dirty="0"/>
              <a:t>: $HOME/</a:t>
            </a:r>
            <a:r>
              <a:rPr lang="en-US" altLang="ja-JP" sz="2200" dirty="0" err="1"/>
              <a:t>xtapp</a:t>
            </a:r>
            <a:r>
              <a:rPr lang="en-US" altLang="ja-JP" sz="2200" dirty="0" smtClean="0"/>
              <a:t>/cu)</a:t>
            </a:r>
            <a:r>
              <a:rPr lang="en-US" altLang="ja-JP" sz="2200" dirty="0"/>
              <a:t/>
            </a:r>
            <a:br>
              <a:rPr lang="en-US" altLang="ja-JP" sz="2200" dirty="0"/>
            </a:br>
            <a:r>
              <a:rPr lang="en-US" altLang="ja-JP" sz="2200" dirty="0"/>
              <a:t>$ </a:t>
            </a:r>
            <a:r>
              <a:rPr lang="en-US" altLang="ja-JP" sz="2200" dirty="0" err="1"/>
              <a:t>mkdir</a:t>
            </a:r>
            <a:r>
              <a:rPr lang="en-US" altLang="ja-JP" sz="2200" dirty="0"/>
              <a:t> </a:t>
            </a:r>
            <a:r>
              <a:rPr lang="en-US" altLang="ja-JP" sz="2200" dirty="0" smtClean="0"/>
              <a:t>cu</a:t>
            </a:r>
            <a:endParaRPr lang="en-US" altLang="ja-JP" sz="2200" dirty="0"/>
          </a:p>
          <a:p>
            <a:r>
              <a:rPr lang="en-US" altLang="ja-JP" sz="2200" dirty="0" smtClean="0"/>
              <a:t>cu</a:t>
            </a:r>
            <a:r>
              <a:rPr lang="ja-JP" altLang="en-US" sz="2200" dirty="0" smtClean="0"/>
              <a:t>へ</a:t>
            </a:r>
            <a:r>
              <a:rPr lang="ja-JP" altLang="en-US" sz="2200" dirty="0"/>
              <a:t>移動する。</a:t>
            </a:r>
            <a:r>
              <a:rPr lang="en-US" altLang="ja-JP" sz="2200" dirty="0"/>
              <a:t>(</a:t>
            </a:r>
            <a:r>
              <a:rPr lang="ja-JP" altLang="en-US" sz="2200" dirty="0"/>
              <a:t>例</a:t>
            </a:r>
            <a:r>
              <a:rPr lang="en-US" altLang="ja-JP" sz="2200" dirty="0"/>
              <a:t>: $HOME/</a:t>
            </a:r>
            <a:r>
              <a:rPr lang="en-US" altLang="ja-JP" sz="2200" dirty="0" err="1"/>
              <a:t>xtapp</a:t>
            </a:r>
            <a:r>
              <a:rPr lang="en-US" altLang="ja-JP" sz="2200" dirty="0" smtClean="0"/>
              <a:t>/cu)</a:t>
            </a:r>
            <a:r>
              <a:rPr lang="en-US" altLang="ja-JP" sz="2200" dirty="0"/>
              <a:t/>
            </a:r>
            <a:br>
              <a:rPr lang="en-US" altLang="ja-JP" sz="2200" dirty="0"/>
            </a:br>
            <a:r>
              <a:rPr lang="en-US" altLang="ja-JP" sz="2200" dirty="0"/>
              <a:t>$ cd </a:t>
            </a:r>
            <a:r>
              <a:rPr lang="en-US" altLang="ja-JP" sz="2200" dirty="0" smtClean="0"/>
              <a:t>cu</a:t>
            </a:r>
            <a:br>
              <a:rPr lang="en-US" altLang="ja-JP" sz="2200" dirty="0" smtClean="0"/>
            </a:br>
            <a:endParaRPr lang="en-US" altLang="ja-JP" sz="2200" dirty="0" smtClean="0"/>
          </a:p>
          <a:p>
            <a:r>
              <a:rPr lang="en-US" altLang="ja-JP" sz="2000" dirty="0" smtClean="0"/>
              <a:t> </a:t>
            </a:r>
            <a:r>
              <a:rPr lang="en-US" altLang="ja-JP" sz="2000" dirty="0" err="1" smtClean="0"/>
              <a:t>Pseudopotential</a:t>
            </a:r>
            <a:r>
              <a:rPr lang="en-US" altLang="ja-JP" sz="2000" dirty="0" smtClean="0"/>
              <a:t> file </a:t>
            </a:r>
            <a:r>
              <a:rPr lang="ja-JP" altLang="en-US" sz="2000" dirty="0" smtClean="0"/>
              <a:t>の用意</a:t>
            </a:r>
            <a:r>
              <a:rPr lang="en-US" altLang="ja-JP" sz="2000" dirty="0" smtClean="0"/>
              <a:t/>
            </a:r>
            <a:br>
              <a:rPr lang="en-US" altLang="ja-JP" sz="2000" dirty="0" smtClean="0"/>
            </a:br>
            <a:r>
              <a:rPr lang="en-US" altLang="ja-JP" sz="2000" dirty="0" smtClean="0"/>
              <a:t>$ </a:t>
            </a:r>
            <a:r>
              <a:rPr lang="en-US" altLang="ja-JP" sz="2000" dirty="0" err="1" smtClean="0"/>
              <a:t>cp</a:t>
            </a:r>
            <a:r>
              <a:rPr lang="en-US" altLang="ja-JP" sz="2000" dirty="0" smtClean="0"/>
              <a:t> </a:t>
            </a:r>
            <a:r>
              <a:rPr lang="en-US" altLang="ja-JP" sz="2000" dirty="0"/>
              <a:t>/</a:t>
            </a:r>
            <a:r>
              <a:rPr lang="en-US" altLang="ja-JP" sz="2000" dirty="0" err="1"/>
              <a:t>usr</a:t>
            </a:r>
            <a:r>
              <a:rPr lang="en-US" altLang="ja-JP" sz="2000" dirty="0"/>
              <a:t>/share/</a:t>
            </a:r>
            <a:r>
              <a:rPr lang="en-US" altLang="ja-JP" sz="2000" dirty="0" err="1"/>
              <a:t>xtapp</a:t>
            </a:r>
            <a:r>
              <a:rPr lang="en-US" altLang="ja-JP" sz="2000" dirty="0"/>
              <a:t>/pseudo-</a:t>
            </a:r>
            <a:r>
              <a:rPr lang="en-US" altLang="ja-JP" sz="2000" dirty="0" smtClean="0"/>
              <a:t>potential/PBE/PS/</a:t>
            </a:r>
            <a:r>
              <a:rPr lang="en-US" altLang="ja-JP" sz="2000" dirty="0" err="1" smtClean="0"/>
              <a:t>ps</a:t>
            </a:r>
            <a:r>
              <a:rPr lang="en-US" altLang="ja-JP" sz="2000" dirty="0"/>
              <a:t>-</a:t>
            </a:r>
            <a:r>
              <a:rPr lang="en-US" altLang="ja-JP" sz="2000" dirty="0" smtClean="0"/>
              <a:t>Cu </a:t>
            </a:r>
            <a:r>
              <a:rPr lang="en-US" altLang="ja-JP" sz="2000" dirty="0"/>
              <a:t>./</a:t>
            </a:r>
            <a:r>
              <a:rPr lang="en-US" altLang="ja-JP" sz="2000" dirty="0" err="1"/>
              <a:t>ps</a:t>
            </a:r>
            <a:r>
              <a:rPr lang="en-US" altLang="ja-JP" sz="2000" dirty="0"/>
              <a:t>-Cu-</a:t>
            </a:r>
            <a:r>
              <a:rPr lang="en-US" altLang="ja-JP" sz="2000" dirty="0" err="1" smtClean="0"/>
              <a:t>pbe</a:t>
            </a:r>
            <a:r>
              <a:rPr lang="en-US" altLang="ja-JP" sz="2000" dirty="0"/>
              <a:t/>
            </a:r>
            <a:br>
              <a:rPr lang="en-US" altLang="ja-JP" sz="2000" dirty="0"/>
            </a:br>
            <a:r>
              <a:rPr lang="en-US" altLang="ja-JP" sz="2000" dirty="0" smtClean="0"/>
              <a:t>$ </a:t>
            </a:r>
            <a:r>
              <a:rPr lang="en-US" altLang="ja-JP" sz="2000" dirty="0" err="1"/>
              <a:t>cp</a:t>
            </a:r>
            <a:r>
              <a:rPr lang="en-US" altLang="ja-JP" sz="2000" dirty="0" smtClean="0"/>
              <a:t> </a:t>
            </a:r>
            <a:r>
              <a:rPr lang="en-US" altLang="ja-JP" sz="2000" dirty="0"/>
              <a:t>/</a:t>
            </a:r>
            <a:r>
              <a:rPr lang="en-US" altLang="ja-JP" sz="2000" dirty="0" err="1"/>
              <a:t>usr</a:t>
            </a:r>
            <a:r>
              <a:rPr lang="en-US" altLang="ja-JP" sz="2000" dirty="0"/>
              <a:t>/share/</a:t>
            </a:r>
            <a:r>
              <a:rPr lang="en-US" altLang="ja-JP" sz="2000" dirty="0" err="1"/>
              <a:t>xtapp</a:t>
            </a:r>
            <a:r>
              <a:rPr lang="en-US" altLang="ja-JP" sz="2000" dirty="0"/>
              <a:t>/pseudo-potential</a:t>
            </a:r>
            <a:r>
              <a:rPr lang="en-US" altLang="ja-JP" sz="2000" dirty="0" smtClean="0"/>
              <a:t>/PBE/PS</a:t>
            </a:r>
            <a:r>
              <a:rPr lang="en-US" altLang="ja-JP" sz="2000" dirty="0"/>
              <a:t>/</a:t>
            </a:r>
            <a:r>
              <a:rPr lang="en-US" altLang="ja-JP" sz="2000" dirty="0" err="1" smtClean="0"/>
              <a:t>ps-Cu.ichr</a:t>
            </a:r>
            <a:r>
              <a:rPr lang="en-US" altLang="ja-JP" sz="2000" dirty="0" smtClean="0"/>
              <a:t> </a:t>
            </a:r>
            <a:r>
              <a:rPr lang="en-US" altLang="ja-JP" sz="2000" dirty="0"/>
              <a:t>.</a:t>
            </a:r>
            <a:r>
              <a:rPr lang="en-US" altLang="ja-JP" sz="2000" dirty="0" smtClean="0"/>
              <a:t>/</a:t>
            </a:r>
            <a:r>
              <a:rPr lang="en-US" altLang="ja-JP" sz="2000" dirty="0" err="1" smtClean="0"/>
              <a:t>ps</a:t>
            </a:r>
            <a:r>
              <a:rPr lang="en-US" altLang="ja-JP" sz="2000" dirty="0"/>
              <a:t>-Cu-</a:t>
            </a:r>
            <a:r>
              <a:rPr lang="en-US" altLang="ja-JP" sz="2000" dirty="0" err="1" smtClean="0"/>
              <a:t>pbe.ichr</a:t>
            </a:r>
            <a:r>
              <a:rPr lang="en-US" altLang="ja-JP" sz="2000" dirty="0" smtClean="0"/>
              <a:t/>
            </a:r>
            <a:br>
              <a:rPr lang="en-US" altLang="ja-JP" sz="2000" dirty="0" smtClean="0"/>
            </a:br>
            <a:r>
              <a:rPr lang="en-US" altLang="ja-JP" sz="2000" dirty="0" smtClean="0"/>
              <a:t> </a:t>
            </a:r>
            <a:r>
              <a:rPr lang="en-US" altLang="ja-JP" sz="2000" dirty="0"/>
              <a:t/>
            </a:r>
            <a:br>
              <a:rPr lang="en-US" altLang="ja-JP" sz="2000" dirty="0"/>
            </a:br>
            <a:r>
              <a:rPr lang="en-US" altLang="ja-JP" sz="2000" dirty="0" smtClean="0"/>
              <a:t>input </a:t>
            </a:r>
            <a:r>
              <a:rPr lang="en-US" altLang="ja-JP" sz="2000" dirty="0"/>
              <a:t>file </a:t>
            </a:r>
            <a:r>
              <a:rPr lang="en-US" altLang="ja-JP" sz="2000" dirty="0" smtClean="0"/>
              <a:t>(</a:t>
            </a:r>
            <a:r>
              <a:rPr lang="en-US" altLang="ja-JP" sz="2000" dirty="0" err="1"/>
              <a:t>c</a:t>
            </a:r>
            <a:r>
              <a:rPr lang="en-US" altLang="ja-JP" sz="2000" dirty="0" err="1" smtClean="0"/>
              <a:t>u.cg</a:t>
            </a:r>
            <a:r>
              <a:rPr lang="en-US" altLang="ja-JP" sz="2000" dirty="0" smtClean="0"/>
              <a:t>) </a:t>
            </a:r>
            <a:r>
              <a:rPr lang="ja-JP" altLang="en-US" sz="2000" dirty="0" smtClean="0"/>
              <a:t>書く（</a:t>
            </a:r>
            <a:r>
              <a:rPr lang="en-US" altLang="ja-JP" sz="2000" dirty="0" smtClean="0"/>
              <a:t>sample</a:t>
            </a:r>
            <a:r>
              <a:rPr lang="ja-JP" altLang="en-US" sz="2000" dirty="0" smtClean="0"/>
              <a:t>からコピーしても良い）</a:t>
            </a:r>
            <a:r>
              <a:rPr lang="en-US" altLang="ja-JP" sz="2000" dirty="0" smtClean="0"/>
              <a:t/>
            </a:r>
            <a:br>
              <a:rPr lang="en-US" altLang="ja-JP" sz="2000" dirty="0" smtClean="0"/>
            </a:br>
            <a:r>
              <a:rPr lang="en-US" altLang="ja-JP" sz="2000" dirty="0" smtClean="0"/>
              <a:t>$ </a:t>
            </a:r>
            <a:r>
              <a:rPr lang="en-US" altLang="ja-JP" sz="2000" dirty="0" err="1" smtClean="0"/>
              <a:t>emacs</a:t>
            </a:r>
            <a:r>
              <a:rPr lang="en-US" altLang="ja-JP" sz="2000" dirty="0" smtClean="0"/>
              <a:t> </a:t>
            </a:r>
            <a:r>
              <a:rPr lang="en-US" altLang="ja-JP" sz="2000" dirty="0" err="1" smtClean="0"/>
              <a:t>cu.cg</a:t>
            </a:r>
            <a:r>
              <a:rPr lang="en-US" altLang="ja-JP" sz="2000" dirty="0" smtClean="0"/>
              <a:t/>
            </a:r>
            <a:br>
              <a:rPr lang="en-US" altLang="ja-JP" sz="2000" dirty="0" smtClean="0"/>
            </a:br>
            <a:r>
              <a:rPr lang="en-US" altLang="ja-JP" sz="2000" dirty="0" smtClean="0"/>
              <a:t>( $ </a:t>
            </a:r>
            <a:r>
              <a:rPr lang="en-US" altLang="ja-JP" sz="2000" dirty="0" err="1" smtClean="0">
                <a:solidFill>
                  <a:srgbClr val="0000FF"/>
                </a:solidFill>
              </a:rPr>
              <a:t>cp</a:t>
            </a:r>
            <a:r>
              <a:rPr lang="en-US" altLang="ja-JP" sz="2000" dirty="0" smtClean="0">
                <a:solidFill>
                  <a:srgbClr val="0000FF"/>
                </a:solidFill>
              </a:rPr>
              <a:t> </a:t>
            </a:r>
            <a:r>
              <a:rPr lang="en-US" altLang="ja-JP" sz="2000" dirty="0">
                <a:solidFill>
                  <a:srgbClr val="0000FF"/>
                </a:solidFill>
              </a:rPr>
              <a:t>/</a:t>
            </a:r>
            <a:r>
              <a:rPr lang="en-US" altLang="ja-JP" sz="2000" dirty="0" err="1">
                <a:solidFill>
                  <a:srgbClr val="0000FF"/>
                </a:solidFill>
              </a:rPr>
              <a:t>usr</a:t>
            </a:r>
            <a:r>
              <a:rPr lang="en-US" altLang="ja-JP" sz="2000" dirty="0">
                <a:solidFill>
                  <a:srgbClr val="0000FF"/>
                </a:solidFill>
              </a:rPr>
              <a:t>/share/</a:t>
            </a:r>
            <a:r>
              <a:rPr lang="en-US" altLang="ja-JP" sz="2000" dirty="0" err="1">
                <a:solidFill>
                  <a:srgbClr val="0000FF"/>
                </a:solidFill>
              </a:rPr>
              <a:t>xtapp</a:t>
            </a:r>
            <a:r>
              <a:rPr lang="en-US" altLang="ja-JP" sz="2000" dirty="0" smtClean="0">
                <a:solidFill>
                  <a:srgbClr val="0000FF"/>
                </a:solidFill>
              </a:rPr>
              <a:t>/sample/example-</a:t>
            </a:r>
            <a:r>
              <a:rPr lang="en-US" altLang="ja-JP" sz="2000" dirty="0">
                <a:solidFill>
                  <a:srgbClr val="0000FF"/>
                </a:solidFill>
              </a:rPr>
              <a:t>c</a:t>
            </a:r>
            <a:r>
              <a:rPr lang="en-US" altLang="ja-JP" sz="2000" dirty="0" smtClean="0">
                <a:solidFill>
                  <a:srgbClr val="0000FF"/>
                </a:solidFill>
              </a:rPr>
              <a:t>u/</a:t>
            </a:r>
            <a:r>
              <a:rPr lang="en-US" altLang="ja-JP" sz="2000" dirty="0" err="1">
                <a:solidFill>
                  <a:srgbClr val="0000FF"/>
                </a:solidFill>
              </a:rPr>
              <a:t>c</a:t>
            </a:r>
            <a:r>
              <a:rPr lang="en-US" altLang="ja-JP" sz="2000" dirty="0" err="1" smtClean="0">
                <a:solidFill>
                  <a:srgbClr val="0000FF"/>
                </a:solidFill>
              </a:rPr>
              <a:t>u.cg</a:t>
            </a:r>
            <a:r>
              <a:rPr lang="en-US" altLang="ja-JP" sz="2000" dirty="0" smtClean="0">
                <a:solidFill>
                  <a:srgbClr val="0000FF"/>
                </a:solidFill>
              </a:rPr>
              <a:t> ./ </a:t>
            </a:r>
            <a:r>
              <a:rPr lang="en-US" altLang="ja-JP" sz="2000" dirty="0" smtClean="0"/>
              <a:t>)</a:t>
            </a:r>
            <a:endParaRPr lang="en-US" altLang="ja-JP"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32</a:t>
            </a:fld>
            <a:endParaRPr kumimoji="1" lang="ja-JP" altLang="en-US"/>
          </a:p>
        </p:txBody>
      </p:sp>
    </p:spTree>
    <p:extLst>
      <p:ext uri="{BB962C8B-B14F-4D97-AF65-F5344CB8AC3E}">
        <p14:creationId xmlns:p14="http://schemas.microsoft.com/office/powerpoint/2010/main" val="3795466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147"/>
            <a:ext cx="8229600" cy="751912"/>
          </a:xfrm>
        </p:spPr>
        <p:txBody>
          <a:bodyPr>
            <a:normAutofit/>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（２）</a:t>
            </a:r>
            <a:endParaRPr kumimoji="1" lang="ja-JP" altLang="en-US" dirty="0"/>
          </a:p>
        </p:txBody>
      </p:sp>
      <p:sp>
        <p:nvSpPr>
          <p:cNvPr id="3" name="コンテンツ プレースホルダー 2"/>
          <p:cNvSpPr>
            <a:spLocks noGrp="1"/>
          </p:cNvSpPr>
          <p:nvPr>
            <p:ph idx="1"/>
          </p:nvPr>
        </p:nvSpPr>
        <p:spPr>
          <a:xfrm>
            <a:off x="457200" y="777059"/>
            <a:ext cx="8229600" cy="5573283"/>
          </a:xfrm>
          <a:ln>
            <a:solidFill>
              <a:schemeClr val="tx1"/>
            </a:solidFill>
          </a:ln>
        </p:spPr>
        <p:txBody>
          <a:bodyPr numCol="2">
            <a:noAutofit/>
          </a:bodyPr>
          <a:lstStyle/>
          <a:p>
            <a:pPr marL="0" indent="0">
              <a:buNone/>
            </a:pPr>
            <a:r>
              <a:rPr lang="en-US" altLang="ja-JP" sz="1600" dirty="0"/>
              <a:t># file map data</a:t>
            </a:r>
          </a:p>
          <a:p>
            <a:pPr marL="0" indent="0">
              <a:buNone/>
            </a:pPr>
            <a:r>
              <a:rPr lang="en-US" altLang="ja-JP" sz="1600" dirty="0"/>
              <a:t>&amp;</a:t>
            </a:r>
            <a:r>
              <a:rPr lang="en-US" altLang="ja-JP" sz="1600" dirty="0" err="1"/>
              <a:t>filemap</a:t>
            </a:r>
            <a:endParaRPr lang="en-US" altLang="ja-JP" sz="1600" dirty="0"/>
          </a:p>
          <a:p>
            <a:pPr marL="0" indent="0">
              <a:buNone/>
            </a:pPr>
            <a:r>
              <a:rPr lang="en-US" altLang="ja-JP" sz="1600" dirty="0" err="1"/>
              <a:t>basename</a:t>
            </a:r>
            <a:r>
              <a:rPr lang="en-US" altLang="ja-JP" sz="1600" dirty="0"/>
              <a:t> = 'cu',</a:t>
            </a:r>
          </a:p>
          <a:p>
            <a:pPr marL="0" indent="0">
              <a:buNone/>
            </a:pPr>
            <a:r>
              <a:rPr lang="en-US" altLang="ja-JP" sz="1600" dirty="0" err="1"/>
              <a:t>number_PP_file</a:t>
            </a:r>
            <a:r>
              <a:rPr lang="en-US" altLang="ja-JP" sz="1600" dirty="0"/>
              <a:t> = 1</a:t>
            </a:r>
          </a:p>
          <a:p>
            <a:pPr marL="0" indent="0">
              <a:buNone/>
            </a:pPr>
            <a:r>
              <a:rPr lang="en-US" altLang="ja-JP" sz="1600" dirty="0"/>
              <a:t>/</a:t>
            </a:r>
          </a:p>
          <a:p>
            <a:pPr marL="0" indent="0">
              <a:buNone/>
            </a:pPr>
            <a:r>
              <a:rPr lang="en-US" altLang="ja-JP" sz="1600" dirty="0" err="1"/>
              <a:t>ps</a:t>
            </a:r>
            <a:r>
              <a:rPr lang="en-US" altLang="ja-JP" sz="1600" dirty="0"/>
              <a:t>-Cu-</a:t>
            </a:r>
            <a:r>
              <a:rPr lang="en-US" altLang="ja-JP" sz="1600" dirty="0" err="1"/>
              <a:t>pbe</a:t>
            </a:r>
            <a:r>
              <a:rPr lang="en-US" altLang="ja-JP" sz="1600" dirty="0"/>
              <a:t> </a:t>
            </a:r>
            <a:r>
              <a:rPr lang="en-US" altLang="ja-JP" sz="1600" dirty="0" err="1"/>
              <a:t>ps</a:t>
            </a:r>
            <a:r>
              <a:rPr lang="en-US" altLang="ja-JP" sz="1600" dirty="0"/>
              <a:t>-Cu-</a:t>
            </a:r>
            <a:r>
              <a:rPr lang="en-US" altLang="ja-JP" sz="1600" dirty="0" err="1" smtClean="0"/>
              <a:t>pbe.ichr</a:t>
            </a:r>
            <a:endParaRPr lang="en-US" altLang="ja-JP" sz="1600" dirty="0" smtClean="0"/>
          </a:p>
          <a:p>
            <a:pPr marL="0" indent="0">
              <a:buNone/>
            </a:pPr>
            <a:endParaRPr lang="en-US" altLang="ja-JP" sz="1600" dirty="0" smtClean="0"/>
          </a:p>
          <a:p>
            <a:pPr marL="0" indent="0">
              <a:buNone/>
            </a:pPr>
            <a:r>
              <a:rPr lang="en-US" altLang="ja-JP" sz="1600" dirty="0" smtClean="0"/>
              <a:t># </a:t>
            </a:r>
            <a:r>
              <a:rPr lang="en-US" altLang="ja-JP" sz="1600" dirty="0"/>
              <a:t>main data</a:t>
            </a:r>
          </a:p>
          <a:p>
            <a:pPr marL="0" indent="0">
              <a:buNone/>
            </a:pPr>
            <a:r>
              <a:rPr lang="en-US" altLang="ja-JP" sz="1600" dirty="0"/>
              <a:t>&amp;</a:t>
            </a:r>
            <a:r>
              <a:rPr lang="en-US" altLang="ja-JP" sz="1600" dirty="0" err="1"/>
              <a:t>tappinput</a:t>
            </a:r>
            <a:endParaRPr lang="en-US" altLang="ja-JP" sz="1600" dirty="0"/>
          </a:p>
          <a:p>
            <a:pPr marL="0" indent="0">
              <a:buNone/>
            </a:pPr>
            <a:r>
              <a:rPr lang="en-US" altLang="ja-JP" sz="1600" dirty="0" err="1"/>
              <a:t>lattice_factor</a:t>
            </a:r>
            <a:r>
              <a:rPr lang="en-US" altLang="ja-JP" sz="1600" dirty="0"/>
              <a:t> = 6.90772,</a:t>
            </a:r>
          </a:p>
          <a:p>
            <a:pPr marL="0" indent="0">
              <a:buNone/>
            </a:pPr>
            <a:r>
              <a:rPr lang="en-US" altLang="ja-JP" sz="1600" dirty="0" err="1"/>
              <a:t>lattice_list</a:t>
            </a:r>
            <a:r>
              <a:rPr lang="en-US" altLang="ja-JP" sz="1600" dirty="0"/>
              <a:t> = 0.5,  0.5,  0.0,</a:t>
            </a:r>
          </a:p>
          <a:p>
            <a:pPr marL="0" indent="0">
              <a:buNone/>
            </a:pPr>
            <a:r>
              <a:rPr lang="en-US" altLang="ja-JP" sz="1600" dirty="0"/>
              <a:t>               0.5,  0.0,  0.5,</a:t>
            </a:r>
          </a:p>
          <a:p>
            <a:pPr marL="0" indent="0">
              <a:buNone/>
            </a:pPr>
            <a:r>
              <a:rPr lang="en-US" altLang="ja-JP" sz="1600" dirty="0"/>
              <a:t>               0.0,  0.5,  0.5,</a:t>
            </a:r>
          </a:p>
          <a:p>
            <a:pPr marL="0" indent="0">
              <a:buNone/>
            </a:pPr>
            <a:r>
              <a:rPr lang="en-US" altLang="ja-JP" sz="1600" dirty="0" err="1"/>
              <a:t>cutoff_wave_function</a:t>
            </a:r>
            <a:r>
              <a:rPr lang="en-US" altLang="ja-JP" sz="1600" dirty="0"/>
              <a:t> = 7.0,</a:t>
            </a:r>
          </a:p>
          <a:p>
            <a:pPr marL="0" indent="0">
              <a:buNone/>
            </a:pPr>
            <a:r>
              <a:rPr lang="en-US" altLang="ja-JP" sz="1600" dirty="0" err="1"/>
              <a:t>number_element</a:t>
            </a:r>
            <a:r>
              <a:rPr lang="en-US" altLang="ja-JP" sz="1600" dirty="0"/>
              <a:t> = 1,</a:t>
            </a:r>
          </a:p>
          <a:p>
            <a:pPr marL="0" indent="0">
              <a:buNone/>
            </a:pPr>
            <a:r>
              <a:rPr lang="en-US" altLang="ja-JP" sz="1600" dirty="0" err="1"/>
              <a:t>number_atom</a:t>
            </a:r>
            <a:r>
              <a:rPr lang="en-US" altLang="ja-JP" sz="1600" dirty="0"/>
              <a:t> = 1,</a:t>
            </a:r>
          </a:p>
          <a:p>
            <a:pPr marL="0" indent="0">
              <a:buNone/>
            </a:pPr>
            <a:r>
              <a:rPr lang="en-US" altLang="ja-JP" sz="1600" dirty="0" err="1"/>
              <a:t>number_band</a:t>
            </a:r>
            <a:r>
              <a:rPr lang="en-US" altLang="ja-JP" sz="1600" dirty="0"/>
              <a:t> = 12,</a:t>
            </a:r>
          </a:p>
          <a:p>
            <a:pPr marL="0" indent="0">
              <a:buNone/>
            </a:pPr>
            <a:r>
              <a:rPr lang="en-US" altLang="ja-JP" sz="1600" dirty="0" err="1"/>
              <a:t>store_wfn</a:t>
            </a:r>
            <a:r>
              <a:rPr lang="en-US" altLang="ja-JP" sz="1600" dirty="0"/>
              <a:t> = </a:t>
            </a:r>
            <a:r>
              <a:rPr lang="en-US" altLang="ja-JP" sz="1600" dirty="0" smtClean="0"/>
              <a:t>1, ! </a:t>
            </a:r>
            <a:r>
              <a:rPr lang="ja-JP" altLang="en-US" sz="1600" dirty="0" smtClean="0"/>
              <a:t>波動関数を保存</a:t>
            </a:r>
            <a:endParaRPr lang="en-US" altLang="ja-JP" sz="1600" dirty="0" smtClean="0"/>
          </a:p>
          <a:p>
            <a:pPr marL="0" indent="0">
              <a:buNone/>
            </a:pPr>
            <a:r>
              <a:rPr lang="en-US" altLang="ja-JP" sz="1600" dirty="0" err="1"/>
              <a:t>initial_lpt</a:t>
            </a:r>
            <a:r>
              <a:rPr lang="en-US" altLang="ja-JP" sz="1600" dirty="0"/>
              <a:t> = </a:t>
            </a:r>
            <a:r>
              <a:rPr lang="en-US" altLang="ja-JP" sz="1600" dirty="0" smtClean="0"/>
              <a:t>2, ! (*) </a:t>
            </a:r>
          </a:p>
          <a:p>
            <a:pPr marL="0" indent="0">
              <a:buNone/>
            </a:pPr>
            <a:r>
              <a:rPr lang="en-US" altLang="ja-JP" sz="1600" dirty="0"/>
              <a:t>scf_number_iter_1st = 40,</a:t>
            </a:r>
          </a:p>
          <a:p>
            <a:pPr marL="0" indent="0">
              <a:buNone/>
            </a:pPr>
            <a:r>
              <a:rPr lang="en-US" altLang="ja-JP" sz="1600" dirty="0" err="1"/>
              <a:t>scf_number_iter</a:t>
            </a:r>
            <a:r>
              <a:rPr lang="en-US" altLang="ja-JP" sz="1600" dirty="0"/>
              <a:t> = 40,</a:t>
            </a:r>
          </a:p>
          <a:p>
            <a:pPr marL="0" indent="0">
              <a:buNone/>
            </a:pPr>
            <a:r>
              <a:rPr lang="en-US" altLang="ja-JP" sz="1600" dirty="0" err="1"/>
              <a:t>xc_type</a:t>
            </a:r>
            <a:r>
              <a:rPr lang="en-US" altLang="ja-JP" sz="1600" dirty="0"/>
              <a:t> = </a:t>
            </a:r>
            <a:r>
              <a:rPr lang="en-US" altLang="ja-JP" sz="1600" dirty="0" smtClean="0"/>
              <a:t>‘PBE’,</a:t>
            </a:r>
            <a:endParaRPr lang="en-US" altLang="ja-JP" sz="1600" dirty="0"/>
          </a:p>
          <a:p>
            <a:pPr marL="0" indent="0">
              <a:buNone/>
            </a:pPr>
            <a:r>
              <a:rPr lang="en-US" altLang="ja-JP" sz="1600" dirty="0" err="1"/>
              <a:t>control_uptime</a:t>
            </a:r>
            <a:r>
              <a:rPr lang="en-US" altLang="ja-JP" sz="1600" dirty="0"/>
              <a:t> = </a:t>
            </a:r>
            <a:r>
              <a:rPr lang="en-US" altLang="ja-JP" sz="1600" dirty="0" smtClean="0"/>
              <a:t>7200.0</a:t>
            </a:r>
          </a:p>
          <a:p>
            <a:pPr marL="0" indent="0">
              <a:buNone/>
            </a:pPr>
            <a:endParaRPr lang="en-US" altLang="ja-JP" sz="1600" dirty="0" smtClean="0"/>
          </a:p>
          <a:p>
            <a:pPr marL="0" indent="0">
              <a:buNone/>
            </a:pPr>
            <a:r>
              <a:rPr lang="cs-CZ" altLang="ja-JP" sz="1600" dirty="0" smtClean="0"/>
              <a:t># atom data</a:t>
            </a:r>
          </a:p>
          <a:p>
            <a:pPr marL="0" indent="0">
              <a:buNone/>
            </a:pPr>
            <a:r>
              <a:rPr lang="cs-CZ" altLang="ja-JP" sz="1600" dirty="0" smtClean="0"/>
              <a:t> 11  29</a:t>
            </a:r>
          </a:p>
          <a:p>
            <a:pPr marL="0" indent="0">
              <a:buNone/>
            </a:pPr>
            <a:r>
              <a:rPr lang="cs-CZ" altLang="ja-JP" sz="1600" dirty="0" smtClean="0"/>
              <a:t> 1   0.0  0.0  0.0</a:t>
            </a:r>
            <a:br>
              <a:rPr lang="cs-CZ" altLang="ja-JP" sz="1600" dirty="0" smtClean="0"/>
            </a:br>
            <a:r>
              <a:rPr lang="cs-CZ" altLang="ja-JP" sz="1600" dirty="0" smtClean="0"/>
              <a:t/>
            </a:r>
            <a:br>
              <a:rPr lang="cs-CZ" altLang="ja-JP" sz="1600" dirty="0" smtClean="0"/>
            </a:br>
            <a:r>
              <a:rPr lang="en-US" altLang="ja-JP" sz="1600" dirty="0" smtClean="0"/>
              <a:t># k-points data</a:t>
            </a:r>
          </a:p>
          <a:p>
            <a:pPr marL="0" indent="0">
              <a:buNone/>
            </a:pPr>
            <a:r>
              <a:rPr lang="en-US" altLang="ja-JP" sz="1600" dirty="0" smtClean="0"/>
              <a:t>&amp;</a:t>
            </a:r>
            <a:r>
              <a:rPr lang="en-US" altLang="ja-JP" sz="1600" dirty="0" err="1" smtClean="0"/>
              <a:t>smpl_kpt</a:t>
            </a:r>
            <a:endParaRPr lang="en-US" altLang="ja-JP" sz="1600" dirty="0" smtClean="0"/>
          </a:p>
          <a:p>
            <a:pPr marL="0" indent="0">
              <a:buNone/>
            </a:pPr>
            <a:r>
              <a:rPr lang="en-US" altLang="ja-JP" sz="1600" dirty="0" err="1" smtClean="0"/>
              <a:t>dos_mode</a:t>
            </a:r>
            <a:r>
              <a:rPr lang="en-US" altLang="ja-JP" sz="1600" dirty="0" smtClean="0"/>
              <a:t> = 'COS',</a:t>
            </a:r>
          </a:p>
          <a:p>
            <a:pPr marL="0" indent="0">
              <a:buNone/>
            </a:pPr>
            <a:r>
              <a:rPr lang="en-US" altLang="ja-JP" sz="1600" dirty="0" err="1" smtClean="0"/>
              <a:t>dos_mesh</a:t>
            </a:r>
            <a:r>
              <a:rPr lang="en-US" altLang="ja-JP" sz="1600" dirty="0" smtClean="0"/>
              <a:t> = 32, 32, 32,</a:t>
            </a:r>
          </a:p>
          <a:p>
            <a:pPr marL="0" indent="0">
              <a:buNone/>
            </a:pPr>
            <a:r>
              <a:rPr lang="en-US" altLang="ja-JP" sz="1600" dirty="0" err="1" smtClean="0"/>
              <a:t>bz_mesh</a:t>
            </a:r>
            <a:r>
              <a:rPr lang="en-US" altLang="ja-JP" sz="1600" dirty="0" smtClean="0"/>
              <a:t> = 32,</a:t>
            </a:r>
          </a:p>
          <a:p>
            <a:pPr marL="0" indent="0">
              <a:buNone/>
            </a:pPr>
            <a:r>
              <a:rPr lang="en-US" altLang="ja-JP" sz="1600" dirty="0" err="1" smtClean="0"/>
              <a:t>bz_number_tile</a:t>
            </a:r>
            <a:r>
              <a:rPr lang="en-US" altLang="ja-JP" sz="1600" dirty="0" smtClean="0"/>
              <a:t> = 1</a:t>
            </a:r>
          </a:p>
          <a:p>
            <a:pPr marL="0" indent="0">
              <a:buNone/>
            </a:pPr>
            <a:r>
              <a:rPr lang="en-US" altLang="ja-JP" sz="1600" dirty="0" smtClean="0"/>
              <a:t>/</a:t>
            </a:r>
          </a:p>
          <a:p>
            <a:pPr marL="0" indent="0">
              <a:buNone/>
            </a:pPr>
            <a:r>
              <a:rPr lang="en-US" altLang="ja-JP" sz="1600" dirty="0" smtClean="0"/>
              <a:t>    17    17    17</a:t>
            </a:r>
          </a:p>
          <a:p>
            <a:pPr marL="0" indent="0">
              <a:buNone/>
            </a:pPr>
            <a:r>
              <a:rPr lang="en-US" altLang="ja-JP" sz="1600" dirty="0" smtClean="0"/>
              <a:t>     2     2     2</a:t>
            </a:r>
            <a:endParaRPr lang="cs-CZ" altLang="ja-JP" sz="1600" dirty="0" smtClean="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33</a:t>
            </a:fld>
            <a:endParaRPr kumimoji="1" lang="ja-JP" altLang="en-US" dirty="0"/>
          </a:p>
        </p:txBody>
      </p:sp>
      <p:sp>
        <p:nvSpPr>
          <p:cNvPr id="7" name="テキスト ボックス 6"/>
          <p:cNvSpPr txBox="1"/>
          <p:nvPr/>
        </p:nvSpPr>
        <p:spPr>
          <a:xfrm>
            <a:off x="6553200" y="5704011"/>
            <a:ext cx="2130463" cy="646331"/>
          </a:xfrm>
          <a:prstGeom prst="rect">
            <a:avLst/>
          </a:prstGeom>
          <a:noFill/>
        </p:spPr>
        <p:txBody>
          <a:bodyPr wrap="square" rtlCol="0">
            <a:spAutoFit/>
          </a:bodyPr>
          <a:lstStyle/>
          <a:p>
            <a:r>
              <a:rPr lang="ja-JP" altLang="en-US" dirty="0" smtClean="0">
                <a:solidFill>
                  <a:srgbClr val="FF0000"/>
                </a:solidFill>
              </a:rPr>
              <a:t>セクションは任意の順番で書ける</a:t>
            </a:r>
            <a:endParaRPr lang="en-US" altLang="ja-JP" dirty="0" smtClean="0">
              <a:solidFill>
                <a:srgbClr val="FF0000"/>
              </a:solidFill>
            </a:endParaRPr>
          </a:p>
        </p:txBody>
      </p:sp>
      <p:sp>
        <p:nvSpPr>
          <p:cNvPr id="6" name="テキスト ボックス 5"/>
          <p:cNvSpPr txBox="1"/>
          <p:nvPr/>
        </p:nvSpPr>
        <p:spPr>
          <a:xfrm>
            <a:off x="457200" y="6450943"/>
            <a:ext cx="5662705" cy="369332"/>
          </a:xfrm>
          <a:prstGeom prst="rect">
            <a:avLst/>
          </a:prstGeom>
          <a:noFill/>
        </p:spPr>
        <p:txBody>
          <a:bodyPr wrap="square" rtlCol="0">
            <a:spAutoFit/>
          </a:bodyPr>
          <a:lstStyle/>
          <a:p>
            <a:r>
              <a:rPr kumimoji="1" lang="en-US" altLang="ja-JP" dirty="0" smtClean="0"/>
              <a:t>(*)</a:t>
            </a:r>
            <a:r>
              <a:rPr kumimoji="1" lang="ja-JP" altLang="en-US" dirty="0" smtClean="0"/>
              <a:t>原子電荷データから初期ローカルポテンシャルを生成</a:t>
            </a:r>
            <a:endParaRPr kumimoji="1" lang="ja-JP" altLang="en-US" dirty="0"/>
          </a:p>
        </p:txBody>
      </p:sp>
    </p:spTree>
    <p:extLst>
      <p:ext uri="{BB962C8B-B14F-4D97-AF65-F5344CB8AC3E}">
        <p14:creationId xmlns:p14="http://schemas.microsoft.com/office/powerpoint/2010/main" val="33960943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（３）</a:t>
            </a:r>
            <a:endParaRPr kumimoji="1" lang="ja-JP" altLang="en-US" dirty="0"/>
          </a:p>
        </p:txBody>
      </p:sp>
      <p:sp>
        <p:nvSpPr>
          <p:cNvPr id="3" name="コンテンツ プレースホルダー 2"/>
          <p:cNvSpPr>
            <a:spLocks noGrp="1"/>
          </p:cNvSpPr>
          <p:nvPr>
            <p:ph idx="1"/>
          </p:nvPr>
        </p:nvSpPr>
        <p:spPr>
          <a:xfrm>
            <a:off x="457200" y="1501569"/>
            <a:ext cx="8229600" cy="4295430"/>
          </a:xfrm>
        </p:spPr>
        <p:txBody>
          <a:bodyPr>
            <a:noAutofit/>
          </a:bodyPr>
          <a:lstStyle/>
          <a:p>
            <a:r>
              <a:rPr lang="ja-JP" altLang="en-US" sz="2000" dirty="0" smtClean="0"/>
              <a:t>対称性行列を生成する。</a:t>
            </a:r>
            <a:r>
              <a:rPr lang="en-US" altLang="ja-JP" sz="2000" dirty="0" smtClean="0"/>
              <a:t>GNU octave</a:t>
            </a:r>
            <a:r>
              <a:rPr lang="ja-JP" altLang="en-US" sz="2000" dirty="0" smtClean="0"/>
              <a:t>に生成させるプログラムの例が</a:t>
            </a:r>
            <a:r>
              <a:rPr lang="en-US" altLang="ja-JP" sz="2000" dirty="0" err="1" smtClean="0"/>
              <a:t>symop-fcc.m</a:t>
            </a:r>
            <a:r>
              <a:rPr lang="ja-JP" altLang="en-US" sz="2000" dirty="0" smtClean="0"/>
              <a:t>である。他の場合もこのプログラムの</a:t>
            </a:r>
            <a:r>
              <a:rPr lang="en-US" altLang="ja-JP" sz="2000" dirty="0" err="1" smtClean="0"/>
              <a:t>symopr</a:t>
            </a:r>
            <a:r>
              <a:rPr lang="en-US" altLang="ja-JP" sz="2000" dirty="0" smtClean="0"/>
              <a:t>()</a:t>
            </a:r>
            <a:r>
              <a:rPr lang="ja-JP" altLang="en-US" sz="2000" dirty="0" smtClean="0"/>
              <a:t>と</a:t>
            </a:r>
            <a:r>
              <a:rPr lang="en-US" altLang="ja-JP" sz="2000" dirty="0" err="1" smtClean="0"/>
              <a:t>aa</a:t>
            </a:r>
            <a:r>
              <a:rPr lang="ja-JP" altLang="en-US" sz="2000" dirty="0" smtClean="0"/>
              <a:t>を変更することで生成させられる。このためには</a:t>
            </a:r>
            <a:r>
              <a:rPr lang="en-US" altLang="ja-JP" sz="2000" dirty="0" smtClean="0"/>
              <a:t>general position</a:t>
            </a:r>
            <a:r>
              <a:rPr lang="ja-JP" altLang="en-US" sz="2000" dirty="0" smtClean="0"/>
              <a:t>のデータが必要である。　</a:t>
            </a:r>
            <a:r>
              <a:rPr lang="en-US" altLang="ja-JP" sz="2000" dirty="0" smtClean="0"/>
              <a:t>Bilbao crystallographic server</a:t>
            </a:r>
            <a:r>
              <a:rPr lang="ja-JP" altLang="en-US" sz="2000" dirty="0" smtClean="0"/>
              <a:t>で入手できる。</a:t>
            </a:r>
            <a:r>
              <a:rPr lang="en-US" altLang="ja-JP" sz="2000" dirty="0" err="1" smtClean="0"/>
              <a:t>fcc</a:t>
            </a:r>
            <a:r>
              <a:rPr lang="ja-JP" altLang="en-US" sz="2000" dirty="0" smtClean="0"/>
              <a:t>の場合、サーバは面心位置への移動を含めた操作を与えているが、必要なのは</a:t>
            </a:r>
            <a:r>
              <a:rPr lang="en-US" altLang="ja-JP" sz="2000" dirty="0" smtClean="0"/>
              <a:t>primitive cell</a:t>
            </a:r>
            <a:r>
              <a:rPr lang="ja-JP" altLang="en-US" sz="2000" dirty="0" smtClean="0"/>
              <a:t> だけのものであることに注意すること。</a:t>
            </a:r>
            <a:endParaRPr lang="en-US" altLang="ja-JP" sz="2000" dirty="0" smtClean="0"/>
          </a:p>
          <a:p>
            <a:endParaRPr lang="en-US" altLang="ja-JP" sz="2000" b="1" dirty="0" smtClean="0"/>
          </a:p>
          <a:p>
            <a:r>
              <a:rPr lang="ja-JP" altLang="en-US" sz="2000" dirty="0" smtClean="0"/>
              <a:t>以下の操作でファイル</a:t>
            </a:r>
            <a:r>
              <a:rPr lang="en-US" altLang="ja-JP" sz="2000" dirty="0" smtClean="0"/>
              <a:t>symmat.dat</a:t>
            </a:r>
            <a:r>
              <a:rPr lang="ja-JP" altLang="en-US" sz="2000" dirty="0" smtClean="0"/>
              <a:t>に必要なデータが生成される。</a:t>
            </a:r>
            <a:endParaRPr lang="en-US" altLang="ja-JP" sz="2000" dirty="0" smtClean="0"/>
          </a:p>
          <a:p>
            <a:pPr>
              <a:buNone/>
            </a:pPr>
            <a:r>
              <a:rPr lang="en-US" altLang="ja-JP" sz="2000" dirty="0" smtClean="0"/>
              <a:t>     $ octave</a:t>
            </a:r>
          </a:p>
          <a:p>
            <a:pPr>
              <a:buNone/>
            </a:pPr>
            <a:r>
              <a:rPr lang="en-US" altLang="ja-JP" sz="2000" dirty="0" smtClean="0"/>
              <a:t>      octave&gt; format rat</a:t>
            </a:r>
          </a:p>
          <a:p>
            <a:pPr>
              <a:buNone/>
            </a:pPr>
            <a:r>
              <a:rPr lang="en-US" altLang="ja-JP" sz="2000" dirty="0" smtClean="0"/>
              <a:t>      octave&gt; source </a:t>
            </a:r>
            <a:r>
              <a:rPr lang="en-US" altLang="ja-JP" sz="2000" dirty="0" err="1" smtClean="0"/>
              <a:t>symop-fcc.m</a:t>
            </a:r>
            <a:endParaRPr lang="en-US" altLang="ja-JP" sz="2000" dirty="0" smtClean="0"/>
          </a:p>
          <a:p>
            <a:pPr>
              <a:buNone/>
            </a:pPr>
            <a:r>
              <a:rPr lang="en-US" altLang="ja-JP" sz="2000" dirty="0" smtClean="0"/>
              <a:t>      octave&gt; save 'symmat.dat' sym</a:t>
            </a:r>
          </a:p>
          <a:p>
            <a:pPr>
              <a:buNone/>
            </a:pPr>
            <a:endParaRPr lang="en-US" altLang="ja-JP" sz="2000" dirty="0" smtClean="0"/>
          </a:p>
          <a:p>
            <a:pPr>
              <a:buFont typeface="Arial" pitchFamily="34" charset="0"/>
              <a:buChar char="•"/>
            </a:pPr>
            <a:r>
              <a:rPr lang="ja-JP" altLang="en-US" sz="2000" dirty="0" smtClean="0"/>
              <a:t>対称操作を</a:t>
            </a:r>
            <a:r>
              <a:rPr lang="ja-JP" altLang="ja-JP" sz="2000" dirty="0"/>
              <a:t>c</a:t>
            </a:r>
            <a:r>
              <a:rPr lang="en-US" altLang="ja-JP" sz="2000" dirty="0" err="1" smtClean="0"/>
              <a:t>u.cg</a:t>
            </a:r>
            <a:r>
              <a:rPr lang="ja-JP" altLang="en-US" sz="2000" dirty="0" smtClean="0"/>
              <a:t>に書き込む</a:t>
            </a:r>
            <a:endParaRPr lang="en-US" altLang="ja-JP" sz="2000" dirty="0" smtClean="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34</a:t>
            </a:fld>
            <a:endParaRPr kumimoji="1" lang="ja-JP" altLang="en-US"/>
          </a:p>
        </p:txBody>
      </p:sp>
      <p:sp>
        <p:nvSpPr>
          <p:cNvPr id="5" name="テキスト ボックス 4"/>
          <p:cNvSpPr txBox="1"/>
          <p:nvPr/>
        </p:nvSpPr>
        <p:spPr>
          <a:xfrm>
            <a:off x="4311887" y="6392580"/>
            <a:ext cx="4011699" cy="400110"/>
          </a:xfrm>
          <a:prstGeom prst="rect">
            <a:avLst/>
          </a:prstGeom>
          <a:noFill/>
          <a:ln w="15875">
            <a:solidFill>
              <a:schemeClr val="tx1"/>
            </a:solidFill>
          </a:ln>
        </p:spPr>
        <p:txBody>
          <a:bodyPr wrap="square" rtlCol="0">
            <a:spAutoFit/>
          </a:bodyPr>
          <a:lstStyle/>
          <a:p>
            <a:r>
              <a:rPr kumimoji="1" lang="en-US" altLang="ja-JP" sz="2000" dirty="0" err="1" smtClean="0"/>
              <a:t>TAPIOCA</a:t>
            </a:r>
            <a:r>
              <a:rPr lang="en-US" altLang="en-US" sz="2000" dirty="0" err="1" smtClean="0"/>
              <a:t>で対称性を自動判別できる</a:t>
            </a:r>
            <a:endParaRPr kumimoji="1" lang="ja-JP" altLang="en-US" sz="2000" dirty="0"/>
          </a:p>
        </p:txBody>
      </p:sp>
    </p:spTree>
    <p:extLst>
      <p:ext uri="{BB962C8B-B14F-4D97-AF65-F5344CB8AC3E}">
        <p14:creationId xmlns:p14="http://schemas.microsoft.com/office/powerpoint/2010/main" val="3795466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（４）</a:t>
            </a:r>
            <a:endParaRPr kumimoji="1" lang="ja-JP" altLang="en-US" dirty="0"/>
          </a:p>
        </p:txBody>
      </p:sp>
      <p:sp>
        <p:nvSpPr>
          <p:cNvPr id="3" name="コンテンツ プレースホルダー 2"/>
          <p:cNvSpPr>
            <a:spLocks noGrp="1"/>
          </p:cNvSpPr>
          <p:nvPr>
            <p:ph idx="1"/>
          </p:nvPr>
        </p:nvSpPr>
        <p:spPr>
          <a:xfrm>
            <a:off x="457200" y="1417639"/>
            <a:ext cx="8229600" cy="4938712"/>
          </a:xfrm>
          <a:ln>
            <a:solidFill>
              <a:schemeClr val="tx1"/>
            </a:solidFill>
          </a:ln>
        </p:spPr>
        <p:txBody>
          <a:bodyPr numCol="2">
            <a:noAutofit/>
          </a:bodyPr>
          <a:lstStyle/>
          <a:p>
            <a:pPr marL="0" indent="0">
              <a:buNone/>
            </a:pPr>
            <a:r>
              <a:rPr lang="en-US" altLang="ja-JP" sz="1600" dirty="0" smtClean="0"/>
              <a:t># symmetry data</a:t>
            </a:r>
          </a:p>
          <a:p>
            <a:pPr marL="0" indent="0">
              <a:buNone/>
            </a:pPr>
            <a:r>
              <a:rPr lang="en-US" altLang="ja-JP" sz="1600" dirty="0" smtClean="0"/>
              <a:t>&amp;symmetry</a:t>
            </a:r>
          </a:p>
          <a:p>
            <a:pPr marL="0" indent="0">
              <a:buNone/>
            </a:pPr>
            <a:r>
              <a:rPr lang="en-US" altLang="ja-JP" sz="1600" dirty="0" err="1" smtClean="0"/>
              <a:t>symmetry_format</a:t>
            </a:r>
            <a:r>
              <a:rPr lang="en-US" altLang="ja-JP" sz="1600" dirty="0" smtClean="0"/>
              <a:t> = ‘reciprocal’,</a:t>
            </a:r>
          </a:p>
          <a:p>
            <a:pPr marL="0" indent="0">
              <a:buNone/>
            </a:pPr>
            <a:r>
              <a:rPr lang="en-US" altLang="ja-JP" sz="1600" dirty="0" err="1" smtClean="0"/>
              <a:t>number_sym_op</a:t>
            </a:r>
            <a:r>
              <a:rPr lang="en-US" altLang="ja-JP" sz="1600" dirty="0" smtClean="0"/>
              <a:t> = 24</a:t>
            </a:r>
          </a:p>
          <a:p>
            <a:pPr marL="0" indent="0">
              <a:buNone/>
            </a:pPr>
            <a:r>
              <a:rPr lang="en-US" altLang="ja-JP" sz="1600" dirty="0" smtClean="0"/>
              <a:t>/</a:t>
            </a:r>
          </a:p>
          <a:p>
            <a:pPr marL="0" indent="0">
              <a:buNone/>
            </a:pPr>
            <a:r>
              <a:rPr lang="ja-JP" altLang="en-US" sz="1600" dirty="0" smtClean="0"/>
              <a:t>    </a:t>
            </a:r>
            <a:r>
              <a:rPr lang="en-US" altLang="ja-JP" sz="1600" dirty="0" smtClean="0"/>
              <a:t>1  0  0    0  1  0    0  0  1     0  0  0</a:t>
            </a:r>
          </a:p>
          <a:p>
            <a:pPr marL="0" indent="0">
              <a:buNone/>
            </a:pPr>
            <a:r>
              <a:rPr lang="en-US" altLang="ja-JP" sz="1600" dirty="0" smtClean="0"/>
              <a:t>    0  1  0    0  0  1    1  0  0     0  0  0</a:t>
            </a:r>
          </a:p>
          <a:p>
            <a:pPr marL="0" indent="0">
              <a:buNone/>
            </a:pPr>
            <a:r>
              <a:rPr lang="en-US" altLang="ja-JP" sz="1600" dirty="0" smtClean="0"/>
              <a:t>    0  0  1    1  0  0    0  1  0     0  0  0</a:t>
            </a:r>
          </a:p>
          <a:p>
            <a:pPr marL="0" indent="0">
              <a:buNone/>
            </a:pPr>
            <a:r>
              <a:rPr lang="en-US" altLang="ja-JP" sz="1600" dirty="0" smtClean="0"/>
              <a:t>    1  0  0    0  0  1    0  1  0     0  0  0</a:t>
            </a:r>
          </a:p>
          <a:p>
            <a:pPr marL="0" indent="0">
              <a:buNone/>
            </a:pPr>
            <a:r>
              <a:rPr lang="en-US" altLang="ja-JP" sz="1600" dirty="0" smtClean="0"/>
              <a:t>    0  0  1    0  1  0    1  0  0     0  0  0</a:t>
            </a:r>
          </a:p>
          <a:p>
            <a:pPr marL="0" indent="0">
              <a:buNone/>
            </a:pPr>
            <a:r>
              <a:rPr lang="en-US" altLang="ja-JP" sz="1600" dirty="0" smtClean="0"/>
              <a:t>    0  1  0    1  0  0    0  0  1     0  0  0</a:t>
            </a:r>
          </a:p>
          <a:p>
            <a:pPr marL="0" indent="0">
              <a:buNone/>
            </a:pPr>
            <a:r>
              <a:rPr lang="en-US" altLang="ja-JP" sz="1600" dirty="0" smtClean="0"/>
              <a:t>   -1 -1 -1    0  1  0    0  0  1     0  0  0</a:t>
            </a:r>
          </a:p>
          <a:p>
            <a:pPr marL="0" indent="0">
              <a:buNone/>
            </a:pPr>
            <a:r>
              <a:rPr lang="en-US" altLang="ja-JP" sz="1600" dirty="0" smtClean="0"/>
              <a:t>   -1 -1 -1    0  0  1    0  1  0     0  0  0</a:t>
            </a:r>
          </a:p>
          <a:p>
            <a:pPr marL="0" indent="0">
              <a:buNone/>
            </a:pPr>
            <a:r>
              <a:rPr lang="en-US" altLang="ja-JP" sz="1600" dirty="0" smtClean="0"/>
              <a:t>   -1 -1 -1    1  0  0    0  0  1     0  0  0</a:t>
            </a:r>
          </a:p>
          <a:p>
            <a:pPr marL="0" indent="0">
              <a:buNone/>
            </a:pPr>
            <a:r>
              <a:rPr lang="en-US" altLang="ja-JP" sz="1600" dirty="0" smtClean="0"/>
              <a:t>   -1 -1 -1    0  0  1    1  0  0     0  0  0</a:t>
            </a:r>
          </a:p>
          <a:p>
            <a:pPr marL="0" indent="0">
              <a:buNone/>
            </a:pPr>
            <a:r>
              <a:rPr lang="en-US" altLang="ja-JP" sz="1600" dirty="0" smtClean="0"/>
              <a:t>   -1 -1 -1    1  0  0    0  1  0     0  0  0</a:t>
            </a:r>
          </a:p>
          <a:p>
            <a:pPr marL="0" indent="0">
              <a:buNone/>
            </a:pPr>
            <a:r>
              <a:rPr lang="en-US" altLang="ja-JP" sz="1600" dirty="0" smtClean="0"/>
              <a:t>   -1 -1 -1    0  1  0    1  0  0     0  0  0</a:t>
            </a:r>
          </a:p>
          <a:p>
            <a:pPr marL="0" indent="0">
              <a:buNone/>
            </a:pPr>
            <a:r>
              <a:rPr lang="en-US" altLang="ja-JP" sz="1600" dirty="0" smtClean="0"/>
              <a:t>    0  1  0   -1 -1 -1    0  0  1     0  0  0</a:t>
            </a:r>
          </a:p>
          <a:p>
            <a:pPr marL="0" indent="0">
              <a:buNone/>
            </a:pPr>
            <a:r>
              <a:rPr lang="en-US" altLang="ja-JP" sz="1600" dirty="0" smtClean="0"/>
              <a:t>    0  0  1   -1 -1 -1    0  1  0     0  0  0</a:t>
            </a:r>
          </a:p>
          <a:p>
            <a:pPr marL="0" indent="0">
              <a:buNone/>
            </a:pPr>
            <a:r>
              <a:rPr lang="en-US" altLang="ja-JP" sz="1600" dirty="0" smtClean="0"/>
              <a:t>    1  0  0   -1 -1 -1    0  0  1     0  0  0</a:t>
            </a:r>
          </a:p>
          <a:p>
            <a:pPr marL="0" indent="0">
              <a:buNone/>
            </a:pPr>
            <a:r>
              <a:rPr lang="en-US" altLang="ja-JP" sz="1600" dirty="0" smtClean="0"/>
              <a:t>    0  0  1   -1 -1 -1    1  0  0     0  0  0</a:t>
            </a:r>
          </a:p>
          <a:p>
            <a:pPr marL="0" indent="0">
              <a:buNone/>
            </a:pPr>
            <a:r>
              <a:rPr lang="en-US" altLang="ja-JP" sz="1600" dirty="0" smtClean="0"/>
              <a:t>    1  0  0   -1 -1 -1    0  1  0     0  0  0</a:t>
            </a:r>
          </a:p>
          <a:p>
            <a:pPr marL="0" indent="0">
              <a:buNone/>
            </a:pPr>
            <a:r>
              <a:rPr lang="en-US" altLang="ja-JP" sz="1600" dirty="0" smtClean="0"/>
              <a:t>    0  1  0   -1 -1 -1    1  0  0     0  0  0</a:t>
            </a:r>
          </a:p>
          <a:p>
            <a:pPr marL="0" indent="0">
              <a:buNone/>
            </a:pPr>
            <a:r>
              <a:rPr lang="en-US" altLang="ja-JP" sz="1600" dirty="0" smtClean="0"/>
              <a:t>    0  1  0    0  0  1   -1 -1 -1     0  0  0</a:t>
            </a:r>
          </a:p>
          <a:p>
            <a:pPr marL="0" indent="0">
              <a:buNone/>
            </a:pPr>
            <a:r>
              <a:rPr lang="en-US" altLang="ja-JP" sz="1600" dirty="0" smtClean="0"/>
              <a:t>    0  0  1    0  1  0   -1 -1 -1     0  0  0</a:t>
            </a:r>
          </a:p>
          <a:p>
            <a:pPr marL="0" indent="0">
              <a:buNone/>
            </a:pPr>
            <a:r>
              <a:rPr lang="en-US" altLang="ja-JP" sz="1600" dirty="0" smtClean="0"/>
              <a:t>    1  0  0    0  0  1   -1 -1 -1     0  0  0</a:t>
            </a:r>
          </a:p>
          <a:p>
            <a:pPr marL="0" indent="0">
              <a:buNone/>
            </a:pPr>
            <a:r>
              <a:rPr lang="en-US" altLang="ja-JP" sz="1600" dirty="0" smtClean="0"/>
              <a:t>    0  0  1    1  0  0   -1 -1 -1     0  0  0</a:t>
            </a:r>
          </a:p>
          <a:p>
            <a:pPr marL="0" indent="0">
              <a:buNone/>
            </a:pPr>
            <a:r>
              <a:rPr lang="en-US" altLang="ja-JP" sz="1600" dirty="0" smtClean="0"/>
              <a:t>    1  0  0    0  1  0   -1 -1 -1     0  0  0</a:t>
            </a:r>
          </a:p>
          <a:p>
            <a:pPr marL="0" indent="0">
              <a:buNone/>
            </a:pPr>
            <a:r>
              <a:rPr lang="en-US" altLang="ja-JP" sz="1600" dirty="0" smtClean="0"/>
              <a:t>    0  1  0    1  0  0   -1 -1 -1     0  0  0</a:t>
            </a:r>
          </a:p>
          <a:p>
            <a:pPr marL="0" indent="0">
              <a:buNone/>
            </a:pPr>
            <a:endParaRPr lang="en-US" altLang="ja-JP" sz="16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35</a:t>
            </a:fld>
            <a:endParaRPr kumimoji="1" lang="ja-JP" altLang="en-US" dirty="0"/>
          </a:p>
        </p:txBody>
      </p:sp>
    </p:spTree>
    <p:extLst>
      <p:ext uri="{BB962C8B-B14F-4D97-AF65-F5344CB8AC3E}">
        <p14:creationId xmlns:p14="http://schemas.microsoft.com/office/powerpoint/2010/main" val="3396094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（５）</a:t>
            </a:r>
            <a:endParaRPr kumimoji="1" lang="ja-JP" altLang="en-US" dirty="0"/>
          </a:p>
        </p:txBody>
      </p:sp>
      <p:sp>
        <p:nvSpPr>
          <p:cNvPr id="8" name="コンテンツ プレースホルダ 7"/>
          <p:cNvSpPr>
            <a:spLocks noGrp="1"/>
          </p:cNvSpPr>
          <p:nvPr>
            <p:ph idx="1"/>
          </p:nvPr>
        </p:nvSpPr>
        <p:spPr>
          <a:xfrm>
            <a:off x="457200" y="1600200"/>
            <a:ext cx="8229600" cy="1313481"/>
          </a:xfrm>
          <a:ln>
            <a:noFill/>
          </a:ln>
        </p:spPr>
        <p:txBody>
          <a:bodyPr>
            <a:normAutofit/>
          </a:bodyPr>
          <a:lstStyle/>
          <a:p>
            <a:r>
              <a:rPr kumimoji="1" lang="ja-JP" altLang="en-US" sz="2000" dirty="0" smtClean="0"/>
              <a:t>構造最適化関連の設定を行う。この場合構造を固定するので、</a:t>
            </a:r>
            <a:r>
              <a:rPr kumimoji="1" lang="en-US" altLang="ja-JP" sz="2000" dirty="0" err="1" smtClean="0"/>
              <a:t>number_cycle</a:t>
            </a:r>
            <a:r>
              <a:rPr kumimoji="1" lang="en-US" altLang="ja-JP" sz="2000" dirty="0" smtClean="0"/>
              <a:t> = 0</a:t>
            </a:r>
            <a:r>
              <a:rPr kumimoji="1" lang="ja-JP" altLang="en-US" sz="2000" dirty="0" smtClean="0"/>
              <a:t>とする。また、特に固定する原子はないので、そのように</a:t>
            </a:r>
            <a:r>
              <a:rPr kumimoji="1" lang="en-US" altLang="ja-JP" sz="2000" dirty="0" smtClean="0"/>
              <a:t># </a:t>
            </a:r>
            <a:r>
              <a:rPr kumimoji="1" lang="en-US" altLang="ja-JP" sz="2000" dirty="0" err="1" smtClean="0"/>
              <a:t>str_opt_constr</a:t>
            </a:r>
            <a:r>
              <a:rPr kumimoji="1" lang="en-US" altLang="ja-JP" sz="2000" dirty="0" smtClean="0"/>
              <a:t> data</a:t>
            </a:r>
            <a:r>
              <a:rPr kumimoji="1" lang="ja-JP" altLang="en-US" sz="2000" dirty="0" smtClean="0"/>
              <a:t>に記述する。</a:t>
            </a:r>
            <a:endParaRPr kumimoji="1" lang="ja-JP" altLang="en-US"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36</a:t>
            </a:fld>
            <a:endParaRPr kumimoji="1" lang="ja-JP" altLang="en-US"/>
          </a:p>
        </p:txBody>
      </p:sp>
      <p:sp>
        <p:nvSpPr>
          <p:cNvPr id="9" name="テキスト ボックス 8"/>
          <p:cNvSpPr txBox="1"/>
          <p:nvPr/>
        </p:nvSpPr>
        <p:spPr>
          <a:xfrm>
            <a:off x="958597" y="3145381"/>
            <a:ext cx="3332136" cy="2585323"/>
          </a:xfrm>
          <a:prstGeom prst="rect">
            <a:avLst/>
          </a:prstGeom>
          <a:noFill/>
          <a:ln>
            <a:solidFill>
              <a:schemeClr val="tx1"/>
            </a:solidFill>
          </a:ln>
        </p:spPr>
        <p:txBody>
          <a:bodyPr wrap="square" rtlCol="0">
            <a:spAutoFit/>
          </a:bodyPr>
          <a:lstStyle/>
          <a:p>
            <a:r>
              <a:rPr lang="cs-CZ" altLang="ja-JP" dirty="0" smtClean="0"/>
              <a:t># struct_opt data</a:t>
            </a:r>
          </a:p>
          <a:p>
            <a:r>
              <a:rPr lang="cs-CZ" altLang="ja-JP" dirty="0" smtClean="0"/>
              <a:t>&amp;struct_opt</a:t>
            </a:r>
          </a:p>
          <a:p>
            <a:r>
              <a:rPr lang="cs-CZ" altLang="ja-JP" sz="1600" dirty="0" smtClean="0"/>
              <a:t>number_cycle</a:t>
            </a:r>
            <a:r>
              <a:rPr lang="cs-CZ" altLang="ja-JP" dirty="0" smtClean="0"/>
              <a:t> = 0</a:t>
            </a:r>
          </a:p>
          <a:p>
            <a:r>
              <a:rPr lang="cs-CZ" altLang="ja-JP" dirty="0" smtClean="0"/>
              <a:t>/</a:t>
            </a:r>
          </a:p>
          <a:p>
            <a:endParaRPr lang="cs-CZ" altLang="ja-JP" dirty="0" smtClean="0"/>
          </a:p>
          <a:p>
            <a:r>
              <a:rPr lang="cs-CZ" altLang="ja-JP" dirty="0" smtClean="0"/>
              <a:t># str_opt_constr data</a:t>
            </a:r>
          </a:p>
          <a:p>
            <a:r>
              <a:rPr lang="cs-CZ" altLang="ja-JP" dirty="0" smtClean="0"/>
              <a:t> 1</a:t>
            </a:r>
          </a:p>
          <a:p>
            <a:r>
              <a:rPr lang="cs-CZ" altLang="ja-JP" dirty="0" smtClean="0"/>
              <a:t> 0</a:t>
            </a:r>
          </a:p>
          <a:p>
            <a:endParaRPr kumimoji="1" lang="ja-JP" altLang="en-US" dirty="0"/>
          </a:p>
        </p:txBody>
      </p:sp>
    </p:spTree>
    <p:extLst>
      <p:ext uri="{BB962C8B-B14F-4D97-AF65-F5344CB8AC3E}">
        <p14:creationId xmlns:p14="http://schemas.microsoft.com/office/powerpoint/2010/main" val="1534718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（６）</a:t>
            </a:r>
            <a:endParaRPr kumimoji="1" lang="ja-JP" altLang="en-US" dirty="0"/>
          </a:p>
        </p:txBody>
      </p:sp>
      <p:sp>
        <p:nvSpPr>
          <p:cNvPr id="3" name="コンテンツ プレースホルダー 2"/>
          <p:cNvSpPr>
            <a:spLocks noGrp="1"/>
          </p:cNvSpPr>
          <p:nvPr>
            <p:ph idx="1"/>
          </p:nvPr>
        </p:nvSpPr>
        <p:spPr>
          <a:xfrm>
            <a:off x="106841" y="1316632"/>
            <a:ext cx="8929497" cy="5541368"/>
          </a:xfrm>
        </p:spPr>
        <p:txBody>
          <a:bodyPr>
            <a:noAutofit/>
          </a:bodyPr>
          <a:lstStyle/>
          <a:p>
            <a:r>
              <a:rPr lang="ja-JP" altLang="en-US" sz="2200" dirty="0" smtClean="0"/>
              <a:t>計算の初期化</a:t>
            </a:r>
            <a:r>
              <a:rPr lang="en-US" altLang="ja-JP" sz="2200" dirty="0" smtClean="0"/>
              <a:t>(</a:t>
            </a:r>
            <a:r>
              <a:rPr lang="en-US" altLang="ja-JP" sz="2200" u="sng" dirty="0" err="1" smtClean="0"/>
              <a:t>inipot</a:t>
            </a:r>
            <a:r>
              <a:rPr lang="en-US" altLang="ja-JP" sz="2200" u="sng" dirty="0" smtClean="0"/>
              <a:t>)</a:t>
            </a:r>
            <a:r>
              <a:rPr lang="en-US" altLang="ja-JP" sz="2000" dirty="0" smtClean="0"/>
              <a:t/>
            </a:r>
            <a:br>
              <a:rPr lang="en-US" altLang="ja-JP" sz="2000" dirty="0" smtClean="0"/>
            </a:br>
            <a:r>
              <a:rPr lang="en-US" altLang="ja-JP" sz="2000" dirty="0"/>
              <a:t>$ export FORT10=.</a:t>
            </a:r>
            <a:r>
              <a:rPr lang="en-US" altLang="ja-JP" sz="2000" dirty="0" smtClean="0"/>
              <a:t>/</a:t>
            </a:r>
            <a:r>
              <a:rPr lang="en-US" altLang="ja-JP" sz="2000" dirty="0" err="1"/>
              <a:t>c</a:t>
            </a:r>
            <a:r>
              <a:rPr lang="en-US" altLang="ja-JP" sz="2000" dirty="0" err="1" smtClean="0"/>
              <a:t>u.cg</a:t>
            </a:r>
            <a:r>
              <a:rPr lang="en-US" altLang="ja-JP" sz="2000" dirty="0"/>
              <a:t/>
            </a:r>
            <a:br>
              <a:rPr lang="en-US" altLang="ja-JP" sz="2000" dirty="0"/>
            </a:br>
            <a:r>
              <a:rPr lang="en-US" altLang="ja-JP" sz="2000" dirty="0" smtClean="0"/>
              <a:t>$ </a:t>
            </a:r>
            <a:r>
              <a:rPr lang="en-US" altLang="ja-JP" sz="2000" dirty="0" err="1" smtClean="0"/>
              <a:t>inipot</a:t>
            </a:r>
            <a:r>
              <a:rPr lang="en-US" altLang="ja-JP" sz="2000" dirty="0" smtClean="0"/>
              <a:t> </a:t>
            </a:r>
            <a:r>
              <a:rPr lang="en-US" altLang="ja-JP" sz="2000" dirty="0"/>
              <a:t>&gt; </a:t>
            </a:r>
            <a:r>
              <a:rPr lang="en-US" altLang="ja-JP" sz="2000" dirty="0" smtClean="0"/>
              <a:t>inipot.log</a:t>
            </a:r>
            <a:br>
              <a:rPr lang="en-US" altLang="ja-JP" sz="2000" dirty="0" smtClean="0"/>
            </a:br>
            <a:r>
              <a:rPr lang="en-US" altLang="ja-JP" sz="2000" dirty="0" smtClean="0"/>
              <a:t>$ less inipot.log  </a:t>
            </a:r>
            <a:r>
              <a:rPr lang="ja-JP" altLang="en-US" sz="2000" dirty="0" smtClean="0"/>
              <a:t>（計算が終わったらログファイルの確認）</a:t>
            </a:r>
            <a:r>
              <a:rPr lang="en-US" altLang="ja-JP" sz="2000" dirty="0"/>
              <a:t/>
            </a:r>
            <a:br>
              <a:rPr lang="en-US" altLang="ja-JP" sz="2000" dirty="0"/>
            </a:br>
            <a:endParaRPr lang="en-US" altLang="ja-JP" sz="2000" dirty="0" smtClean="0"/>
          </a:p>
          <a:p>
            <a:r>
              <a:rPr lang="ja-JP" altLang="en-US" sz="2200" dirty="0" smtClean="0"/>
              <a:t>電子状態計算本体</a:t>
            </a:r>
            <a:r>
              <a:rPr lang="en-US" altLang="ja-JP" sz="2200" dirty="0" smtClean="0"/>
              <a:t>(</a:t>
            </a:r>
            <a:r>
              <a:rPr lang="en-US" altLang="ja-JP" sz="2200" u="sng" dirty="0" err="1" smtClean="0"/>
              <a:t>cgmrpt</a:t>
            </a:r>
            <a:r>
              <a:rPr lang="en-US" altLang="ja-JP" sz="2200" u="sng" dirty="0" smtClean="0"/>
              <a:t>)</a:t>
            </a:r>
            <a:r>
              <a:rPr lang="en-US" altLang="ja-JP" sz="2200" dirty="0" smtClean="0"/>
              <a:t/>
            </a:r>
            <a:br>
              <a:rPr lang="en-US" altLang="ja-JP" sz="2200" dirty="0" smtClean="0"/>
            </a:br>
            <a:r>
              <a:rPr lang="en-US" altLang="ja-JP" sz="2000" dirty="0"/>
              <a:t>$ export FORT10=.</a:t>
            </a:r>
            <a:r>
              <a:rPr lang="en-US" altLang="ja-JP" sz="2000" dirty="0" smtClean="0"/>
              <a:t>/</a:t>
            </a:r>
            <a:r>
              <a:rPr lang="en-US" altLang="ja-JP" sz="2000" dirty="0" err="1"/>
              <a:t>c</a:t>
            </a:r>
            <a:r>
              <a:rPr lang="en-US" altLang="ja-JP" sz="2000" dirty="0" err="1" smtClean="0"/>
              <a:t>u.cg</a:t>
            </a:r>
            <a:r>
              <a:rPr lang="en-US" altLang="ja-JP" sz="2000" dirty="0"/>
              <a:t/>
            </a:r>
            <a:br>
              <a:rPr lang="en-US" altLang="ja-JP" sz="2000" dirty="0"/>
            </a:br>
            <a:r>
              <a:rPr lang="en-US" altLang="ja-JP" sz="2000" dirty="0" smtClean="0"/>
              <a:t>$ </a:t>
            </a:r>
            <a:r>
              <a:rPr lang="en-US" altLang="ja-JP" sz="2000" dirty="0"/>
              <a:t>export OMP_NUM_THREADS =</a:t>
            </a:r>
            <a:r>
              <a:rPr lang="en-US" altLang="ja-JP" sz="2000" dirty="0" smtClean="0"/>
              <a:t> 4</a:t>
            </a:r>
            <a:r>
              <a:rPr lang="ja-JP" altLang="en-US" sz="2000" dirty="0" smtClean="0"/>
              <a:t>　</a:t>
            </a:r>
            <a:r>
              <a:rPr lang="en-US" altLang="ja-JP" sz="2000" dirty="0" smtClean="0"/>
              <a:t> </a:t>
            </a:r>
            <a:r>
              <a:rPr lang="ja-JP" altLang="en-US" sz="2000" dirty="0" smtClean="0"/>
              <a:t>（</a:t>
            </a:r>
            <a:r>
              <a:rPr lang="en-US" altLang="ja-JP" sz="2000" dirty="0" smtClean="0"/>
              <a:t>4</a:t>
            </a:r>
            <a:r>
              <a:rPr lang="ja-JP" altLang="en-US" sz="2000" dirty="0" smtClean="0"/>
              <a:t>スレッド並列計算する場合）</a:t>
            </a:r>
            <a:r>
              <a:rPr lang="en-US" altLang="ja-JP" sz="2000" dirty="0"/>
              <a:t/>
            </a:r>
            <a:br>
              <a:rPr lang="en-US" altLang="ja-JP" sz="2000" dirty="0"/>
            </a:br>
            <a:r>
              <a:rPr lang="en-US" altLang="ja-JP" sz="2000" dirty="0" smtClean="0"/>
              <a:t>$ </a:t>
            </a:r>
            <a:r>
              <a:rPr lang="en-US" altLang="ja-JP" sz="2000" dirty="0" err="1" smtClean="0"/>
              <a:t>cgmrpt</a:t>
            </a:r>
            <a:r>
              <a:rPr lang="en-US" altLang="ja-JP" sz="2000" dirty="0" smtClean="0"/>
              <a:t> </a:t>
            </a:r>
            <a:r>
              <a:rPr lang="en-US" altLang="ja-JP" sz="2000" dirty="0"/>
              <a:t>&gt; cgmrpt.log</a:t>
            </a:r>
            <a:br>
              <a:rPr lang="en-US" altLang="ja-JP" sz="2000" dirty="0"/>
            </a:br>
            <a:r>
              <a:rPr lang="en-US" altLang="ja-JP" sz="2000" dirty="0" smtClean="0"/>
              <a:t>$ </a:t>
            </a:r>
            <a:r>
              <a:rPr lang="en-US" altLang="ja-JP" sz="2000" dirty="0"/>
              <a:t>less cgmrpt.log  (check log file</a:t>
            </a:r>
            <a:r>
              <a:rPr lang="en-US" altLang="ja-JP" sz="2000" dirty="0" smtClean="0"/>
              <a:t>)</a:t>
            </a:r>
            <a:br>
              <a:rPr lang="en-US" altLang="ja-JP" sz="2000" dirty="0" smtClean="0"/>
            </a:br>
            <a:endParaRPr lang="en-US" altLang="ja-JP" sz="2000" dirty="0" smtClean="0"/>
          </a:p>
          <a:p>
            <a:r>
              <a:rPr lang="ja-JP" altLang="en-US" sz="2200" dirty="0" smtClean="0"/>
              <a:t>バンド図のためのデータ収集</a:t>
            </a:r>
            <a:r>
              <a:rPr lang="en-US" altLang="ja-JP" sz="2200" dirty="0" smtClean="0"/>
              <a:t>(</a:t>
            </a:r>
            <a:r>
              <a:rPr lang="en-US" altLang="ja-JP" sz="2200" u="sng" dirty="0" err="1" smtClean="0"/>
              <a:t>vbpef</a:t>
            </a:r>
            <a:r>
              <a:rPr lang="en-US" altLang="ja-JP" sz="2200" u="sng" dirty="0" smtClean="0"/>
              <a:t>)</a:t>
            </a:r>
            <a:r>
              <a:rPr lang="en-US" altLang="ja-JP" sz="2200" dirty="0" smtClean="0"/>
              <a:t/>
            </a:r>
            <a:br>
              <a:rPr lang="en-US" altLang="ja-JP" sz="2200" dirty="0" smtClean="0"/>
            </a:br>
            <a:r>
              <a:rPr lang="en-US" altLang="ja-JP" sz="2000" dirty="0"/>
              <a:t>$ </a:t>
            </a:r>
            <a:r>
              <a:rPr lang="en-US" altLang="ja-JP" sz="2000" dirty="0" err="1"/>
              <a:t>cp</a:t>
            </a:r>
            <a:r>
              <a:rPr lang="en-US" altLang="ja-JP" sz="2000" dirty="0"/>
              <a:t> </a:t>
            </a:r>
            <a:r>
              <a:rPr lang="ja-JP" altLang="ja-JP" sz="2000" dirty="0"/>
              <a:t>c</a:t>
            </a:r>
            <a:r>
              <a:rPr lang="en-US" altLang="ja-JP" sz="2000" dirty="0" err="1" smtClean="0"/>
              <a:t>u.cg</a:t>
            </a:r>
            <a:r>
              <a:rPr lang="en-US" altLang="ja-JP" sz="2000" dirty="0" smtClean="0"/>
              <a:t> </a:t>
            </a:r>
            <a:r>
              <a:rPr lang="en-US" altLang="ja-JP" sz="2000" dirty="0" err="1"/>
              <a:t>c</a:t>
            </a:r>
            <a:r>
              <a:rPr lang="en-US" altLang="ja-JP" sz="2000" dirty="0" err="1" smtClean="0"/>
              <a:t>u.pef</a:t>
            </a:r>
            <a:r>
              <a:rPr lang="en-US" altLang="ja-JP" sz="2000" dirty="0"/>
              <a:t/>
            </a:r>
            <a:br>
              <a:rPr lang="en-US" altLang="ja-JP" sz="2000" dirty="0"/>
            </a:br>
            <a:r>
              <a:rPr lang="en-US" altLang="ja-JP" sz="2000" dirty="0" err="1"/>
              <a:t>c</a:t>
            </a:r>
            <a:r>
              <a:rPr lang="en-US" altLang="ja-JP" sz="2000" dirty="0" err="1" smtClean="0"/>
              <a:t>u.pef</a:t>
            </a:r>
            <a:r>
              <a:rPr lang="en-US" altLang="ja-JP" sz="2000" dirty="0" smtClean="0"/>
              <a:t> </a:t>
            </a:r>
            <a:r>
              <a:rPr lang="ja-JP" altLang="en-US" sz="2000" dirty="0" smtClean="0"/>
              <a:t>を編集</a:t>
            </a:r>
            <a:endParaRPr lang="en-US" altLang="ja-JP"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37</a:t>
            </a:fld>
            <a:endParaRPr kumimoji="1" lang="ja-JP" altLang="en-US"/>
          </a:p>
        </p:txBody>
      </p:sp>
      <p:sp>
        <p:nvSpPr>
          <p:cNvPr id="5" name="テキスト ボックス 4"/>
          <p:cNvSpPr txBox="1"/>
          <p:nvPr/>
        </p:nvSpPr>
        <p:spPr>
          <a:xfrm>
            <a:off x="2900539" y="6002407"/>
            <a:ext cx="5360182" cy="707886"/>
          </a:xfrm>
          <a:prstGeom prst="rect">
            <a:avLst/>
          </a:prstGeom>
          <a:noFill/>
          <a:ln>
            <a:solidFill>
              <a:schemeClr val="tx1"/>
            </a:solidFill>
          </a:ln>
        </p:spPr>
        <p:txBody>
          <a:bodyPr wrap="square" rtlCol="0">
            <a:spAutoFit/>
          </a:bodyPr>
          <a:lstStyle/>
          <a:p>
            <a:r>
              <a:rPr lang="en-US" altLang="ja-JP" sz="2000" dirty="0" err="1" smtClean="0"/>
              <a:t>initial_lpt</a:t>
            </a:r>
            <a:r>
              <a:rPr lang="en-US" altLang="ja-JP" sz="2000" dirty="0" smtClean="0"/>
              <a:t> = 1 ! </a:t>
            </a:r>
            <a:r>
              <a:rPr lang="ja-JP" altLang="en-US" sz="2000" dirty="0" smtClean="0"/>
              <a:t>ローカルポテンシャルを読み込み</a:t>
            </a:r>
            <a:endParaRPr lang="en-US" altLang="ja-JP" sz="2000" dirty="0" smtClean="0"/>
          </a:p>
          <a:p>
            <a:r>
              <a:rPr lang="en-US" altLang="ja-JP" sz="2000" dirty="0" err="1" smtClean="0"/>
              <a:t>store_wfn</a:t>
            </a:r>
            <a:r>
              <a:rPr lang="en-US" altLang="ja-JP" sz="2000" dirty="0" smtClean="0"/>
              <a:t> = 0</a:t>
            </a:r>
            <a:endParaRPr kumimoji="1" lang="ja-JP" altLang="en-US" sz="2000" dirty="0"/>
          </a:p>
        </p:txBody>
      </p:sp>
    </p:spTree>
    <p:extLst>
      <p:ext uri="{BB962C8B-B14F-4D97-AF65-F5344CB8AC3E}">
        <p14:creationId xmlns:p14="http://schemas.microsoft.com/office/powerpoint/2010/main" val="1383146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（７）</a:t>
            </a:r>
            <a:endParaRPr kumimoji="1" lang="ja-JP" altLang="en-US" dirty="0"/>
          </a:p>
        </p:txBody>
      </p:sp>
      <p:sp>
        <p:nvSpPr>
          <p:cNvPr id="3" name="コンテンツ プレースホルダー 2"/>
          <p:cNvSpPr>
            <a:spLocks noGrp="1"/>
          </p:cNvSpPr>
          <p:nvPr>
            <p:ph idx="1"/>
          </p:nvPr>
        </p:nvSpPr>
        <p:spPr>
          <a:xfrm>
            <a:off x="433478" y="1316632"/>
            <a:ext cx="8253322" cy="5039718"/>
          </a:xfrm>
        </p:spPr>
        <p:txBody>
          <a:bodyPr>
            <a:normAutofit/>
          </a:bodyPr>
          <a:lstStyle/>
          <a:p>
            <a:pPr>
              <a:buFont typeface="Arial" pitchFamily="34" charset="0"/>
              <a:buChar char="•"/>
            </a:pPr>
            <a:r>
              <a:rPr lang="ja-JP" altLang="ja-JP" sz="2000" dirty="0"/>
              <a:t>c</a:t>
            </a:r>
            <a:r>
              <a:rPr lang="en-US" altLang="ja-JP" sz="2000" dirty="0" err="1" smtClean="0"/>
              <a:t>u.pef</a:t>
            </a:r>
            <a:r>
              <a:rPr lang="en-US" altLang="ja-JP" sz="2000" dirty="0" smtClean="0"/>
              <a:t> </a:t>
            </a:r>
            <a:r>
              <a:rPr lang="ja-JP" altLang="en-US" sz="2000" dirty="0" smtClean="0"/>
              <a:t>に</a:t>
            </a:r>
            <a:r>
              <a:rPr lang="en-US" altLang="ja-JP" sz="2000" dirty="0" smtClean="0"/>
              <a:t> </a:t>
            </a:r>
            <a:r>
              <a:rPr lang="en-US" altLang="ja-JP" sz="2000" dirty="0"/>
              <a:t>“#trace band data” parameters </a:t>
            </a:r>
            <a:r>
              <a:rPr lang="ja-JP" altLang="en-US" sz="2000" dirty="0" smtClean="0"/>
              <a:t>を書き加える</a:t>
            </a:r>
            <a:endParaRPr lang="en-US" altLang="ja-JP" sz="2000" dirty="0" smtClean="0"/>
          </a:p>
          <a:p>
            <a:pPr>
              <a:buNone/>
            </a:pPr>
            <a:endParaRPr lang="en-US" altLang="ja-JP" sz="2000" dirty="0" smtClean="0"/>
          </a:p>
          <a:p>
            <a:pPr>
              <a:buNone/>
            </a:pPr>
            <a:endParaRPr lang="en-US" altLang="ja-JP" sz="2000" dirty="0" smtClean="0"/>
          </a:p>
          <a:p>
            <a:pPr>
              <a:buNone/>
            </a:pPr>
            <a:endParaRPr lang="en-US" altLang="ja-JP" sz="2000" dirty="0" smtClean="0"/>
          </a:p>
          <a:p>
            <a:pPr>
              <a:buNone/>
            </a:pPr>
            <a:endParaRPr lang="en-US" altLang="ja-JP" sz="2000" dirty="0" smtClean="0"/>
          </a:p>
          <a:p>
            <a:pPr>
              <a:buNone/>
            </a:pPr>
            <a:endParaRPr lang="en-US" altLang="ja-JP" sz="2000" dirty="0" smtClean="0"/>
          </a:p>
          <a:p>
            <a:pPr>
              <a:buNone/>
            </a:pPr>
            <a:endParaRPr lang="en-US" altLang="ja-JP" sz="2000" dirty="0" smtClean="0"/>
          </a:p>
          <a:p>
            <a:pPr>
              <a:buNone/>
            </a:pPr>
            <a:endParaRPr lang="en-US" altLang="ja-JP" sz="2000" dirty="0" smtClean="0"/>
          </a:p>
          <a:p>
            <a:pPr>
              <a:buNone/>
            </a:pPr>
            <a:endParaRPr lang="en-US" altLang="ja-JP" sz="2000" dirty="0" smtClean="0"/>
          </a:p>
          <a:p>
            <a:pPr>
              <a:buNone/>
            </a:pPr>
            <a:r>
              <a:rPr lang="en-US" altLang="ja-JP" sz="2000" dirty="0" smtClean="0"/>
              <a:t>$ </a:t>
            </a:r>
            <a:r>
              <a:rPr lang="en-US" altLang="ja-JP" sz="2000" dirty="0"/>
              <a:t>export FORT10=.</a:t>
            </a:r>
            <a:r>
              <a:rPr lang="en-US" altLang="ja-JP" sz="2000" dirty="0" smtClean="0"/>
              <a:t>/</a:t>
            </a:r>
            <a:r>
              <a:rPr lang="en-US" altLang="ja-JP" sz="2000" dirty="0" err="1" smtClean="0"/>
              <a:t>cu.pef</a:t>
            </a:r>
            <a:endParaRPr lang="en-US" altLang="ja-JP" sz="2000" dirty="0"/>
          </a:p>
          <a:p>
            <a:pPr>
              <a:buNone/>
            </a:pPr>
            <a:r>
              <a:rPr lang="en-US" altLang="ja-JP" sz="2000" dirty="0" smtClean="0"/>
              <a:t>$ </a:t>
            </a:r>
            <a:r>
              <a:rPr lang="en-US" altLang="ja-JP" sz="2000" dirty="0"/>
              <a:t>export </a:t>
            </a:r>
            <a:r>
              <a:rPr lang="en-US" altLang="ja-JP" sz="1600" dirty="0"/>
              <a:t>OMP_NUM_THREADS</a:t>
            </a:r>
            <a:r>
              <a:rPr lang="en-US" altLang="ja-JP" sz="2000" dirty="0"/>
              <a:t> =</a:t>
            </a:r>
            <a:r>
              <a:rPr lang="en-US" altLang="ja-JP" sz="2000" dirty="0" smtClean="0"/>
              <a:t> 4 </a:t>
            </a:r>
          </a:p>
          <a:p>
            <a:pPr>
              <a:buNone/>
            </a:pPr>
            <a:r>
              <a:rPr lang="en-US" altLang="ja-JP" sz="2000" dirty="0" smtClean="0"/>
              <a:t>$ </a:t>
            </a:r>
            <a:r>
              <a:rPr lang="en-US" altLang="ja-JP" sz="2000" dirty="0" err="1" smtClean="0"/>
              <a:t>vbpef</a:t>
            </a:r>
            <a:r>
              <a:rPr lang="en-US" altLang="ja-JP" sz="2000" dirty="0" smtClean="0"/>
              <a:t> </a:t>
            </a:r>
            <a:r>
              <a:rPr lang="en-US" altLang="ja-JP" sz="2000" dirty="0"/>
              <a:t>&gt; </a:t>
            </a:r>
            <a:r>
              <a:rPr lang="en-US" altLang="ja-JP" sz="2000" dirty="0" smtClean="0"/>
              <a:t>vbpef.log</a:t>
            </a:r>
          </a:p>
          <a:p>
            <a:pPr>
              <a:buNone/>
            </a:pPr>
            <a:r>
              <a:rPr lang="en-US" altLang="ja-JP" sz="2000" dirty="0" smtClean="0"/>
              <a:t>$ </a:t>
            </a:r>
            <a:r>
              <a:rPr lang="en-US" altLang="ja-JP" sz="2000" dirty="0"/>
              <a:t>less vbpef.log  (check log file)</a:t>
            </a:r>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38</a:t>
            </a:fld>
            <a:endParaRPr kumimoji="1" lang="ja-JP" altLang="en-US"/>
          </a:p>
        </p:txBody>
      </p:sp>
      <p:sp>
        <p:nvSpPr>
          <p:cNvPr id="6" name="テキスト ボックス 5"/>
          <p:cNvSpPr txBox="1"/>
          <p:nvPr/>
        </p:nvSpPr>
        <p:spPr>
          <a:xfrm>
            <a:off x="822960" y="1735810"/>
            <a:ext cx="5552440" cy="2800766"/>
          </a:xfrm>
          <a:prstGeom prst="rect">
            <a:avLst/>
          </a:prstGeom>
          <a:noFill/>
          <a:ln>
            <a:solidFill>
              <a:schemeClr val="tx1"/>
            </a:solidFill>
          </a:ln>
        </p:spPr>
        <p:txBody>
          <a:bodyPr wrap="square" rtlCol="0">
            <a:spAutoFit/>
          </a:bodyPr>
          <a:lstStyle/>
          <a:p>
            <a:r>
              <a:rPr lang="en-US" altLang="ja-JP" sz="1600" dirty="0" smtClean="0"/>
              <a:t># trace band data</a:t>
            </a:r>
            <a:br>
              <a:rPr lang="en-US" altLang="ja-JP" sz="1600" dirty="0" smtClean="0"/>
            </a:br>
            <a:r>
              <a:rPr lang="en-US" altLang="ja-JP" sz="1600" dirty="0" smtClean="0"/>
              <a:t> &amp;</a:t>
            </a:r>
            <a:r>
              <a:rPr lang="en-US" altLang="ja-JP" sz="1600" dirty="0" err="1" smtClean="0"/>
              <a:t>trace_band</a:t>
            </a:r>
            <a:r>
              <a:rPr lang="en-US" altLang="ja-JP" sz="1600" dirty="0" smtClean="0"/>
              <a:t/>
            </a:r>
            <a:br>
              <a:rPr lang="en-US" altLang="ja-JP" sz="1600" dirty="0" smtClean="0"/>
            </a:br>
            <a:r>
              <a:rPr lang="en-US" altLang="ja-JP" sz="1600" dirty="0" smtClean="0"/>
              <a:t> </a:t>
            </a:r>
            <a:r>
              <a:rPr lang="en-US" altLang="ja-JP" sz="1600" dirty="0" err="1" smtClean="0"/>
              <a:t>distrib_mode</a:t>
            </a:r>
            <a:r>
              <a:rPr lang="en-US" altLang="ja-JP" sz="1600" dirty="0" smtClean="0"/>
              <a:t> = none,</a:t>
            </a:r>
            <a:br>
              <a:rPr lang="en-US" altLang="ja-JP" sz="1600" dirty="0" smtClean="0"/>
            </a:br>
            <a:r>
              <a:rPr lang="en-US" altLang="ja-JP" sz="1600" dirty="0" err="1" smtClean="0"/>
              <a:t>output_wave_function</a:t>
            </a:r>
            <a:r>
              <a:rPr lang="en-US" altLang="ja-JP" sz="1600" dirty="0" smtClean="0"/>
              <a:t> = 1,　! </a:t>
            </a:r>
            <a:r>
              <a:rPr lang="ja-JP" altLang="en-US" sz="1600" dirty="0" smtClean="0"/>
              <a:t>トレースした</a:t>
            </a:r>
            <a:r>
              <a:rPr lang="en-US" altLang="ja-JP" sz="1600" dirty="0" err="1" smtClean="0"/>
              <a:t>k</a:t>
            </a:r>
            <a:r>
              <a:rPr lang="ja-JP" altLang="en-US" sz="1600" dirty="0" smtClean="0"/>
              <a:t>点の波動関数を書く</a:t>
            </a:r>
            <a:r>
              <a:rPr lang="en-US" altLang="ja-JP" sz="1600" dirty="0" smtClean="0"/>
              <a:t/>
            </a:r>
            <a:br>
              <a:rPr lang="en-US" altLang="ja-JP" sz="1600" dirty="0" smtClean="0"/>
            </a:br>
            <a:r>
              <a:rPr lang="en-US" altLang="ja-JP" sz="1600" dirty="0" smtClean="0"/>
              <a:t> </a:t>
            </a:r>
            <a:r>
              <a:rPr lang="en-US" altLang="ja-JP" sz="1600" dirty="0" err="1" smtClean="0"/>
              <a:t>number_trace_block</a:t>
            </a:r>
            <a:r>
              <a:rPr lang="en-US" altLang="ja-JP" sz="1600" dirty="0" smtClean="0"/>
              <a:t> = 7</a:t>
            </a:r>
            <a:br>
              <a:rPr lang="en-US" altLang="ja-JP" sz="1600" dirty="0" smtClean="0"/>
            </a:br>
            <a:r>
              <a:rPr lang="en-US" altLang="ja-JP" sz="1600" dirty="0" smtClean="0"/>
              <a:t>/</a:t>
            </a:r>
            <a:br>
              <a:rPr lang="en-US" altLang="ja-JP" sz="1600" dirty="0" smtClean="0"/>
            </a:br>
            <a:r>
              <a:rPr lang="en-US" altLang="ja-JP" sz="1600" dirty="0" smtClean="0"/>
              <a:t>   G         X           K            G         L            K           W          X</a:t>
            </a:r>
            <a:br>
              <a:rPr lang="en-US" altLang="ja-JP" sz="1600" dirty="0" smtClean="0"/>
            </a:br>
            <a:r>
              <a:rPr lang="en-US" altLang="ja-JP" sz="1600" dirty="0" smtClean="0"/>
              <a:t>  1.0      1.0      0.750      0.0      0.5      0.750      0.75      0.5</a:t>
            </a:r>
            <a:br>
              <a:rPr lang="en-US" altLang="ja-JP" sz="1600" dirty="0" smtClean="0"/>
            </a:br>
            <a:r>
              <a:rPr lang="en-US" altLang="ja-JP" sz="1600" dirty="0" smtClean="0"/>
              <a:t>  0.0      0.5      0.375      0.0      0.5      0.375      0.25      0.0</a:t>
            </a:r>
            <a:br>
              <a:rPr lang="en-US" altLang="ja-JP" sz="1600" dirty="0" smtClean="0"/>
            </a:br>
            <a:r>
              <a:rPr lang="en-US" altLang="ja-JP" sz="1600" dirty="0" smtClean="0"/>
              <a:t>  0.0      0.5      0.375      0.0      0.5      0.375      0.50      0.5</a:t>
            </a:r>
            <a:br>
              <a:rPr lang="en-US" altLang="ja-JP" sz="1600" dirty="0" smtClean="0"/>
            </a:br>
            <a:r>
              <a:rPr lang="en-US" altLang="ja-JP" sz="1600" dirty="0" smtClean="0"/>
              <a:t>        10         5            10        10        10            5             5</a:t>
            </a:r>
            <a:endParaRPr kumimoji="1" lang="ja-JP" altLang="en-US" sz="1600" dirty="0"/>
          </a:p>
        </p:txBody>
      </p:sp>
    </p:spTree>
    <p:extLst>
      <p:ext uri="{BB962C8B-B14F-4D97-AF65-F5344CB8AC3E}">
        <p14:creationId xmlns:p14="http://schemas.microsoft.com/office/powerpoint/2010/main" val="19778724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（８）</a:t>
            </a:r>
            <a:endParaRPr kumimoji="1" lang="ja-JP" altLang="en-US" dirty="0"/>
          </a:p>
        </p:txBody>
      </p:sp>
      <p:sp>
        <p:nvSpPr>
          <p:cNvPr id="3" name="コンテンツ プレースホルダー 2"/>
          <p:cNvSpPr>
            <a:spLocks noGrp="1"/>
          </p:cNvSpPr>
          <p:nvPr>
            <p:ph idx="1"/>
          </p:nvPr>
        </p:nvSpPr>
        <p:spPr>
          <a:xfrm>
            <a:off x="457200" y="1316633"/>
            <a:ext cx="8333863" cy="5039718"/>
          </a:xfrm>
        </p:spPr>
        <p:txBody>
          <a:bodyPr>
            <a:normAutofit/>
          </a:bodyPr>
          <a:lstStyle/>
          <a:p>
            <a:r>
              <a:rPr lang="ja-JP" altLang="en-US" sz="2200" dirty="0" smtClean="0"/>
              <a:t>バンド図をプロット</a:t>
            </a:r>
            <a:r>
              <a:rPr lang="en-US" altLang="ja-JP" sz="2000" dirty="0" smtClean="0"/>
              <a:t/>
            </a:r>
            <a:br>
              <a:rPr lang="en-US" altLang="ja-JP" sz="2000" dirty="0" smtClean="0"/>
            </a:br>
            <a:r>
              <a:rPr lang="en-US" altLang="ja-JP" sz="2000" dirty="0" smtClean="0"/>
              <a:t>$ vbpef2gp-lsda –</a:t>
            </a:r>
            <a:r>
              <a:rPr lang="en-US" altLang="ja-JP" sz="2000" dirty="0" err="1" smtClean="0"/>
              <a:t>fCu</a:t>
            </a:r>
            <a:r>
              <a:rPr lang="en-US" altLang="ja-JP" sz="2000" dirty="0" smtClean="0"/>
              <a:t> –e[EF] ./</a:t>
            </a:r>
            <a:r>
              <a:rPr lang="ja-JP" altLang="ja-JP" sz="2000" dirty="0" err="1"/>
              <a:t>c</a:t>
            </a:r>
            <a:r>
              <a:rPr lang="en-US" altLang="ja-JP" sz="2000" dirty="0" err="1" smtClean="0"/>
              <a:t>u.band</a:t>
            </a:r>
            <a:r>
              <a:rPr lang="en-US" altLang="ja-JP" sz="2000" dirty="0" smtClean="0"/>
              <a:t/>
            </a:r>
            <a:br>
              <a:rPr lang="en-US" altLang="ja-JP" sz="2000" dirty="0" smtClean="0"/>
            </a:br>
            <a:r>
              <a:rPr lang="en-US" altLang="ja-JP" sz="2000" dirty="0" smtClean="0"/>
              <a:t>$ </a:t>
            </a:r>
            <a:r>
              <a:rPr lang="en-US" altLang="ja-JP" sz="2000" dirty="0" err="1" smtClean="0"/>
              <a:t>gnuplot</a:t>
            </a:r>
            <a:r>
              <a:rPr lang="en-US" altLang="ja-JP" sz="2000" dirty="0"/>
              <a:t/>
            </a:r>
            <a:br>
              <a:rPr lang="en-US" altLang="ja-JP" sz="2000" dirty="0"/>
            </a:br>
            <a:r>
              <a:rPr lang="en-US" altLang="ja-JP" sz="2000" dirty="0" err="1"/>
              <a:t>gnuplot</a:t>
            </a:r>
            <a:r>
              <a:rPr lang="en-US" altLang="ja-JP" sz="2000" dirty="0"/>
              <a:t>&gt; </a:t>
            </a:r>
            <a:r>
              <a:rPr lang="en-US" altLang="ja-JP" sz="2000" dirty="0" smtClean="0"/>
              <a:t>load “</a:t>
            </a:r>
            <a:r>
              <a:rPr lang="en-US" altLang="ja-JP" sz="2000" dirty="0" err="1"/>
              <a:t>c</a:t>
            </a:r>
            <a:r>
              <a:rPr lang="en-US" altLang="ja-JP" sz="2000" dirty="0" err="1" smtClean="0"/>
              <a:t>u.gp</a:t>
            </a:r>
            <a:r>
              <a:rPr lang="en-US" altLang="ja-JP" sz="2000" dirty="0"/>
              <a:t>”</a:t>
            </a:r>
            <a:br>
              <a:rPr lang="en-US" altLang="ja-JP" sz="2000" dirty="0"/>
            </a:br>
            <a:r>
              <a:rPr lang="en-US" altLang="ja-JP" sz="2000" dirty="0" err="1"/>
              <a:t>gnuplot</a:t>
            </a:r>
            <a:r>
              <a:rPr lang="en-US" altLang="ja-JP" sz="2000" dirty="0"/>
              <a:t>&gt; </a:t>
            </a:r>
            <a:r>
              <a:rPr lang="en-US" altLang="ja-JP" sz="2000" dirty="0" smtClean="0"/>
              <a:t>quit</a:t>
            </a:r>
            <a:r>
              <a:rPr lang="en-US" altLang="ja-JP" sz="2000" dirty="0"/>
              <a:t/>
            </a:r>
            <a:br>
              <a:rPr lang="en-US" altLang="ja-JP" sz="2000" dirty="0"/>
            </a:br>
            <a:endParaRPr lang="en-US" altLang="ja-JP" sz="2000" dirty="0" smtClean="0"/>
          </a:p>
          <a:p>
            <a:pPr>
              <a:lnSpc>
                <a:spcPct val="130000"/>
              </a:lnSpc>
            </a:pPr>
            <a:r>
              <a:rPr lang="en-US" altLang="ja-JP" sz="2200" dirty="0" smtClean="0"/>
              <a:t>Projected DOS</a:t>
            </a:r>
            <a:r>
              <a:rPr lang="ja-JP" altLang="en-US" sz="2200" dirty="0" smtClean="0"/>
              <a:t>の計算（</a:t>
            </a:r>
            <a:r>
              <a:rPr lang="en-US" altLang="ja-JP" sz="2200" u="sng" dirty="0" smtClean="0"/>
              <a:t>wfn2chg</a:t>
            </a:r>
            <a:r>
              <a:rPr lang="ja-JP" altLang="en-US" sz="2200" u="sng" dirty="0" smtClean="0"/>
              <a:t>）</a:t>
            </a:r>
            <a:r>
              <a:rPr lang="en-US" altLang="ja-JP" sz="2000" u="sng" dirty="0" smtClean="0"/>
              <a:t/>
            </a:r>
            <a:br>
              <a:rPr lang="en-US" altLang="ja-JP" sz="2000" u="sng" dirty="0" smtClean="0"/>
            </a:br>
            <a:r>
              <a:rPr lang="en-US" altLang="ja-JP" sz="2000" dirty="0" smtClean="0"/>
              <a:t>$ </a:t>
            </a:r>
            <a:r>
              <a:rPr lang="en-US" altLang="ja-JP" sz="2000" dirty="0" err="1"/>
              <a:t>cp</a:t>
            </a:r>
            <a:r>
              <a:rPr lang="en-US" altLang="ja-JP" sz="2000" dirty="0"/>
              <a:t> </a:t>
            </a:r>
            <a:r>
              <a:rPr lang="en-US" altLang="ja-JP" sz="2000" dirty="0" err="1"/>
              <a:t>c</a:t>
            </a:r>
            <a:r>
              <a:rPr lang="en-US" altLang="ja-JP" sz="2000" dirty="0" err="1" smtClean="0"/>
              <a:t>u.pef</a:t>
            </a:r>
            <a:r>
              <a:rPr lang="en-US" altLang="ja-JP" sz="2000" dirty="0" smtClean="0"/>
              <a:t> </a:t>
            </a:r>
            <a:r>
              <a:rPr lang="en-US" altLang="ja-JP" sz="2000" dirty="0"/>
              <a:t>c</a:t>
            </a:r>
            <a:r>
              <a:rPr lang="en-US" altLang="ja-JP" sz="2000" dirty="0" smtClean="0"/>
              <a:t>u.w2c</a:t>
            </a:r>
            <a:br>
              <a:rPr lang="en-US" altLang="ja-JP" sz="2000" dirty="0" smtClean="0"/>
            </a:br>
            <a:r>
              <a:rPr lang="en-US" altLang="ja-JP" sz="2000" dirty="0" smtClean="0"/>
              <a:t>cu.w2c </a:t>
            </a:r>
            <a:r>
              <a:rPr lang="ja-JP" altLang="en-US" sz="2000" dirty="0" smtClean="0"/>
              <a:t>を編集</a:t>
            </a:r>
            <a:r>
              <a:rPr lang="en-US" altLang="ja-JP" sz="2000" dirty="0" smtClean="0"/>
              <a:t/>
            </a:r>
            <a:br>
              <a:rPr lang="en-US" altLang="ja-JP" sz="2000" dirty="0" smtClean="0"/>
            </a:br>
            <a:r>
              <a:rPr lang="en-US" altLang="ja-JP" sz="2000" dirty="0" smtClean="0"/>
              <a:t>cu.w2c </a:t>
            </a:r>
            <a:r>
              <a:rPr lang="ja-JP" altLang="en-US" sz="2000" dirty="0" smtClean="0"/>
              <a:t>に</a:t>
            </a:r>
            <a:r>
              <a:rPr lang="en-US" altLang="ja-JP" sz="2000" dirty="0" smtClean="0"/>
              <a:t> </a:t>
            </a:r>
            <a:r>
              <a:rPr lang="en-US" altLang="ja-JP" sz="2000" dirty="0"/>
              <a:t>“#inspect </a:t>
            </a:r>
            <a:r>
              <a:rPr lang="en-US" altLang="ja-JP" sz="2000" dirty="0" err="1"/>
              <a:t>wfn</a:t>
            </a:r>
            <a:r>
              <a:rPr lang="en-US" altLang="ja-JP" sz="2000" dirty="0"/>
              <a:t> data” parameters </a:t>
            </a:r>
            <a:r>
              <a:rPr lang="ja-JP" altLang="en-US" sz="2000" dirty="0" smtClean="0"/>
              <a:t>を書き加える</a:t>
            </a:r>
            <a:r>
              <a:rPr lang="en-US" altLang="ja-JP" sz="2000" dirty="0" smtClean="0"/>
              <a:t/>
            </a:r>
            <a:br>
              <a:rPr lang="en-US" altLang="ja-JP" sz="2000" dirty="0" smtClean="0"/>
            </a:br>
            <a:endParaRPr lang="en-US" altLang="ja-JP"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39</a:t>
            </a:fld>
            <a:endParaRPr kumimoji="1" lang="ja-JP" altLang="en-US"/>
          </a:p>
        </p:txBody>
      </p:sp>
      <p:sp>
        <p:nvSpPr>
          <p:cNvPr id="5" name="テキスト ボックス 4"/>
          <p:cNvSpPr txBox="1"/>
          <p:nvPr/>
        </p:nvSpPr>
        <p:spPr>
          <a:xfrm>
            <a:off x="849418" y="5048919"/>
            <a:ext cx="6532536" cy="1323439"/>
          </a:xfrm>
          <a:prstGeom prst="rect">
            <a:avLst/>
          </a:prstGeom>
          <a:noFill/>
          <a:ln>
            <a:solidFill>
              <a:schemeClr val="tx1"/>
            </a:solidFill>
          </a:ln>
        </p:spPr>
        <p:txBody>
          <a:bodyPr wrap="square" rtlCol="0">
            <a:spAutoFit/>
          </a:bodyPr>
          <a:lstStyle/>
          <a:p>
            <a:r>
              <a:rPr lang="en-US" altLang="ja-JP" sz="1600" dirty="0" smtClean="0"/>
              <a:t># inspect </a:t>
            </a:r>
            <a:r>
              <a:rPr lang="en-US" altLang="ja-JP" sz="1600" dirty="0" err="1" smtClean="0"/>
              <a:t>wfn</a:t>
            </a:r>
            <a:r>
              <a:rPr lang="en-US" altLang="ja-JP" sz="1600" dirty="0" smtClean="0"/>
              <a:t> data</a:t>
            </a:r>
            <a:br>
              <a:rPr lang="en-US" altLang="ja-JP" sz="1600" dirty="0" smtClean="0"/>
            </a:br>
            <a:r>
              <a:rPr lang="en-US" altLang="ja-JP" sz="1600" dirty="0" smtClean="0"/>
              <a:t> &amp;</a:t>
            </a:r>
            <a:r>
              <a:rPr lang="en-US" altLang="ja-JP" sz="1600" dirty="0" err="1" smtClean="0"/>
              <a:t>inspect_wfn</a:t>
            </a:r>
            <a:r>
              <a:rPr lang="en-US" altLang="ja-JP" sz="1600" dirty="0" smtClean="0"/>
              <a:t/>
            </a:r>
            <a:br>
              <a:rPr lang="en-US" altLang="ja-JP" sz="1600" dirty="0" smtClean="0"/>
            </a:br>
            <a:r>
              <a:rPr lang="en-US" altLang="ja-JP" sz="1600" dirty="0" smtClean="0"/>
              <a:t> </a:t>
            </a:r>
            <a:r>
              <a:rPr lang="en-US" altLang="ja-JP" sz="1600" dirty="0" err="1" smtClean="0"/>
              <a:t>distrib_mode</a:t>
            </a:r>
            <a:r>
              <a:rPr lang="en-US" altLang="ja-JP" sz="1600" dirty="0" smtClean="0"/>
              <a:t> = </a:t>
            </a:r>
            <a:r>
              <a:rPr lang="en-US" altLang="ja-JP" sz="1600" dirty="0" err="1" smtClean="0"/>
              <a:t>pdos</a:t>
            </a:r>
            <a:r>
              <a:rPr lang="en-US" altLang="ja-JP" sz="1600" dirty="0" smtClean="0"/>
              <a:t>,</a:t>
            </a:r>
            <a:br>
              <a:rPr lang="en-US" altLang="ja-JP" sz="1600" dirty="0" smtClean="0"/>
            </a:br>
            <a:r>
              <a:rPr lang="en-US" altLang="ja-JP" sz="1600" dirty="0" smtClean="0"/>
              <a:t> </a:t>
            </a:r>
            <a:r>
              <a:rPr lang="en-US" altLang="ja-JP" sz="1600" dirty="0" err="1" smtClean="0"/>
              <a:t>pdos_target_atom</a:t>
            </a:r>
            <a:r>
              <a:rPr lang="en-US" altLang="ja-JP" sz="1600" dirty="0" smtClean="0"/>
              <a:t> = 1</a:t>
            </a:r>
            <a:br>
              <a:rPr lang="en-US" altLang="ja-JP" sz="1600" dirty="0" smtClean="0"/>
            </a:br>
            <a:r>
              <a:rPr lang="en-US" altLang="ja-JP" sz="1600" dirty="0" smtClean="0"/>
              <a:t>/</a:t>
            </a:r>
            <a:endParaRPr kumimoji="1" lang="ja-JP" altLang="en-US" sz="1600" dirty="0"/>
          </a:p>
        </p:txBody>
      </p:sp>
      <p:sp>
        <p:nvSpPr>
          <p:cNvPr id="6" name="テキスト ボックス 5"/>
          <p:cNvSpPr txBox="1"/>
          <p:nvPr/>
        </p:nvSpPr>
        <p:spPr>
          <a:xfrm>
            <a:off x="2643790" y="4148128"/>
            <a:ext cx="5137689" cy="369332"/>
          </a:xfrm>
          <a:prstGeom prst="rect">
            <a:avLst/>
          </a:prstGeom>
          <a:noFill/>
          <a:ln>
            <a:solidFill>
              <a:schemeClr val="tx1"/>
            </a:solidFill>
          </a:ln>
        </p:spPr>
        <p:txBody>
          <a:bodyPr wrap="square" rtlCol="0">
            <a:spAutoFit/>
          </a:bodyPr>
          <a:lstStyle/>
          <a:p>
            <a:r>
              <a:rPr lang="en-US" altLang="ja-JP" dirty="0" err="1" smtClean="0"/>
              <a:t>initial_wfn</a:t>
            </a:r>
            <a:r>
              <a:rPr lang="en-US" altLang="ja-JP" dirty="0" smtClean="0"/>
              <a:t> = 1</a:t>
            </a:r>
            <a:endParaRPr kumimoji="1" lang="ja-JP" altLang="en-US" dirty="0"/>
          </a:p>
        </p:txBody>
      </p:sp>
      <p:sp>
        <p:nvSpPr>
          <p:cNvPr id="7" name="テキスト ボックス 6"/>
          <p:cNvSpPr txBox="1"/>
          <p:nvPr/>
        </p:nvSpPr>
        <p:spPr>
          <a:xfrm>
            <a:off x="4203700" y="2489200"/>
            <a:ext cx="4063507" cy="646331"/>
          </a:xfrm>
          <a:prstGeom prst="rect">
            <a:avLst/>
          </a:prstGeom>
          <a:noFill/>
        </p:spPr>
        <p:txBody>
          <a:bodyPr wrap="none" rtlCol="0">
            <a:spAutoFit/>
          </a:bodyPr>
          <a:lstStyle/>
          <a:p>
            <a:r>
              <a:rPr kumimoji="1" lang="en-US" altLang="ja-JP" dirty="0" smtClean="0">
                <a:solidFill>
                  <a:schemeClr val="accent6"/>
                </a:solidFill>
              </a:rPr>
              <a:t>[EF]</a:t>
            </a:r>
            <a:r>
              <a:rPr kumimoji="1" lang="ja-JP" altLang="en-US" dirty="0" smtClean="0">
                <a:solidFill>
                  <a:schemeClr val="accent6"/>
                </a:solidFill>
              </a:rPr>
              <a:t>は</a:t>
            </a:r>
            <a:r>
              <a:rPr kumimoji="1" lang="en-US" altLang="ja-JP" dirty="0" err="1" smtClean="0">
                <a:solidFill>
                  <a:schemeClr val="accent6"/>
                </a:solidFill>
              </a:rPr>
              <a:t>cgmrpt</a:t>
            </a:r>
            <a:r>
              <a:rPr kumimoji="1" lang="ja-JP" altLang="en-US" dirty="0" smtClean="0">
                <a:solidFill>
                  <a:schemeClr val="accent6"/>
                </a:solidFill>
              </a:rPr>
              <a:t>の</a:t>
            </a:r>
            <a:r>
              <a:rPr kumimoji="1" lang="en-US" altLang="ja-JP" dirty="0" smtClean="0">
                <a:solidFill>
                  <a:schemeClr val="accent6"/>
                </a:solidFill>
              </a:rPr>
              <a:t>99</a:t>
            </a:r>
            <a:r>
              <a:rPr kumimoji="1" lang="ja-JP" altLang="en-US" dirty="0" smtClean="0">
                <a:solidFill>
                  <a:schemeClr val="accent6"/>
                </a:solidFill>
              </a:rPr>
              <a:t>番出力から読み取る。</a:t>
            </a:r>
            <a:endParaRPr kumimoji="1" lang="en-US" altLang="ja-JP" dirty="0" smtClean="0">
              <a:solidFill>
                <a:schemeClr val="accent6"/>
              </a:solidFill>
            </a:endParaRPr>
          </a:p>
          <a:p>
            <a:r>
              <a:rPr lang="en-US" altLang="ja-JP" dirty="0" err="1" smtClean="0">
                <a:solidFill>
                  <a:schemeClr val="accent6"/>
                </a:solidFill>
              </a:rPr>
              <a:t>hartree</a:t>
            </a:r>
            <a:r>
              <a:rPr lang="ja-JP" altLang="en-US" dirty="0" smtClean="0">
                <a:solidFill>
                  <a:schemeClr val="accent6"/>
                </a:solidFill>
              </a:rPr>
              <a:t>から</a:t>
            </a:r>
            <a:r>
              <a:rPr lang="en-US" altLang="ja-JP" dirty="0" err="1" smtClean="0">
                <a:solidFill>
                  <a:schemeClr val="accent6"/>
                </a:solidFill>
              </a:rPr>
              <a:t>eV</a:t>
            </a:r>
            <a:r>
              <a:rPr lang="en-US" altLang="ja-JP" dirty="0" smtClean="0">
                <a:solidFill>
                  <a:schemeClr val="accent6"/>
                </a:solidFill>
              </a:rPr>
              <a:t> </a:t>
            </a:r>
            <a:r>
              <a:rPr lang="ja-JP" altLang="en-US" dirty="0" smtClean="0">
                <a:solidFill>
                  <a:schemeClr val="accent6"/>
                </a:solidFill>
              </a:rPr>
              <a:t>単位に直すこと。</a:t>
            </a:r>
            <a:endParaRPr kumimoji="1" lang="ja-JP" altLang="en-US" dirty="0">
              <a:solidFill>
                <a:schemeClr val="accent6"/>
              </a:solidFill>
            </a:endParaRPr>
          </a:p>
        </p:txBody>
      </p:sp>
    </p:spTree>
    <p:extLst>
      <p:ext uri="{BB962C8B-B14F-4D97-AF65-F5344CB8AC3E}">
        <p14:creationId xmlns:p14="http://schemas.microsoft.com/office/powerpoint/2010/main" val="1573172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p:cNvSpPr>
          <p:nvPr/>
        </p:nvSpPr>
        <p:spPr bwMode="auto">
          <a:xfrm>
            <a:off x="468630" y="3863340"/>
            <a:ext cx="8469630" cy="2606040"/>
          </a:xfrm>
          <a:prstGeom prst="rect">
            <a:avLst/>
          </a:prstGeom>
          <a:noFill/>
          <a:ln w="25400" cap="flat">
            <a:solidFill>
              <a:srgbClr val="FF7F00"/>
            </a:solidFill>
            <a:prstDash val="solid"/>
            <a:miter lim="800000"/>
            <a:headEnd type="none" w="med" len="med"/>
            <a:tailEnd type="none" w="med" len="med"/>
          </a:ln>
        </p:spPr>
        <p:txBody>
          <a:bodyPr lIns="0" tIns="0" rIns="0" bIns="0">
            <a:prstTxWarp prst="textNoShape">
              <a:avLst/>
            </a:prstTxWarp>
          </a:bodyPr>
          <a:lstStyle/>
          <a:p>
            <a:endParaRPr lang="ja-JP" altLang="en-US"/>
          </a:p>
        </p:txBody>
      </p:sp>
      <p:sp>
        <p:nvSpPr>
          <p:cNvPr id="19458" name="Rectangle 2"/>
          <p:cNvSpPr>
            <a:spLocks noGrp="1" noChangeArrowheads="1"/>
          </p:cNvSpPr>
          <p:nvPr>
            <p:ph type="title"/>
          </p:nvPr>
        </p:nvSpPr>
        <p:spPr>
          <a:xfrm>
            <a:off x="891540" y="285750"/>
            <a:ext cx="7360920" cy="891540"/>
          </a:xfrm>
          <a:ln/>
        </p:spPr>
        <p:txBody>
          <a:bodyPr/>
          <a:lstStyle/>
          <a:p>
            <a:r>
              <a:rPr lang="en-US" altLang="ja-JP"/>
              <a:t>Kohn-Sham</a:t>
            </a:r>
            <a:r>
              <a:rPr lang="ja-JP" altLang="en-US"/>
              <a:t>方程式</a:t>
            </a:r>
          </a:p>
        </p:txBody>
      </p:sp>
      <p:pic>
        <p:nvPicPr>
          <p:cNvPr id="19459" name="Picture 3"/>
          <p:cNvPicPr>
            <a:picLocks noChangeAspect="1" noChangeArrowheads="1"/>
          </p:cNvPicPr>
          <p:nvPr/>
        </p:nvPicPr>
        <p:blipFill>
          <a:blip r:embed="rId2"/>
          <a:srcRect/>
          <a:stretch>
            <a:fillRect/>
          </a:stretch>
        </p:blipFill>
        <p:spPr bwMode="auto">
          <a:xfrm>
            <a:off x="861537" y="5326380"/>
            <a:ext cx="3876198" cy="742950"/>
          </a:xfrm>
          <a:prstGeom prst="rect">
            <a:avLst/>
          </a:prstGeom>
          <a:noFill/>
          <a:ln w="12700" cap="flat">
            <a:noFill/>
            <a:miter lim="800000"/>
            <a:headEnd/>
            <a:tailEnd/>
          </a:ln>
        </p:spPr>
      </p:pic>
      <p:pic>
        <p:nvPicPr>
          <p:cNvPr id="19460" name="Picture 4"/>
          <p:cNvPicPr>
            <a:picLocks noChangeAspect="1" noChangeArrowheads="1"/>
          </p:cNvPicPr>
          <p:nvPr/>
        </p:nvPicPr>
        <p:blipFill>
          <a:blip r:embed="rId3"/>
          <a:srcRect/>
          <a:stretch>
            <a:fillRect/>
          </a:stretch>
        </p:blipFill>
        <p:spPr bwMode="auto">
          <a:xfrm>
            <a:off x="5189220" y="5463540"/>
            <a:ext cx="3221832" cy="777240"/>
          </a:xfrm>
          <a:prstGeom prst="rect">
            <a:avLst/>
          </a:prstGeom>
          <a:noFill/>
          <a:ln w="12700" cap="flat">
            <a:noFill/>
            <a:miter lim="800000"/>
            <a:headEnd/>
            <a:tailEnd/>
          </a:ln>
        </p:spPr>
      </p:pic>
      <p:pic>
        <p:nvPicPr>
          <p:cNvPr id="19461" name="Picture 5"/>
          <p:cNvPicPr>
            <a:picLocks noChangeAspect="1" noChangeArrowheads="1"/>
          </p:cNvPicPr>
          <p:nvPr/>
        </p:nvPicPr>
        <p:blipFill>
          <a:blip r:embed="rId4"/>
          <a:srcRect/>
          <a:stretch>
            <a:fillRect/>
          </a:stretch>
        </p:blipFill>
        <p:spPr bwMode="auto">
          <a:xfrm>
            <a:off x="1770222" y="4286250"/>
            <a:ext cx="5876448" cy="742950"/>
          </a:xfrm>
          <a:prstGeom prst="rect">
            <a:avLst/>
          </a:prstGeom>
          <a:noFill/>
          <a:ln w="12700" cap="flat">
            <a:noFill/>
            <a:miter lim="800000"/>
            <a:headEnd/>
            <a:tailEnd/>
          </a:ln>
        </p:spPr>
      </p:pic>
      <p:sp>
        <p:nvSpPr>
          <p:cNvPr id="19462" name="Rectangle 6"/>
          <p:cNvSpPr>
            <a:spLocks/>
          </p:cNvSpPr>
          <p:nvPr/>
        </p:nvSpPr>
        <p:spPr bwMode="auto">
          <a:xfrm>
            <a:off x="2628900" y="3566160"/>
            <a:ext cx="3874770" cy="594360"/>
          </a:xfrm>
          <a:prstGeom prst="rect">
            <a:avLst/>
          </a:prstGeom>
          <a:solidFill>
            <a:schemeClr val="bg1"/>
          </a:solidFill>
          <a:ln w="25400" cap="flat">
            <a:solidFill>
              <a:srgbClr val="FF7F00"/>
            </a:solidFill>
            <a:prstDash val="solid"/>
            <a:miter lim="800000"/>
            <a:headEnd type="none" w="med" len="med"/>
            <a:tailEnd type="none" w="med" len="med"/>
          </a:ln>
        </p:spPr>
        <p:txBody>
          <a:bodyPr lIns="0" tIns="0" rIns="0" bIns="0">
            <a:prstTxWarp prst="textNoShape">
              <a:avLst/>
            </a:prstTxWarp>
          </a:bodyPr>
          <a:lstStyle/>
          <a:p>
            <a:endParaRPr lang="ja-JP" altLang="en-US"/>
          </a:p>
        </p:txBody>
      </p:sp>
      <p:sp>
        <p:nvSpPr>
          <p:cNvPr id="19463" name="Rectangle 7"/>
          <p:cNvSpPr>
            <a:spLocks/>
          </p:cNvSpPr>
          <p:nvPr/>
        </p:nvSpPr>
        <p:spPr bwMode="auto">
          <a:xfrm>
            <a:off x="3372236" y="3672959"/>
            <a:ext cx="2385569" cy="369332"/>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altLang="ja-JP" sz="2400" dirty="0" err="1">
                <a:solidFill>
                  <a:schemeClr val="tx1"/>
                </a:solidFill>
                <a:ea typeface="Gill Sans" charset="0"/>
                <a:cs typeface="Gill Sans" charset="0"/>
              </a:rPr>
              <a:t>V</a:t>
            </a:r>
            <a:r>
              <a:rPr lang="en-US" altLang="ja-JP" sz="2400" baseline="-6000" dirty="0" err="1">
                <a:solidFill>
                  <a:schemeClr val="tx1"/>
                </a:solidFill>
                <a:ea typeface="Gill Sans" charset="0"/>
                <a:cs typeface="Gill Sans" charset="0"/>
              </a:rPr>
              <a:t>eff</a:t>
            </a:r>
            <a:r>
              <a:rPr lang="ja-JP" altLang="en-US" sz="2400" dirty="0">
                <a:solidFill>
                  <a:schemeClr val="tx1"/>
                </a:solidFill>
              </a:rPr>
              <a:t>と</a:t>
            </a:r>
            <a:r>
              <a:rPr lang="en-US" altLang="ja-JP" sz="2400" dirty="0" err="1">
                <a:solidFill>
                  <a:schemeClr val="tx1"/>
                </a:solidFill>
              </a:rPr>
              <a:t>ρ</a:t>
            </a:r>
            <a:r>
              <a:rPr lang="ja-JP" altLang="en-US" sz="2400" dirty="0">
                <a:solidFill>
                  <a:schemeClr val="tx1"/>
                </a:solidFill>
              </a:rPr>
              <a:t>について</a:t>
            </a:r>
            <a:r>
              <a:rPr lang="en-US" altLang="ja-JP" sz="2400" dirty="0">
                <a:solidFill>
                  <a:schemeClr val="tx1"/>
                </a:solidFill>
              </a:rPr>
              <a:t>SCF</a:t>
            </a:r>
          </a:p>
        </p:txBody>
      </p:sp>
      <p:sp>
        <p:nvSpPr>
          <p:cNvPr id="19464" name="Rectangle 8"/>
          <p:cNvSpPr>
            <a:spLocks noGrp="1" noChangeArrowheads="1"/>
          </p:cNvSpPr>
          <p:nvPr>
            <p:ph type="body" idx="1"/>
          </p:nvPr>
        </p:nvSpPr>
        <p:spPr>
          <a:xfrm>
            <a:off x="377190" y="1348740"/>
            <a:ext cx="8389620" cy="2068830"/>
          </a:xfrm>
          <a:ln/>
        </p:spPr>
        <p:txBody>
          <a:bodyPr>
            <a:normAutofit/>
          </a:bodyPr>
          <a:lstStyle/>
          <a:p>
            <a:pPr marL="628650">
              <a:spcAft>
                <a:spcPts val="1200"/>
              </a:spcAft>
            </a:pPr>
            <a:r>
              <a:rPr lang="ja-JP" altLang="en-US" sz="2400" dirty="0"/>
              <a:t>密度汎関数法による第一原理計算の基本方程式</a:t>
            </a:r>
            <a:endParaRPr lang="en-US" altLang="ja-JP" sz="2400" dirty="0"/>
          </a:p>
          <a:p>
            <a:pPr marL="628650">
              <a:spcAft>
                <a:spcPts val="1200"/>
              </a:spcAft>
            </a:pPr>
            <a:r>
              <a:rPr lang="ja-JP" altLang="en-US" sz="2400" dirty="0"/>
              <a:t>基底状態に関する理論。電子密度が基本変数。</a:t>
            </a:r>
            <a:endParaRPr lang="en-US" altLang="ja-JP" sz="2400" dirty="0"/>
          </a:p>
          <a:p>
            <a:pPr marL="628650">
              <a:spcAft>
                <a:spcPts val="1200"/>
              </a:spcAft>
            </a:pPr>
            <a:r>
              <a:rPr lang="ja-JP" altLang="en-US" sz="2400" dirty="0"/>
              <a:t>多体問題を一体問題へ変換。困難を</a:t>
            </a:r>
            <a:r>
              <a:rPr lang="en-US" altLang="ja-JP" sz="2400" dirty="0"/>
              <a:t>E</a:t>
            </a:r>
            <a:r>
              <a:rPr lang="en-US" altLang="ja-JP" sz="2400" baseline="-6000" dirty="0"/>
              <a:t>XC</a:t>
            </a:r>
            <a:r>
              <a:rPr lang="en-US" altLang="ja-JP" sz="2400" dirty="0">
                <a:ea typeface="Lucida Grande" charset="0"/>
                <a:cs typeface="Lucida Grande" charset="0"/>
              </a:rPr>
              <a:t>[ρ]</a:t>
            </a:r>
            <a:r>
              <a:rPr lang="ja-JP" altLang="en-US" sz="2400" dirty="0">
                <a:ea typeface="Lucida Grande" charset="0"/>
                <a:cs typeface="Lucida Grande" charset="0"/>
              </a:rPr>
              <a:t>にまとめる。</a:t>
            </a:r>
            <a:endParaRPr lang="ja-JP" altLang="en-US" sz="2400" dirty="0"/>
          </a:p>
        </p:txBody>
      </p:sp>
      <p:sp>
        <p:nvSpPr>
          <p:cNvPr id="2" name="スライド番号プレースホルダー 1"/>
          <p:cNvSpPr>
            <a:spLocks noGrp="1"/>
          </p:cNvSpPr>
          <p:nvPr>
            <p:ph type="sldNum" sz="quarter" idx="12"/>
          </p:nvPr>
        </p:nvSpPr>
        <p:spPr/>
        <p:txBody>
          <a:bodyPr/>
          <a:lstStyle/>
          <a:p>
            <a:fld id="{AFDF1CC8-78FC-444A-A46F-F0C924EEE8AE}" type="slidenum">
              <a:rPr kumimoji="1" lang="ja-JP" altLang="en-US" smtClean="0"/>
              <a:pPr/>
              <a:t>4</a:t>
            </a:fld>
            <a:endParaRPr kumimoji="1" lang="ja-JP" alt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（９）</a:t>
            </a:r>
            <a:endParaRPr kumimoji="1" lang="ja-JP" altLang="en-US" dirty="0"/>
          </a:p>
        </p:txBody>
      </p:sp>
      <p:sp>
        <p:nvSpPr>
          <p:cNvPr id="3" name="コンテンツ プレースホルダー 2"/>
          <p:cNvSpPr>
            <a:spLocks noGrp="1"/>
          </p:cNvSpPr>
          <p:nvPr>
            <p:ph idx="1"/>
          </p:nvPr>
        </p:nvSpPr>
        <p:spPr>
          <a:xfrm>
            <a:off x="0" y="1316632"/>
            <a:ext cx="9144000" cy="5541367"/>
          </a:xfrm>
        </p:spPr>
        <p:txBody>
          <a:bodyPr>
            <a:normAutofit/>
          </a:bodyPr>
          <a:lstStyle/>
          <a:p>
            <a:r>
              <a:rPr lang="en-US" altLang="ja-JP" sz="2000" dirty="0" smtClean="0"/>
              <a:t>$ </a:t>
            </a:r>
            <a:r>
              <a:rPr lang="en-US" altLang="ja-JP" sz="2000" dirty="0" err="1"/>
              <a:t>cp</a:t>
            </a:r>
            <a:r>
              <a:rPr lang="en-US" altLang="ja-JP" sz="2000" dirty="0" smtClean="0"/>
              <a:t> </a:t>
            </a:r>
            <a:r>
              <a:rPr lang="en-US" altLang="ja-JP" sz="2000" dirty="0"/>
              <a:t>/</a:t>
            </a:r>
            <a:r>
              <a:rPr lang="en-US" altLang="ja-JP" sz="2000" dirty="0" err="1"/>
              <a:t>usr</a:t>
            </a:r>
            <a:r>
              <a:rPr lang="en-US" altLang="ja-JP" sz="2000" dirty="0"/>
              <a:t>/share/</a:t>
            </a:r>
            <a:r>
              <a:rPr lang="en-US" altLang="ja-JP" sz="2000" dirty="0" err="1"/>
              <a:t>xtapp</a:t>
            </a:r>
            <a:r>
              <a:rPr lang="en-US" altLang="ja-JP" sz="2000" dirty="0"/>
              <a:t>/pseudo-potential/</a:t>
            </a:r>
            <a:r>
              <a:rPr lang="en-US" altLang="ja-JP" sz="2000" dirty="0" smtClean="0"/>
              <a:t>PBE/</a:t>
            </a:r>
            <a:r>
              <a:rPr lang="en-US" altLang="ja-JP" sz="2000" dirty="0" err="1" smtClean="0"/>
              <a:t>pwav</a:t>
            </a:r>
            <a:r>
              <a:rPr lang="en-US" altLang="ja-JP" sz="2000" dirty="0" smtClean="0"/>
              <a:t>/</a:t>
            </a:r>
            <a:r>
              <a:rPr lang="en-US" altLang="ja-JP" sz="2000" dirty="0" err="1" smtClean="0"/>
              <a:t>ps-Cu.pwav.d</a:t>
            </a:r>
            <a:r>
              <a:rPr lang="en-US" altLang="ja-JP" sz="2000" dirty="0" smtClean="0"/>
              <a:t> ./</a:t>
            </a:r>
            <a:br>
              <a:rPr lang="en-US" altLang="ja-JP" sz="2000" dirty="0" smtClean="0"/>
            </a:br>
            <a:r>
              <a:rPr lang="en-US" altLang="ja-JP" sz="2000" dirty="0"/>
              <a:t>$ export FORT18=./</a:t>
            </a:r>
            <a:r>
              <a:rPr lang="en-US" altLang="ja-JP" sz="2000" dirty="0" err="1"/>
              <a:t>ps-Cu.pwav.d</a:t>
            </a:r>
            <a:r>
              <a:rPr lang="en-US" altLang="ja-JP" sz="2000" dirty="0"/>
              <a:t> FORT95=.</a:t>
            </a:r>
            <a:r>
              <a:rPr lang="en-US" altLang="ja-JP" sz="2000" dirty="0" smtClean="0"/>
              <a:t>/</a:t>
            </a:r>
            <a:r>
              <a:rPr lang="en-US" altLang="ja-JP" sz="2000" dirty="0" err="1" smtClean="0"/>
              <a:t>cu.wfn</a:t>
            </a:r>
            <a:r>
              <a:rPr lang="en-US" altLang="ja-JP" sz="2000" dirty="0"/>
              <a:t/>
            </a:r>
            <a:br>
              <a:rPr lang="en-US" altLang="ja-JP" sz="2000" dirty="0"/>
            </a:br>
            <a:r>
              <a:rPr lang="en-US" altLang="ja-JP" sz="2000" dirty="0"/>
              <a:t>$ export FORT10=.</a:t>
            </a:r>
            <a:r>
              <a:rPr lang="en-US" altLang="ja-JP" sz="2000" dirty="0" smtClean="0"/>
              <a:t>/cu.w2c</a:t>
            </a:r>
            <a:br>
              <a:rPr lang="en-US" altLang="ja-JP" sz="2000" dirty="0" smtClean="0"/>
            </a:br>
            <a:r>
              <a:rPr lang="en-US" altLang="ja-JP" sz="2000" dirty="0" smtClean="0"/>
              <a:t>$ </a:t>
            </a:r>
            <a:r>
              <a:rPr lang="en-US" altLang="ja-JP" sz="2000" dirty="0"/>
              <a:t>export OMP_NUM_THREADS =</a:t>
            </a:r>
            <a:r>
              <a:rPr lang="en-US" altLang="ja-JP" sz="2000" dirty="0" smtClean="0"/>
              <a:t> 4 </a:t>
            </a:r>
            <a:r>
              <a:rPr lang="en-US" altLang="ja-JP" sz="2000" dirty="0"/>
              <a:t/>
            </a:r>
            <a:br>
              <a:rPr lang="en-US" altLang="ja-JP" sz="2000" dirty="0"/>
            </a:br>
            <a:r>
              <a:rPr lang="en-US" altLang="ja-JP" sz="2000" dirty="0"/>
              <a:t>$</a:t>
            </a:r>
            <a:r>
              <a:rPr lang="en-US" altLang="ja-JP" sz="2000" dirty="0" smtClean="0"/>
              <a:t> wfn2chg </a:t>
            </a:r>
            <a:r>
              <a:rPr lang="en-US" altLang="ja-JP" sz="2000" dirty="0"/>
              <a:t>&gt; </a:t>
            </a:r>
            <a:r>
              <a:rPr lang="en-US" altLang="ja-JP" sz="2000" dirty="0" smtClean="0"/>
              <a:t>wfn2chg.log</a:t>
            </a:r>
            <a:br>
              <a:rPr lang="en-US" altLang="ja-JP" sz="2000" dirty="0" smtClean="0"/>
            </a:br>
            <a:r>
              <a:rPr lang="en-US" altLang="ja-JP" sz="2000" dirty="0" smtClean="0"/>
              <a:t>$ </a:t>
            </a:r>
            <a:r>
              <a:rPr lang="en-US" altLang="ja-JP" sz="2000" dirty="0"/>
              <a:t>less </a:t>
            </a:r>
            <a:r>
              <a:rPr lang="en-US" altLang="ja-JP" sz="2000" dirty="0" smtClean="0"/>
              <a:t>wfn2chg.log  </a:t>
            </a:r>
            <a:r>
              <a:rPr lang="en-US" altLang="ja-JP" sz="2000" dirty="0"/>
              <a:t>(check log file</a:t>
            </a:r>
            <a:r>
              <a:rPr lang="en-US" altLang="ja-JP" sz="2000" dirty="0" smtClean="0"/>
              <a:t>)</a:t>
            </a:r>
            <a:br>
              <a:rPr lang="en-US" altLang="ja-JP" sz="2000" dirty="0" smtClean="0"/>
            </a:br>
            <a:endParaRPr lang="en-US" altLang="ja-JP" sz="2000" dirty="0" smtClean="0"/>
          </a:p>
          <a:p>
            <a:r>
              <a:rPr lang="en-US" altLang="ja-JP" sz="2200" dirty="0"/>
              <a:t>P</a:t>
            </a:r>
            <a:r>
              <a:rPr lang="en-US" altLang="ja-JP" sz="2200" dirty="0" smtClean="0"/>
              <a:t>rojected DOS </a:t>
            </a:r>
            <a:r>
              <a:rPr lang="ja-JP" altLang="en-US" sz="2200" dirty="0" smtClean="0"/>
              <a:t>をプロット</a:t>
            </a:r>
            <a:r>
              <a:rPr lang="en-US" altLang="ja-JP" sz="2200" dirty="0" smtClean="0"/>
              <a:t/>
            </a:r>
            <a:br>
              <a:rPr lang="en-US" altLang="ja-JP" sz="2200" dirty="0" smtClean="0"/>
            </a:br>
            <a:r>
              <a:rPr lang="en-US" altLang="ja-JP" sz="2000" dirty="0" smtClean="0"/>
              <a:t>$ </a:t>
            </a:r>
            <a:r>
              <a:rPr lang="en-US" altLang="ja-JP" sz="2000" dirty="0" err="1" smtClean="0"/>
              <a:t>ltzpdos</a:t>
            </a:r>
            <a:r>
              <a:rPr lang="en-US" altLang="ja-JP" sz="2000" dirty="0" smtClean="0"/>
              <a:t> </a:t>
            </a:r>
            <a:r>
              <a:rPr lang="de-DE" altLang="ja-JP" sz="2000" dirty="0" err="1"/>
              <a:t>c</a:t>
            </a:r>
            <a:r>
              <a:rPr lang="de-DE" altLang="ja-JP" sz="2000" dirty="0" err="1" smtClean="0"/>
              <a:t>u.bunpu.d</a:t>
            </a:r>
            <a:r>
              <a:rPr lang="de-DE" altLang="ja-JP" sz="2000" dirty="0" smtClean="0"/>
              <a:t> </a:t>
            </a:r>
            <a:r>
              <a:rPr lang="de-DE" altLang="ja-JP" sz="2000" dirty="0"/>
              <a:t>300 </a:t>
            </a:r>
            <a:r>
              <a:rPr lang="de-DE" altLang="ja-JP" sz="2000" dirty="0" smtClean="0"/>
              <a:t>0.0 1.2 0.010</a:t>
            </a:r>
            <a:br>
              <a:rPr lang="de-DE" altLang="ja-JP" sz="2000" dirty="0" smtClean="0"/>
            </a:br>
            <a:r>
              <a:rPr lang="en-US" altLang="ja-JP" sz="2000" dirty="0" err="1"/>
              <a:t>gnuplot</a:t>
            </a:r>
            <a:r>
              <a:rPr lang="en-US" altLang="ja-JP" sz="2000" dirty="0"/>
              <a:t>&gt; </a:t>
            </a:r>
            <a:r>
              <a:rPr lang="en-US" altLang="ja-JP" sz="2000" dirty="0" smtClean="0"/>
              <a:t>plot “</a:t>
            </a:r>
            <a:r>
              <a:rPr lang="de-DE" altLang="ja-JP" sz="2000" dirty="0" err="1"/>
              <a:t>C</a:t>
            </a:r>
            <a:r>
              <a:rPr lang="de-DE" altLang="ja-JP" sz="2000" dirty="0" err="1" smtClean="0"/>
              <a:t>u.bunpu.d.pdos</a:t>
            </a:r>
            <a:r>
              <a:rPr lang="en-US" altLang="ja-JP" sz="2000" dirty="0" smtClean="0"/>
              <a:t>” u 1:2, “</a:t>
            </a:r>
            <a:r>
              <a:rPr lang="de-DE" altLang="ja-JP" sz="2000" dirty="0" err="1"/>
              <a:t>C</a:t>
            </a:r>
            <a:r>
              <a:rPr lang="de-DE" altLang="ja-JP" sz="2000" dirty="0" err="1" smtClean="0"/>
              <a:t>u.bunpu.d.pdos</a:t>
            </a:r>
            <a:r>
              <a:rPr lang="en-US" altLang="ja-JP" sz="2000" dirty="0"/>
              <a:t>” u 1</a:t>
            </a:r>
            <a:r>
              <a:rPr lang="en-US" altLang="ja-JP" sz="2000" dirty="0" smtClean="0"/>
              <a:t>:3</a:t>
            </a:r>
            <a:br>
              <a:rPr lang="en-US" altLang="ja-JP" sz="2000" dirty="0" smtClean="0"/>
            </a:br>
            <a:r>
              <a:rPr lang="en-US" altLang="ja-JP" sz="2000" dirty="0" err="1" smtClean="0"/>
              <a:t>gnuplot</a:t>
            </a:r>
            <a:r>
              <a:rPr lang="en-US" altLang="ja-JP" sz="2000" dirty="0"/>
              <a:t>&gt; </a:t>
            </a:r>
            <a:r>
              <a:rPr lang="en-US" altLang="ja-JP" sz="2000" dirty="0" smtClean="0"/>
              <a:t>quit</a:t>
            </a:r>
            <a:endParaRPr lang="en-US" altLang="ja-JP"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40</a:t>
            </a:fld>
            <a:endParaRPr kumimoji="1" lang="ja-JP" altLang="en-US"/>
          </a:p>
        </p:txBody>
      </p:sp>
      <p:sp>
        <p:nvSpPr>
          <p:cNvPr id="5" name="テキスト ボックス 4"/>
          <p:cNvSpPr txBox="1"/>
          <p:nvPr/>
        </p:nvSpPr>
        <p:spPr>
          <a:xfrm>
            <a:off x="3162300" y="4545568"/>
            <a:ext cx="1168400" cy="369332"/>
          </a:xfrm>
          <a:prstGeom prst="rect">
            <a:avLst/>
          </a:prstGeom>
          <a:noFill/>
        </p:spPr>
        <p:txBody>
          <a:bodyPr wrap="square" rtlCol="0">
            <a:spAutoFit/>
          </a:bodyPr>
          <a:lstStyle/>
          <a:p>
            <a:pPr algn="ctr"/>
            <a:r>
              <a:rPr kumimoji="1" lang="en-US" altLang="ja-JP" dirty="0" smtClean="0">
                <a:solidFill>
                  <a:srgbClr val="F79646"/>
                </a:solidFill>
              </a:rPr>
              <a:t>total </a:t>
            </a:r>
            <a:r>
              <a:rPr lang="en-US" altLang="ja-JP" dirty="0" smtClean="0">
                <a:solidFill>
                  <a:srgbClr val="F79646"/>
                </a:solidFill>
              </a:rPr>
              <a:t>DOS</a:t>
            </a:r>
            <a:endParaRPr kumimoji="1" lang="ja-JP" altLang="en-US" dirty="0">
              <a:solidFill>
                <a:srgbClr val="F79646"/>
              </a:solidFill>
            </a:endParaRPr>
          </a:p>
        </p:txBody>
      </p:sp>
      <p:sp>
        <p:nvSpPr>
          <p:cNvPr id="6" name="テキスト ボックス 5"/>
          <p:cNvSpPr txBox="1"/>
          <p:nvPr/>
        </p:nvSpPr>
        <p:spPr>
          <a:xfrm>
            <a:off x="5969000" y="4545568"/>
            <a:ext cx="1917700" cy="369332"/>
          </a:xfrm>
          <a:prstGeom prst="rect">
            <a:avLst/>
          </a:prstGeom>
          <a:noFill/>
        </p:spPr>
        <p:txBody>
          <a:bodyPr wrap="square" rtlCol="0">
            <a:spAutoFit/>
          </a:bodyPr>
          <a:lstStyle/>
          <a:p>
            <a:pPr algn="ctr"/>
            <a:r>
              <a:rPr kumimoji="1" lang="en-US" altLang="ja-JP" dirty="0" smtClean="0">
                <a:solidFill>
                  <a:srgbClr val="F79646"/>
                </a:solidFill>
              </a:rPr>
              <a:t>projected DOS (</a:t>
            </a:r>
            <a:r>
              <a:rPr kumimoji="1" lang="en-US" altLang="ja-JP" dirty="0" err="1" smtClean="0">
                <a:solidFill>
                  <a:srgbClr val="F79646"/>
                </a:solidFill>
              </a:rPr>
              <a:t>xy</a:t>
            </a:r>
            <a:r>
              <a:rPr kumimoji="1" lang="en-US" altLang="ja-JP" dirty="0" smtClean="0">
                <a:solidFill>
                  <a:srgbClr val="F79646"/>
                </a:solidFill>
              </a:rPr>
              <a:t>)</a:t>
            </a:r>
            <a:endParaRPr kumimoji="1" lang="ja-JP" altLang="en-US" dirty="0">
              <a:solidFill>
                <a:srgbClr val="F79646"/>
              </a:solidFill>
            </a:endParaRPr>
          </a:p>
        </p:txBody>
      </p:sp>
    </p:spTree>
    <p:extLst>
      <p:ext uri="{BB962C8B-B14F-4D97-AF65-F5344CB8AC3E}">
        <p14:creationId xmlns:p14="http://schemas.microsoft.com/office/powerpoint/2010/main" val="7454245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OpenDX</a:t>
            </a:r>
            <a:r>
              <a:rPr lang="ja-JP" altLang="en-US" dirty="0" smtClean="0"/>
              <a:t>による可視化（１）</a:t>
            </a:r>
            <a:endParaRPr kumimoji="1" lang="ja-JP" altLang="en-US" dirty="0"/>
          </a:p>
        </p:txBody>
      </p:sp>
      <p:sp>
        <p:nvSpPr>
          <p:cNvPr id="3" name="コンテンツ プレースホルダー 2"/>
          <p:cNvSpPr>
            <a:spLocks noGrp="1"/>
          </p:cNvSpPr>
          <p:nvPr>
            <p:ph idx="1"/>
          </p:nvPr>
        </p:nvSpPr>
        <p:spPr>
          <a:xfrm>
            <a:off x="457200" y="1314694"/>
            <a:ext cx="8229600" cy="5543305"/>
          </a:xfrm>
        </p:spPr>
        <p:txBody>
          <a:bodyPr>
            <a:normAutofit/>
          </a:bodyPr>
          <a:lstStyle/>
          <a:p>
            <a:pPr marL="0" indent="0">
              <a:buNone/>
            </a:pPr>
            <a:r>
              <a:rPr lang="en-US" altLang="ja-JP" sz="2800" dirty="0" err="1" smtClean="0"/>
              <a:t>OpenDX</a:t>
            </a:r>
            <a:r>
              <a:rPr lang="ja-JP" altLang="en-US" sz="2800" dirty="0" smtClean="0"/>
              <a:t>（</a:t>
            </a:r>
            <a:r>
              <a:rPr lang="en-US" altLang="ja-JP" sz="2800" dirty="0" smtClean="0"/>
              <a:t>http</a:t>
            </a:r>
            <a:r>
              <a:rPr lang="en-US" altLang="ja-JP" sz="2800" dirty="0"/>
              <a:t>://</a:t>
            </a:r>
            <a:r>
              <a:rPr lang="en-US" altLang="ja-JP" sz="2800" dirty="0" err="1" smtClean="0"/>
              <a:t>www.opendx.org</a:t>
            </a:r>
            <a:r>
              <a:rPr lang="ja-JP" altLang="en-US" sz="2800" dirty="0" smtClean="0"/>
              <a:t>）での電荷</a:t>
            </a:r>
            <a:r>
              <a:rPr lang="ja-JP" altLang="en-US" sz="2800" dirty="0"/>
              <a:t>密度</a:t>
            </a:r>
            <a:r>
              <a:rPr lang="ja-JP" altLang="en-US" sz="2800" dirty="0" smtClean="0"/>
              <a:t>、</a:t>
            </a:r>
            <a:r>
              <a:rPr lang="en-US" altLang="ja-JP" sz="2800" dirty="0" smtClean="0"/>
              <a:t/>
            </a:r>
            <a:br>
              <a:rPr lang="en-US" altLang="ja-JP" sz="2800" dirty="0" smtClean="0"/>
            </a:br>
            <a:r>
              <a:rPr lang="ja-JP" altLang="en-US" sz="2800" dirty="0" smtClean="0"/>
              <a:t>波動</a:t>
            </a:r>
            <a:r>
              <a:rPr lang="ja-JP" altLang="en-US" sz="2800" dirty="0"/>
              <a:t>関数</a:t>
            </a:r>
            <a:r>
              <a:rPr lang="ja-JP" altLang="en-US" sz="2800" dirty="0" smtClean="0"/>
              <a:t>などの可視化</a:t>
            </a:r>
            <a:r>
              <a:rPr lang="en-US" altLang="ja-JP" sz="2800" dirty="0" smtClean="0"/>
              <a:t/>
            </a:r>
            <a:br>
              <a:rPr lang="en-US" altLang="ja-JP" sz="2800" dirty="0" smtClean="0"/>
            </a:br>
            <a:r>
              <a:rPr lang="ja-JP" altLang="en-US" sz="2400" dirty="0" smtClean="0"/>
              <a:t>例）</a:t>
            </a:r>
            <a:endParaRPr lang="en-US" altLang="ja-JP" sz="2400" dirty="0" smtClean="0"/>
          </a:p>
          <a:p>
            <a:r>
              <a:rPr lang="ja-JP" altLang="en-US" sz="2400" dirty="0" smtClean="0"/>
              <a:t>まず</a:t>
            </a:r>
            <a:r>
              <a:rPr lang="en-US" altLang="ja-JP" sz="2400" dirty="0" smtClean="0"/>
              <a:t> </a:t>
            </a:r>
            <a:r>
              <a:rPr lang="en-US" altLang="ja-JP" sz="2400" dirty="0"/>
              <a:t>/</a:t>
            </a:r>
            <a:r>
              <a:rPr lang="en-US" altLang="ja-JP" sz="2400" dirty="0" err="1"/>
              <a:t>usr</a:t>
            </a:r>
            <a:r>
              <a:rPr lang="en-US" altLang="ja-JP" sz="2400" dirty="0"/>
              <a:t>/share/</a:t>
            </a:r>
            <a:r>
              <a:rPr lang="en-US" altLang="ja-JP" sz="2400" dirty="0" err="1"/>
              <a:t>xtapp</a:t>
            </a:r>
            <a:r>
              <a:rPr lang="en-US" altLang="ja-JP" sz="2400" dirty="0" smtClean="0"/>
              <a:t>/</a:t>
            </a:r>
            <a:r>
              <a:rPr lang="en-US" altLang="ja-JP" sz="2400" dirty="0" err="1" smtClean="0"/>
              <a:t>opendx</a:t>
            </a:r>
            <a:r>
              <a:rPr lang="en-US" altLang="ja-JP" sz="2400" dirty="0" smtClean="0"/>
              <a:t> </a:t>
            </a:r>
            <a:r>
              <a:rPr lang="ja-JP" altLang="en-US" sz="2400" dirty="0" smtClean="0"/>
              <a:t>にあるファイルを自分の作業ディレクトリ（例えば、</a:t>
            </a:r>
            <a:r>
              <a:rPr lang="en-US" altLang="ja-JP" sz="2400" dirty="0" smtClean="0"/>
              <a:t>$</a:t>
            </a:r>
            <a:r>
              <a:rPr lang="en-US" altLang="ja-JP" sz="2400" dirty="0"/>
              <a:t>HOME</a:t>
            </a:r>
            <a:r>
              <a:rPr lang="en-US" altLang="ja-JP" sz="2400" dirty="0" smtClean="0"/>
              <a:t>/</a:t>
            </a:r>
            <a:r>
              <a:rPr lang="en-US" altLang="ja-JP" sz="2400" dirty="0" err="1" smtClean="0"/>
              <a:t>xtapp</a:t>
            </a:r>
            <a:r>
              <a:rPr lang="en-US" altLang="ja-JP" sz="2400" dirty="0" smtClean="0"/>
              <a:t>/</a:t>
            </a:r>
            <a:r>
              <a:rPr lang="en-US" altLang="ja-JP" sz="2400" dirty="0" err="1" smtClean="0"/>
              <a:t>opendx</a:t>
            </a:r>
            <a:r>
              <a:rPr lang="ja-JP" altLang="en-US" sz="2400" dirty="0" smtClean="0"/>
              <a:t>）にコピーする。</a:t>
            </a:r>
            <a:endParaRPr lang="en-US" altLang="ja-JP" sz="2400" dirty="0" smtClean="0"/>
          </a:p>
          <a:p>
            <a:endParaRPr kumimoji="1" lang="ja-JP" altLang="en-US" sz="24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41</a:t>
            </a:fld>
            <a:endParaRPr kumimoji="1" lang="ja-JP" altLang="en-US" dirty="0"/>
          </a:p>
        </p:txBody>
      </p:sp>
    </p:spTree>
    <p:extLst>
      <p:ext uri="{BB962C8B-B14F-4D97-AF65-F5344CB8AC3E}">
        <p14:creationId xmlns:p14="http://schemas.microsoft.com/office/powerpoint/2010/main" val="26820729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9178"/>
            <a:ext cx="8229600" cy="1143000"/>
          </a:xfrm>
        </p:spPr>
        <p:txBody>
          <a:bodyPr/>
          <a:lstStyle/>
          <a:p>
            <a:r>
              <a:rPr lang="en-US" altLang="ja-JP" dirty="0" err="1" smtClean="0"/>
              <a:t>OpenDX</a:t>
            </a:r>
            <a:r>
              <a:rPr lang="ja-JP" altLang="en-US" dirty="0" smtClean="0"/>
              <a:t>による可視化（２）</a:t>
            </a:r>
            <a:endParaRPr kumimoji="1" lang="ja-JP" altLang="en-US" dirty="0"/>
          </a:p>
        </p:txBody>
      </p:sp>
      <p:sp>
        <p:nvSpPr>
          <p:cNvPr id="3" name="コンテンツ プレースホルダー 2"/>
          <p:cNvSpPr>
            <a:spLocks noGrp="1"/>
          </p:cNvSpPr>
          <p:nvPr>
            <p:ph idx="1"/>
          </p:nvPr>
        </p:nvSpPr>
        <p:spPr>
          <a:xfrm>
            <a:off x="469900" y="1051204"/>
            <a:ext cx="8229600" cy="1285596"/>
          </a:xfrm>
        </p:spPr>
        <p:txBody>
          <a:bodyPr lIns="216000">
            <a:noAutofit/>
          </a:bodyPr>
          <a:lstStyle/>
          <a:p>
            <a:r>
              <a:rPr lang="en-US" altLang="ja-JP" sz="2400" dirty="0" smtClean="0"/>
              <a:t>$ wfn2ee Cu ‘1 1 0’ ‘1 0 1’ ‘0 1 1 ‘  ‘-16 -16 -16’ ‘32 32 32’</a:t>
            </a:r>
          </a:p>
          <a:p>
            <a:r>
              <a:rPr lang="en-US" altLang="ja-JP" sz="2400" dirty="0" smtClean="0"/>
              <a:t>$ dx </a:t>
            </a:r>
            <a:r>
              <a:rPr lang="en-US" altLang="ja-JP" sz="2400" dirty="0"/>
              <a:t>-program </a:t>
            </a:r>
            <a:r>
              <a:rPr lang="en-US" altLang="ja-JP" sz="2400" dirty="0" err="1" smtClean="0"/>
              <a:t>plotee.net</a:t>
            </a:r>
            <a:endParaRPr lang="en-US" altLang="ja-JP" sz="2400" dirty="0" smtClean="0"/>
          </a:p>
          <a:p>
            <a:endParaRPr kumimoji="1" lang="ja-JP" altLang="en-US" sz="24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42</a:t>
            </a:fld>
            <a:endParaRPr kumimoji="1" lang="ja-JP" altLang="en-US"/>
          </a:p>
        </p:txBody>
      </p:sp>
      <p:pic>
        <p:nvPicPr>
          <p:cNvPr id="5" name="図 4" descr="opendx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4372" y="2654300"/>
            <a:ext cx="4928828" cy="3937795"/>
          </a:xfrm>
          <a:prstGeom prst="rect">
            <a:avLst/>
          </a:prstGeom>
        </p:spPr>
      </p:pic>
    </p:spTree>
    <p:extLst>
      <p:ext uri="{BB962C8B-B14F-4D97-AF65-F5344CB8AC3E}">
        <p14:creationId xmlns:p14="http://schemas.microsoft.com/office/powerpoint/2010/main" val="17743207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OpenDX</a:t>
            </a:r>
            <a:r>
              <a:rPr lang="ja-JP" altLang="en-US" dirty="0" smtClean="0"/>
              <a:t>による可視化（３）</a:t>
            </a:r>
            <a:endParaRPr kumimoji="1" lang="ja-JP" altLang="en-US"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43</a:t>
            </a:fld>
            <a:endParaRPr kumimoji="1" lang="ja-JP" altLang="en-US" dirty="0"/>
          </a:p>
        </p:txBody>
      </p:sp>
      <p:pic>
        <p:nvPicPr>
          <p:cNvPr id="7" name="図 6" descr="opendx_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907" y="1417638"/>
            <a:ext cx="7040661" cy="5123247"/>
          </a:xfrm>
          <a:prstGeom prst="rect">
            <a:avLst/>
          </a:prstGeom>
        </p:spPr>
      </p:pic>
      <p:sp>
        <p:nvSpPr>
          <p:cNvPr id="8" name="正方形/長方形 7"/>
          <p:cNvSpPr/>
          <p:nvPr/>
        </p:nvSpPr>
        <p:spPr>
          <a:xfrm>
            <a:off x="1507866" y="1893726"/>
            <a:ext cx="1882686" cy="19287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81776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accent1">
                    <a:lumMod val="50000"/>
                  </a:schemeClr>
                </a:solidFill>
              </a:rPr>
              <a:t>構造最適化</a:t>
            </a:r>
            <a:endParaRPr kumimoji="1" lang="ja-JP" altLang="en-US" dirty="0"/>
          </a:p>
        </p:txBody>
      </p:sp>
      <p:sp>
        <p:nvSpPr>
          <p:cNvPr id="3" name="コンテンツ プレースホルダー 2"/>
          <p:cNvSpPr>
            <a:spLocks noGrp="1"/>
          </p:cNvSpPr>
          <p:nvPr>
            <p:ph idx="1"/>
          </p:nvPr>
        </p:nvSpPr>
        <p:spPr>
          <a:xfrm>
            <a:off x="457200" y="1501568"/>
            <a:ext cx="8229600" cy="5219907"/>
          </a:xfrm>
        </p:spPr>
        <p:txBody>
          <a:bodyPr>
            <a:normAutofit/>
          </a:bodyPr>
          <a:lstStyle/>
          <a:p>
            <a:r>
              <a:rPr lang="en-US" altLang="ja-JP" sz="2200" dirty="0"/>
              <a:t>quartz </a:t>
            </a:r>
            <a:r>
              <a:rPr lang="ja-JP" altLang="en-US" sz="2200" dirty="0"/>
              <a:t>の</a:t>
            </a:r>
            <a:r>
              <a:rPr lang="en-US" altLang="ja-JP" sz="2200" dirty="0"/>
              <a:t> tutorial</a:t>
            </a:r>
            <a:r>
              <a:rPr lang="en-US" altLang="ja-JP" sz="2200" dirty="0" smtClean="0"/>
              <a:t/>
            </a:r>
            <a:br>
              <a:rPr lang="en-US" altLang="ja-JP" sz="2200" dirty="0" smtClean="0"/>
            </a:br>
            <a:r>
              <a:rPr lang="en-US" altLang="ja-JP" sz="2200" dirty="0" err="1" smtClean="0"/>
              <a:t>xTAPP</a:t>
            </a:r>
            <a:r>
              <a:rPr lang="ja-JP" altLang="en-US" sz="2200" dirty="0" smtClean="0"/>
              <a:t>の付属文書</a:t>
            </a:r>
            <a:r>
              <a:rPr lang="en-US" altLang="ja-JP" sz="2200" dirty="0" smtClean="0"/>
              <a:t> doc/</a:t>
            </a:r>
            <a:r>
              <a:rPr lang="en-US" altLang="ja-JP" sz="2200" dirty="0" err="1" smtClean="0"/>
              <a:t>tutorial.tex</a:t>
            </a:r>
            <a:r>
              <a:rPr lang="ja-JP" altLang="en-US" sz="2200" dirty="0" smtClean="0"/>
              <a:t>を読むこと</a:t>
            </a:r>
            <a:r>
              <a:rPr lang="en-US" altLang="ja-JP" sz="2200" dirty="0" smtClean="0"/>
              <a:t/>
            </a:r>
            <a:br>
              <a:rPr lang="en-US" altLang="ja-JP" sz="2200" dirty="0" smtClean="0"/>
            </a:br>
            <a:endParaRPr lang="en-US" altLang="ja-JP" sz="2200" dirty="0"/>
          </a:p>
          <a:p>
            <a:r>
              <a:rPr lang="ja-JP" altLang="en-US" sz="2200" u="sng" dirty="0" smtClean="0"/>
              <a:t>力場</a:t>
            </a:r>
            <a:r>
              <a:rPr lang="ja-JP" altLang="en-US" sz="2200" u="sng" dirty="0"/>
              <a:t>が </a:t>
            </a:r>
            <a:r>
              <a:rPr lang="en-US" altLang="ja-JP" sz="2200" u="sng" dirty="0"/>
              <a:t>1 × 10−</a:t>
            </a:r>
            <a:r>
              <a:rPr lang="en-US" altLang="ja-JP" sz="2200" u="sng" dirty="0" smtClean="0"/>
              <a:t>4 </a:t>
            </a:r>
            <a:r>
              <a:rPr lang="en-US" altLang="ja-JP" sz="2200" u="sng" dirty="0" err="1" smtClean="0"/>
              <a:t>hartree</a:t>
            </a:r>
            <a:r>
              <a:rPr lang="en-US" altLang="ja-JP" sz="2200" u="sng" dirty="0"/>
              <a:t>/</a:t>
            </a:r>
            <a:r>
              <a:rPr lang="en-US" altLang="ja-JP" sz="2200" u="sng" dirty="0" err="1"/>
              <a:t>bohr</a:t>
            </a:r>
            <a:r>
              <a:rPr lang="en-US" altLang="ja-JP" sz="2200" u="sng" dirty="0"/>
              <a:t> </a:t>
            </a:r>
            <a:r>
              <a:rPr lang="ja-JP" altLang="en-US" sz="2200" u="sng" dirty="0"/>
              <a:t>まで小さくなる</a:t>
            </a:r>
            <a:r>
              <a:rPr lang="ja-JP" altLang="en-US" sz="2200" u="sng" dirty="0" smtClean="0"/>
              <a:t>ように構造最適化</a:t>
            </a:r>
            <a:r>
              <a:rPr lang="en-US" altLang="ja-JP" sz="2200" dirty="0" smtClean="0"/>
              <a:t/>
            </a:r>
            <a:br>
              <a:rPr lang="en-US" altLang="ja-JP" sz="2200" dirty="0" smtClean="0"/>
            </a:br>
            <a:r>
              <a:rPr lang="en-US" altLang="ja-JP" sz="2200" dirty="0"/>
              <a:t># </a:t>
            </a:r>
            <a:r>
              <a:rPr lang="en-US" altLang="ja-JP" sz="2200" dirty="0" err="1"/>
              <a:t>struct_opt</a:t>
            </a:r>
            <a:r>
              <a:rPr lang="en-US" altLang="ja-JP" sz="2200" dirty="0"/>
              <a:t> </a:t>
            </a:r>
            <a:r>
              <a:rPr lang="en-US" altLang="ja-JP" sz="2200" dirty="0" smtClean="0"/>
              <a:t>data</a:t>
            </a:r>
            <a:br>
              <a:rPr lang="en-US" altLang="ja-JP" sz="2200" dirty="0" smtClean="0"/>
            </a:br>
            <a:r>
              <a:rPr lang="en-US" altLang="ja-JP" sz="2200" dirty="0" smtClean="0"/>
              <a:t>&amp;</a:t>
            </a:r>
            <a:r>
              <a:rPr lang="en-US" altLang="ja-JP" sz="2200" dirty="0" err="1" smtClean="0"/>
              <a:t>struct_opt</a:t>
            </a:r>
            <a:r>
              <a:rPr lang="en-US" altLang="ja-JP" sz="2200" dirty="0" smtClean="0"/>
              <a:t/>
            </a:r>
            <a:br>
              <a:rPr lang="en-US" altLang="ja-JP" sz="2200" dirty="0" smtClean="0"/>
            </a:br>
            <a:r>
              <a:rPr lang="en-US" altLang="ja-JP" sz="2200" dirty="0" err="1" smtClean="0"/>
              <a:t>converge_force</a:t>
            </a:r>
            <a:r>
              <a:rPr lang="en-US" altLang="ja-JP" sz="2200" dirty="0" smtClean="0"/>
              <a:t> </a:t>
            </a:r>
            <a:r>
              <a:rPr lang="en-US" altLang="ja-JP" sz="2200" dirty="0"/>
              <a:t>= 1.0d-</a:t>
            </a:r>
            <a:r>
              <a:rPr lang="en-US" altLang="ja-JP" sz="2200" dirty="0" smtClean="0"/>
              <a:t>4</a:t>
            </a:r>
            <a:br>
              <a:rPr lang="en-US" altLang="ja-JP" sz="2200" dirty="0" smtClean="0"/>
            </a:br>
            <a:r>
              <a:rPr lang="en-US" altLang="ja-JP" sz="2200" dirty="0" smtClean="0"/>
              <a:t>/</a:t>
            </a:r>
            <a:endParaRPr lang="en-US" altLang="ja-JP" sz="22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44</a:t>
            </a:fld>
            <a:endParaRPr kumimoji="1" lang="ja-JP" altLang="en-US"/>
          </a:p>
        </p:txBody>
      </p:sp>
    </p:spTree>
    <p:extLst>
      <p:ext uri="{BB962C8B-B14F-4D97-AF65-F5344CB8AC3E}">
        <p14:creationId xmlns:p14="http://schemas.microsoft.com/office/powerpoint/2010/main" val="35564873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95753"/>
            <a:ext cx="8229600" cy="1143000"/>
          </a:xfrm>
        </p:spPr>
        <p:txBody>
          <a:bodyPr/>
          <a:lstStyle/>
          <a:p>
            <a:r>
              <a:rPr lang="ja-JP" altLang="en-US" dirty="0" smtClean="0">
                <a:solidFill>
                  <a:schemeClr val="accent1">
                    <a:lumMod val="50000"/>
                  </a:schemeClr>
                </a:solidFill>
              </a:rPr>
              <a:t>セルを動かす（１）</a:t>
            </a:r>
            <a:endParaRPr kumimoji="1" lang="ja-JP" altLang="en-US" dirty="0"/>
          </a:p>
        </p:txBody>
      </p:sp>
      <p:sp>
        <p:nvSpPr>
          <p:cNvPr id="3" name="コンテンツ プレースホルダー 2"/>
          <p:cNvSpPr>
            <a:spLocks noGrp="1"/>
          </p:cNvSpPr>
          <p:nvPr>
            <p:ph idx="1"/>
          </p:nvPr>
        </p:nvSpPr>
        <p:spPr>
          <a:xfrm>
            <a:off x="457200" y="1238752"/>
            <a:ext cx="8670032" cy="1752421"/>
          </a:xfrm>
        </p:spPr>
        <p:txBody>
          <a:bodyPr>
            <a:normAutofit lnSpcReduction="10000"/>
          </a:bodyPr>
          <a:lstStyle/>
          <a:p>
            <a:r>
              <a:rPr lang="en-US" altLang="ja-JP" sz="2200" dirty="0"/>
              <a:t>quartz </a:t>
            </a:r>
            <a:r>
              <a:rPr lang="ja-JP" altLang="en-US" sz="2200" dirty="0" smtClean="0"/>
              <a:t>の</a:t>
            </a:r>
            <a:r>
              <a:rPr lang="en-US" altLang="ja-JP" sz="2200" dirty="0" smtClean="0"/>
              <a:t> tutorial</a:t>
            </a:r>
            <a:br>
              <a:rPr lang="en-US" altLang="ja-JP" sz="2200" dirty="0" smtClean="0"/>
            </a:br>
            <a:r>
              <a:rPr lang="en-US" altLang="ja-JP" sz="2200" dirty="0" err="1" smtClean="0"/>
              <a:t>xTAPP</a:t>
            </a:r>
            <a:r>
              <a:rPr lang="ja-JP" altLang="en-US" sz="2200" dirty="0" smtClean="0"/>
              <a:t>の付属文書、</a:t>
            </a:r>
            <a:r>
              <a:rPr lang="en-US" altLang="ja-JP" sz="2200" dirty="0" smtClean="0"/>
              <a:t>sample</a:t>
            </a:r>
            <a:r>
              <a:rPr lang="en-US" altLang="ja-JP" sz="2200" dirty="0"/>
              <a:t>/</a:t>
            </a:r>
            <a:r>
              <a:rPr lang="en-US" altLang="ja-JP" sz="2200" dirty="0" err="1"/>
              <a:t>tutorial.pdf</a:t>
            </a:r>
            <a:r>
              <a:rPr lang="en-US" altLang="ja-JP" sz="2200" dirty="0" smtClean="0"/>
              <a:t/>
            </a:r>
            <a:br>
              <a:rPr lang="en-US" altLang="ja-JP" sz="2200" dirty="0" smtClean="0"/>
            </a:br>
            <a:endParaRPr lang="en-US" altLang="ja-JP" sz="2200" dirty="0" smtClean="0"/>
          </a:p>
          <a:p>
            <a:r>
              <a:rPr lang="ja-JP" altLang="en-US" sz="2200" u="sng" dirty="0" smtClean="0"/>
              <a:t>外部</a:t>
            </a:r>
            <a:r>
              <a:rPr lang="ja-JP" altLang="en-US" sz="2200" u="sng" dirty="0"/>
              <a:t>圧力が </a:t>
            </a:r>
            <a:r>
              <a:rPr lang="en-US" altLang="ja-JP" sz="2200" u="sng" dirty="0"/>
              <a:t>10 </a:t>
            </a:r>
            <a:r>
              <a:rPr lang="en-US" altLang="ja-JP" sz="2200" u="sng" dirty="0" err="1"/>
              <a:t>GPa</a:t>
            </a:r>
            <a:r>
              <a:rPr lang="en-US" altLang="ja-JP" sz="2200" u="sng" dirty="0"/>
              <a:t> </a:t>
            </a:r>
            <a:r>
              <a:rPr lang="ja-JP" altLang="en-US" sz="2200" u="sng" dirty="0"/>
              <a:t>の下でセル形状を最適化</a:t>
            </a:r>
            <a:r>
              <a:rPr lang="en-US" altLang="ja-JP" sz="2200" dirty="0"/>
              <a:t/>
            </a:r>
            <a:br>
              <a:rPr lang="en-US" altLang="ja-JP" sz="2200" dirty="0"/>
            </a:br>
            <a:endParaRPr lang="en-US" altLang="ja-JP" sz="2200" u="sng"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45</a:t>
            </a:fld>
            <a:endParaRPr kumimoji="1" lang="ja-JP" altLang="en-US"/>
          </a:p>
        </p:txBody>
      </p:sp>
      <p:sp>
        <p:nvSpPr>
          <p:cNvPr id="5" name="テキスト ボックス 4"/>
          <p:cNvSpPr txBox="1"/>
          <p:nvPr/>
        </p:nvSpPr>
        <p:spPr>
          <a:xfrm>
            <a:off x="960894" y="2991173"/>
            <a:ext cx="7175715" cy="2862322"/>
          </a:xfrm>
          <a:prstGeom prst="rect">
            <a:avLst/>
          </a:prstGeom>
          <a:noFill/>
          <a:ln>
            <a:solidFill>
              <a:schemeClr val="tx1"/>
            </a:solidFill>
          </a:ln>
        </p:spPr>
        <p:txBody>
          <a:bodyPr wrap="square" rtlCol="0">
            <a:spAutoFit/>
          </a:bodyPr>
          <a:lstStyle/>
          <a:p>
            <a:r>
              <a:rPr lang="en-US" altLang="ja-JP" sz="2000" dirty="0" smtClean="0"/>
              <a:t># </a:t>
            </a:r>
            <a:r>
              <a:rPr lang="en-US" altLang="ja-JP" sz="2000" dirty="0" err="1" smtClean="0"/>
              <a:t>struct_opt</a:t>
            </a:r>
            <a:r>
              <a:rPr lang="en-US" altLang="ja-JP" sz="2000" dirty="0" smtClean="0"/>
              <a:t> data</a:t>
            </a:r>
            <a:br>
              <a:rPr lang="en-US" altLang="ja-JP" sz="2000" dirty="0" smtClean="0"/>
            </a:br>
            <a:r>
              <a:rPr lang="en-US" altLang="ja-JP" sz="2000" dirty="0" smtClean="0"/>
              <a:t>&amp;</a:t>
            </a:r>
            <a:r>
              <a:rPr lang="en-US" altLang="ja-JP" sz="2000" dirty="0" err="1" smtClean="0"/>
              <a:t>struct_opt</a:t>
            </a:r>
            <a:r>
              <a:rPr lang="en-US" altLang="ja-JP" sz="2000" dirty="0" smtClean="0"/>
              <a:t/>
            </a:r>
            <a:br>
              <a:rPr lang="en-US" altLang="ja-JP" sz="2000" dirty="0" smtClean="0"/>
            </a:br>
            <a:r>
              <a:rPr lang="en-US" altLang="ja-JP" sz="2000" dirty="0" err="1" smtClean="0"/>
              <a:t>converge_force</a:t>
            </a:r>
            <a:r>
              <a:rPr lang="en-US" altLang="ja-JP" sz="2000" dirty="0" smtClean="0"/>
              <a:t> = 1.0d-3,</a:t>
            </a:r>
            <a:br>
              <a:rPr lang="en-US" altLang="ja-JP" sz="2000" dirty="0" smtClean="0"/>
            </a:br>
            <a:r>
              <a:rPr lang="en-US" altLang="ja-JP" sz="2000" dirty="0" err="1" smtClean="0"/>
              <a:t>converge_stress</a:t>
            </a:r>
            <a:r>
              <a:rPr lang="en-US" altLang="ja-JP" sz="2000" dirty="0" smtClean="0"/>
              <a:t> = 1.0d-3,       </a:t>
            </a:r>
            <a:br>
              <a:rPr lang="en-US" altLang="ja-JP" sz="2000" dirty="0" smtClean="0"/>
            </a:br>
            <a:r>
              <a:rPr lang="en-US" altLang="ja-JP" sz="2000" b="1" dirty="0" smtClean="0"/>
              <a:t>↑</a:t>
            </a:r>
            <a:r>
              <a:rPr lang="ja-JP" altLang="en-US" sz="2000" b="1" dirty="0" smtClean="0"/>
              <a:t>セルのストレスと外部圧力の釣り合いの収束条件</a:t>
            </a:r>
            <a:r>
              <a:rPr lang="en-US" altLang="ja-JP" sz="2000" b="1" dirty="0" smtClean="0"/>
              <a:t/>
            </a:r>
            <a:br>
              <a:rPr lang="en-US" altLang="ja-JP" sz="2000" b="1" dirty="0" smtClean="0"/>
            </a:br>
            <a:r>
              <a:rPr lang="en-US" altLang="ja-JP" sz="2000" dirty="0" err="1" smtClean="0"/>
              <a:t>stress_scale</a:t>
            </a:r>
            <a:r>
              <a:rPr lang="en-US" altLang="ja-JP" sz="2000" dirty="0" smtClean="0"/>
              <a:t> = 1.0, 1.0, 1.0, 1.0, 1.0, 1.0,</a:t>
            </a:r>
            <a:br>
              <a:rPr lang="en-US" altLang="ja-JP" sz="2000" dirty="0" smtClean="0"/>
            </a:br>
            <a:r>
              <a:rPr lang="en-US" altLang="ja-JP" sz="2000" b="1" dirty="0" smtClean="0"/>
              <a:t>↑</a:t>
            </a:r>
            <a:r>
              <a:rPr lang="ja-JP" altLang="en-US" sz="2000" b="1" dirty="0" smtClean="0"/>
              <a:t>セルに働くストレスを原子に働く力場相当に変換する係数</a:t>
            </a:r>
            <a:r>
              <a:rPr lang="en-US" altLang="ja-JP" sz="2000" b="1" dirty="0" smtClean="0"/>
              <a:t/>
            </a:r>
            <a:br>
              <a:rPr lang="en-US" altLang="ja-JP" sz="2000" b="1" dirty="0" smtClean="0"/>
            </a:br>
            <a:r>
              <a:rPr lang="en-US" altLang="ja-JP" sz="2000" dirty="0" err="1" smtClean="0"/>
              <a:t>extern_pressure</a:t>
            </a:r>
            <a:r>
              <a:rPr lang="en-US" altLang="ja-JP" sz="2000" dirty="0" smtClean="0"/>
              <a:t> = 0.0003398931348792489d0             </a:t>
            </a:r>
            <a:r>
              <a:rPr lang="en-US" altLang="ja-JP" sz="2000" b="1" dirty="0" smtClean="0"/>
              <a:t>← </a:t>
            </a:r>
            <a:r>
              <a:rPr lang="ja-JP" altLang="en-US" sz="2000" b="1" dirty="0" smtClean="0"/>
              <a:t>外部圧力</a:t>
            </a:r>
            <a:r>
              <a:rPr lang="en-US" altLang="ja-JP" sz="2000" dirty="0" smtClean="0"/>
              <a:t/>
            </a:r>
            <a:br>
              <a:rPr lang="en-US" altLang="ja-JP" sz="2000" dirty="0" smtClean="0"/>
            </a:br>
            <a:endParaRPr kumimoji="1" lang="ja-JP" altLang="en-US" sz="2000" dirty="0"/>
          </a:p>
        </p:txBody>
      </p:sp>
    </p:spTree>
    <p:extLst>
      <p:ext uri="{BB962C8B-B14F-4D97-AF65-F5344CB8AC3E}">
        <p14:creationId xmlns:p14="http://schemas.microsoft.com/office/powerpoint/2010/main" val="9373583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95753"/>
            <a:ext cx="8229600" cy="1143000"/>
          </a:xfrm>
        </p:spPr>
        <p:txBody>
          <a:bodyPr/>
          <a:lstStyle/>
          <a:p>
            <a:r>
              <a:rPr lang="ja-JP" altLang="en-US" dirty="0" smtClean="0">
                <a:solidFill>
                  <a:schemeClr val="accent1">
                    <a:lumMod val="50000"/>
                  </a:schemeClr>
                </a:solidFill>
              </a:rPr>
              <a:t>セルを動かす（２）</a:t>
            </a:r>
            <a:endParaRPr kumimoji="1" lang="ja-JP" altLang="en-US" dirty="0"/>
          </a:p>
        </p:txBody>
      </p:sp>
      <p:sp>
        <p:nvSpPr>
          <p:cNvPr id="3" name="コンテンツ プレースホルダー 2"/>
          <p:cNvSpPr>
            <a:spLocks noGrp="1"/>
          </p:cNvSpPr>
          <p:nvPr>
            <p:ph idx="1"/>
          </p:nvPr>
        </p:nvSpPr>
        <p:spPr>
          <a:xfrm>
            <a:off x="16768" y="1238753"/>
            <a:ext cx="9127232" cy="1318468"/>
          </a:xfrm>
        </p:spPr>
        <p:txBody>
          <a:bodyPr>
            <a:normAutofit/>
          </a:bodyPr>
          <a:lstStyle/>
          <a:p>
            <a:r>
              <a:rPr lang="en-US" altLang="ja-JP" sz="2000" u="sng" dirty="0" err="1" smtClean="0"/>
              <a:t>Bernasconi</a:t>
            </a:r>
            <a:r>
              <a:rPr lang="en-US" altLang="ja-JP" sz="2000" u="sng" dirty="0" err="1"/>
              <a:t>-Tosatti-Parrinello</a:t>
            </a:r>
            <a:r>
              <a:rPr lang="en-US" altLang="ja-JP" sz="2000" u="sng" dirty="0"/>
              <a:t> </a:t>
            </a:r>
            <a:r>
              <a:rPr lang="ja-JP" altLang="en-US" sz="2000" u="sng" dirty="0"/>
              <a:t>による運動エネルギーの</a:t>
            </a:r>
            <a:r>
              <a:rPr lang="ja-JP" altLang="en-US" sz="2000" u="sng" dirty="0" smtClean="0"/>
              <a:t>補正</a:t>
            </a:r>
            <a:r>
              <a:rPr lang="en-US" altLang="ja-JP" sz="2000" u="sng" dirty="0" smtClean="0"/>
              <a:t/>
            </a:r>
            <a:br>
              <a:rPr lang="en-US" altLang="ja-JP" sz="2000" u="sng" dirty="0" smtClean="0"/>
            </a:br>
            <a:r>
              <a:rPr lang="en-US" altLang="ja-JP" sz="2000" dirty="0" smtClean="0"/>
              <a:t/>
            </a:r>
            <a:br>
              <a:rPr lang="en-US" altLang="ja-JP" sz="2000" dirty="0" smtClean="0"/>
            </a:br>
            <a:r>
              <a:rPr lang="ja-JP" altLang="en-US" sz="2000" dirty="0"/>
              <a:t>セル変形に対してストレスが精度良く</a:t>
            </a:r>
            <a:r>
              <a:rPr lang="ja-JP" altLang="en-US" sz="2000" dirty="0" smtClean="0"/>
              <a:t>なめらになるようにパラメータを選ぶ</a:t>
            </a:r>
            <a:endParaRPr lang="en-US" altLang="ja-JP" sz="2000" u="sng"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46</a:t>
            </a:fld>
            <a:endParaRPr kumimoji="1" lang="ja-JP" altLang="en-US"/>
          </a:p>
        </p:txBody>
      </p:sp>
      <p:sp>
        <p:nvSpPr>
          <p:cNvPr id="5" name="テキスト ボックス 4"/>
          <p:cNvSpPr txBox="1"/>
          <p:nvPr/>
        </p:nvSpPr>
        <p:spPr>
          <a:xfrm>
            <a:off x="852406" y="2758698"/>
            <a:ext cx="5700793" cy="1938992"/>
          </a:xfrm>
          <a:prstGeom prst="rect">
            <a:avLst/>
          </a:prstGeom>
          <a:noFill/>
          <a:ln>
            <a:solidFill>
              <a:schemeClr val="tx1"/>
            </a:solidFill>
          </a:ln>
        </p:spPr>
        <p:txBody>
          <a:bodyPr wrap="square" rtlCol="0">
            <a:spAutoFit/>
          </a:bodyPr>
          <a:lstStyle/>
          <a:p>
            <a:r>
              <a:rPr lang="en-US" altLang="ja-JP" sz="2000" dirty="0" smtClean="0"/>
              <a:t># main data</a:t>
            </a:r>
            <a:br>
              <a:rPr lang="en-US" altLang="ja-JP" sz="2000" dirty="0" smtClean="0"/>
            </a:br>
            <a:r>
              <a:rPr lang="en-US" altLang="ja-JP" sz="2000" dirty="0" smtClean="0"/>
              <a:t>&amp;</a:t>
            </a:r>
            <a:r>
              <a:rPr lang="en-US" altLang="ja-JP" sz="2000" dirty="0" err="1" smtClean="0"/>
              <a:t>tappinput</a:t>
            </a:r>
            <a:r>
              <a:rPr lang="en-US" altLang="ja-JP" sz="2000" dirty="0" smtClean="0"/>
              <a:t/>
            </a:r>
            <a:br>
              <a:rPr lang="en-US" altLang="ja-JP" sz="2000" dirty="0" smtClean="0"/>
            </a:br>
            <a:r>
              <a:rPr lang="en-US" altLang="ja-JP" sz="2000" dirty="0" err="1" smtClean="0"/>
              <a:t>cutoff_wave_function</a:t>
            </a:r>
            <a:r>
              <a:rPr lang="en-US" altLang="ja-JP" sz="2000" dirty="0" smtClean="0"/>
              <a:t> = 8.0,</a:t>
            </a:r>
            <a:br>
              <a:rPr lang="en-US" altLang="ja-JP" sz="2000" dirty="0" smtClean="0"/>
            </a:br>
            <a:r>
              <a:rPr lang="en-US" altLang="ja-JP" sz="2000" dirty="0" err="1" smtClean="0"/>
              <a:t>cutoff_btp_a</a:t>
            </a:r>
            <a:r>
              <a:rPr lang="en-US" altLang="ja-JP" sz="2000" dirty="0" smtClean="0"/>
              <a:t> = 60.0,</a:t>
            </a:r>
            <a:br>
              <a:rPr lang="en-US" altLang="ja-JP" sz="2000" dirty="0" smtClean="0"/>
            </a:br>
            <a:r>
              <a:rPr lang="en-US" altLang="ja-JP" sz="2000" dirty="0" err="1" smtClean="0"/>
              <a:t>cutoff_btp_gc</a:t>
            </a:r>
            <a:r>
              <a:rPr lang="en-US" altLang="ja-JP" sz="2000" dirty="0" smtClean="0"/>
              <a:t> = 7.0,</a:t>
            </a:r>
            <a:br>
              <a:rPr lang="en-US" altLang="ja-JP" sz="2000" dirty="0" smtClean="0"/>
            </a:br>
            <a:r>
              <a:rPr lang="en-US" altLang="ja-JP" sz="2000" dirty="0" err="1" smtClean="0"/>
              <a:t>cutoff_btp_sigma</a:t>
            </a:r>
            <a:r>
              <a:rPr lang="en-US" altLang="ja-JP" sz="2000" dirty="0" smtClean="0"/>
              <a:t> = 1.0</a:t>
            </a:r>
            <a:endParaRPr kumimoji="1" lang="ja-JP" altLang="en-US" sz="2000" dirty="0"/>
          </a:p>
        </p:txBody>
      </p:sp>
    </p:spTree>
    <p:extLst>
      <p:ext uri="{BB962C8B-B14F-4D97-AF65-F5344CB8AC3E}">
        <p14:creationId xmlns:p14="http://schemas.microsoft.com/office/powerpoint/2010/main" val="27845376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lang="en-US" altLang="ja-JP" b="1" dirty="0" smtClean="0">
                <a:solidFill>
                  <a:schemeClr val="tx2"/>
                </a:solidFill>
              </a:rPr>
              <a:t>UNIX commands</a:t>
            </a:r>
            <a:endParaRPr kumimoji="1" lang="ja-JP" altLang="en-US" b="1" dirty="0">
              <a:solidFill>
                <a:schemeClr val="tx2"/>
              </a:solidFill>
            </a:endParaRPr>
          </a:p>
        </p:txBody>
      </p:sp>
      <p:graphicFrame>
        <p:nvGraphicFramePr>
          <p:cNvPr id="4" name="表 3"/>
          <p:cNvGraphicFramePr>
            <a:graphicFrameLocks noGrp="1"/>
          </p:cNvGraphicFramePr>
          <p:nvPr>
            <p:extLst>
              <p:ext uri="{D42A27DB-BD31-4B8C-83A1-F6EECF244321}">
                <p14:modId xmlns:p14="http://schemas.microsoft.com/office/powerpoint/2010/main" val="2023656912"/>
              </p:ext>
            </p:extLst>
          </p:nvPr>
        </p:nvGraphicFramePr>
        <p:xfrm>
          <a:off x="457200" y="1231505"/>
          <a:ext cx="8229600" cy="4434045"/>
        </p:xfrm>
        <a:graphic>
          <a:graphicData uri="http://schemas.openxmlformats.org/drawingml/2006/table">
            <a:tbl>
              <a:tblPr/>
              <a:tblGrid>
                <a:gridCol w="2035549"/>
                <a:gridCol w="6194051"/>
              </a:tblGrid>
              <a:tr h="295603">
                <a:tc>
                  <a:txBody>
                    <a:bodyPr/>
                    <a:lstStyle/>
                    <a:p>
                      <a:pPr algn="l" fontAlgn="b"/>
                      <a:r>
                        <a:rPr lang="en-US" sz="1700" b="0" i="0" u="none" strike="noStrike" dirty="0" smtClean="0">
                          <a:solidFill>
                            <a:srgbClr val="000000"/>
                          </a:solidFill>
                          <a:effectLst/>
                          <a:latin typeface="ＭＳ Ｐゴシック"/>
                        </a:rPr>
                        <a:t> </a:t>
                      </a:r>
                      <a:r>
                        <a:rPr lang="en-US" sz="1700" b="0" i="0" u="none" strike="noStrike" dirty="0" err="1" smtClean="0">
                          <a:solidFill>
                            <a:srgbClr val="000000"/>
                          </a:solidFill>
                          <a:effectLst/>
                          <a:latin typeface="ＭＳ Ｐゴシック"/>
                        </a:rPr>
                        <a:t>ls</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List information about file(s)</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cd</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Change directory</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more</a:t>
                      </a:r>
                      <a:r>
                        <a:rPr lang="en-US" sz="1700" b="0" i="0" u="none" strike="noStrike" baseline="0" dirty="0" smtClean="0">
                          <a:solidFill>
                            <a:srgbClr val="000000"/>
                          </a:solidFill>
                          <a:effectLst/>
                          <a:latin typeface="ＭＳ Ｐゴシック"/>
                        </a:rPr>
                        <a:t> (less)</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baseline="0" dirty="0" smtClean="0">
                          <a:solidFill>
                            <a:srgbClr val="000000"/>
                          </a:solidFill>
                          <a:effectLst/>
                          <a:latin typeface="ＭＳ Ｐゴシック"/>
                        </a:rPr>
                        <a:t> Display output one screen at a time (File viewer)</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baseline="0" dirty="0" smtClean="0">
                          <a:solidFill>
                            <a:srgbClr val="000000"/>
                          </a:solidFill>
                          <a:effectLst/>
                          <a:latin typeface="ＭＳ Ｐゴシック"/>
                        </a:rPr>
                        <a:t> </a:t>
                      </a:r>
                      <a:r>
                        <a:rPr lang="en-US" sz="1700" b="0" i="0" u="none" strike="noStrike" baseline="0" dirty="0" err="1" smtClean="0">
                          <a:solidFill>
                            <a:srgbClr val="000000"/>
                          </a:solidFill>
                          <a:effectLst/>
                          <a:latin typeface="ＭＳ Ｐゴシック"/>
                        </a:rPr>
                        <a:t>rm</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Remove file(s)</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a:t>
                      </a:r>
                      <a:r>
                        <a:rPr lang="en-US" sz="1700" b="0" i="0" u="none" strike="noStrike" dirty="0" err="1" smtClean="0">
                          <a:solidFill>
                            <a:srgbClr val="000000"/>
                          </a:solidFill>
                          <a:effectLst/>
                          <a:latin typeface="ＭＳ Ｐゴシック"/>
                        </a:rPr>
                        <a:t>mkdir</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Create new folder(s)</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a:t>
                      </a:r>
                      <a:r>
                        <a:rPr lang="en-US" sz="1700" b="0" i="0" u="none" strike="noStrike" dirty="0" err="1" smtClean="0">
                          <a:solidFill>
                            <a:srgbClr val="000000"/>
                          </a:solidFill>
                          <a:effectLst/>
                          <a:latin typeface="ＭＳ Ｐゴシック"/>
                        </a:rPr>
                        <a:t>rmdir</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altLang="ja-JP" sz="1700" b="0" i="0" u="none" strike="noStrike" dirty="0" smtClean="0">
                          <a:solidFill>
                            <a:srgbClr val="000000"/>
                          </a:solidFill>
                          <a:effectLst/>
                          <a:latin typeface="ＭＳ Ｐゴシック"/>
                        </a:rPr>
                        <a:t> Remove folder(s)</a:t>
                      </a:r>
                      <a:endParaRPr lang="ja-JP" altLang="en-US" sz="1700" b="0" i="0" u="none" strike="noStrike" dirty="0" smtClean="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a:t>
                      </a:r>
                      <a:r>
                        <a:rPr lang="en-US" sz="1700" b="0" i="0" u="none" strike="noStrike" dirty="0" err="1" smtClean="0">
                          <a:solidFill>
                            <a:srgbClr val="000000"/>
                          </a:solidFill>
                          <a:effectLst/>
                          <a:latin typeface="ＭＳ Ｐゴシック"/>
                        </a:rPr>
                        <a:t>cp</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Copy one or more files to another location</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mv</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Move or rename files or directories</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diff</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Display the differences between two files</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tar</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Tape </a:t>
                      </a:r>
                      <a:r>
                        <a:rPr lang="en-US" altLang="ja-JP" sz="1700" b="0" i="0" u="none" strike="noStrike" dirty="0" err="1" smtClean="0">
                          <a:solidFill>
                            <a:srgbClr val="000000"/>
                          </a:solidFill>
                          <a:effectLst/>
                          <a:latin typeface="ＭＳ Ｐゴシック"/>
                        </a:rPr>
                        <a:t>Archiver</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kill</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Stop a process from running</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echo</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Display message on screen</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source</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Run commands from a file</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a:t>
                      </a:r>
                      <a:r>
                        <a:rPr lang="en-US" sz="1700" b="0" i="0" u="none" strike="noStrike" dirty="0" err="1" smtClean="0">
                          <a:solidFill>
                            <a:srgbClr val="000000"/>
                          </a:solidFill>
                          <a:effectLst/>
                          <a:latin typeface="ＭＳ Ｐゴシック"/>
                        </a:rPr>
                        <a:t>ulimit</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Limit user resources</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a:t>
                      </a:r>
                      <a:r>
                        <a:rPr lang="en-US" sz="1700" b="0" i="0" u="none" strike="noStrike" dirty="0" err="1" smtClean="0">
                          <a:solidFill>
                            <a:srgbClr val="000000"/>
                          </a:solidFill>
                          <a:effectLst/>
                          <a:latin typeface="ＭＳ Ｐゴシック"/>
                        </a:rPr>
                        <a:t>emacs</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baseline="0" dirty="0" smtClean="0">
                          <a:solidFill>
                            <a:srgbClr val="000000"/>
                          </a:solidFill>
                          <a:effectLst/>
                          <a:latin typeface="ＭＳ Ｐゴシック"/>
                        </a:rPr>
                        <a:t> C</a:t>
                      </a:r>
                      <a:r>
                        <a:rPr lang="en-US" altLang="ja-JP" sz="1700" b="0" i="0" u="none" strike="noStrike" dirty="0" smtClean="0">
                          <a:solidFill>
                            <a:srgbClr val="000000"/>
                          </a:solidFill>
                          <a:effectLst/>
                          <a:latin typeface="ＭＳ Ｐゴシック"/>
                        </a:rPr>
                        <a:t>reate and edit a file</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47</a:t>
            </a:fld>
            <a:endParaRPr kumimoji="1" lang="ja-JP" altLang="en-US"/>
          </a:p>
        </p:txBody>
      </p:sp>
      <p:sp>
        <p:nvSpPr>
          <p:cNvPr id="5" name="テキスト ボックス 4"/>
          <p:cNvSpPr txBox="1"/>
          <p:nvPr/>
        </p:nvSpPr>
        <p:spPr>
          <a:xfrm>
            <a:off x="457200" y="6033184"/>
            <a:ext cx="5292893" cy="646331"/>
          </a:xfrm>
          <a:prstGeom prst="rect">
            <a:avLst/>
          </a:prstGeom>
          <a:noFill/>
        </p:spPr>
        <p:txBody>
          <a:bodyPr wrap="square" rtlCol="0">
            <a:spAutoFit/>
          </a:bodyPr>
          <a:lstStyle/>
          <a:p>
            <a:r>
              <a:rPr lang="en-US" altLang="ja-JP" dirty="0" err="1" smtClean="0"/>
              <a:t>Emacs</a:t>
            </a:r>
            <a:r>
              <a:rPr lang="en-US" altLang="ja-JP" dirty="0" smtClean="0"/>
              <a:t> (editor)</a:t>
            </a:r>
          </a:p>
          <a:p>
            <a:r>
              <a:rPr lang="en-US" altLang="ja-JP" dirty="0"/>
              <a:t>http://</a:t>
            </a:r>
            <a:r>
              <a:rPr lang="en-US" altLang="ja-JP" dirty="0" err="1"/>
              <a:t>mally.stanford.edu</a:t>
            </a:r>
            <a:r>
              <a:rPr lang="en-US" altLang="ja-JP" dirty="0"/>
              <a:t>/~</a:t>
            </a:r>
            <a:r>
              <a:rPr lang="en-US" altLang="ja-JP" dirty="0" err="1"/>
              <a:t>sr</a:t>
            </a:r>
            <a:r>
              <a:rPr lang="en-US" altLang="ja-JP" dirty="0"/>
              <a:t>/computing/</a:t>
            </a:r>
            <a:r>
              <a:rPr lang="en-US" altLang="ja-JP" dirty="0" err="1"/>
              <a:t>emacs.html</a:t>
            </a:r>
            <a:endParaRPr kumimoji="1" lang="ja-JP" altLang="en-US" dirty="0"/>
          </a:p>
        </p:txBody>
      </p:sp>
    </p:spTree>
    <p:extLst>
      <p:ext uri="{BB962C8B-B14F-4D97-AF65-F5344CB8AC3E}">
        <p14:creationId xmlns:p14="http://schemas.microsoft.com/office/powerpoint/2010/main" val="2952526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765810" y="354330"/>
            <a:ext cx="7600950" cy="788670"/>
          </a:xfrm>
          <a:ln/>
        </p:spPr>
        <p:txBody>
          <a:bodyPr/>
          <a:lstStyle/>
          <a:p>
            <a:pPr>
              <a:tabLst>
                <a:tab pos="857250" algn="l"/>
              </a:tabLst>
            </a:pPr>
            <a:r>
              <a:rPr lang="en-US" altLang="ja-JP" sz="4300" dirty="0" err="1"/>
              <a:t>E</a:t>
            </a:r>
            <a:r>
              <a:rPr lang="en-US" altLang="ja-JP" sz="4300" baseline="-6000" dirty="0" err="1"/>
              <a:t>xc</a:t>
            </a:r>
            <a:r>
              <a:rPr lang="ja-JP" altLang="en-US" sz="4300" dirty="0"/>
              <a:t>の近似</a:t>
            </a:r>
          </a:p>
        </p:txBody>
      </p:sp>
      <p:sp>
        <p:nvSpPr>
          <p:cNvPr id="20482" name="Rectangle 2"/>
          <p:cNvSpPr>
            <a:spLocks noGrp="1" noChangeArrowheads="1"/>
          </p:cNvSpPr>
          <p:nvPr>
            <p:ph type="body" idx="1"/>
          </p:nvPr>
        </p:nvSpPr>
        <p:spPr>
          <a:xfrm>
            <a:off x="891540" y="2048387"/>
            <a:ext cx="7360920" cy="4203372"/>
          </a:xfrm>
          <a:ln/>
        </p:spPr>
        <p:txBody>
          <a:bodyPr/>
          <a:lstStyle/>
          <a:p>
            <a:pPr marL="632937">
              <a:spcAft>
                <a:spcPts val="600"/>
              </a:spcAft>
              <a:tabLst>
                <a:tab pos="1090137" algn="l"/>
                <a:tab pos="1410177" algn="l"/>
                <a:tab pos="1718787" algn="l"/>
                <a:tab pos="1410177" algn="l"/>
                <a:tab pos="1718787" algn="l"/>
                <a:tab pos="1090137" algn="l"/>
                <a:tab pos="1410177" algn="l"/>
              </a:tabLst>
            </a:pPr>
            <a:r>
              <a:rPr lang="ja-JP" altLang="en-US" dirty="0"/>
              <a:t>この手法の</a:t>
            </a:r>
            <a:r>
              <a:rPr lang="ja-JP" altLang="en-US" dirty="0">
                <a:solidFill>
                  <a:srgbClr val="0000FF"/>
                </a:solidFill>
              </a:rPr>
              <a:t>公式誤差</a:t>
            </a:r>
            <a:r>
              <a:rPr lang="ja-JP" altLang="en-US" dirty="0"/>
              <a:t>を決める</a:t>
            </a:r>
            <a:endParaRPr lang="en-US" altLang="ja-JP" dirty="0"/>
          </a:p>
          <a:p>
            <a:pPr marL="952977" lvl="1">
              <a:spcAft>
                <a:spcPts val="600"/>
              </a:spcAft>
              <a:tabLst>
                <a:tab pos="1090137" algn="l"/>
                <a:tab pos="1410177" algn="l"/>
                <a:tab pos="1718787" algn="l"/>
                <a:tab pos="1410177" algn="l"/>
                <a:tab pos="1718787" algn="l"/>
                <a:tab pos="1090137" algn="l"/>
                <a:tab pos="1410177" algn="l"/>
              </a:tabLst>
            </a:pPr>
            <a:r>
              <a:rPr lang="ja-JP" altLang="en-US" sz="2200" dirty="0"/>
              <a:t>局所密度近似</a:t>
            </a:r>
            <a:endParaRPr lang="en-US" altLang="ja-JP" sz="2200" dirty="0"/>
          </a:p>
          <a:p>
            <a:pPr marL="1261587" lvl="2">
              <a:spcBef>
                <a:spcPts val="1080"/>
              </a:spcBef>
              <a:spcAft>
                <a:spcPts val="600"/>
              </a:spcAft>
              <a:tabLst>
                <a:tab pos="1090137" algn="l"/>
                <a:tab pos="1410177" algn="l"/>
                <a:tab pos="1718787" algn="l"/>
                <a:tab pos="1410177" algn="l"/>
                <a:tab pos="1718787" algn="l"/>
                <a:tab pos="1090137" algn="l"/>
                <a:tab pos="1410177" algn="l"/>
              </a:tabLst>
            </a:pPr>
            <a:r>
              <a:rPr lang="ja-JP" altLang="en-US" sz="2200" dirty="0"/>
              <a:t>計算コスト小、経済的、広く実用</a:t>
            </a:r>
            <a:endParaRPr lang="en-US" altLang="ja-JP" sz="2200" dirty="0"/>
          </a:p>
          <a:p>
            <a:pPr marL="952977" lvl="1">
              <a:spcBef>
                <a:spcPts val="1080"/>
              </a:spcBef>
              <a:spcAft>
                <a:spcPts val="600"/>
              </a:spcAft>
              <a:tabLst>
                <a:tab pos="1090137" algn="l"/>
                <a:tab pos="1410177" algn="l"/>
                <a:tab pos="1718787" algn="l"/>
                <a:tab pos="1410177" algn="l"/>
                <a:tab pos="1718787" algn="l"/>
                <a:tab pos="1090137" algn="l"/>
                <a:tab pos="1410177" algn="l"/>
              </a:tabLst>
            </a:pPr>
            <a:r>
              <a:rPr lang="ja-JP" altLang="en-US" sz="2200" dirty="0"/>
              <a:t>交換相互作用を</a:t>
            </a:r>
            <a:r>
              <a:rPr lang="ja-JP" altLang="en-US" sz="2200" dirty="0" smtClean="0"/>
              <a:t>含む</a:t>
            </a:r>
            <a:r>
              <a:rPr lang="en-US" altLang="ja-JP" sz="2200" dirty="0" smtClean="0"/>
              <a:t> (hybrid</a:t>
            </a:r>
            <a:r>
              <a:rPr lang="ja-JP" altLang="en-US" sz="2200" dirty="0" smtClean="0"/>
              <a:t>汎関数</a:t>
            </a:r>
            <a:r>
              <a:rPr lang="en-US" altLang="ja-JP" sz="2200" dirty="0" smtClean="0"/>
              <a:t>)</a:t>
            </a:r>
          </a:p>
          <a:p>
            <a:pPr marL="1261587" lvl="2">
              <a:spcBef>
                <a:spcPts val="1080"/>
              </a:spcBef>
              <a:spcAft>
                <a:spcPts val="600"/>
              </a:spcAft>
              <a:tabLst>
                <a:tab pos="1090137" algn="l"/>
                <a:tab pos="1410177" algn="l"/>
                <a:tab pos="1718787" algn="l"/>
                <a:tab pos="1410177" algn="l"/>
                <a:tab pos="1718787" algn="l"/>
                <a:tab pos="1090137" algn="l"/>
                <a:tab pos="1410177" algn="l"/>
              </a:tabLst>
            </a:pPr>
            <a:r>
              <a:rPr lang="ja-JP" altLang="en-US" sz="2200" dirty="0"/>
              <a:t>計算コスト大、開発途上、一部の系での改善</a:t>
            </a:r>
            <a:endParaRPr lang="en-US" altLang="ja-JP" sz="2200" dirty="0"/>
          </a:p>
          <a:p>
            <a:pPr marL="632937">
              <a:tabLst>
                <a:tab pos="1090137" algn="l"/>
                <a:tab pos="1410177" algn="l"/>
                <a:tab pos="1718787" algn="l"/>
                <a:tab pos="1410177" algn="l"/>
                <a:tab pos="1718787" algn="l"/>
                <a:tab pos="1090137" algn="l"/>
                <a:tab pos="1410177" algn="l"/>
              </a:tabLst>
            </a:pPr>
            <a:r>
              <a:rPr lang="ja-JP" altLang="en-US" dirty="0"/>
              <a:t>実用的でかつ万能の近似はない</a:t>
            </a:r>
            <a:endParaRPr lang="en-US" altLang="ja-JP" dirty="0"/>
          </a:p>
          <a:p>
            <a:pPr marL="952977" lvl="1">
              <a:buSzPct val="150000"/>
              <a:buFont typeface="Lucida Grande" charset="0"/>
              <a:buChar char="‣"/>
              <a:tabLst>
                <a:tab pos="1090137" algn="l"/>
                <a:tab pos="1410177" algn="l"/>
                <a:tab pos="1718787" algn="l"/>
                <a:tab pos="1410177" algn="l"/>
                <a:tab pos="1718787" algn="l"/>
                <a:tab pos="1090137" algn="l"/>
                <a:tab pos="1410177" algn="l"/>
              </a:tabLst>
            </a:pPr>
            <a:r>
              <a:rPr lang="ja-JP" altLang="en-US" dirty="0">
                <a:solidFill>
                  <a:srgbClr val="FF0000"/>
                </a:solidFill>
              </a:rPr>
              <a:t>究極の方法は見つかっていない</a:t>
            </a:r>
          </a:p>
        </p:txBody>
      </p:sp>
      <p:sp>
        <p:nvSpPr>
          <p:cNvPr id="20483" name="Rectangle 3"/>
          <p:cNvSpPr>
            <a:spLocks/>
          </p:cNvSpPr>
          <p:nvPr/>
        </p:nvSpPr>
        <p:spPr bwMode="auto">
          <a:xfrm>
            <a:off x="3280410" y="1211580"/>
            <a:ext cx="2462213" cy="492443"/>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pPr>
              <a:spcBef>
                <a:spcPts val="180"/>
              </a:spcBef>
              <a:tabLst>
                <a:tab pos="857250" algn="l"/>
              </a:tabLst>
            </a:pPr>
            <a:r>
              <a:rPr lang="ja-JP" altLang="en-US" sz="3200" dirty="0">
                <a:solidFill>
                  <a:srgbClr val="FF7F00"/>
                </a:solidFill>
              </a:rPr>
              <a:t>仮想系の構成</a:t>
            </a:r>
          </a:p>
        </p:txBody>
      </p:sp>
      <p:sp>
        <p:nvSpPr>
          <p:cNvPr id="2" name="スライド番号プレースホルダー 1"/>
          <p:cNvSpPr>
            <a:spLocks noGrp="1"/>
          </p:cNvSpPr>
          <p:nvPr>
            <p:ph type="sldNum" sz="quarter" idx="12"/>
          </p:nvPr>
        </p:nvSpPr>
        <p:spPr/>
        <p:txBody>
          <a:bodyPr/>
          <a:lstStyle/>
          <a:p>
            <a:fld id="{AFDF1CC8-78FC-444A-A46F-F0C924EEE8AE}" type="slidenum">
              <a:rPr kumimoji="1" lang="ja-JP" altLang="en-US" smtClean="0"/>
              <a:pPr/>
              <a:t>5</a:t>
            </a:fld>
            <a:endParaRPr kumimoji="1" lang="ja-JP" altLang="en-U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048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048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048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048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48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048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autoUpdateAnimBg="0"/>
      <p:bldP spid="2048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891540" y="692642"/>
            <a:ext cx="7360920" cy="765810"/>
          </a:xfrm>
          <a:ln/>
        </p:spPr>
        <p:txBody>
          <a:bodyPr/>
          <a:lstStyle/>
          <a:p>
            <a:r>
              <a:rPr lang="ja-JP" altLang="en-US" sz="4300" dirty="0"/>
              <a:t>局所密度近似：実験との対応</a:t>
            </a:r>
          </a:p>
        </p:txBody>
      </p:sp>
      <p:sp>
        <p:nvSpPr>
          <p:cNvPr id="21506" name="Rectangle 2"/>
          <p:cNvSpPr>
            <a:spLocks/>
          </p:cNvSpPr>
          <p:nvPr/>
        </p:nvSpPr>
        <p:spPr bwMode="auto">
          <a:xfrm>
            <a:off x="3362543" y="1655564"/>
            <a:ext cx="2425126" cy="369332"/>
          </a:xfrm>
          <a:prstGeom prst="rect">
            <a:avLst/>
          </a:prstGeom>
          <a:noFill/>
          <a:ln w="12700" cap="flat">
            <a:noFill/>
            <a:miter lim="800000"/>
            <a:headEnd type="none" w="med" len="med"/>
            <a:tailEnd type="none" w="med" len="med"/>
          </a:ln>
        </p:spPr>
        <p:txBody>
          <a:bodyPr wrap="square" lIns="0" tIns="0" rIns="0" bIns="0" anchor="ctr">
            <a:prstTxWarp prst="textNoShape">
              <a:avLst/>
            </a:prstTxWarp>
            <a:spAutoFit/>
          </a:bodyPr>
          <a:lstStyle/>
          <a:p>
            <a:pPr marL="182880">
              <a:spcBef>
                <a:spcPts val="1800"/>
              </a:spcBef>
              <a:tabLst>
                <a:tab pos="640080" algn="l"/>
              </a:tabLst>
            </a:pPr>
            <a:r>
              <a:rPr lang="ja-JP" altLang="en-US" sz="2400" dirty="0">
                <a:solidFill>
                  <a:schemeClr val="tx1"/>
                </a:solidFill>
              </a:rPr>
              <a:t>精度評価の尺度</a:t>
            </a:r>
          </a:p>
        </p:txBody>
      </p:sp>
      <p:pic>
        <p:nvPicPr>
          <p:cNvPr id="21507" name="Picture 3"/>
          <p:cNvPicPr>
            <a:picLocks noChangeAspect="1" noChangeArrowheads="1"/>
          </p:cNvPicPr>
          <p:nvPr/>
        </p:nvPicPr>
        <p:blipFill>
          <a:blip r:embed="rId2"/>
          <a:srcRect/>
          <a:stretch>
            <a:fillRect/>
          </a:stretch>
        </p:blipFill>
        <p:spPr bwMode="auto">
          <a:xfrm>
            <a:off x="240030" y="2388870"/>
            <a:ext cx="4114800" cy="2880360"/>
          </a:xfrm>
          <a:prstGeom prst="rect">
            <a:avLst/>
          </a:prstGeom>
          <a:noFill/>
          <a:ln w="12700" cap="flat">
            <a:noFill/>
            <a:miter lim="800000"/>
            <a:headEnd/>
            <a:tailEnd/>
          </a:ln>
        </p:spPr>
      </p:pic>
      <p:sp>
        <p:nvSpPr>
          <p:cNvPr id="21508" name="Rectangle 4"/>
          <p:cNvSpPr>
            <a:spLocks/>
          </p:cNvSpPr>
          <p:nvPr/>
        </p:nvSpPr>
        <p:spPr bwMode="auto">
          <a:xfrm>
            <a:off x="1245870" y="5577840"/>
            <a:ext cx="2708910" cy="434340"/>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altLang="ja-JP" sz="1300" dirty="0">
                <a:ea typeface="Gill Sans" charset="0"/>
                <a:cs typeface="Gill Sans" charset="0"/>
              </a:rPr>
              <a:t>Li, Na, K, Al, C, Si, </a:t>
            </a:r>
            <a:r>
              <a:rPr lang="en-US" altLang="ja-JP" sz="1300" dirty="0" err="1">
                <a:ea typeface="Gill Sans" charset="0"/>
                <a:cs typeface="Gill Sans" charset="0"/>
              </a:rPr>
              <a:t>SiC</a:t>
            </a:r>
            <a:r>
              <a:rPr lang="en-US" altLang="ja-JP" sz="1300" dirty="0">
                <a:ea typeface="Gill Sans" charset="0"/>
                <a:cs typeface="Gill Sans" charset="0"/>
              </a:rPr>
              <a:t>, </a:t>
            </a:r>
            <a:r>
              <a:rPr lang="en-US" altLang="ja-JP" sz="1300" dirty="0" err="1">
                <a:ea typeface="Gill Sans" charset="0"/>
                <a:cs typeface="Gill Sans" charset="0"/>
              </a:rPr>
              <a:t>Ge</a:t>
            </a:r>
            <a:r>
              <a:rPr lang="en-US" altLang="ja-JP" sz="1300" dirty="0">
                <a:ea typeface="Gill Sans" charset="0"/>
                <a:cs typeface="Gill Sans" charset="0"/>
              </a:rPr>
              <a:t>, </a:t>
            </a:r>
            <a:r>
              <a:rPr lang="en-US" altLang="ja-JP" sz="1300" dirty="0" err="1">
                <a:ea typeface="Gill Sans" charset="0"/>
                <a:cs typeface="Gill Sans" charset="0"/>
              </a:rPr>
              <a:t>GaAs</a:t>
            </a:r>
            <a:r>
              <a:rPr lang="en-US" altLang="ja-JP" sz="1300" dirty="0">
                <a:ea typeface="Gill Sans" charset="0"/>
                <a:cs typeface="Gill Sans" charset="0"/>
              </a:rPr>
              <a:t>, </a:t>
            </a:r>
            <a:r>
              <a:rPr lang="en-US" altLang="ja-JP" sz="1300" dirty="0" err="1">
                <a:ea typeface="Gill Sans" charset="0"/>
                <a:cs typeface="Gill Sans" charset="0"/>
              </a:rPr>
              <a:t>NaCl</a:t>
            </a:r>
            <a:r>
              <a:rPr lang="en-US" altLang="ja-JP" sz="1300" dirty="0">
                <a:ea typeface="Gill Sans" charset="0"/>
                <a:cs typeface="Gill Sans" charset="0"/>
              </a:rPr>
              <a:t>, </a:t>
            </a:r>
            <a:r>
              <a:rPr lang="en-US" altLang="ja-JP" sz="1300" dirty="0" err="1">
                <a:ea typeface="Gill Sans" charset="0"/>
                <a:cs typeface="Gill Sans" charset="0"/>
              </a:rPr>
              <a:t>NaF</a:t>
            </a:r>
            <a:r>
              <a:rPr lang="en-US" altLang="ja-JP" sz="1300" dirty="0">
                <a:ea typeface="Gill Sans" charset="0"/>
                <a:cs typeface="Gill Sans" charset="0"/>
              </a:rPr>
              <a:t>, </a:t>
            </a:r>
            <a:r>
              <a:rPr lang="en-US" altLang="ja-JP" sz="1300" dirty="0" err="1">
                <a:ea typeface="Gill Sans" charset="0"/>
                <a:cs typeface="Gill Sans" charset="0"/>
              </a:rPr>
              <a:t>LiCl</a:t>
            </a:r>
            <a:r>
              <a:rPr lang="en-US" altLang="ja-JP" sz="1300" dirty="0">
                <a:ea typeface="Gill Sans" charset="0"/>
                <a:cs typeface="Gill Sans" charset="0"/>
              </a:rPr>
              <a:t>, </a:t>
            </a:r>
            <a:r>
              <a:rPr lang="en-US" altLang="ja-JP" sz="1300" dirty="0" err="1">
                <a:ea typeface="Gill Sans" charset="0"/>
                <a:cs typeface="Gill Sans" charset="0"/>
              </a:rPr>
              <a:t>LiF</a:t>
            </a:r>
            <a:r>
              <a:rPr lang="en-US" altLang="ja-JP" sz="1300" dirty="0">
                <a:ea typeface="Gill Sans" charset="0"/>
                <a:cs typeface="Gill Sans" charset="0"/>
              </a:rPr>
              <a:t>, </a:t>
            </a:r>
            <a:r>
              <a:rPr lang="en-US" altLang="ja-JP" sz="1300" dirty="0" err="1">
                <a:ea typeface="Gill Sans" charset="0"/>
                <a:cs typeface="Gill Sans" charset="0"/>
              </a:rPr>
              <a:t>MgO</a:t>
            </a:r>
            <a:r>
              <a:rPr lang="en-US" altLang="ja-JP" sz="1300" dirty="0">
                <a:ea typeface="Gill Sans" charset="0"/>
                <a:cs typeface="Gill Sans" charset="0"/>
              </a:rPr>
              <a:t>, Cu, </a:t>
            </a:r>
            <a:r>
              <a:rPr lang="en-US" altLang="ja-JP" sz="1300" dirty="0" err="1">
                <a:ea typeface="Gill Sans" charset="0"/>
                <a:cs typeface="Gill Sans" charset="0"/>
              </a:rPr>
              <a:t>Rh</a:t>
            </a:r>
            <a:r>
              <a:rPr lang="en-US" altLang="ja-JP" sz="1300" dirty="0">
                <a:ea typeface="Gill Sans" charset="0"/>
                <a:cs typeface="Gill Sans" charset="0"/>
              </a:rPr>
              <a:t>, Pd, Ag</a:t>
            </a:r>
          </a:p>
        </p:txBody>
      </p:sp>
      <p:sp>
        <p:nvSpPr>
          <p:cNvPr id="21509" name="Rectangle 5"/>
          <p:cNvSpPr>
            <a:spLocks/>
          </p:cNvSpPr>
          <p:nvPr/>
        </p:nvSpPr>
        <p:spPr bwMode="auto">
          <a:xfrm>
            <a:off x="914400" y="6346492"/>
            <a:ext cx="3515285" cy="200055"/>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pPr algn="l"/>
            <a:r>
              <a:rPr lang="en-US" altLang="ja-JP" sz="1300" dirty="0">
                <a:ea typeface="Gill Sans" charset="0"/>
                <a:cs typeface="Gill Sans" charset="0"/>
              </a:rPr>
              <a:t>J.P. </a:t>
            </a:r>
            <a:r>
              <a:rPr lang="en-US" altLang="ja-JP" sz="1300" dirty="0" err="1">
                <a:ea typeface="Gill Sans" charset="0"/>
                <a:cs typeface="Gill Sans" charset="0"/>
              </a:rPr>
              <a:t>Perdew</a:t>
            </a:r>
            <a:r>
              <a:rPr lang="en-US" altLang="ja-JP" sz="1300" dirty="0">
                <a:ea typeface="Gill Sans" charset="0"/>
                <a:cs typeface="Gill Sans" charset="0"/>
              </a:rPr>
              <a:t> et al, Phys. Rev. </a:t>
            </a:r>
            <a:r>
              <a:rPr lang="en-US" altLang="ja-JP" sz="1300" dirty="0" err="1">
                <a:ea typeface="Gill Sans" charset="0"/>
                <a:cs typeface="Gill Sans" charset="0"/>
              </a:rPr>
              <a:t>Lett</a:t>
            </a:r>
            <a:r>
              <a:rPr lang="en-US" altLang="ja-JP" sz="1300" dirty="0">
                <a:ea typeface="Gill Sans" charset="0"/>
                <a:cs typeface="Gill Sans" charset="0"/>
              </a:rPr>
              <a:t>. 100, 136406 (2008)</a:t>
            </a:r>
          </a:p>
        </p:txBody>
      </p:sp>
      <p:pic>
        <p:nvPicPr>
          <p:cNvPr id="21510" name="Picture 6"/>
          <p:cNvPicPr>
            <a:picLocks noChangeAspect="1" noChangeArrowheads="1"/>
          </p:cNvPicPr>
          <p:nvPr/>
        </p:nvPicPr>
        <p:blipFill>
          <a:blip r:embed="rId3"/>
          <a:srcRect/>
          <a:stretch>
            <a:fillRect/>
          </a:stretch>
        </p:blipFill>
        <p:spPr bwMode="auto">
          <a:xfrm>
            <a:off x="4331970" y="2388870"/>
            <a:ext cx="4114800" cy="2880360"/>
          </a:xfrm>
          <a:prstGeom prst="rect">
            <a:avLst/>
          </a:prstGeom>
          <a:noFill/>
          <a:ln w="12700" cap="flat">
            <a:noFill/>
            <a:miter lim="800000"/>
            <a:headEnd/>
            <a:tailEnd/>
          </a:ln>
        </p:spPr>
      </p:pic>
      <p:sp>
        <p:nvSpPr>
          <p:cNvPr id="21511" name="Rectangle 7"/>
          <p:cNvSpPr>
            <a:spLocks/>
          </p:cNvSpPr>
          <p:nvPr/>
        </p:nvSpPr>
        <p:spPr bwMode="auto">
          <a:xfrm>
            <a:off x="5372100" y="5577840"/>
            <a:ext cx="2777490" cy="434340"/>
          </a:xfrm>
          <a:prstGeom prst="rect">
            <a:avLst/>
          </a:prstGeom>
          <a:noFill/>
          <a:ln w="12700" cap="flat">
            <a:noFill/>
            <a:miter lim="800000"/>
            <a:headEnd type="none" w="med" len="med"/>
            <a:tailEnd type="none" w="med" len="med"/>
          </a:ln>
        </p:spPr>
        <p:txBody>
          <a:bodyPr lIns="0" tIns="0" rIns="0" bIns="0" anchor="ctr">
            <a:prstTxWarp prst="textNoShape">
              <a:avLst/>
            </a:prstTxWarp>
          </a:bodyPr>
          <a:lstStyle/>
          <a:p>
            <a:r>
              <a:rPr lang="en-US" altLang="ja-JP" sz="1300" dirty="0">
                <a:ea typeface="Gill Sans" charset="0"/>
                <a:cs typeface="Gill Sans" charset="0"/>
              </a:rPr>
              <a:t>H</a:t>
            </a:r>
            <a:r>
              <a:rPr lang="en-US" altLang="ja-JP" sz="1300" baseline="-6000" dirty="0">
                <a:ea typeface="Gill Sans" charset="0"/>
                <a:cs typeface="Gill Sans" charset="0"/>
              </a:rPr>
              <a:t>2</a:t>
            </a:r>
            <a:r>
              <a:rPr lang="en-US" altLang="ja-JP" sz="1300" dirty="0">
                <a:ea typeface="Gill Sans" charset="0"/>
                <a:cs typeface="Gill Sans" charset="0"/>
              </a:rPr>
              <a:t>, </a:t>
            </a:r>
            <a:r>
              <a:rPr lang="en-US" altLang="ja-JP" sz="1300" dirty="0" err="1">
                <a:ea typeface="Gill Sans" charset="0"/>
                <a:cs typeface="Gill Sans" charset="0"/>
              </a:rPr>
              <a:t>LiH</a:t>
            </a:r>
            <a:r>
              <a:rPr lang="en-US" altLang="ja-JP" sz="1300" dirty="0">
                <a:ea typeface="Gill Sans" charset="0"/>
                <a:cs typeface="Gill Sans" charset="0"/>
              </a:rPr>
              <a:t>, CH</a:t>
            </a:r>
            <a:r>
              <a:rPr lang="en-US" altLang="ja-JP" sz="1300" baseline="-6000" dirty="0">
                <a:ea typeface="Gill Sans" charset="0"/>
                <a:cs typeface="Gill Sans" charset="0"/>
              </a:rPr>
              <a:t>4</a:t>
            </a:r>
            <a:r>
              <a:rPr lang="en-US" altLang="ja-JP" sz="1300" dirty="0">
                <a:ea typeface="Gill Sans" charset="0"/>
                <a:cs typeface="Gill Sans" charset="0"/>
              </a:rPr>
              <a:t>, OH, H</a:t>
            </a:r>
            <a:r>
              <a:rPr lang="en-US" altLang="ja-JP" sz="1300" baseline="-6000" dirty="0">
                <a:ea typeface="Gill Sans" charset="0"/>
                <a:cs typeface="Gill Sans" charset="0"/>
              </a:rPr>
              <a:t>2</a:t>
            </a:r>
            <a:r>
              <a:rPr lang="en-US" altLang="ja-JP" sz="1300" dirty="0">
                <a:ea typeface="Gill Sans" charset="0"/>
                <a:cs typeface="Gill Sans" charset="0"/>
              </a:rPr>
              <a:t>O, HF, Li</a:t>
            </a:r>
            <a:r>
              <a:rPr lang="en-US" altLang="ja-JP" sz="1300" baseline="-6000" dirty="0">
                <a:ea typeface="Gill Sans" charset="0"/>
                <a:cs typeface="Gill Sans" charset="0"/>
              </a:rPr>
              <a:t>2</a:t>
            </a:r>
            <a:r>
              <a:rPr lang="en-US" altLang="ja-JP" sz="1300" dirty="0">
                <a:ea typeface="Gill Sans" charset="0"/>
                <a:cs typeface="Gill Sans" charset="0"/>
              </a:rPr>
              <a:t>, </a:t>
            </a:r>
            <a:r>
              <a:rPr lang="en-US" altLang="ja-JP" sz="1300" dirty="0" err="1">
                <a:ea typeface="Gill Sans" charset="0"/>
                <a:cs typeface="Gill Sans" charset="0"/>
              </a:rPr>
              <a:t>LiF</a:t>
            </a:r>
            <a:r>
              <a:rPr lang="en-US" altLang="ja-JP" sz="1300" dirty="0">
                <a:ea typeface="Gill Sans" charset="0"/>
                <a:cs typeface="Gill Sans" charset="0"/>
              </a:rPr>
              <a:t>, Be</a:t>
            </a:r>
            <a:r>
              <a:rPr lang="en-US" altLang="ja-JP" sz="1300" baseline="-6000" dirty="0">
                <a:ea typeface="Gill Sans" charset="0"/>
                <a:cs typeface="Gill Sans" charset="0"/>
              </a:rPr>
              <a:t>2</a:t>
            </a:r>
            <a:r>
              <a:rPr lang="en-US" altLang="ja-JP" sz="1300" dirty="0">
                <a:ea typeface="Gill Sans" charset="0"/>
                <a:cs typeface="Gill Sans" charset="0"/>
              </a:rPr>
              <a:t>, C</a:t>
            </a:r>
            <a:r>
              <a:rPr lang="en-US" altLang="ja-JP" sz="1300" baseline="-6000" dirty="0">
                <a:ea typeface="Gill Sans" charset="0"/>
                <a:cs typeface="Gill Sans" charset="0"/>
              </a:rPr>
              <a:t>2</a:t>
            </a:r>
            <a:r>
              <a:rPr lang="en-US" altLang="ja-JP" sz="1300" dirty="0">
                <a:ea typeface="Gill Sans" charset="0"/>
                <a:cs typeface="Gill Sans" charset="0"/>
              </a:rPr>
              <a:t>H</a:t>
            </a:r>
            <a:r>
              <a:rPr lang="en-US" altLang="ja-JP" sz="1300" baseline="-6000" dirty="0">
                <a:ea typeface="Gill Sans" charset="0"/>
                <a:cs typeface="Gill Sans" charset="0"/>
              </a:rPr>
              <a:t>2</a:t>
            </a:r>
            <a:r>
              <a:rPr lang="en-US" altLang="ja-JP" sz="1300" dirty="0">
                <a:ea typeface="Gill Sans" charset="0"/>
                <a:cs typeface="Gill Sans" charset="0"/>
              </a:rPr>
              <a:t>, HCN, CO, N</a:t>
            </a:r>
            <a:r>
              <a:rPr lang="en-US" altLang="ja-JP" sz="1300" baseline="-6000" dirty="0">
                <a:ea typeface="Gill Sans" charset="0"/>
                <a:cs typeface="Gill Sans" charset="0"/>
              </a:rPr>
              <a:t>2</a:t>
            </a:r>
            <a:r>
              <a:rPr lang="en-US" altLang="ja-JP" sz="1300" dirty="0">
                <a:ea typeface="Gill Sans" charset="0"/>
                <a:cs typeface="Gill Sans" charset="0"/>
              </a:rPr>
              <a:t>, NO, O</a:t>
            </a:r>
            <a:r>
              <a:rPr lang="en-US" altLang="ja-JP" sz="1300" baseline="-6000" dirty="0">
                <a:ea typeface="Gill Sans" charset="0"/>
                <a:cs typeface="Gill Sans" charset="0"/>
              </a:rPr>
              <a:t>2</a:t>
            </a:r>
            <a:r>
              <a:rPr lang="en-US" altLang="ja-JP" sz="1300" dirty="0">
                <a:ea typeface="Gill Sans" charset="0"/>
                <a:cs typeface="Gill Sans" charset="0"/>
              </a:rPr>
              <a:t>, F</a:t>
            </a:r>
            <a:r>
              <a:rPr lang="en-US" altLang="ja-JP" sz="1300" baseline="-6000" dirty="0">
                <a:ea typeface="Gill Sans" charset="0"/>
                <a:cs typeface="Gill Sans" charset="0"/>
              </a:rPr>
              <a:t>2</a:t>
            </a:r>
            <a:r>
              <a:rPr lang="en-US" altLang="ja-JP" sz="1300" dirty="0">
                <a:ea typeface="Gill Sans" charset="0"/>
                <a:cs typeface="Gill Sans" charset="0"/>
              </a:rPr>
              <a:t>, P</a:t>
            </a:r>
            <a:r>
              <a:rPr lang="en-US" altLang="ja-JP" sz="1300" baseline="-6000" dirty="0">
                <a:ea typeface="Gill Sans" charset="0"/>
                <a:cs typeface="Gill Sans" charset="0"/>
              </a:rPr>
              <a:t>2</a:t>
            </a:r>
            <a:r>
              <a:rPr lang="en-US" altLang="ja-JP" sz="1300" dirty="0">
                <a:ea typeface="Gill Sans" charset="0"/>
                <a:cs typeface="Gill Sans" charset="0"/>
              </a:rPr>
              <a:t>, Cl</a:t>
            </a:r>
            <a:r>
              <a:rPr lang="en-US" altLang="ja-JP" sz="1300" baseline="-6000" dirty="0">
                <a:ea typeface="Gill Sans" charset="0"/>
                <a:cs typeface="Gill Sans" charset="0"/>
              </a:rPr>
              <a:t>2</a:t>
            </a:r>
          </a:p>
        </p:txBody>
      </p:sp>
      <p:sp>
        <p:nvSpPr>
          <p:cNvPr id="21512" name="Rectangle 8"/>
          <p:cNvSpPr>
            <a:spLocks/>
          </p:cNvSpPr>
          <p:nvPr/>
        </p:nvSpPr>
        <p:spPr bwMode="auto">
          <a:xfrm>
            <a:off x="5040630" y="6346492"/>
            <a:ext cx="3261798" cy="200055"/>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pPr algn="l"/>
            <a:r>
              <a:rPr lang="en-US" altLang="ja-JP" sz="1300" dirty="0">
                <a:ea typeface="Gill Sans" charset="0"/>
                <a:cs typeface="Gill Sans" charset="0"/>
              </a:rPr>
              <a:t>J.P. </a:t>
            </a:r>
            <a:r>
              <a:rPr lang="en-US" altLang="ja-JP" sz="1300" dirty="0" err="1">
                <a:ea typeface="Gill Sans" charset="0"/>
                <a:cs typeface="Gill Sans" charset="0"/>
              </a:rPr>
              <a:t>Perdew</a:t>
            </a:r>
            <a:r>
              <a:rPr lang="en-US" altLang="ja-JP" sz="1300" dirty="0">
                <a:ea typeface="Gill Sans" charset="0"/>
                <a:cs typeface="Gill Sans" charset="0"/>
              </a:rPr>
              <a:t> et al, Phys. Rev. </a:t>
            </a:r>
            <a:r>
              <a:rPr lang="en-US" altLang="ja-JP" sz="1300" dirty="0" err="1">
                <a:ea typeface="Gill Sans" charset="0"/>
                <a:cs typeface="Gill Sans" charset="0"/>
              </a:rPr>
              <a:t>Lett</a:t>
            </a:r>
            <a:r>
              <a:rPr lang="en-US" altLang="ja-JP" sz="1300" dirty="0">
                <a:ea typeface="Gill Sans" charset="0"/>
                <a:cs typeface="Gill Sans" charset="0"/>
              </a:rPr>
              <a:t>. 77, 3866 (1996)</a:t>
            </a:r>
          </a:p>
        </p:txBody>
      </p:sp>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6</a:t>
            </a:fld>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spd="med">
        <p14:prism/>
      </p:transition>
    </mc:Choice>
    <mc:Fallback xmlns:mv="urn:schemas-microsoft-com:mac:vml"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891540" y="914400"/>
            <a:ext cx="7360920" cy="994410"/>
          </a:xfrm>
          <a:ln/>
        </p:spPr>
        <p:txBody>
          <a:bodyPr/>
          <a:lstStyle/>
          <a:p>
            <a:r>
              <a:rPr lang="ja-JP" altLang="en-US"/>
              <a:t>密度汎関数法の特徴</a:t>
            </a:r>
          </a:p>
        </p:txBody>
      </p:sp>
      <p:sp>
        <p:nvSpPr>
          <p:cNvPr id="22530" name="Rectangle 2"/>
          <p:cNvSpPr>
            <a:spLocks noGrp="1" noChangeArrowheads="1"/>
          </p:cNvSpPr>
          <p:nvPr>
            <p:ph type="body" idx="1"/>
          </p:nvPr>
        </p:nvSpPr>
        <p:spPr>
          <a:xfrm>
            <a:off x="1502777" y="2423160"/>
            <a:ext cx="6141803" cy="2617470"/>
          </a:xfrm>
          <a:ln/>
        </p:spPr>
        <p:txBody>
          <a:bodyPr/>
          <a:lstStyle/>
          <a:p>
            <a:pPr marL="628650">
              <a:spcAft>
                <a:spcPts val="1800"/>
              </a:spcAft>
            </a:pPr>
            <a:r>
              <a:rPr lang="ja-JP" altLang="en-US" dirty="0"/>
              <a:t>安定構造に対する精度は相当</a:t>
            </a:r>
            <a:endParaRPr lang="en-US" altLang="ja-JP" dirty="0"/>
          </a:p>
          <a:p>
            <a:pPr marL="628650">
              <a:spcAft>
                <a:spcPts val="1800"/>
              </a:spcAft>
            </a:pPr>
            <a:r>
              <a:rPr lang="ja-JP" altLang="en-US" dirty="0"/>
              <a:t>交換エネルギーまでも近似</a:t>
            </a:r>
            <a:endParaRPr lang="en-US" altLang="ja-JP" dirty="0"/>
          </a:p>
          <a:p>
            <a:pPr marL="628650">
              <a:spcAft>
                <a:spcPts val="1800"/>
              </a:spcAft>
            </a:pPr>
            <a:r>
              <a:rPr lang="ja-JP" altLang="en-US" dirty="0"/>
              <a:t>経済的（</a:t>
            </a:r>
            <a:r>
              <a:rPr lang="en-US" altLang="ja-JP" dirty="0"/>
              <a:t>HF</a:t>
            </a:r>
            <a:r>
              <a:rPr lang="ja-JP" altLang="en-US" dirty="0"/>
              <a:t>と比較しても）</a:t>
            </a:r>
          </a:p>
        </p:txBody>
      </p:sp>
      <p:sp>
        <p:nvSpPr>
          <p:cNvPr id="2" name="スライド番号プレースホルダー 1"/>
          <p:cNvSpPr>
            <a:spLocks noGrp="1"/>
          </p:cNvSpPr>
          <p:nvPr>
            <p:ph type="sldNum" sz="quarter" idx="12"/>
          </p:nvPr>
        </p:nvSpPr>
        <p:spPr/>
        <p:txBody>
          <a:bodyPr/>
          <a:lstStyle/>
          <a:p>
            <a:fld id="{AFDF1CC8-78FC-444A-A46F-F0C924EEE8AE}" type="slidenum">
              <a:rPr kumimoji="1" lang="ja-JP" altLang="en-US" smtClean="0"/>
              <a:pPr/>
              <a:t>7</a:t>
            </a:fld>
            <a:endParaRPr kumimoji="1" lang="ja-JP" alt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891540" y="182880"/>
            <a:ext cx="7360920" cy="880110"/>
          </a:xfrm>
          <a:ln/>
        </p:spPr>
        <p:txBody>
          <a:bodyPr/>
          <a:lstStyle/>
          <a:p>
            <a:pPr>
              <a:tabLst>
                <a:tab pos="880110" algn="l"/>
              </a:tabLst>
            </a:pPr>
            <a:r>
              <a:rPr lang="en-US" altLang="ja-JP" sz="4300" dirty="0"/>
              <a:t>Hamiltonian</a:t>
            </a:r>
            <a:r>
              <a:rPr lang="ja-JP" altLang="en-US" sz="4300" dirty="0"/>
              <a:t>の関数形</a:t>
            </a:r>
          </a:p>
        </p:txBody>
      </p:sp>
      <p:sp>
        <p:nvSpPr>
          <p:cNvPr id="23554" name="Rectangle 2"/>
          <p:cNvSpPr>
            <a:spLocks noGrp="1" noChangeArrowheads="1"/>
          </p:cNvSpPr>
          <p:nvPr>
            <p:ph type="body" idx="1"/>
          </p:nvPr>
        </p:nvSpPr>
        <p:spPr>
          <a:xfrm>
            <a:off x="891540" y="1611630"/>
            <a:ext cx="7360920" cy="525780"/>
          </a:xfrm>
          <a:ln/>
        </p:spPr>
        <p:txBody>
          <a:bodyPr>
            <a:normAutofit fontScale="92500" lnSpcReduction="10000"/>
          </a:bodyPr>
          <a:lstStyle/>
          <a:p>
            <a:pPr algn="ctr">
              <a:tabLst>
                <a:tab pos="880110" algn="l"/>
              </a:tabLst>
            </a:pPr>
            <a:r>
              <a:rPr lang="ja-JP" altLang="en-US" dirty="0"/>
              <a:t>軌道関数に数値解析的な困難</a:t>
            </a:r>
          </a:p>
        </p:txBody>
      </p:sp>
      <p:pic>
        <p:nvPicPr>
          <p:cNvPr id="23555" name="Picture 3"/>
          <p:cNvPicPr>
            <a:picLocks noChangeAspect="1" noChangeArrowheads="1"/>
          </p:cNvPicPr>
          <p:nvPr/>
        </p:nvPicPr>
        <p:blipFill>
          <a:blip r:embed="rId2"/>
          <a:srcRect/>
          <a:stretch>
            <a:fillRect/>
          </a:stretch>
        </p:blipFill>
        <p:spPr bwMode="auto">
          <a:xfrm>
            <a:off x="125730" y="2491740"/>
            <a:ext cx="4114800" cy="2880360"/>
          </a:xfrm>
          <a:prstGeom prst="rect">
            <a:avLst/>
          </a:prstGeom>
          <a:noFill/>
          <a:ln w="25400" cap="flat">
            <a:noFill/>
            <a:miter lim="800000"/>
            <a:headEnd/>
            <a:tailEnd/>
          </a:ln>
        </p:spPr>
      </p:pic>
      <p:sp>
        <p:nvSpPr>
          <p:cNvPr id="23556" name="Rectangle 4"/>
          <p:cNvSpPr>
            <a:spLocks/>
          </p:cNvSpPr>
          <p:nvPr/>
        </p:nvSpPr>
        <p:spPr bwMode="auto">
          <a:xfrm>
            <a:off x="4834890" y="2548890"/>
            <a:ext cx="3394710" cy="502920"/>
          </a:xfrm>
          <a:prstGeom prst="rect">
            <a:avLst/>
          </a:prstGeom>
          <a:noFill/>
          <a:ln w="12700" cap="flat">
            <a:noFill/>
            <a:miter lim="800000"/>
            <a:headEnd type="none" w="med" len="med"/>
            <a:tailEnd type="none" w="med" len="med"/>
          </a:ln>
        </p:spPr>
        <p:txBody>
          <a:bodyPr lIns="0" tIns="0" rIns="0" bIns="0">
            <a:prstTxWarp prst="textNoShape">
              <a:avLst/>
            </a:prstTxWarp>
          </a:bodyPr>
          <a:lstStyle/>
          <a:p>
            <a:pPr>
              <a:tabLst>
                <a:tab pos="754380" algn="l"/>
              </a:tabLst>
            </a:pPr>
            <a:r>
              <a:rPr lang="ja-JP" altLang="en-US" sz="2400" dirty="0">
                <a:solidFill>
                  <a:schemeClr val="tx1"/>
                </a:solidFill>
              </a:rPr>
              <a:t>原子核近傍に特異性</a:t>
            </a:r>
          </a:p>
        </p:txBody>
      </p:sp>
      <p:sp>
        <p:nvSpPr>
          <p:cNvPr id="23557" name="Rectangle 5"/>
          <p:cNvSpPr>
            <a:spLocks/>
          </p:cNvSpPr>
          <p:nvPr/>
        </p:nvSpPr>
        <p:spPr bwMode="auto">
          <a:xfrm>
            <a:off x="6732270" y="3943350"/>
            <a:ext cx="1257300" cy="502920"/>
          </a:xfrm>
          <a:prstGeom prst="rect">
            <a:avLst/>
          </a:prstGeom>
          <a:noFill/>
          <a:ln w="12700" cap="flat">
            <a:noFill/>
            <a:miter lim="800000"/>
            <a:headEnd type="none" w="med" len="med"/>
            <a:tailEnd type="none" w="med" len="med"/>
          </a:ln>
        </p:spPr>
        <p:txBody>
          <a:bodyPr lIns="0" tIns="0" rIns="0" bIns="0">
            <a:prstTxWarp prst="textNoShape">
              <a:avLst/>
            </a:prstTxWarp>
          </a:bodyPr>
          <a:lstStyle/>
          <a:p>
            <a:pPr>
              <a:tabLst>
                <a:tab pos="754380" algn="l"/>
              </a:tabLst>
            </a:pPr>
            <a:r>
              <a:rPr lang="ja-JP" altLang="en-US" dirty="0">
                <a:solidFill>
                  <a:schemeClr val="tx1"/>
                </a:solidFill>
              </a:rPr>
              <a:t>に由来</a:t>
            </a:r>
          </a:p>
        </p:txBody>
      </p:sp>
      <p:sp>
        <p:nvSpPr>
          <p:cNvPr id="23558" name="Oval 6"/>
          <p:cNvSpPr>
            <a:spLocks/>
          </p:cNvSpPr>
          <p:nvPr/>
        </p:nvSpPr>
        <p:spPr bwMode="auto">
          <a:xfrm>
            <a:off x="525780" y="2503170"/>
            <a:ext cx="1817370" cy="2766060"/>
          </a:xfrm>
          <a:prstGeom prst="ellipse">
            <a:avLst/>
          </a:prstGeom>
          <a:noFill/>
          <a:ln w="25400" cap="flat">
            <a:solidFill>
              <a:srgbClr val="FF7F00"/>
            </a:solidFill>
            <a:prstDash val="solid"/>
            <a:miter lim="800000"/>
            <a:headEnd type="none" w="med" len="med"/>
            <a:tailEnd type="none" w="med" len="med"/>
          </a:ln>
        </p:spPr>
        <p:txBody>
          <a:bodyPr lIns="0" tIns="0" rIns="0" bIns="0">
            <a:prstTxWarp prst="textNoShape">
              <a:avLst/>
            </a:prstTxWarp>
          </a:bodyPr>
          <a:lstStyle/>
          <a:p>
            <a:endParaRPr lang="ja-JP" altLang="en-US"/>
          </a:p>
        </p:txBody>
      </p:sp>
      <p:sp>
        <p:nvSpPr>
          <p:cNvPr id="23559" name="Rectangle 7"/>
          <p:cNvSpPr>
            <a:spLocks/>
          </p:cNvSpPr>
          <p:nvPr/>
        </p:nvSpPr>
        <p:spPr bwMode="auto">
          <a:xfrm>
            <a:off x="4443413" y="5166360"/>
            <a:ext cx="3202800" cy="892552"/>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pPr>
              <a:spcAft>
                <a:spcPts val="1200"/>
              </a:spcAft>
              <a:tabLst>
                <a:tab pos="754380" algn="l"/>
                <a:tab pos="754380" algn="l"/>
              </a:tabLst>
            </a:pPr>
            <a:r>
              <a:rPr lang="ja-JP" altLang="en-US" sz="2400" dirty="0">
                <a:solidFill>
                  <a:schemeClr val="tx1"/>
                </a:solidFill>
              </a:rPr>
              <a:t>メッシュ間隔は</a:t>
            </a:r>
            <a:r>
              <a:rPr lang="en-US" altLang="ja-JP" sz="2400" dirty="0">
                <a:solidFill>
                  <a:srgbClr val="FF7F00"/>
                </a:solidFill>
              </a:rPr>
              <a:t>1 </a:t>
            </a:r>
            <a:r>
              <a:rPr lang="en-US" altLang="ja-JP" sz="2400" dirty="0" err="1">
                <a:solidFill>
                  <a:srgbClr val="FF7F00"/>
                </a:solidFill>
              </a:rPr>
              <a:t>a.u</a:t>
            </a:r>
            <a:r>
              <a:rPr lang="en-US" altLang="ja-JP" sz="2400" dirty="0">
                <a:solidFill>
                  <a:srgbClr val="FF7F00"/>
                </a:solidFill>
              </a:rPr>
              <a:t>.</a:t>
            </a:r>
            <a:r>
              <a:rPr lang="ja-JP" altLang="en-US" sz="2400" dirty="0">
                <a:solidFill>
                  <a:srgbClr val="FF7F00"/>
                </a:solidFill>
              </a:rPr>
              <a:t>程度</a:t>
            </a:r>
            <a:endParaRPr lang="en-US" altLang="ja-JP" sz="2400" dirty="0">
              <a:solidFill>
                <a:srgbClr val="FF7F00"/>
              </a:solidFill>
            </a:endParaRPr>
          </a:p>
          <a:p>
            <a:pPr>
              <a:spcAft>
                <a:spcPts val="1200"/>
              </a:spcAft>
              <a:tabLst>
                <a:tab pos="754380" algn="l"/>
                <a:tab pos="754380" algn="l"/>
              </a:tabLst>
            </a:pPr>
            <a:r>
              <a:rPr lang="ja-JP" altLang="en-US" sz="2400" dirty="0">
                <a:solidFill>
                  <a:schemeClr val="tx1"/>
                </a:solidFill>
              </a:rPr>
              <a:t>原子間隔は</a:t>
            </a:r>
            <a:r>
              <a:rPr lang="en-US" altLang="ja-JP" sz="2400" dirty="0">
                <a:solidFill>
                  <a:schemeClr val="tx1"/>
                </a:solidFill>
              </a:rPr>
              <a:t>4 </a:t>
            </a:r>
            <a:r>
              <a:rPr lang="en-US" altLang="ja-JP" sz="2400" dirty="0" err="1">
                <a:solidFill>
                  <a:schemeClr val="tx1"/>
                </a:solidFill>
              </a:rPr>
              <a:t>a.u</a:t>
            </a:r>
            <a:r>
              <a:rPr lang="en-US" altLang="ja-JP" sz="2400" dirty="0">
                <a:solidFill>
                  <a:schemeClr val="tx1"/>
                </a:solidFill>
              </a:rPr>
              <a:t>.</a:t>
            </a:r>
            <a:r>
              <a:rPr lang="ja-JP" altLang="en-US" sz="2400" dirty="0">
                <a:solidFill>
                  <a:schemeClr val="tx1"/>
                </a:solidFill>
              </a:rPr>
              <a:t>程度</a:t>
            </a:r>
          </a:p>
        </p:txBody>
      </p:sp>
      <p:sp>
        <p:nvSpPr>
          <p:cNvPr id="23560" name="Rectangle 8"/>
          <p:cNvSpPr>
            <a:spLocks/>
          </p:cNvSpPr>
          <p:nvPr/>
        </p:nvSpPr>
        <p:spPr bwMode="auto">
          <a:xfrm>
            <a:off x="1911668" y="5829300"/>
            <a:ext cx="603681" cy="276999"/>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pPr>
              <a:tabLst>
                <a:tab pos="754380" algn="l"/>
              </a:tabLst>
            </a:pPr>
            <a:r>
              <a:rPr lang="en-US" altLang="ja-JP" dirty="0">
                <a:solidFill>
                  <a:schemeClr val="tx1"/>
                </a:solidFill>
                <a:ea typeface="Gill Sans" charset="0"/>
                <a:cs typeface="Gill Sans" charset="0"/>
              </a:rPr>
              <a:t>Silicon</a:t>
            </a:r>
          </a:p>
        </p:txBody>
      </p:sp>
      <p:pic>
        <p:nvPicPr>
          <p:cNvPr id="23561" name="Picture 9"/>
          <p:cNvPicPr>
            <a:picLocks noChangeAspect="1" noChangeArrowheads="1"/>
          </p:cNvPicPr>
          <p:nvPr/>
        </p:nvPicPr>
        <p:blipFill>
          <a:blip r:embed="rId3"/>
          <a:srcRect/>
          <a:stretch>
            <a:fillRect/>
          </a:stretch>
        </p:blipFill>
        <p:spPr bwMode="auto">
          <a:xfrm>
            <a:off x="4960620" y="3257550"/>
            <a:ext cx="2103120" cy="342900"/>
          </a:xfrm>
          <a:prstGeom prst="rect">
            <a:avLst/>
          </a:prstGeom>
          <a:noFill/>
          <a:ln w="25400" cap="flat">
            <a:noFill/>
            <a:miter lim="800000"/>
            <a:headEnd/>
            <a:tailEnd/>
          </a:ln>
        </p:spPr>
      </p:pic>
      <p:pic>
        <p:nvPicPr>
          <p:cNvPr id="23562" name="Picture 10"/>
          <p:cNvPicPr>
            <a:picLocks noChangeAspect="1" noChangeArrowheads="1"/>
          </p:cNvPicPr>
          <p:nvPr/>
        </p:nvPicPr>
        <p:blipFill>
          <a:blip r:embed="rId4"/>
          <a:srcRect/>
          <a:stretch>
            <a:fillRect/>
          </a:stretch>
        </p:blipFill>
        <p:spPr bwMode="auto">
          <a:xfrm>
            <a:off x="4663440" y="3760470"/>
            <a:ext cx="1943100" cy="868680"/>
          </a:xfrm>
          <a:prstGeom prst="rect">
            <a:avLst/>
          </a:prstGeom>
          <a:noFill/>
          <a:ln w="25400" cap="flat">
            <a:noFill/>
            <a:miter lim="800000"/>
            <a:headEnd/>
            <a:tailEnd/>
          </a:ln>
        </p:spPr>
      </p:pic>
      <p:sp>
        <p:nvSpPr>
          <p:cNvPr id="2" name="スライド番号プレースホルダー 1"/>
          <p:cNvSpPr>
            <a:spLocks noGrp="1"/>
          </p:cNvSpPr>
          <p:nvPr>
            <p:ph type="sldNum" sz="quarter" idx="12"/>
          </p:nvPr>
        </p:nvSpPr>
        <p:spPr/>
        <p:txBody>
          <a:bodyPr/>
          <a:lstStyle/>
          <a:p>
            <a:fld id="{AFDF1CC8-78FC-444A-A46F-F0C924EEE8AE}" type="slidenum">
              <a:rPr kumimoji="1" lang="ja-JP" altLang="en-US" smtClean="0"/>
              <a:pPr/>
              <a:t>8</a:t>
            </a:fld>
            <a:endParaRPr kumimoji="1" lang="ja-JP" alt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891540" y="779534"/>
            <a:ext cx="7360920" cy="777240"/>
          </a:xfrm>
          <a:ln/>
        </p:spPr>
        <p:txBody>
          <a:bodyPr/>
          <a:lstStyle/>
          <a:p>
            <a:pPr>
              <a:tabLst>
                <a:tab pos="857250" algn="l"/>
              </a:tabLst>
            </a:pPr>
            <a:r>
              <a:rPr lang="ja-JP" altLang="en-US" sz="4300" dirty="0"/>
              <a:t>対応の一つ</a:t>
            </a:r>
            <a:r>
              <a:rPr lang="en-US" altLang="ja-JP" sz="4300" dirty="0"/>
              <a:t>: </a:t>
            </a:r>
            <a:r>
              <a:rPr lang="ja-JP" altLang="en-US" sz="4300" dirty="0"/>
              <a:t>擬ポテシャル法</a:t>
            </a:r>
          </a:p>
        </p:txBody>
      </p:sp>
      <p:sp>
        <p:nvSpPr>
          <p:cNvPr id="24578" name="Rectangle 2"/>
          <p:cNvSpPr>
            <a:spLocks noGrp="1" noChangeArrowheads="1"/>
          </p:cNvSpPr>
          <p:nvPr>
            <p:ph type="body" idx="1"/>
          </p:nvPr>
        </p:nvSpPr>
        <p:spPr>
          <a:xfrm>
            <a:off x="216761" y="1928556"/>
            <a:ext cx="4560979" cy="3003960"/>
          </a:xfrm>
          <a:ln/>
        </p:spPr>
        <p:txBody>
          <a:bodyPr>
            <a:normAutofit/>
          </a:bodyPr>
          <a:lstStyle/>
          <a:p>
            <a:pPr marL="632937">
              <a:spcAft>
                <a:spcPts val="1800"/>
              </a:spcAft>
              <a:tabLst>
                <a:tab pos="1090137" algn="l"/>
                <a:tab pos="1090137" algn="l"/>
                <a:tab pos="1090137" algn="l"/>
              </a:tabLst>
            </a:pPr>
            <a:r>
              <a:rPr lang="ja-JP" altLang="en-US" sz="2400" dirty="0"/>
              <a:t>原子核位置にある特異性を除去</a:t>
            </a:r>
            <a:r>
              <a:rPr lang="en-US" altLang="ja-JP" sz="2400" dirty="0"/>
              <a:t>:  V, </a:t>
            </a:r>
            <a:r>
              <a:rPr lang="en-US" altLang="ja-JP" sz="2400" dirty="0" err="1">
                <a:latin typeface="ヒラギノ角ゴ Pro W3" charset="-128"/>
                <a:ea typeface="ヒラギノ角ゴ Pro W3" charset="-128"/>
                <a:cs typeface="ヒラギノ角ゴ Pro W3" charset="-128"/>
                <a:sym typeface="ヒラギノ角ゴ Pro W3" charset="-128"/>
              </a:rPr>
              <a:t>Ψ</a:t>
            </a:r>
            <a:endParaRPr lang="en-US" altLang="ja-JP" sz="2400" dirty="0"/>
          </a:p>
          <a:p>
            <a:pPr marL="632937">
              <a:spcAft>
                <a:spcPts val="1800"/>
              </a:spcAft>
              <a:tabLst>
                <a:tab pos="1090137" algn="l"/>
                <a:tab pos="1090137" algn="l"/>
                <a:tab pos="1090137" algn="l"/>
              </a:tabLst>
            </a:pPr>
            <a:r>
              <a:rPr lang="ja-JP" altLang="en-US" sz="2400" dirty="0"/>
              <a:t>芯の電子は取り除く。価電子だけ。</a:t>
            </a:r>
            <a:endParaRPr lang="en-US" altLang="ja-JP" sz="2400" dirty="0"/>
          </a:p>
          <a:p>
            <a:pPr marL="632937">
              <a:spcAft>
                <a:spcPts val="1800"/>
              </a:spcAft>
              <a:tabLst>
                <a:tab pos="1090137" algn="l"/>
                <a:tab pos="1090137" algn="l"/>
                <a:tab pos="1090137" algn="l"/>
              </a:tabLst>
            </a:pPr>
            <a:r>
              <a:rPr lang="ja-JP" altLang="en-US" sz="2400" dirty="0"/>
              <a:t>おつりを打ち消す非局所ポテンシャル</a:t>
            </a:r>
            <a:r>
              <a:rPr lang="en-US" altLang="ja-JP" sz="2400" dirty="0"/>
              <a:t>:  V</a:t>
            </a:r>
            <a:r>
              <a:rPr lang="en-US" altLang="ja-JP" sz="2400" baseline="32000" dirty="0"/>
              <a:t>NL</a:t>
            </a:r>
          </a:p>
        </p:txBody>
      </p:sp>
      <p:pic>
        <p:nvPicPr>
          <p:cNvPr id="24579" name="Picture 3"/>
          <p:cNvPicPr>
            <a:picLocks noChangeAspect="1" noChangeArrowheads="1"/>
          </p:cNvPicPr>
          <p:nvPr/>
        </p:nvPicPr>
        <p:blipFill>
          <a:blip r:embed="rId2"/>
          <a:srcRect/>
          <a:stretch>
            <a:fillRect/>
          </a:stretch>
        </p:blipFill>
        <p:spPr bwMode="auto">
          <a:xfrm>
            <a:off x="4777740" y="1760220"/>
            <a:ext cx="4114800" cy="2880360"/>
          </a:xfrm>
          <a:prstGeom prst="rect">
            <a:avLst/>
          </a:prstGeom>
          <a:noFill/>
          <a:ln w="25400" cap="flat">
            <a:noFill/>
            <a:miter lim="800000"/>
            <a:headEnd/>
            <a:tailEnd/>
          </a:ln>
        </p:spPr>
      </p:pic>
      <p:sp>
        <p:nvSpPr>
          <p:cNvPr id="2" name="スライド番号プレースホルダー 1"/>
          <p:cNvSpPr>
            <a:spLocks noGrp="1"/>
          </p:cNvSpPr>
          <p:nvPr>
            <p:ph type="sldNum" sz="quarter" idx="12"/>
          </p:nvPr>
        </p:nvSpPr>
        <p:spPr/>
        <p:txBody>
          <a:bodyPr/>
          <a:lstStyle/>
          <a:p>
            <a:fld id="{AFDF1CC8-78FC-444A-A46F-F0C924EEE8AE}" type="slidenum">
              <a:rPr kumimoji="1" lang="ja-JP" altLang="en-US" smtClean="0"/>
              <a:pPr/>
              <a:t>9</a:t>
            </a:fld>
            <a:endParaRPr kumimoji="1" lang="ja-JP" alt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1707</TotalTime>
  <Words>3268</Words>
  <Application>Microsoft Macintosh PowerPoint</Application>
  <PresentationFormat>画面に合わせる (4:3)</PresentationFormat>
  <Paragraphs>532</Paragraphs>
  <Slides>47</Slides>
  <Notes>2</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47</vt:i4>
      </vt:variant>
    </vt:vector>
  </HeadingPairs>
  <TitlesOfParts>
    <vt:vector size="49" baseType="lpstr">
      <vt:lpstr>ホワイト</vt:lpstr>
      <vt:lpstr>数式</vt:lpstr>
      <vt:lpstr>￼CCMSハンズオン：xTAPP 講習会</vt:lpstr>
      <vt:lpstr>第一原理的電子状態計算</vt:lpstr>
      <vt:lpstr>第一原理計算の意義 </vt:lpstr>
      <vt:lpstr>Kohn-Sham方程式</vt:lpstr>
      <vt:lpstr>Excの近似</vt:lpstr>
      <vt:lpstr>局所密度近似：実験との対応</vt:lpstr>
      <vt:lpstr>密度汎関数法の特徴</vt:lpstr>
      <vt:lpstr>Hamiltonianの関数形</vt:lpstr>
      <vt:lpstr>対応の一つ: 擬ポテシャル法</vt:lpstr>
      <vt:lpstr>平面波基底による計算</vt:lpstr>
      <vt:lpstr>平面波基底の良い点</vt:lpstr>
      <vt:lpstr>xTAPPの概要の解説</vt:lpstr>
      <vt:lpstr>xTAPPについて</vt:lpstr>
      <vt:lpstr>xTAPPの実行ファイル（１）</vt:lpstr>
      <vt:lpstr>xTAPPの実行ファイル（２）</vt:lpstr>
      <vt:lpstr>xTAPPの実行ファイル（３）</vt:lpstr>
      <vt:lpstr>xTAPP-util</vt:lpstr>
      <vt:lpstr>xTAPPのコンパイル</vt:lpstr>
      <vt:lpstr>xTAPPの実行テスト（１）</vt:lpstr>
      <vt:lpstr>xTAPPの実行テスト（２）</vt:lpstr>
      <vt:lpstr>xTAPPのinputファイル</vt:lpstr>
      <vt:lpstr>xTAPPのinputファイルの例</vt:lpstr>
      <vt:lpstr>xTAPPのinputファイルの例</vt:lpstr>
      <vt:lpstr>xTAPPのinputファイルの例</vt:lpstr>
      <vt:lpstr>xTAPPのinputファイルの例</vt:lpstr>
      <vt:lpstr>xTAPPのinputファイル（１）</vt:lpstr>
      <vt:lpstr>xTAPPのinputファイル（２）</vt:lpstr>
      <vt:lpstr>xTAPPのinputファイル（３）</vt:lpstr>
      <vt:lpstr>xTAPPのk点の取り方</vt:lpstr>
      <vt:lpstr>ログの確認</vt:lpstr>
      <vt:lpstr>計算結果のサマリ（９９番）</vt:lpstr>
      <vt:lpstr>Tutorial Cu（１）</vt:lpstr>
      <vt:lpstr>Tutorial Cu（２）</vt:lpstr>
      <vt:lpstr>Tutorial Cu（３）</vt:lpstr>
      <vt:lpstr>Tutorial Cu（４）</vt:lpstr>
      <vt:lpstr>Tutorial Cu（５）</vt:lpstr>
      <vt:lpstr>Tutorial Cu（６）</vt:lpstr>
      <vt:lpstr>Tutorial Cu（７）</vt:lpstr>
      <vt:lpstr>Tutorial Cu（８）</vt:lpstr>
      <vt:lpstr>Tutorial Cu（９）</vt:lpstr>
      <vt:lpstr>OpenDXによる可視化（１）</vt:lpstr>
      <vt:lpstr>OpenDXによる可視化（２）</vt:lpstr>
      <vt:lpstr>OpenDXによる可視化（３）</vt:lpstr>
      <vt:lpstr>構造最適化</vt:lpstr>
      <vt:lpstr>セルを動かす（１）</vt:lpstr>
      <vt:lpstr>セルを動かす（２）</vt:lpstr>
      <vt:lpstr>UNIX commands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￼xTAPPチュートリアル 第３回CMSI神戸ハンズオン</dc:title>
  <dc:creator>Yoshizawa Kanako</dc:creator>
  <cp:lastModifiedBy>Yoshizawa Kanako</cp:lastModifiedBy>
  <cp:revision>389</cp:revision>
  <dcterms:created xsi:type="dcterms:W3CDTF">2014-02-25T10:14:59Z</dcterms:created>
  <dcterms:modified xsi:type="dcterms:W3CDTF">2016-09-05T00:07:37Z</dcterms:modified>
</cp:coreProperties>
</file>