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56" r:id="rId2"/>
    <p:sldId id="262" r:id="rId3"/>
    <p:sldId id="269" r:id="rId4"/>
    <p:sldId id="266" r:id="rId5"/>
    <p:sldId id="267" r:id="rId6"/>
    <p:sldId id="323" r:id="rId7"/>
    <p:sldId id="298" r:id="rId8"/>
    <p:sldId id="344" r:id="rId9"/>
    <p:sldId id="268" r:id="rId10"/>
    <p:sldId id="326" r:id="rId11"/>
    <p:sldId id="333" r:id="rId12"/>
    <p:sldId id="265" r:id="rId13"/>
    <p:sldId id="324" r:id="rId14"/>
    <p:sldId id="318" r:id="rId15"/>
    <p:sldId id="319" r:id="rId16"/>
    <p:sldId id="320" r:id="rId17"/>
    <p:sldId id="321" r:id="rId18"/>
    <p:sldId id="322" r:id="rId19"/>
    <p:sldId id="273" r:id="rId20"/>
    <p:sldId id="277" r:id="rId21"/>
    <p:sldId id="278" r:id="rId22"/>
    <p:sldId id="276" r:id="rId23"/>
    <p:sldId id="317" r:id="rId24"/>
    <p:sldId id="328" r:id="rId25"/>
    <p:sldId id="329" r:id="rId26"/>
    <p:sldId id="330" r:id="rId27"/>
    <p:sldId id="331" r:id="rId28"/>
    <p:sldId id="332" r:id="rId29"/>
    <p:sldId id="303" r:id="rId30"/>
    <p:sldId id="314" r:id="rId31"/>
    <p:sldId id="325" r:id="rId32"/>
    <p:sldId id="316" r:id="rId33"/>
    <p:sldId id="315" r:id="rId34"/>
    <p:sldId id="305" r:id="rId35"/>
    <p:sldId id="306" r:id="rId36"/>
    <p:sldId id="307" r:id="rId37"/>
    <p:sldId id="308" r:id="rId38"/>
    <p:sldId id="309" r:id="rId39"/>
    <p:sldId id="301" r:id="rId40"/>
    <p:sldId id="300" r:id="rId41"/>
    <p:sldId id="302" r:id="rId42"/>
    <p:sldId id="313" r:id="rId43"/>
    <p:sldId id="311" r:id="rId44"/>
    <p:sldId id="312" r:id="rId45"/>
    <p:sldId id="327" r:id="rId46"/>
    <p:sldId id="310" r:id="rId47"/>
    <p:sldId id="334" r:id="rId48"/>
    <p:sldId id="335" r:id="rId49"/>
    <p:sldId id="336" r:id="rId50"/>
    <p:sldId id="337" r:id="rId51"/>
    <p:sldId id="338" r:id="rId52"/>
    <p:sldId id="339" r:id="rId53"/>
    <p:sldId id="340" r:id="rId54"/>
    <p:sldId id="341" r:id="rId55"/>
    <p:sldId id="342" r:id="rId56"/>
    <p:sldId id="343" r:id="rId5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6" autoAdjust="0"/>
    <p:restoredTop sz="90577" autoAdjust="0"/>
  </p:normalViewPr>
  <p:slideViewPr>
    <p:cSldViewPr snapToGrid="0" snapToObjects="1">
      <p:cViewPr varScale="1">
        <p:scale>
          <a:sx n="82" d="100"/>
          <a:sy n="82" d="100"/>
        </p:scale>
        <p:origin x="-552" y="-112"/>
      </p:cViewPr>
      <p:guideLst>
        <p:guide orient="horz" pos="1672"/>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37CC1B-517A-1049-A8BD-3F350744D516}" type="datetimeFigureOut">
              <a:rPr kumimoji="1" lang="ja-JP" altLang="en-US" smtClean="0"/>
              <a:pPr/>
              <a:t>17/10/26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92B88A-56B9-4E42-A9CD-FD8777F62E01}" type="slidenum">
              <a:rPr kumimoji="1" lang="ja-JP" altLang="en-US" smtClean="0"/>
              <a:pPr/>
              <a:t>‹#›</a:t>
            </a:fld>
            <a:endParaRPr kumimoji="1" lang="ja-JP" altLang="en-US"/>
          </a:p>
        </p:txBody>
      </p:sp>
    </p:spTree>
    <p:extLst>
      <p:ext uri="{BB962C8B-B14F-4D97-AF65-F5344CB8AC3E}">
        <p14:creationId xmlns:p14="http://schemas.microsoft.com/office/powerpoint/2010/main" val="4127227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F0E0A-B150-354E-BA42-2968E1F2CCCC}" type="datetimeFigureOut">
              <a:rPr kumimoji="1" lang="ja-JP" altLang="en-US" smtClean="0"/>
              <a:pPr/>
              <a:t>17/10/26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FA52-6648-3346-AD91-4A0FC4E5F15C}" type="slidenum">
              <a:rPr kumimoji="1" lang="ja-JP" altLang="en-US" smtClean="0"/>
              <a:pPr/>
              <a:t>‹#›</a:t>
            </a:fld>
            <a:endParaRPr kumimoji="1" lang="ja-JP" altLang="en-US"/>
          </a:p>
        </p:txBody>
      </p:sp>
    </p:spTree>
    <p:extLst>
      <p:ext uri="{BB962C8B-B14F-4D97-AF65-F5344CB8AC3E}">
        <p14:creationId xmlns:p14="http://schemas.microsoft.com/office/powerpoint/2010/main" val="24094956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8</a:t>
            </a:fld>
            <a:endParaRPr kumimoji="1" lang="ja-JP" altLang="en-US"/>
          </a:p>
        </p:txBody>
      </p:sp>
    </p:spTree>
    <p:extLst>
      <p:ext uri="{BB962C8B-B14F-4D97-AF65-F5344CB8AC3E}">
        <p14:creationId xmlns:p14="http://schemas.microsoft.com/office/powerpoint/2010/main" val="53092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35</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36</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373688-BF31-D44B-A1B4-F3C7282E39A4}" type="datetime1">
              <a:rPr kumimoji="1" lang="ja-JP" altLang="en-US" smtClean="0"/>
              <a:t>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3207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8EB633-FDB9-3C45-AE1E-C8989E7738A5}" type="datetime1">
              <a:rPr kumimoji="1" lang="ja-JP" altLang="en-US" smtClean="0"/>
              <a:t>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9673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EDF052-B7F3-EF48-AD3F-9FF052DC9BE3}" type="datetime1">
              <a:rPr kumimoji="1" lang="ja-JP" altLang="en-US" smtClean="0"/>
              <a:t>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9562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4C4840-80BE-204C-8E3A-7D2A26CA7F5C}" type="datetime1">
              <a:rPr kumimoji="1" lang="ja-JP" altLang="en-US" smtClean="0"/>
              <a:t>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8638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EBDB01-442D-9143-8155-7BD0B680FAFD}" type="datetime1">
              <a:rPr kumimoji="1" lang="ja-JP" altLang="en-US" smtClean="0"/>
              <a:t>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506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FFAEF8-B4C4-9E43-A3C4-1D095512F47B}" type="datetime1">
              <a:rPr kumimoji="1" lang="ja-JP" altLang="en-US" smtClean="0"/>
              <a:t>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9057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3E46089-BCAC-6643-935A-7560A16800C7}" type="datetime1">
              <a:rPr kumimoji="1" lang="ja-JP" altLang="en-US" smtClean="0"/>
              <a:t>17/10/26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4131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AFAB339-E667-8843-B473-D8EAE61CA64B}" type="datetime1">
              <a:rPr kumimoji="1" lang="ja-JP" altLang="en-US" smtClean="0"/>
              <a:t>17/10/26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30969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3AD3C6-D3A6-5A47-8516-D17B4F6D4BAF}" type="datetime1">
              <a:rPr kumimoji="1" lang="ja-JP" altLang="en-US" smtClean="0"/>
              <a:t>17/10/26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87550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84B474-ADCD-7047-BB9B-56C78D6C59C7}" type="datetime1">
              <a:rPr kumimoji="1" lang="ja-JP" altLang="en-US" smtClean="0"/>
              <a:t>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52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115968-3A81-1A42-8ADA-60ABD14B3E48}" type="datetime1">
              <a:rPr kumimoji="1" lang="ja-JP" altLang="en-US" smtClean="0"/>
              <a:t>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123801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D8D8-AC30-D741-BC00-229357D150E6}" type="datetime1">
              <a:rPr kumimoji="1" lang="ja-JP" altLang="en-US" smtClean="0"/>
              <a:t>17/10/26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1CC8-78FC-444A-A46F-F0C924EEE8AE}" type="slidenum">
              <a:rPr kumimoji="1" lang="ja-JP" altLang="en-US" smtClean="0"/>
              <a:pPr/>
              <a:t>‹#›</a:t>
            </a:fld>
            <a:endParaRPr kumimoji="1" lang="ja-JP" altLang="en-US"/>
          </a:p>
        </p:txBody>
      </p:sp>
      <p:pic>
        <p:nvPicPr>
          <p:cNvPr id="7" name="図 6" descr="tapp5.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9656" y="81018"/>
            <a:ext cx="1746355" cy="578514"/>
          </a:xfrm>
          <a:prstGeom prst="rect">
            <a:avLst/>
          </a:prstGeom>
        </p:spPr>
      </p:pic>
    </p:spTree>
    <p:extLst>
      <p:ext uri="{BB962C8B-B14F-4D97-AF65-F5344CB8AC3E}">
        <p14:creationId xmlns:p14="http://schemas.microsoft.com/office/powerpoint/2010/main" val="414414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000" b="1"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tapp.cp.is.s.u-tokyo.ac.jp" TargetMode="External"/><Relationship Id="rId3" Type="http://schemas.openxmlformats.org/officeDocument/2006/relationships/hyperlink" Target="http://ma.cms-initiative.jp/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31800" y="1201043"/>
            <a:ext cx="8255000" cy="2399408"/>
          </a:xfrm>
        </p:spPr>
        <p:txBody>
          <a:bodyPr>
            <a:normAutofit/>
          </a:bodyPr>
          <a:lstStyle/>
          <a:p>
            <a:r>
              <a:rPr lang="ja-JP" altLang="en-US" dirty="0" smtClean="0"/>
              <a:t>￼</a:t>
            </a:r>
            <a:r>
              <a:rPr lang="en-US" altLang="ja-JP" dirty="0">
                <a:solidFill>
                  <a:schemeClr val="accent1">
                    <a:lumMod val="50000"/>
                  </a:schemeClr>
                </a:solidFill>
              </a:rPr>
              <a:t>CCMS</a:t>
            </a:r>
            <a:r>
              <a:rPr lang="ja-JP" altLang="en-US" dirty="0">
                <a:solidFill>
                  <a:schemeClr val="accent1">
                    <a:lumMod val="50000"/>
                  </a:schemeClr>
                </a:solidFill>
              </a:rPr>
              <a:t>ハンズオン：</a:t>
            </a:r>
            <a:r>
              <a:rPr lang="en-US" altLang="ja-JP" dirty="0" err="1">
                <a:solidFill>
                  <a:schemeClr val="accent1">
                    <a:lumMod val="50000"/>
                  </a:schemeClr>
                </a:solidFill>
              </a:rPr>
              <a:t>xTAPP</a:t>
            </a:r>
            <a:r>
              <a:rPr lang="en-US" altLang="ja-JP" dirty="0">
                <a:solidFill>
                  <a:schemeClr val="accent1">
                    <a:lumMod val="50000"/>
                  </a:schemeClr>
                </a:solidFill>
              </a:rPr>
              <a:t> </a:t>
            </a:r>
            <a:r>
              <a:rPr lang="ja-JP" altLang="en-US" dirty="0">
                <a:solidFill>
                  <a:schemeClr val="accent1">
                    <a:lumMod val="50000"/>
                  </a:schemeClr>
                </a:solidFill>
              </a:rPr>
              <a:t>講習会</a:t>
            </a:r>
            <a:endParaRPr kumimoji="1" lang="ja-JP" altLang="en-US" b="1" dirty="0">
              <a:solidFill>
                <a:schemeClr val="accent1">
                  <a:lumMod val="50000"/>
                </a:schemeClr>
              </a:solidFill>
            </a:endParaRPr>
          </a:p>
        </p:txBody>
      </p:sp>
      <p:sp>
        <p:nvSpPr>
          <p:cNvPr id="3" name="サブタイトル 2"/>
          <p:cNvSpPr>
            <a:spLocks noGrp="1"/>
          </p:cNvSpPr>
          <p:nvPr>
            <p:ph type="subTitle" idx="1"/>
          </p:nvPr>
        </p:nvSpPr>
        <p:spPr>
          <a:xfrm>
            <a:off x="628650" y="3886200"/>
            <a:ext cx="7886700" cy="2470150"/>
          </a:xfrm>
        </p:spPr>
        <p:txBody>
          <a:bodyPr>
            <a:normAutofit/>
          </a:bodyPr>
          <a:lstStyle/>
          <a:p>
            <a:r>
              <a:rPr lang="ja-JP" altLang="en-US" dirty="0"/>
              <a:t>吉本芳英（東大院情報理工</a:t>
            </a:r>
            <a:r>
              <a:rPr lang="ja-JP" altLang="en-US" dirty="0" smtClean="0"/>
              <a:t>）</a:t>
            </a:r>
            <a:endParaRPr lang="en-US" altLang="ja-JP" dirty="0" smtClean="0"/>
          </a:p>
          <a:p>
            <a:r>
              <a:rPr lang="ja-JP" altLang="en-US" dirty="0" smtClean="0"/>
              <a:t>吉澤</a:t>
            </a:r>
            <a:r>
              <a:rPr lang="ja-JP" altLang="en-US" dirty="0"/>
              <a:t>香奈子（高度情報科学技術研究機構</a:t>
            </a:r>
            <a:r>
              <a:rPr lang="ja-JP" altLang="en-US" dirty="0" smtClean="0"/>
              <a:t>）</a:t>
            </a:r>
            <a:endParaRPr lang="en-US" altLang="ja-JP" dirty="0" smtClean="0"/>
          </a:p>
          <a:p>
            <a:r>
              <a:rPr lang="ja-JP" altLang="en-US" dirty="0" smtClean="0"/>
              <a:t>本山</a:t>
            </a:r>
            <a:r>
              <a:rPr lang="ja-JP" altLang="en-US" dirty="0"/>
              <a:t>裕一（東大物性研</a:t>
            </a:r>
            <a:r>
              <a:rPr lang="ja-JP" altLang="en-US" dirty="0" smtClean="0"/>
              <a:t>）</a:t>
            </a:r>
            <a:endParaRPr lang="ja-JP" altLang="en-US" dirty="0"/>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1</a:t>
            </a:fld>
            <a:endParaRPr kumimoji="1" lang="ja-JP" altLang="en-US"/>
          </a:p>
        </p:txBody>
      </p:sp>
      <p:sp>
        <p:nvSpPr>
          <p:cNvPr id="6" name="テキスト ボックス 5"/>
          <p:cNvSpPr txBox="1"/>
          <p:nvPr/>
        </p:nvSpPr>
        <p:spPr>
          <a:xfrm>
            <a:off x="178740" y="141112"/>
            <a:ext cx="4080587" cy="584776"/>
          </a:xfrm>
          <a:prstGeom prst="rect">
            <a:avLst/>
          </a:prstGeom>
          <a:noFill/>
        </p:spPr>
        <p:txBody>
          <a:bodyPr wrap="square" rtlCol="0">
            <a:spAutoFit/>
          </a:bodyPr>
          <a:lstStyle/>
          <a:p>
            <a:r>
              <a:rPr lang="en-US" altLang="ja-JP" sz="1600" dirty="0" smtClean="0"/>
              <a:t>2017</a:t>
            </a:r>
            <a:r>
              <a:rPr lang="ja-JP" altLang="en-US" sz="1600" dirty="0" smtClean="0"/>
              <a:t>年</a:t>
            </a:r>
            <a:r>
              <a:rPr lang="en-US" altLang="ja-JP" sz="1600" dirty="0"/>
              <a:t>10</a:t>
            </a:r>
            <a:r>
              <a:rPr lang="ja-JP" altLang="en-US" sz="1600" dirty="0" smtClean="0"/>
              <a:t>月</a:t>
            </a:r>
            <a:r>
              <a:rPr lang="en-US" altLang="ja-JP" sz="1600" dirty="0"/>
              <a:t>26</a:t>
            </a:r>
            <a:r>
              <a:rPr lang="ja-JP" altLang="en-US" sz="1600" dirty="0" smtClean="0"/>
              <a:t>日</a:t>
            </a:r>
            <a:r>
              <a:rPr lang="en-US" altLang="ja-JP" sz="1600" dirty="0" smtClean="0"/>
              <a:t>(</a:t>
            </a:r>
            <a:r>
              <a:rPr lang="en-US" altLang="en-US" sz="1600" dirty="0" smtClean="0"/>
              <a:t>木</a:t>
            </a:r>
            <a:r>
              <a:rPr lang="en-US" altLang="ja-JP" sz="1600" dirty="0" smtClean="0"/>
              <a:t>)</a:t>
            </a:r>
            <a:endParaRPr lang="en-US" altLang="ja-JP" sz="1600" dirty="0"/>
          </a:p>
          <a:p>
            <a:r>
              <a:rPr lang="ja-JP" altLang="en-US" sz="1600" dirty="0"/>
              <a:t>東京大学柏の葉キャンパス前サテライト</a:t>
            </a:r>
            <a:r>
              <a:rPr lang="en-US" altLang="ja-JP" sz="1600" dirty="0"/>
              <a:t>205</a:t>
            </a:r>
            <a:endParaRPr lang="ja-JP" altLang="en-US" sz="1600" dirty="0"/>
          </a:p>
        </p:txBody>
      </p:sp>
    </p:spTree>
    <p:extLst>
      <p:ext uri="{BB962C8B-B14F-4D97-AF65-F5344CB8AC3E}">
        <p14:creationId xmlns:p14="http://schemas.microsoft.com/office/powerpoint/2010/main" val="14131638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の並列実行</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en-US" altLang="en-US" sz="2400" dirty="0" smtClean="0"/>
              <a:t>MPI</a:t>
            </a:r>
            <a:r>
              <a:rPr lang="ja-JP" altLang="en-US" sz="2400" dirty="0" smtClean="0"/>
              <a:t>分散並列では</a:t>
            </a:r>
            <a:r>
              <a:rPr lang="en-US" altLang="ja-JP" sz="2400" dirty="0" smtClean="0"/>
              <a:t>NUMA</a:t>
            </a:r>
            <a:r>
              <a:rPr lang="ja-JP" altLang="en-US" sz="2400" dirty="0" smtClean="0"/>
              <a:t>に注意</a:t>
            </a:r>
            <a:endParaRPr lang="en-US" altLang="ja-JP" sz="2400" dirty="0" smtClean="0"/>
          </a:p>
          <a:p>
            <a:pPr lvl="1">
              <a:lnSpc>
                <a:spcPct val="110000"/>
              </a:lnSpc>
            </a:pPr>
            <a:r>
              <a:rPr lang="en-US" altLang="ja-JP" sz="2000" dirty="0" smtClean="0"/>
              <a:t>2 CPU</a:t>
            </a:r>
            <a:r>
              <a:rPr lang="ja-JP" altLang="en-US" sz="2000" dirty="0" smtClean="0"/>
              <a:t>ソケット以上を持つ計算機を使う場合に問題</a:t>
            </a:r>
            <a:endParaRPr lang="en-US" altLang="ja-JP" sz="2000" dirty="0" smtClean="0"/>
          </a:p>
          <a:p>
            <a:pPr lvl="1">
              <a:lnSpc>
                <a:spcPct val="110000"/>
              </a:lnSpc>
            </a:pPr>
            <a:r>
              <a:rPr lang="en-US" altLang="ja-JP" sz="2000" dirty="0" smtClean="0"/>
              <a:t>1 CPU</a:t>
            </a:r>
            <a:r>
              <a:rPr lang="ja-JP" altLang="en-US" sz="2000" dirty="0" smtClean="0"/>
              <a:t>ソケットを</a:t>
            </a:r>
            <a:r>
              <a:rPr lang="en-US" altLang="ja-JP" sz="2000" dirty="0" smtClean="0"/>
              <a:t>1 MPI</a:t>
            </a:r>
            <a:r>
              <a:rPr lang="ja-JP" altLang="en-US" sz="2000" dirty="0" smtClean="0"/>
              <a:t>プロセスに対応させる方式が大抵良い</a:t>
            </a:r>
            <a:r>
              <a:rPr lang="en-US" altLang="ja-JP" sz="2000" dirty="0"/>
              <a:t/>
            </a:r>
            <a:br>
              <a:rPr lang="en-US" altLang="ja-JP" sz="2000" dirty="0"/>
            </a:br>
            <a:r>
              <a:rPr lang="en-US" altLang="ja-JP" sz="2000" dirty="0" smtClean="0"/>
              <a:t>MPI</a:t>
            </a:r>
            <a:r>
              <a:rPr lang="ja-JP" altLang="en-US" sz="2000" dirty="0" smtClean="0"/>
              <a:t>プロセスに割り当てるメモリは、その</a:t>
            </a:r>
            <a:r>
              <a:rPr lang="en-US" altLang="ja-JP" sz="2000" dirty="0" smtClean="0"/>
              <a:t>CPU</a:t>
            </a:r>
            <a:r>
              <a:rPr lang="ja-JP" altLang="en-US" sz="2000" dirty="0" smtClean="0"/>
              <a:t>ソケットのメモリに限る</a:t>
            </a:r>
            <a:endParaRPr lang="en-US" altLang="ja-JP" sz="2000" dirty="0" smtClean="0"/>
          </a:p>
          <a:p>
            <a:pPr lvl="1">
              <a:lnSpc>
                <a:spcPct val="110000"/>
              </a:lnSpc>
            </a:pPr>
            <a:r>
              <a:rPr lang="ja-JP" altLang="en-US" sz="2000" dirty="0" smtClean="0"/>
              <a:t>やり方は計算機システムごとに異なるための管理者に聞く</a:t>
            </a:r>
            <a:endParaRPr lang="en-US" altLang="ja-JP" sz="2000" dirty="0" smtClean="0"/>
          </a:p>
          <a:p>
            <a:pPr>
              <a:lnSpc>
                <a:spcPct val="110000"/>
              </a:lnSpc>
            </a:pPr>
            <a:r>
              <a:rPr lang="en-US" altLang="ja-JP" sz="2400" dirty="0" smtClean="0"/>
              <a:t>flat MPI</a:t>
            </a:r>
            <a:r>
              <a:rPr lang="ja-JP" altLang="en-US" sz="2400" dirty="0" smtClean="0"/>
              <a:t>か</a:t>
            </a:r>
            <a:r>
              <a:rPr lang="en-US" altLang="ja-JP" sz="2400" dirty="0" smtClean="0"/>
              <a:t>hybrid MPI</a:t>
            </a:r>
            <a:r>
              <a:rPr lang="ja-JP" altLang="en-US" sz="2400" dirty="0" smtClean="0"/>
              <a:t>か</a:t>
            </a:r>
            <a:endParaRPr lang="en-US" altLang="ja-JP" sz="2400" dirty="0" smtClean="0"/>
          </a:p>
          <a:p>
            <a:pPr lvl="1">
              <a:lnSpc>
                <a:spcPct val="110000"/>
              </a:lnSpc>
            </a:pPr>
            <a:r>
              <a:rPr lang="en-US" altLang="ja-JP" sz="2000" dirty="0" smtClean="0"/>
              <a:t>hybrid MPI</a:t>
            </a:r>
            <a:r>
              <a:rPr lang="ja-JP" altLang="en-US" sz="2000" dirty="0" smtClean="0"/>
              <a:t>の方がノードあたりのメモリ利用に無駄が少ない</a:t>
            </a:r>
            <a:endParaRPr lang="en-US" altLang="ja-JP" sz="2000" dirty="0" smtClean="0"/>
          </a:p>
          <a:p>
            <a:pPr lvl="1">
              <a:lnSpc>
                <a:spcPct val="110000"/>
              </a:lnSpc>
            </a:pPr>
            <a:r>
              <a:rPr lang="en-US" altLang="ja-JP" sz="2000" dirty="0" smtClean="0"/>
              <a:t>hybrid MPI</a:t>
            </a:r>
            <a:r>
              <a:rPr lang="ja-JP" altLang="en-US" sz="2000" dirty="0" smtClean="0"/>
              <a:t>の方が</a:t>
            </a:r>
            <a:r>
              <a:rPr lang="en-US" altLang="ja-JP" sz="2000" dirty="0" smtClean="0"/>
              <a:t>1 MPI</a:t>
            </a:r>
            <a:r>
              <a:rPr lang="ja-JP" altLang="en-US" sz="2000" dirty="0" smtClean="0"/>
              <a:t>プロセスあたりの計算能力が高い</a:t>
            </a:r>
            <a:r>
              <a:rPr lang="en-US" altLang="ja-JP" sz="2000" dirty="0" smtClean="0"/>
              <a:t/>
            </a:r>
            <a:br>
              <a:rPr lang="en-US" altLang="ja-JP" sz="2000" dirty="0" smtClean="0"/>
            </a:br>
            <a:r>
              <a:rPr lang="en-US" altLang="ja-JP" sz="2000" dirty="0" smtClean="0"/>
              <a:t>MPI</a:t>
            </a:r>
            <a:r>
              <a:rPr lang="ja-JP" altLang="en-US" sz="2000" dirty="0" smtClean="0"/>
              <a:t>分散が困難な中小規模密行列固有値の高速計算に有利</a:t>
            </a:r>
            <a:endParaRPr lang="en-US" altLang="ja-JP" sz="2000" dirty="0" smtClean="0"/>
          </a:p>
          <a:p>
            <a:pPr lvl="1">
              <a:lnSpc>
                <a:spcPct val="110000"/>
              </a:lnSpc>
            </a:pPr>
            <a:r>
              <a:rPr lang="en-US" altLang="ja-JP" sz="2000" dirty="0" smtClean="0"/>
              <a:t>hybrid MPI</a:t>
            </a:r>
            <a:r>
              <a:rPr lang="ja-JP" altLang="en-US" sz="2000" dirty="0" smtClean="0"/>
              <a:t>では</a:t>
            </a:r>
            <a:r>
              <a:rPr lang="en-US" altLang="ja-JP" sz="2000" dirty="0" smtClean="0"/>
              <a:t>multi-core</a:t>
            </a:r>
            <a:r>
              <a:rPr lang="ja-JP" altLang="en-US" sz="2000" dirty="0" smtClean="0"/>
              <a:t>対応の</a:t>
            </a:r>
            <a:r>
              <a:rPr lang="en-US" altLang="ja-JP" sz="2000" dirty="0" smtClean="0"/>
              <a:t>BLAS, FFT</a:t>
            </a:r>
            <a:r>
              <a:rPr lang="ja-JP" altLang="en-US" sz="2000" dirty="0" smtClean="0"/>
              <a:t>ライブラリが必要</a:t>
            </a:r>
            <a:r>
              <a:rPr lang="en-US" altLang="ja-JP" sz="2000" dirty="0"/>
              <a:t/>
            </a:r>
            <a:br>
              <a:rPr lang="en-US" altLang="ja-JP" sz="2000" dirty="0"/>
            </a:br>
            <a:r>
              <a:rPr lang="en-US" altLang="ja-JP" sz="2000" dirty="0" err="1" smtClean="0"/>
              <a:t>intel</a:t>
            </a:r>
            <a:r>
              <a:rPr lang="en-US" altLang="ja-JP" sz="2000" dirty="0" smtClean="0"/>
              <a:t> MKL</a:t>
            </a:r>
            <a:r>
              <a:rPr lang="ja-JP" altLang="en-US" sz="2000" dirty="0" smtClean="0"/>
              <a:t>か</a:t>
            </a:r>
            <a:r>
              <a:rPr lang="en-US" altLang="ja-JP" sz="2000" dirty="0" err="1" smtClean="0"/>
              <a:t>OpenBLAS</a:t>
            </a:r>
            <a:r>
              <a:rPr lang="en-US" altLang="ja-JP" sz="2000" dirty="0" smtClean="0"/>
              <a:t> + FFTW</a:t>
            </a:r>
          </a:p>
          <a:p>
            <a:pPr lvl="1">
              <a:lnSpc>
                <a:spcPct val="110000"/>
              </a:lnSpc>
            </a:pPr>
            <a:r>
              <a:rPr lang="ja-JP" altLang="en-US" sz="2000" dirty="0" smtClean="0"/>
              <a:t>バンド数が少なく平面波数が大きい場合には</a:t>
            </a:r>
            <a:r>
              <a:rPr lang="en-US" altLang="ja-JP" sz="2000" dirty="0" smtClean="0"/>
              <a:t>flat MPI</a:t>
            </a:r>
            <a:r>
              <a:rPr lang="ja-JP" altLang="en-US" sz="2000" dirty="0" smtClean="0"/>
              <a:t>を考える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10</a:t>
            </a:fld>
            <a:endParaRPr kumimoji="1" lang="ja-JP" altLang="en-US"/>
          </a:p>
        </p:txBody>
      </p:sp>
    </p:spTree>
    <p:extLst>
      <p:ext uri="{BB962C8B-B14F-4D97-AF65-F5344CB8AC3E}">
        <p14:creationId xmlns:p14="http://schemas.microsoft.com/office/powerpoint/2010/main" val="6136003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の実行</a:t>
            </a:r>
            <a:r>
              <a:rPr lang="ja-JP" altLang="en-US"/>
              <a:t>と</a:t>
            </a:r>
            <a:r>
              <a:rPr kumimoji="1" lang="en-US" altLang="ja-JP"/>
              <a:t>VirtualBox</a:t>
            </a:r>
            <a:endParaRPr kumimoji="1" lang="ja-JP" altLang="en-US"/>
          </a:p>
        </p:txBody>
      </p:sp>
      <p:sp>
        <p:nvSpPr>
          <p:cNvPr id="3" name="コンテンツ プレースホルダー 2"/>
          <p:cNvSpPr>
            <a:spLocks noGrp="1"/>
          </p:cNvSpPr>
          <p:nvPr>
            <p:ph idx="1"/>
          </p:nvPr>
        </p:nvSpPr>
        <p:spPr>
          <a:xfrm>
            <a:off x="457200" y="1600201"/>
            <a:ext cx="8229600" cy="4285860"/>
          </a:xfrm>
        </p:spPr>
        <p:txBody>
          <a:bodyPr/>
          <a:lstStyle/>
          <a:p>
            <a:r>
              <a:rPr lang="ja-JP" altLang="en-US"/>
              <a:t>複数</a:t>
            </a:r>
            <a:r>
              <a:rPr lang="en-US" altLang="ja-JP"/>
              <a:t>core</a:t>
            </a:r>
            <a:r>
              <a:rPr lang="ja-JP" altLang="en-US"/>
              <a:t>で並列実行すれば速くなる</a:t>
            </a:r>
            <a:endParaRPr lang="en-US" altLang="ja-JP"/>
          </a:p>
          <a:p>
            <a:pPr lvl="1"/>
            <a:r>
              <a:rPr lang="en-US" altLang="ja-JP"/>
              <a:t>VirtualBox</a:t>
            </a:r>
            <a:r>
              <a:rPr lang="ja-JP" altLang="en-US"/>
              <a:t>の仮想マシンの設定で変更できる</a:t>
            </a:r>
            <a:endParaRPr lang="en-US" altLang="ja-JP"/>
          </a:p>
          <a:p>
            <a:pPr lvl="1"/>
            <a:r>
              <a:rPr lang="ja-JP" altLang="en-US"/>
              <a:t>最近はノート</a:t>
            </a:r>
            <a:r>
              <a:rPr lang="en-US" altLang="ja-JP"/>
              <a:t>PC</a:t>
            </a:r>
            <a:r>
              <a:rPr lang="ja-JP" altLang="en-US"/>
              <a:t>でも複数</a:t>
            </a:r>
            <a:r>
              <a:rPr lang="en-US" altLang="ja-JP"/>
              <a:t>core</a:t>
            </a:r>
            <a:r>
              <a:rPr lang="ja-JP" altLang="en-US"/>
              <a:t>あるのが普通</a:t>
            </a:r>
            <a:endParaRPr lang="en-US" altLang="ja-JP"/>
          </a:p>
          <a:p>
            <a:r>
              <a:rPr kumimoji="1" lang="ja-JP" altLang="en-US"/>
              <a:t>注意</a:t>
            </a:r>
            <a:endParaRPr kumimoji="1" lang="en-US" altLang="ja-JP"/>
          </a:p>
          <a:p>
            <a:pPr lvl="1"/>
            <a:r>
              <a:rPr lang="en-US" altLang="ja-JP"/>
              <a:t>OpenMP</a:t>
            </a:r>
            <a:r>
              <a:rPr lang="ja-JP" altLang="en-US"/>
              <a:t>によるスレッド実行は性能がでない</a:t>
            </a:r>
            <a:endParaRPr lang="en-US" altLang="ja-JP"/>
          </a:p>
          <a:p>
            <a:pPr lvl="1"/>
            <a:r>
              <a:rPr kumimoji="1" lang="en-US" altLang="ja-JP"/>
              <a:t>MPI</a:t>
            </a:r>
            <a:r>
              <a:rPr lang="ja-JP" altLang="en-US"/>
              <a:t>で複数プロセスを起動すると性能が出る</a:t>
            </a:r>
            <a:endParaRPr lang="en-US" altLang="ja-JP"/>
          </a:p>
          <a:p>
            <a:pPr lvl="1"/>
            <a:r>
              <a:rPr kumimoji="1" lang="ja-JP" altLang="en-US"/>
              <a:t>コマンドの例</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11</a:t>
            </a:fld>
            <a:endParaRPr kumimoji="1" lang="ja-JP" altLang="en-US"/>
          </a:p>
        </p:txBody>
      </p:sp>
      <p:sp>
        <p:nvSpPr>
          <p:cNvPr id="5" name="テキスト ボックス 4"/>
          <p:cNvSpPr txBox="1"/>
          <p:nvPr/>
        </p:nvSpPr>
        <p:spPr>
          <a:xfrm>
            <a:off x="944797" y="5669201"/>
            <a:ext cx="7186646" cy="369332"/>
          </a:xfrm>
          <a:prstGeom prst="rect">
            <a:avLst/>
          </a:prstGeom>
          <a:noFill/>
        </p:spPr>
        <p:txBody>
          <a:bodyPr wrap="square" rtlCol="0">
            <a:spAutoFit/>
          </a:bodyPr>
          <a:lstStyle/>
          <a:p>
            <a:pPr algn="ctr"/>
            <a:r>
              <a:rPr kumimoji="1" lang="en-US" altLang="ja-JP"/>
              <a:t>$ OMP_NUM_THREADS=1 mpirun –np 2 cgmrpt &gt; cgmrpt.log</a:t>
            </a:r>
            <a:endParaRPr kumimoji="1" lang="ja-JP" altLang="en-US"/>
          </a:p>
        </p:txBody>
      </p:sp>
    </p:spTree>
    <p:extLst>
      <p:ext uri="{BB962C8B-B14F-4D97-AF65-F5344CB8AC3E}">
        <p14:creationId xmlns:p14="http://schemas.microsoft.com/office/powerpoint/2010/main" val="18257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の実行テスト（１）</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pPr marL="0" indent="0">
              <a:buNone/>
            </a:pPr>
            <a:r>
              <a:rPr lang="en-US" altLang="ja-JP" sz="2800" dirty="0">
                <a:solidFill>
                  <a:srgbClr val="FF0000"/>
                </a:solidFill>
              </a:rPr>
              <a:t>Login </a:t>
            </a:r>
            <a:r>
              <a:rPr lang="en-US" altLang="ja-JP" sz="2800" dirty="0" err="1">
                <a:solidFill>
                  <a:srgbClr val="FF0000"/>
                </a:solidFill>
              </a:rPr>
              <a:t>MateriApps</a:t>
            </a:r>
            <a:r>
              <a:rPr lang="en-US" altLang="ja-JP" sz="2800" dirty="0">
                <a:solidFill>
                  <a:srgbClr val="FF0000"/>
                </a:solidFill>
              </a:rPr>
              <a:t> </a:t>
            </a:r>
            <a:r>
              <a:rPr lang="en-US" altLang="ja-JP" sz="2800" dirty="0" smtClean="0">
                <a:solidFill>
                  <a:srgbClr val="FF0000"/>
                </a:solidFill>
              </a:rPr>
              <a:t>LIVE!</a:t>
            </a:r>
          </a:p>
          <a:p>
            <a:pPr marL="0" indent="0">
              <a:buNone/>
            </a:pPr>
            <a:r>
              <a:rPr lang="ja-JP" altLang="ja-JP" sz="2800" dirty="0" smtClean="0">
                <a:solidFill>
                  <a:srgbClr val="FF0000"/>
                </a:solidFill>
              </a:rPr>
              <a:t> </a:t>
            </a:r>
            <a:r>
              <a:rPr lang="ja-JP" altLang="en-US" sz="2800" dirty="0" smtClean="0">
                <a:solidFill>
                  <a:srgbClr val="FF0000"/>
                </a:solidFill>
              </a:rPr>
              <a:t> </a:t>
            </a:r>
            <a:r>
              <a:rPr lang="en-US" altLang="ja-JP" sz="2800" dirty="0" smtClean="0">
                <a:solidFill>
                  <a:srgbClr val="FF0000"/>
                </a:solidFill>
              </a:rPr>
              <a:t>ID</a:t>
            </a:r>
            <a:r>
              <a:rPr lang="ja-JP" altLang="en-US" sz="2800" dirty="0" smtClean="0">
                <a:solidFill>
                  <a:srgbClr val="FF0000"/>
                </a:solidFill>
              </a:rPr>
              <a:t>: </a:t>
            </a:r>
            <a:r>
              <a:rPr lang="ja-JP" altLang="ja-JP" sz="2800" dirty="0" smtClean="0">
                <a:solidFill>
                  <a:srgbClr val="FF0000"/>
                </a:solidFill>
              </a:rPr>
              <a:t>u</a:t>
            </a:r>
            <a:r>
              <a:rPr lang="en-US" altLang="ja-JP" sz="2800" dirty="0" err="1" smtClean="0">
                <a:solidFill>
                  <a:srgbClr val="FF0000"/>
                </a:solidFill>
              </a:rPr>
              <a:t>ser</a:t>
            </a:r>
            <a:r>
              <a:rPr lang="en-US" altLang="ja-JP" sz="2800" dirty="0" smtClean="0">
                <a:solidFill>
                  <a:srgbClr val="FF0000"/>
                </a:solidFill>
              </a:rPr>
              <a:t>,</a:t>
            </a:r>
            <a:r>
              <a:rPr lang="ja-JP" altLang="en-US" sz="2800" dirty="0" smtClean="0">
                <a:solidFill>
                  <a:srgbClr val="FF0000"/>
                </a:solidFill>
              </a:rPr>
              <a:t> </a:t>
            </a:r>
            <a:r>
              <a:rPr lang="en-US" altLang="ja-JP" sz="2800" dirty="0" smtClean="0">
                <a:solidFill>
                  <a:srgbClr val="FF0000"/>
                </a:solidFill>
              </a:rPr>
              <a:t>Password</a:t>
            </a:r>
            <a:r>
              <a:rPr lang="ja-JP" altLang="en-US" sz="2800" dirty="0" smtClean="0">
                <a:solidFill>
                  <a:srgbClr val="FF0000"/>
                </a:solidFill>
              </a:rPr>
              <a:t>: </a:t>
            </a:r>
            <a:r>
              <a:rPr lang="en-US" altLang="ja-JP" sz="2800" dirty="0" smtClean="0">
                <a:solidFill>
                  <a:srgbClr val="FF0000"/>
                </a:solidFill>
              </a:rPr>
              <a:t>live</a:t>
            </a:r>
            <a:endParaRPr kumimoji="1" lang="en-US" altLang="ja-JP" sz="2800" dirty="0" smtClean="0"/>
          </a:p>
          <a:p>
            <a:r>
              <a:rPr kumimoji="1" lang="ja-JP" altLang="en-US" sz="2400" dirty="0" smtClean="0"/>
              <a:t>自分のディレクトリに作業ディレクトリを作る。</a:t>
            </a:r>
            <a:r>
              <a:rPr lang="en-US" altLang="ja-JP" sz="2400" dirty="0" smtClean="0"/>
              <a:t> (</a:t>
            </a:r>
            <a:r>
              <a:rPr lang="ja-JP" altLang="en-US" sz="2400" dirty="0" smtClean="0"/>
              <a:t>例</a:t>
            </a:r>
            <a:r>
              <a:rPr lang="en-US" altLang="ja-JP" sz="2400" dirty="0" smtClean="0"/>
              <a:t>: </a:t>
            </a:r>
            <a:r>
              <a:rPr lang="en-US" altLang="ja-JP" sz="2400" dirty="0"/>
              <a:t>$HOME/</a:t>
            </a:r>
            <a:r>
              <a:rPr lang="en-US" altLang="ja-JP" sz="2400" dirty="0" err="1"/>
              <a:t>xtapp</a:t>
            </a:r>
            <a:r>
              <a:rPr lang="en-US" altLang="ja-JP" sz="2400" dirty="0"/>
              <a:t>)</a:t>
            </a:r>
            <a:br>
              <a:rPr lang="en-US" altLang="ja-JP" sz="2400" dirty="0"/>
            </a:br>
            <a:r>
              <a:rPr kumimoji="1" lang="en-US" altLang="ja-JP" sz="2000" dirty="0" smtClean="0"/>
              <a:t>$ </a:t>
            </a:r>
            <a:r>
              <a:rPr lang="en-US" altLang="ja-JP" sz="2000" dirty="0" err="1" smtClean="0"/>
              <a:t>mkdir</a:t>
            </a:r>
            <a:r>
              <a:rPr lang="en-US" altLang="ja-JP" sz="2000" dirty="0" smtClean="0"/>
              <a:t> </a:t>
            </a:r>
            <a:r>
              <a:rPr lang="en-US" altLang="ja-JP" sz="2000" dirty="0" err="1" smtClean="0"/>
              <a:t>xtapp</a:t>
            </a:r>
            <a:endParaRPr kumimoji="1" lang="en-US" altLang="ja-JP" sz="2000" dirty="0" smtClean="0"/>
          </a:p>
          <a:p>
            <a:r>
              <a:rPr lang="ja-JP" altLang="en-US" sz="2400" dirty="0" smtClean="0"/>
              <a:t>作成した</a:t>
            </a:r>
            <a:r>
              <a:rPr lang="ja-JP" altLang="en-US" sz="2400" dirty="0"/>
              <a:t>作業</a:t>
            </a:r>
            <a:r>
              <a:rPr lang="ja-JP" altLang="en-US" sz="2400" dirty="0" smtClean="0"/>
              <a:t>ディレクトリへ移動する</a:t>
            </a:r>
            <a:r>
              <a:rPr lang="ja-JP" altLang="en-US" sz="2400" dirty="0"/>
              <a:t>。</a:t>
            </a:r>
            <a:r>
              <a:rPr lang="en-US" altLang="ja-JP" sz="2400" dirty="0"/>
              <a:t> </a:t>
            </a:r>
            <a:r>
              <a:rPr lang="en-US" altLang="ja-JP" sz="2400" dirty="0" smtClean="0"/>
              <a:t>($</a:t>
            </a:r>
            <a:r>
              <a:rPr lang="en-US" altLang="ja-JP" sz="2400" dirty="0"/>
              <a:t>HOME/</a:t>
            </a:r>
            <a:r>
              <a:rPr lang="en-US" altLang="ja-JP" sz="2400" dirty="0" err="1"/>
              <a:t>xtapp</a:t>
            </a:r>
            <a:r>
              <a:rPr lang="en-US" altLang="ja-JP" sz="2400" dirty="0" smtClean="0"/>
              <a:t>)</a:t>
            </a:r>
            <a:br>
              <a:rPr lang="en-US" altLang="ja-JP" sz="2400" dirty="0" smtClean="0"/>
            </a:br>
            <a:r>
              <a:rPr lang="en-US" altLang="ja-JP" sz="2000" dirty="0" smtClean="0"/>
              <a:t>$ cd </a:t>
            </a:r>
            <a:r>
              <a:rPr lang="en-US" altLang="ja-JP" sz="2000" dirty="0" err="1" smtClean="0"/>
              <a:t>xtapp</a:t>
            </a:r>
            <a:endParaRPr lang="en-US" altLang="ja-JP" sz="2000" dirty="0" smtClean="0"/>
          </a:p>
          <a:p>
            <a:r>
              <a:rPr lang="ja-JP" altLang="en-US" sz="2400" dirty="0" smtClean="0"/>
              <a:t>実行テスト用のデータを入手する。</a:t>
            </a:r>
            <a:r>
              <a:rPr lang="en-US" altLang="ja-JP" sz="2400" dirty="0" smtClean="0"/>
              <a:t> </a:t>
            </a:r>
            <a:br>
              <a:rPr lang="en-US" altLang="ja-JP" sz="2400" dirty="0" smtClean="0"/>
            </a:br>
            <a:r>
              <a:rPr lang="en-US" altLang="ja-JP" sz="2000" dirty="0"/>
              <a:t>$ </a:t>
            </a:r>
            <a:r>
              <a:rPr lang="en-US" altLang="ja-JP" sz="2000" dirty="0" err="1" smtClean="0"/>
              <a:t>wget</a:t>
            </a:r>
            <a:r>
              <a:rPr lang="en-US" altLang="ja-JP" sz="2000" dirty="0" smtClean="0"/>
              <a:t> http://</a:t>
            </a:r>
            <a:r>
              <a:rPr lang="en-US" altLang="ja-JP" sz="2000" dirty="0" err="1" smtClean="0"/>
              <a:t>xtapp.cp.is.s.u-tokyo.ac.jp</a:t>
            </a:r>
            <a:r>
              <a:rPr lang="en-US" altLang="ja-JP" sz="2000" dirty="0" smtClean="0"/>
              <a:t>/</a:t>
            </a:r>
            <a:r>
              <a:rPr lang="en-US" altLang="ja-JP" sz="2000" dirty="0" err="1" smtClean="0"/>
              <a:t>misc</a:t>
            </a:r>
            <a:r>
              <a:rPr lang="en-US" altLang="ja-JP" sz="2000" dirty="0" smtClean="0"/>
              <a:t>/</a:t>
            </a:r>
            <a:r>
              <a:rPr lang="en-US" altLang="ja-JP" sz="2000" dirty="0" err="1" smtClean="0"/>
              <a:t>xtapp-check.tgz</a:t>
            </a:r>
            <a:endParaRPr lang="en-US" altLang="ja-JP" sz="2000" dirty="0" smtClean="0"/>
          </a:p>
          <a:p>
            <a:r>
              <a:rPr lang="ja-JP" altLang="en-US" sz="2400" dirty="0" smtClean="0"/>
              <a:t>実行テスト用のファイルを展開する。</a:t>
            </a:r>
            <a:r>
              <a:rPr lang="en-US" altLang="ja-JP" sz="2400" dirty="0" smtClean="0"/>
              <a:t> </a:t>
            </a:r>
            <a:r>
              <a:rPr lang="en-US" altLang="ja-JP" sz="2400" dirty="0"/>
              <a:t/>
            </a:r>
            <a:br>
              <a:rPr lang="en-US" altLang="ja-JP" sz="2400" dirty="0"/>
            </a:br>
            <a:r>
              <a:rPr lang="en-US" altLang="ja-JP" sz="2000" dirty="0" smtClean="0"/>
              <a:t>$</a:t>
            </a:r>
            <a:r>
              <a:rPr lang="ja-JP" altLang="en-US" sz="2000" dirty="0"/>
              <a:t> </a:t>
            </a:r>
            <a:r>
              <a:rPr lang="en-US" altLang="ja-JP" sz="2000" dirty="0" smtClean="0"/>
              <a:t>tar</a:t>
            </a:r>
            <a:r>
              <a:rPr lang="ja-JP" altLang="en-US" sz="2000" dirty="0" smtClean="0"/>
              <a:t> </a:t>
            </a:r>
            <a:r>
              <a:rPr lang="en-US" altLang="ja-JP" sz="2000" dirty="0" err="1" smtClean="0"/>
              <a:t>zxvf</a:t>
            </a:r>
            <a:r>
              <a:rPr lang="ja-JP" altLang="en-US" sz="2000" dirty="0" smtClean="0"/>
              <a:t> </a:t>
            </a:r>
            <a:r>
              <a:rPr lang="en-US" altLang="ja-JP" sz="2000" dirty="0" err="1" smtClean="0"/>
              <a:t>xtapp-check.tgz</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12</a:t>
            </a:fld>
            <a:endParaRPr kumimoji="1" lang="ja-JP" altLang="en-US"/>
          </a:p>
        </p:txBody>
      </p:sp>
    </p:spTree>
    <p:extLst>
      <p:ext uri="{BB962C8B-B14F-4D97-AF65-F5344CB8AC3E}">
        <p14:creationId xmlns:p14="http://schemas.microsoft.com/office/powerpoint/2010/main" val="26442653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の実行テスト（２）</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r>
              <a:rPr lang="en-US" altLang="ja-JP" sz="2400" dirty="0" err="1" smtClean="0"/>
              <a:t>inipot</a:t>
            </a:r>
            <a:r>
              <a:rPr lang="en-US" altLang="ja-JP" sz="2400" dirty="0" smtClean="0"/>
              <a:t> </a:t>
            </a:r>
            <a:r>
              <a:rPr lang="ja-JP" altLang="en-US" sz="2400" dirty="0" smtClean="0"/>
              <a:t>と</a:t>
            </a:r>
            <a:r>
              <a:rPr lang="en-US" altLang="ja-JP" sz="2400" dirty="0" smtClean="0"/>
              <a:t> </a:t>
            </a:r>
            <a:r>
              <a:rPr lang="en-US" altLang="ja-JP" sz="2400" dirty="0" err="1" smtClean="0"/>
              <a:t>cgmrpt</a:t>
            </a:r>
            <a:r>
              <a:rPr lang="ja-JP" altLang="en-US" sz="2400" dirty="0" smtClean="0"/>
              <a:t> を実行</a:t>
            </a:r>
            <a:r>
              <a:rPr lang="en-US" altLang="ja-JP" sz="2400" dirty="0"/>
              <a:t/>
            </a:r>
            <a:br>
              <a:rPr lang="en-US" altLang="ja-JP" sz="2400" dirty="0"/>
            </a:br>
            <a:r>
              <a:rPr lang="en-US" altLang="ja-JP" sz="2000" dirty="0"/>
              <a:t>$ </a:t>
            </a:r>
            <a:r>
              <a:rPr lang="en-US" altLang="ja-JP" sz="2000" dirty="0" err="1"/>
              <a:t>sh</a:t>
            </a:r>
            <a:r>
              <a:rPr lang="en-US" altLang="ja-JP" sz="2000" dirty="0"/>
              <a:t> </a:t>
            </a:r>
            <a:r>
              <a:rPr lang="en-US" altLang="ja-JP" sz="2000" dirty="0" err="1"/>
              <a:t>si.sh</a:t>
            </a:r>
            <a:r>
              <a:rPr lang="en-US" altLang="ja-JP" sz="2000" dirty="0"/>
              <a:t/>
            </a:r>
            <a:br>
              <a:rPr lang="en-US" altLang="ja-JP" sz="2000" dirty="0"/>
            </a:br>
            <a:r>
              <a:rPr lang="en-US" altLang="ja-JP" sz="2000" dirty="0"/>
              <a:t>+ XTAPP_PS_DIR=/</a:t>
            </a:r>
            <a:r>
              <a:rPr lang="en-US" altLang="ja-JP" sz="2000" dirty="0" err="1"/>
              <a:t>usr</a:t>
            </a:r>
            <a:r>
              <a:rPr lang="en-US" altLang="ja-JP" sz="2000" dirty="0"/>
              <a:t>/share/</a:t>
            </a:r>
            <a:r>
              <a:rPr lang="en-US" altLang="ja-JP" sz="2000" dirty="0" err="1"/>
              <a:t>xtapp</a:t>
            </a:r>
            <a:r>
              <a:rPr lang="en-US" altLang="ja-JP" sz="2000" dirty="0"/>
              <a:t>/pseudo-potential/PBE/PS</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a:t>
            </a:r>
            <a:r>
              <a:rPr lang="ja-JP" altLang="ja-JP" sz="2000" dirty="0" smtClean="0"/>
              <a:t>m</a:t>
            </a:r>
            <a:r>
              <a:rPr lang="en-US" altLang="ja-JP" sz="2000" dirty="0" err="1" smtClean="0"/>
              <a:t>pirun</a:t>
            </a:r>
            <a:r>
              <a:rPr lang="en-US" altLang="ja-JP" sz="2000" dirty="0" smtClean="0"/>
              <a:t> –</a:t>
            </a:r>
            <a:r>
              <a:rPr lang="en-US" altLang="ja-JP" sz="2000" dirty="0" err="1" smtClean="0"/>
              <a:t>np</a:t>
            </a:r>
            <a:r>
              <a:rPr lang="en-US" altLang="ja-JP" sz="2000" dirty="0" smtClean="0"/>
              <a:t> 1 </a:t>
            </a:r>
            <a:r>
              <a:rPr lang="en-US" altLang="ja-JP" sz="2000" dirty="0" err="1" smtClean="0"/>
              <a:t>vbpef</a:t>
            </a:r>
            <a:r>
              <a:rPr lang="en-US" altLang="ja-JP" sz="2000" dirty="0"/>
              <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tail –n 1 </a:t>
            </a:r>
            <a:r>
              <a:rPr lang="en-US" altLang="ja-JP" sz="2000" dirty="0" err="1"/>
              <a:t>si-inipot.log</a:t>
            </a:r>
            <a:r>
              <a:rPr lang="en-US" altLang="ja-JP" sz="2000" dirty="0"/>
              <a:t>  (check log file)</a:t>
            </a:r>
            <a:br>
              <a:rPr lang="en-US" altLang="ja-JP" sz="2000" dirty="0"/>
            </a:br>
            <a:r>
              <a:rPr lang="en-US" altLang="ja-JP" sz="2000" dirty="0"/>
              <a:t>TOTAL TIME=  0.369528000000000 </a:t>
            </a:r>
            <a:br>
              <a:rPr lang="en-US" altLang="ja-JP" sz="2000" dirty="0"/>
            </a:br>
            <a:r>
              <a:rPr lang="en-US" altLang="ja-JP" sz="2000" dirty="0"/>
              <a:t/>
            </a:r>
            <a:br>
              <a:rPr lang="en-US" altLang="ja-JP" sz="2000" dirty="0"/>
            </a:br>
            <a:r>
              <a:rPr lang="en-US" altLang="ja-JP" sz="2000" dirty="0"/>
              <a:t>$ tail –n 1 </a:t>
            </a:r>
            <a:r>
              <a:rPr lang="en-US" altLang="ja-JP" sz="2000" dirty="0" err="1"/>
              <a:t>si-cgmrpt.log</a:t>
            </a:r>
            <a:r>
              <a:rPr lang="en-US" altLang="ja-JP" sz="2000" dirty="0"/>
              <a:t>  (check log file)</a:t>
            </a:r>
            <a:br>
              <a:rPr lang="en-US" altLang="ja-JP" sz="2000" dirty="0"/>
            </a:br>
            <a:r>
              <a:rPr lang="en-US" altLang="ja-JP" sz="2000" dirty="0"/>
              <a:t>TOTAL TIME=   2.09062000000000</a:t>
            </a:r>
            <a:br>
              <a:rPr lang="en-US" altLang="ja-JP" sz="2000" dirty="0"/>
            </a:br>
            <a:r>
              <a:rPr lang="en-US" altLang="ja-JP" sz="2000" dirty="0"/>
              <a:t/>
            </a:r>
            <a:br>
              <a:rPr lang="en-US" altLang="ja-JP" sz="2000" dirty="0"/>
            </a:br>
            <a:r>
              <a:rPr lang="en-US" altLang="ja-JP" sz="2000" dirty="0"/>
              <a:t>$ tail –n 1 </a:t>
            </a:r>
            <a:r>
              <a:rPr lang="en-US" altLang="ja-JP" sz="2000" dirty="0" err="1"/>
              <a:t>si-vbpef.log</a:t>
            </a:r>
            <a:r>
              <a:rPr lang="en-US" altLang="ja-JP" sz="2000" dirty="0"/>
              <a:t>  (check log file)</a:t>
            </a:r>
            <a:br>
              <a:rPr lang="en-US" altLang="ja-JP" sz="2000" dirty="0"/>
            </a:br>
            <a:r>
              <a:rPr lang="en-US" altLang="ja-JP" sz="2000" dirty="0"/>
              <a:t>TOTAL TIME=   1.52416900200000</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13</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569468295"/>
              </p:ext>
            </p:extLst>
          </p:nvPr>
        </p:nvGraphicFramePr>
        <p:xfrm>
          <a:off x="1461868" y="2344703"/>
          <a:ext cx="76200" cy="381987"/>
        </p:xfrm>
        <a:graphic>
          <a:graphicData uri="http://schemas.openxmlformats.org/presentationml/2006/ole">
            <mc:AlternateContent xmlns:mc="http://schemas.openxmlformats.org/markup-compatibility/2006">
              <mc:Choice xmlns:v="urn:schemas-microsoft-com:vml" Requires="v">
                <p:oleObj spid="_x0000_s1277" name="数式" r:id="rId3" imgW="76200" imgH="190500" progId="Equation.3">
                  <p:embed/>
                </p:oleObj>
              </mc:Choice>
              <mc:Fallback>
                <p:oleObj name="数式" r:id="rId3" imgW="76200" imgH="190500" progId="Equation.3">
                  <p:embed/>
                  <p:pic>
                    <p:nvPicPr>
                      <p:cNvPr id="0" name=""/>
                      <p:cNvPicPr/>
                      <p:nvPr/>
                    </p:nvPicPr>
                    <p:blipFill>
                      <a:blip r:embed="rId4"/>
                      <a:stretch>
                        <a:fillRect/>
                      </a:stretch>
                    </p:blipFill>
                    <p:spPr>
                      <a:xfrm>
                        <a:off x="1461868" y="2344703"/>
                        <a:ext cx="76200" cy="381987"/>
                      </a:xfrm>
                      <a:prstGeom prst="rect">
                        <a:avLst/>
                      </a:prstGeom>
                    </p:spPr>
                  </p:pic>
                </p:oleObj>
              </mc:Fallback>
            </mc:AlternateContent>
          </a:graphicData>
        </a:graphic>
      </p:graphicFrame>
    </p:spTree>
    <p:extLst>
      <p:ext uri="{BB962C8B-B14F-4D97-AF65-F5344CB8AC3E}">
        <p14:creationId xmlns:p14="http://schemas.microsoft.com/office/powerpoint/2010/main" val="5139003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xTAPP</a:t>
            </a:r>
            <a:r>
              <a:rPr lang="ja-JP" altLang="en-US" dirty="0" smtClean="0"/>
              <a:t>の</a:t>
            </a:r>
            <a:r>
              <a:rPr lang="en-US" altLang="ja-JP" dirty="0" err="1" smtClean="0"/>
              <a:t>input</a:t>
            </a:r>
            <a:r>
              <a:rPr lang="en-US" altLang="en-US" dirty="0" err="1" smtClean="0"/>
              <a:t>ファイル</a:t>
            </a:r>
            <a:endParaRPr lang="ja-JP" altLang="en-US" dirty="0"/>
          </a:p>
        </p:txBody>
      </p:sp>
      <p:sp>
        <p:nvSpPr>
          <p:cNvPr id="3" name="コンテンツ プレースホルダ 2"/>
          <p:cNvSpPr>
            <a:spLocks noGrp="1"/>
          </p:cNvSpPr>
          <p:nvPr>
            <p:ph idx="1"/>
          </p:nvPr>
        </p:nvSpPr>
        <p:spPr/>
        <p:txBody>
          <a:bodyPr/>
          <a:lstStyle/>
          <a:p>
            <a:r>
              <a:rPr lang="en-US" altLang="ja-JP" dirty="0" smtClean="0"/>
              <a:t># </a:t>
            </a:r>
            <a:r>
              <a:rPr lang="ja-JP" altLang="en-US" dirty="0" smtClean="0"/>
              <a:t>で始まる行で指定されるセクションごとに記述する</a:t>
            </a:r>
            <a:endParaRPr lang="en-US" altLang="ja-JP" dirty="0" smtClean="0"/>
          </a:p>
          <a:p>
            <a:r>
              <a:rPr lang="ja-JP" altLang="en-US" dirty="0" smtClean="0"/>
              <a:t>セクションを記述する順番は自由</a:t>
            </a:r>
            <a:endParaRPr lang="en-US" altLang="ja-JP" dirty="0" smtClean="0"/>
          </a:p>
          <a:p>
            <a:r>
              <a:rPr lang="en-US" altLang="ja-JP" dirty="0" smtClean="0"/>
              <a:t>Fortran</a:t>
            </a:r>
            <a:r>
              <a:rPr lang="ja-JP" altLang="en-US" dirty="0" smtClean="0"/>
              <a:t>の</a:t>
            </a:r>
            <a:r>
              <a:rPr lang="en-US" altLang="ja-JP" dirty="0" err="1" smtClean="0"/>
              <a:t>namelist</a:t>
            </a:r>
            <a:r>
              <a:rPr lang="ja-JP" altLang="en-US" dirty="0" smtClean="0"/>
              <a:t>を内部で使用している</a:t>
            </a:r>
            <a:endParaRPr lang="en-US" altLang="ja-JP" dirty="0" smtClean="0"/>
          </a:p>
          <a:p>
            <a:r>
              <a:rPr lang="ja-JP" altLang="en-US" dirty="0" smtClean="0"/>
              <a:t>マニュアルの</a:t>
            </a:r>
            <a:r>
              <a:rPr lang="en-US" altLang="ja-JP" dirty="0" err="1" smtClean="0"/>
              <a:t>inputformat.tex</a:t>
            </a:r>
            <a:r>
              <a:rPr lang="ja-JP" altLang="en-US" dirty="0" smtClean="0"/>
              <a:t>に詳しい説明</a:t>
            </a:r>
            <a:endParaRPr lang="en-US" altLang="ja-JP"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14</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6"/>
            <a:ext cx="8229600" cy="705282"/>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919596" y="893664"/>
            <a:ext cx="7181639" cy="5755423"/>
          </a:xfrm>
          <a:prstGeom prst="rect">
            <a:avLst/>
          </a:prstGeom>
          <a:noFill/>
          <a:ln w="19050">
            <a:solidFill>
              <a:schemeClr val="tx1"/>
            </a:solidFill>
          </a:ln>
        </p:spPr>
        <p:txBody>
          <a:bodyPr wrap="square" rtlCol="0">
            <a:spAutoFit/>
          </a:bodyPr>
          <a:lstStyle/>
          <a:p>
            <a:r>
              <a:rPr lang="en-US" altLang="ja-JP" sz="1600" dirty="0">
                <a:latin typeface="Courier"/>
                <a:cs typeface="Courier"/>
              </a:rPr>
              <a:t># file map data</a:t>
            </a:r>
          </a:p>
          <a:p>
            <a:r>
              <a:rPr lang="en-US" altLang="ja-JP" sz="1600" dirty="0">
                <a:latin typeface="Courier"/>
                <a:cs typeface="Courier"/>
              </a:rPr>
              <a:t>&amp;</a:t>
            </a:r>
            <a:r>
              <a:rPr lang="en-US" altLang="ja-JP" sz="1600" dirty="0" err="1">
                <a:latin typeface="Courier"/>
                <a:cs typeface="Courier"/>
              </a:rPr>
              <a:t>filemap</a:t>
            </a:r>
            <a:endParaRPr lang="en-US" altLang="ja-JP" sz="1600" dirty="0">
              <a:latin typeface="Courier"/>
              <a:cs typeface="Courier"/>
            </a:endParaRPr>
          </a:p>
          <a:p>
            <a:r>
              <a:rPr lang="en-US" altLang="ja-JP" sz="1600" dirty="0">
                <a:latin typeface="Courier"/>
                <a:cs typeface="Courier"/>
              </a:rPr>
              <a:t> </a:t>
            </a:r>
            <a:r>
              <a:rPr lang="en-US" altLang="ja-JP" sz="1600" dirty="0" err="1">
                <a:latin typeface="Courier"/>
                <a:cs typeface="Courier"/>
              </a:rPr>
              <a:t>basename</a:t>
            </a:r>
            <a:r>
              <a:rPr lang="en-US" altLang="ja-JP" sz="1600" dirty="0">
                <a:latin typeface="Courier"/>
                <a:cs typeface="Courier"/>
              </a:rPr>
              <a:t> = 'al',</a:t>
            </a:r>
          </a:p>
          <a:p>
            <a:r>
              <a:rPr lang="en-US" altLang="ja-JP" sz="1600" dirty="0">
                <a:latin typeface="Courier"/>
                <a:cs typeface="Courier"/>
              </a:rPr>
              <a:t> </a:t>
            </a:r>
            <a:r>
              <a:rPr lang="en-US" altLang="ja-JP" sz="1600" dirty="0" err="1">
                <a:latin typeface="Courier"/>
                <a:cs typeface="Courier"/>
              </a:rPr>
              <a:t>number_PP_file</a:t>
            </a:r>
            <a:r>
              <a:rPr lang="en-US" altLang="ja-JP" sz="1600" dirty="0">
                <a:latin typeface="Courier"/>
                <a:cs typeface="Courier"/>
              </a:rPr>
              <a:t> = 1</a:t>
            </a:r>
          </a:p>
          <a:p>
            <a:r>
              <a:rPr lang="en-US" altLang="ja-JP" sz="1600" dirty="0">
                <a:latin typeface="Courier"/>
                <a:cs typeface="Courier"/>
              </a:rPr>
              <a:t>/</a:t>
            </a:r>
          </a:p>
          <a:p>
            <a:r>
              <a:rPr lang="en-US" altLang="ja-JP" sz="1600" dirty="0" err="1">
                <a:latin typeface="Courier"/>
                <a:cs typeface="Courier"/>
              </a:rPr>
              <a:t>ps</a:t>
            </a:r>
            <a:r>
              <a:rPr lang="en-US" altLang="ja-JP" sz="1600" dirty="0">
                <a:latin typeface="Courier"/>
                <a:cs typeface="Courier"/>
              </a:rPr>
              <a:t>-Al </a:t>
            </a:r>
            <a:r>
              <a:rPr lang="en-US" altLang="ja-JP" sz="1600" dirty="0" err="1">
                <a:latin typeface="Courier"/>
                <a:cs typeface="Courier"/>
              </a:rPr>
              <a:t>ps-Al.ichr</a:t>
            </a:r>
            <a:endParaRPr lang="en-US" altLang="ja-JP" sz="1600" dirty="0">
              <a:latin typeface="Courier"/>
              <a:cs typeface="Courier"/>
            </a:endParaRPr>
          </a:p>
          <a:p>
            <a:endParaRPr lang="en-US" altLang="ja-JP" sz="1600" dirty="0">
              <a:latin typeface="Courier"/>
              <a:cs typeface="Courier"/>
            </a:endParaRPr>
          </a:p>
          <a:p>
            <a:r>
              <a:rPr lang="en-US" altLang="ja-JP" sz="1600" dirty="0">
                <a:latin typeface="Courier"/>
                <a:cs typeface="Courier"/>
              </a:rPr>
              <a:t># main data</a:t>
            </a:r>
          </a:p>
          <a:p>
            <a:r>
              <a:rPr lang="en-US" altLang="ja-JP" sz="1600" dirty="0">
                <a:latin typeface="Courier"/>
                <a:cs typeface="Courier"/>
              </a:rPr>
              <a:t>&amp;</a:t>
            </a:r>
            <a:r>
              <a:rPr lang="en-US" altLang="ja-JP" sz="1600" dirty="0" err="1">
                <a:latin typeface="Courier"/>
                <a:cs typeface="Courier"/>
              </a:rPr>
              <a:t>tappinput</a:t>
            </a:r>
            <a:endParaRPr lang="en-US" altLang="ja-JP" sz="1600" dirty="0">
              <a:latin typeface="Courier"/>
              <a:cs typeface="Courier"/>
            </a:endParaRPr>
          </a:p>
          <a:p>
            <a:r>
              <a:rPr lang="en-US" altLang="ja-JP" sz="1600" dirty="0" err="1">
                <a:latin typeface="Courier"/>
                <a:cs typeface="Courier"/>
              </a:rPr>
              <a:t>lattice_factor</a:t>
            </a:r>
            <a:r>
              <a:rPr lang="en-US" altLang="ja-JP" sz="1600" dirty="0">
                <a:latin typeface="Courier"/>
                <a:cs typeface="Courier"/>
              </a:rPr>
              <a:t> = 7.6375,</a:t>
            </a:r>
          </a:p>
          <a:p>
            <a:r>
              <a:rPr lang="en-US" altLang="ja-JP" sz="1600" dirty="0" err="1">
                <a:latin typeface="Courier"/>
                <a:cs typeface="Courier"/>
              </a:rPr>
              <a:t>lattice_list</a:t>
            </a:r>
            <a:r>
              <a:rPr lang="en-US" altLang="ja-JP" sz="1600" dirty="0">
                <a:latin typeface="Courier"/>
                <a:cs typeface="Courier"/>
              </a:rPr>
              <a:t> = 0.5,  0.5,  0.0,</a:t>
            </a:r>
          </a:p>
          <a:p>
            <a:r>
              <a:rPr lang="en-US" altLang="ja-JP" sz="1600" dirty="0">
                <a:latin typeface="Courier"/>
                <a:cs typeface="Courier"/>
              </a:rPr>
              <a:t>               0.5,  0.0,  0.5,</a:t>
            </a:r>
          </a:p>
          <a:p>
            <a:r>
              <a:rPr lang="en-US" altLang="ja-JP" sz="1600" dirty="0">
                <a:latin typeface="Courier"/>
                <a:cs typeface="Courier"/>
              </a:rPr>
              <a:t>               0.0,  0.5,  0.5,</a:t>
            </a:r>
          </a:p>
          <a:p>
            <a:r>
              <a:rPr lang="en-US" altLang="ja-JP" sz="1600" dirty="0" err="1">
                <a:latin typeface="Courier"/>
                <a:cs typeface="Courier"/>
              </a:rPr>
              <a:t>cutoff_wave_function</a:t>
            </a:r>
            <a:r>
              <a:rPr lang="en-US" altLang="ja-JP" sz="1600" dirty="0">
                <a:latin typeface="Courier"/>
                <a:cs typeface="Courier"/>
              </a:rPr>
              <a:t> = 5.0,</a:t>
            </a:r>
          </a:p>
          <a:p>
            <a:r>
              <a:rPr lang="en-US" altLang="ja-JP" sz="1600" dirty="0" err="1">
                <a:latin typeface="Courier"/>
                <a:cs typeface="Courier"/>
              </a:rPr>
              <a:t>number_element</a:t>
            </a:r>
            <a:r>
              <a:rPr lang="en-US" altLang="ja-JP" sz="1600" dirty="0">
                <a:latin typeface="Courier"/>
                <a:cs typeface="Courier"/>
              </a:rPr>
              <a:t> = 1,</a:t>
            </a:r>
          </a:p>
          <a:p>
            <a:r>
              <a:rPr lang="en-US" altLang="ja-JP" sz="1600" dirty="0" err="1">
                <a:latin typeface="Courier"/>
                <a:cs typeface="Courier"/>
              </a:rPr>
              <a:t>number_atom</a:t>
            </a:r>
            <a:r>
              <a:rPr lang="en-US" altLang="ja-JP" sz="1600" dirty="0">
                <a:latin typeface="Courier"/>
                <a:cs typeface="Courier"/>
              </a:rPr>
              <a:t> = 1,</a:t>
            </a:r>
          </a:p>
          <a:p>
            <a:r>
              <a:rPr lang="en-US" altLang="ja-JP" sz="1600" dirty="0" err="1">
                <a:latin typeface="Courier"/>
                <a:cs typeface="Courier"/>
              </a:rPr>
              <a:t>number_band</a:t>
            </a:r>
            <a:r>
              <a:rPr lang="en-US" altLang="ja-JP" sz="1600" dirty="0">
                <a:latin typeface="Courier"/>
                <a:cs typeface="Courier"/>
              </a:rPr>
              <a:t> = 6,</a:t>
            </a:r>
          </a:p>
          <a:p>
            <a:r>
              <a:rPr lang="en-US" altLang="ja-JP" sz="1600" dirty="0" err="1">
                <a:latin typeface="Courier"/>
                <a:cs typeface="Courier"/>
              </a:rPr>
              <a:t>store_wfn</a:t>
            </a:r>
            <a:r>
              <a:rPr lang="en-US" altLang="ja-JP" sz="1600" dirty="0">
                <a:latin typeface="Courier"/>
                <a:cs typeface="Courier"/>
              </a:rPr>
              <a:t> = 1,</a:t>
            </a:r>
          </a:p>
          <a:p>
            <a:r>
              <a:rPr lang="en-US" altLang="ja-JP" sz="1600" dirty="0">
                <a:latin typeface="Courier"/>
                <a:cs typeface="Courier"/>
              </a:rPr>
              <a:t>scf_number_iter_1st = 40,</a:t>
            </a:r>
          </a:p>
          <a:p>
            <a:r>
              <a:rPr lang="en-US" altLang="ja-JP" sz="1600" dirty="0" err="1">
                <a:latin typeface="Courier"/>
                <a:cs typeface="Courier"/>
              </a:rPr>
              <a:t>scf_number_iter</a:t>
            </a:r>
            <a:r>
              <a:rPr lang="en-US" altLang="ja-JP" sz="1600" dirty="0">
                <a:latin typeface="Courier"/>
                <a:cs typeface="Courier"/>
              </a:rPr>
              <a:t> = 40,</a:t>
            </a:r>
          </a:p>
          <a:p>
            <a:r>
              <a:rPr lang="en-US" altLang="ja-JP" sz="1600" dirty="0" err="1">
                <a:latin typeface="Courier"/>
                <a:cs typeface="Courier"/>
              </a:rPr>
              <a:t>xc_type</a:t>
            </a:r>
            <a:r>
              <a:rPr lang="en-US" altLang="ja-JP" sz="1600" dirty="0">
                <a:latin typeface="Courier"/>
                <a:cs typeface="Courier"/>
              </a:rPr>
              <a:t> = 'PBE',</a:t>
            </a:r>
          </a:p>
          <a:p>
            <a:r>
              <a:rPr lang="en-US" altLang="ja-JP" sz="1600" dirty="0" err="1">
                <a:latin typeface="Courier"/>
                <a:cs typeface="Courier"/>
              </a:rPr>
              <a:t>control_uptime</a:t>
            </a:r>
            <a:r>
              <a:rPr lang="en-US" altLang="ja-JP" sz="1600" dirty="0">
                <a:latin typeface="Courier"/>
                <a:cs typeface="Courier"/>
              </a:rPr>
              <a:t> = 7200.0</a:t>
            </a:r>
          </a:p>
          <a:p>
            <a:r>
              <a:rPr lang="en-US" altLang="ja-JP" sz="1600" dirty="0">
                <a:latin typeface="Courier"/>
                <a:cs typeface="Courier"/>
              </a:rPr>
              <a:t>/</a:t>
            </a:r>
            <a:endParaRPr lang="is-IS" altLang="ja-JP" sz="1600" dirty="0">
              <a:latin typeface="Courier"/>
              <a:cs typeface="Courier"/>
            </a:endParaRPr>
          </a:p>
        </p:txBody>
      </p:sp>
      <p:sp>
        <p:nvSpPr>
          <p:cNvPr id="3" name="テキスト ボックス 2"/>
          <p:cNvSpPr txBox="1"/>
          <p:nvPr/>
        </p:nvSpPr>
        <p:spPr>
          <a:xfrm>
            <a:off x="4156028" y="2025902"/>
            <a:ext cx="3516334" cy="461665"/>
          </a:xfrm>
          <a:prstGeom prst="rect">
            <a:avLst/>
          </a:prstGeom>
          <a:noFill/>
          <a:ln>
            <a:solidFill>
              <a:schemeClr val="tx1"/>
            </a:solidFill>
          </a:ln>
        </p:spPr>
        <p:txBody>
          <a:bodyPr wrap="square" rtlCol="0">
            <a:spAutoFit/>
          </a:bodyPr>
          <a:lstStyle/>
          <a:p>
            <a:r>
              <a:rPr lang="en-US" altLang="ja-JP" sz="2400" u="sng" dirty="0" err="1" smtClean="0"/>
              <a:t>xtapp</a:t>
            </a:r>
            <a:r>
              <a:rPr lang="en-US" altLang="ja-JP" sz="2400" u="sng" dirty="0" smtClean="0"/>
              <a:t>-check/al-check/</a:t>
            </a:r>
            <a:r>
              <a:rPr lang="en-US" altLang="ja-JP" sz="2400" u="sng" dirty="0" err="1" smtClean="0"/>
              <a:t>al.cg</a:t>
            </a:r>
            <a:endParaRPr kumimoji="1" lang="ja-JP" altLang="en-US" sz="24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15</a:t>
            </a:fld>
            <a:endParaRPr kumimoji="1" lang="ja-JP" altLang="en-US"/>
          </a:p>
        </p:txBody>
      </p:sp>
      <p:sp>
        <p:nvSpPr>
          <p:cNvPr id="7" name="テキスト ボックス 6"/>
          <p:cNvSpPr txBox="1"/>
          <p:nvPr/>
        </p:nvSpPr>
        <p:spPr>
          <a:xfrm>
            <a:off x="2961979" y="893664"/>
            <a:ext cx="3111222" cy="338554"/>
          </a:xfrm>
          <a:prstGeom prst="rect">
            <a:avLst/>
          </a:prstGeom>
          <a:noFill/>
        </p:spPr>
        <p:txBody>
          <a:bodyPr wrap="square" rtlCol="0">
            <a:spAutoFit/>
          </a:bodyPr>
          <a:lstStyle/>
          <a:p>
            <a:r>
              <a:rPr kumimoji="1" lang="ja-JP" altLang="en-US" sz="1600" dirty="0" smtClean="0">
                <a:solidFill>
                  <a:schemeClr val="accent6"/>
                </a:solidFill>
              </a:rPr>
              <a:t>セクション名：　セクションは順不問</a:t>
            </a:r>
            <a:endParaRPr kumimoji="1" lang="ja-JP" altLang="en-US" sz="1600" dirty="0">
              <a:solidFill>
                <a:schemeClr val="accent6"/>
              </a:solidFill>
            </a:endParaRPr>
          </a:p>
        </p:txBody>
      </p:sp>
      <p:sp>
        <p:nvSpPr>
          <p:cNvPr id="8" name="テキスト ボックス 7"/>
          <p:cNvSpPr txBox="1"/>
          <p:nvPr/>
        </p:nvSpPr>
        <p:spPr>
          <a:xfrm>
            <a:off x="4039080" y="3066378"/>
            <a:ext cx="4004235" cy="338554"/>
          </a:xfrm>
          <a:prstGeom prst="rect">
            <a:avLst/>
          </a:prstGeom>
          <a:noFill/>
        </p:spPr>
        <p:txBody>
          <a:bodyPr wrap="square" rtlCol="0">
            <a:spAutoFit/>
          </a:bodyPr>
          <a:lstStyle/>
          <a:p>
            <a:r>
              <a:rPr lang="ja-JP" altLang="en-US" sz="1600" dirty="0" smtClean="0">
                <a:solidFill>
                  <a:schemeClr val="accent6"/>
                </a:solidFill>
              </a:rPr>
              <a:t>制御系のデータは</a:t>
            </a:r>
            <a:r>
              <a:rPr lang="en-US" altLang="ja-JP" sz="1600" dirty="0" err="1" smtClean="0">
                <a:solidFill>
                  <a:schemeClr val="accent6"/>
                </a:solidFill>
              </a:rPr>
              <a:t>namelist</a:t>
            </a:r>
            <a:r>
              <a:rPr lang="ja-JP" altLang="en-US" sz="1600" dirty="0" smtClean="0">
                <a:solidFill>
                  <a:schemeClr val="accent6"/>
                </a:solidFill>
              </a:rPr>
              <a:t>入力</a:t>
            </a:r>
            <a:endParaRPr kumimoji="1" lang="ja-JP" altLang="en-US" sz="1600" dirty="0">
              <a:solidFill>
                <a:schemeClr val="accent6"/>
              </a:solidFill>
            </a:endParaRPr>
          </a:p>
        </p:txBody>
      </p:sp>
      <p:sp>
        <p:nvSpPr>
          <p:cNvPr id="9" name="テキスト ボックス 8"/>
          <p:cNvSpPr txBox="1"/>
          <p:nvPr/>
        </p:nvSpPr>
        <p:spPr>
          <a:xfrm>
            <a:off x="2419629" y="2823147"/>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の始まり</a:t>
            </a:r>
            <a:endParaRPr kumimoji="1" lang="ja-JP" altLang="en-US" sz="1600" dirty="0">
              <a:solidFill>
                <a:srgbClr val="4F81BD"/>
              </a:solidFill>
            </a:endParaRPr>
          </a:p>
        </p:txBody>
      </p:sp>
      <p:sp>
        <p:nvSpPr>
          <p:cNvPr id="10" name="テキスト ボックス 9"/>
          <p:cNvSpPr txBox="1"/>
          <p:nvPr/>
        </p:nvSpPr>
        <p:spPr>
          <a:xfrm>
            <a:off x="1309422" y="6272431"/>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の終わり</a:t>
            </a:r>
            <a:endParaRPr kumimoji="1" lang="ja-JP" altLang="en-US" sz="1600" dirty="0">
              <a:solidFill>
                <a:srgbClr val="4F81BD"/>
              </a:solidFill>
            </a:endParaRPr>
          </a:p>
        </p:txBody>
      </p:sp>
      <p:sp>
        <p:nvSpPr>
          <p:cNvPr id="11" name="テキスト ボックス 10"/>
          <p:cNvSpPr txBox="1"/>
          <p:nvPr/>
        </p:nvSpPr>
        <p:spPr>
          <a:xfrm>
            <a:off x="3142765" y="1358158"/>
            <a:ext cx="3111222" cy="338554"/>
          </a:xfrm>
          <a:prstGeom prst="rect">
            <a:avLst/>
          </a:prstGeom>
          <a:noFill/>
        </p:spPr>
        <p:txBody>
          <a:bodyPr wrap="square" rtlCol="0">
            <a:spAutoFit/>
          </a:bodyPr>
          <a:lstStyle/>
          <a:p>
            <a:r>
              <a:rPr kumimoji="1" lang="en-US" altLang="ja-JP" sz="1600" dirty="0" err="1" smtClean="0">
                <a:solidFill>
                  <a:schemeClr val="accent6"/>
                </a:solidFill>
              </a:rPr>
              <a:t>gfortran</a:t>
            </a:r>
            <a:r>
              <a:rPr kumimoji="1" lang="ja-JP" altLang="en-US" sz="1600" dirty="0" smtClean="0">
                <a:solidFill>
                  <a:schemeClr val="accent6"/>
                </a:solidFill>
              </a:rPr>
              <a:t>では文字列に</a:t>
            </a:r>
            <a:r>
              <a:rPr kumimoji="1" lang="en-US" altLang="ja-JP" sz="1600" dirty="0" smtClean="0">
                <a:solidFill>
                  <a:schemeClr val="accent6"/>
                </a:solidFill>
              </a:rPr>
              <a:t>’ ’</a:t>
            </a:r>
            <a:r>
              <a:rPr kumimoji="1" lang="ja-JP" altLang="en-US" sz="1600" dirty="0" smtClean="0">
                <a:solidFill>
                  <a:schemeClr val="accent6"/>
                </a:solidFill>
              </a:rPr>
              <a:t>が必要</a:t>
            </a:r>
            <a:endParaRPr kumimoji="1" lang="ja-JP" altLang="en-US" sz="1600" dirty="0">
              <a:solidFill>
                <a:schemeClr val="accent6"/>
              </a:solidFill>
            </a:endParaRPr>
          </a:p>
        </p:txBody>
      </p:sp>
      <p:sp>
        <p:nvSpPr>
          <p:cNvPr id="12" name="テキスト ボックス 11"/>
          <p:cNvSpPr txBox="1"/>
          <p:nvPr/>
        </p:nvSpPr>
        <p:spPr>
          <a:xfrm>
            <a:off x="3668128" y="4568222"/>
            <a:ext cx="3634420" cy="584776"/>
          </a:xfrm>
          <a:prstGeom prst="rect">
            <a:avLst/>
          </a:prstGeom>
          <a:noFill/>
        </p:spPr>
        <p:txBody>
          <a:bodyPr wrap="square" rtlCol="0">
            <a:spAutoFit/>
          </a:bodyPr>
          <a:lstStyle/>
          <a:p>
            <a:r>
              <a:rPr lang="en-US" altLang="ja-JP" sz="1600" dirty="0" err="1" smtClean="0">
                <a:solidFill>
                  <a:schemeClr val="accent6"/>
                </a:solidFill>
              </a:rPr>
              <a:t>namelist</a:t>
            </a:r>
            <a:r>
              <a:rPr lang="ja-JP" altLang="en-US" sz="1600" dirty="0" smtClean="0">
                <a:solidFill>
                  <a:schemeClr val="accent6"/>
                </a:solidFill>
              </a:rPr>
              <a:t>のキーワードには大文字小文字の区別がない</a:t>
            </a:r>
            <a:endParaRPr kumimoji="1" lang="ja-JP" altLang="en-US" sz="1600" dirty="0">
              <a:solidFill>
                <a:schemeClr val="accent6"/>
              </a:solidFill>
            </a:endParaRPr>
          </a:p>
        </p:txBody>
      </p:sp>
      <p:sp>
        <p:nvSpPr>
          <p:cNvPr id="13" name="テキスト ボックス 12"/>
          <p:cNvSpPr txBox="1"/>
          <p:nvPr/>
        </p:nvSpPr>
        <p:spPr>
          <a:xfrm>
            <a:off x="4421746" y="4078716"/>
            <a:ext cx="3621569" cy="338554"/>
          </a:xfrm>
          <a:prstGeom prst="rect">
            <a:avLst/>
          </a:prstGeom>
          <a:noFill/>
        </p:spPr>
        <p:txBody>
          <a:bodyPr wrap="square" rtlCol="0">
            <a:spAutoFit/>
          </a:bodyPr>
          <a:lstStyle/>
          <a:p>
            <a:r>
              <a:rPr lang="ja-JP" altLang="en-US" sz="1600" dirty="0" smtClean="0">
                <a:solidFill>
                  <a:schemeClr val="accent6"/>
                </a:solidFill>
              </a:rPr>
              <a:t>次元のある量はほとんどが原子単位系</a:t>
            </a:r>
            <a:endParaRPr kumimoji="1" lang="ja-JP" altLang="en-US" sz="1600" dirty="0">
              <a:solidFill>
                <a:schemeClr val="accent6"/>
              </a:solidFill>
            </a:endParaRPr>
          </a:p>
        </p:txBody>
      </p:sp>
    </p:spTree>
    <p:extLst>
      <p:ext uri="{BB962C8B-B14F-4D97-AF65-F5344CB8AC3E}">
        <p14:creationId xmlns:p14="http://schemas.microsoft.com/office/powerpoint/2010/main" val="36486552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355313"/>
          </a:xfrm>
          <a:prstGeom prst="rect">
            <a:avLst/>
          </a:prstGeom>
          <a:noFill/>
          <a:ln w="19050">
            <a:solidFill>
              <a:schemeClr val="tx1"/>
            </a:solidFill>
          </a:ln>
        </p:spPr>
        <p:txBody>
          <a:bodyPr wrap="square" rtlCol="0">
            <a:spAutoFit/>
          </a:bodyPr>
          <a:lstStyle/>
          <a:p>
            <a:r>
              <a:rPr lang="en-US" altLang="ja-JP" dirty="0">
                <a:latin typeface="Courier"/>
                <a:cs typeface="Courier"/>
              </a:rPr>
              <a:t># symmetry data</a:t>
            </a:r>
          </a:p>
          <a:p>
            <a:r>
              <a:rPr lang="en-US" altLang="ja-JP" dirty="0">
                <a:latin typeface="Courier"/>
                <a:cs typeface="Courier"/>
              </a:rPr>
              <a:t>&amp;symmetry</a:t>
            </a:r>
          </a:p>
          <a:p>
            <a:r>
              <a:rPr lang="en-US" altLang="ja-JP" dirty="0" err="1">
                <a:latin typeface="Courier"/>
                <a:cs typeface="Courier"/>
              </a:rPr>
              <a:t>symmetry_format</a:t>
            </a:r>
            <a:r>
              <a:rPr lang="en-US" altLang="ja-JP" dirty="0">
                <a:latin typeface="Courier"/>
                <a:cs typeface="Courier"/>
              </a:rPr>
              <a:t> = 'reciprocal',</a:t>
            </a:r>
          </a:p>
          <a:p>
            <a:r>
              <a:rPr lang="en-US" altLang="ja-JP" dirty="0" err="1">
                <a:latin typeface="Courier"/>
                <a:cs typeface="Courier"/>
              </a:rPr>
              <a:t>number_sym_op</a:t>
            </a:r>
            <a:r>
              <a:rPr lang="en-US" altLang="ja-JP" dirty="0">
                <a:latin typeface="Courier"/>
                <a:cs typeface="Courier"/>
              </a:rPr>
              <a:t> = 24</a:t>
            </a:r>
          </a:p>
          <a:p>
            <a:r>
              <a:rPr lang="en-US" altLang="ja-JP" dirty="0">
                <a:latin typeface="Courier"/>
                <a:cs typeface="Courier"/>
              </a:rPr>
              <a:t>/</a:t>
            </a:r>
          </a:p>
          <a:p>
            <a:r>
              <a:rPr lang="en-US" altLang="ja-JP" dirty="0">
                <a:latin typeface="Courier"/>
                <a:cs typeface="Courier"/>
              </a:rPr>
              <a:t>    1  0  0    0  1  0    0  0  1     0  0  0</a:t>
            </a:r>
          </a:p>
          <a:p>
            <a:r>
              <a:rPr lang="en-US" altLang="ja-JP" dirty="0">
                <a:latin typeface="Courier"/>
                <a:cs typeface="Courier"/>
              </a:rPr>
              <a:t>    0  1  0    0  0  1    1  0  0     0  0  0</a:t>
            </a:r>
          </a:p>
          <a:p>
            <a:r>
              <a:rPr lang="en-US" altLang="ja-JP" dirty="0">
                <a:latin typeface="Courier"/>
                <a:cs typeface="Courier"/>
              </a:rPr>
              <a:t>    0  0  1    1  0  0    0  1  0     0  0  0</a:t>
            </a:r>
          </a:p>
          <a:p>
            <a:r>
              <a:rPr lang="en-US" altLang="ja-JP" dirty="0">
                <a:latin typeface="Courier"/>
                <a:cs typeface="Courier"/>
              </a:rPr>
              <a:t>    1  0  0    0  0  1    0  1  0     0  0  0</a:t>
            </a:r>
          </a:p>
          <a:p>
            <a:r>
              <a:rPr lang="en-US" altLang="ja-JP" dirty="0">
                <a:latin typeface="Courier"/>
                <a:cs typeface="Courier"/>
              </a:rPr>
              <a:t>    0  0  1    0  1  0    1  0  0     0  0  0</a:t>
            </a:r>
          </a:p>
          <a:p>
            <a:r>
              <a:rPr lang="en-US" altLang="ja-JP" dirty="0">
                <a:latin typeface="Courier"/>
                <a:cs typeface="Courier"/>
              </a:rPr>
              <a:t>    0  1  0    1  0  0    0  0  1     0  0  0</a:t>
            </a:r>
          </a:p>
          <a:p>
            <a:r>
              <a:rPr lang="en-US" altLang="ja-JP" dirty="0">
                <a:latin typeface="Courier"/>
                <a:cs typeface="Courier"/>
              </a:rPr>
              <a:t>   -1 -1 -1    0  1  0    0  0  1     0  0  0</a:t>
            </a:r>
          </a:p>
          <a:p>
            <a:r>
              <a:rPr lang="en-US" altLang="ja-JP" dirty="0">
                <a:latin typeface="Courier"/>
                <a:cs typeface="Courier"/>
              </a:rPr>
              <a:t>   -1 -1 -1    0  0  1    0  1  0     0  0  0</a:t>
            </a:r>
          </a:p>
          <a:p>
            <a:r>
              <a:rPr lang="en-US" altLang="ja-JP" dirty="0">
                <a:latin typeface="Courier"/>
                <a:cs typeface="Courier"/>
              </a:rPr>
              <a:t>   -1 -1 -1    1  0  0    0  0  1     0  0  0</a:t>
            </a:r>
          </a:p>
          <a:p>
            <a:r>
              <a:rPr lang="en-US" altLang="ja-JP" dirty="0">
                <a:latin typeface="Courier"/>
                <a:cs typeface="Courier"/>
              </a:rPr>
              <a:t>   -1 -1 -1    0  0  1    1  0  0     0  0  0</a:t>
            </a:r>
          </a:p>
          <a:p>
            <a:r>
              <a:rPr lang="en-US" altLang="ja-JP" dirty="0">
                <a:latin typeface="Courier"/>
                <a:cs typeface="Courier"/>
              </a:rPr>
              <a:t>   -1 -1 -1    1  0  0    0  1  0     0  0  0</a:t>
            </a:r>
          </a:p>
          <a:p>
            <a:r>
              <a:rPr lang="en-US" altLang="ja-JP" dirty="0">
                <a:latin typeface="Courier"/>
                <a:cs typeface="Courier"/>
              </a:rPr>
              <a:t>   -1 -1 -1    0  1  0    1  0  0     0  0  0</a:t>
            </a:r>
          </a:p>
          <a:p>
            <a:r>
              <a:rPr lang="en-US" altLang="ja-JP" dirty="0">
                <a:latin typeface="Courier"/>
                <a:cs typeface="Courier"/>
              </a:rPr>
              <a:t>    0  1  0   -1 -1 -1    0  0  1     0  0  </a:t>
            </a:r>
            <a:r>
              <a:rPr lang="en-US" altLang="ja-JP" dirty="0" smtClean="0">
                <a:latin typeface="Courier"/>
                <a:cs typeface="Courier"/>
              </a:rPr>
              <a:t>0</a:t>
            </a:r>
          </a:p>
          <a:p>
            <a:r>
              <a:rPr lang="en-US" altLang="ja-JP" dirty="0" smtClean="0">
                <a:latin typeface="Courier"/>
                <a:cs typeface="Courier"/>
              </a:rPr>
              <a:t>…</a:t>
            </a:r>
            <a:endParaRPr lang="en-US" altLang="ja-JP"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16</a:t>
            </a:fld>
            <a:endParaRPr kumimoji="1" lang="ja-JP" altLang="en-US"/>
          </a:p>
        </p:txBody>
      </p:sp>
      <p:sp>
        <p:nvSpPr>
          <p:cNvPr id="5" name="テキスト ボックス 4"/>
          <p:cNvSpPr txBox="1"/>
          <p:nvPr/>
        </p:nvSpPr>
        <p:spPr>
          <a:xfrm>
            <a:off x="112887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(1:3,1)</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5878897" y="2325509"/>
            <a:ext cx="1052686"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pg</a:t>
            </a:r>
            <a:r>
              <a:rPr kumimoji="1" lang="en-US" altLang="ja-JP" sz="1600" dirty="0" smtClean="0">
                <a:solidFill>
                  <a:schemeClr val="accent6"/>
                </a:solidFill>
                <a:latin typeface="Courier"/>
                <a:cs typeface="Courier"/>
              </a:rPr>
              <a:t>(1:3)</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255993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(1:3,2)</a:t>
            </a:r>
            <a:endParaRPr kumimoji="1" lang="ja-JP" altLang="en-US" sz="1600" dirty="0">
              <a:solidFill>
                <a:schemeClr val="accent6"/>
              </a:solidFill>
              <a:latin typeface="Courier"/>
              <a:cs typeface="Courier"/>
            </a:endParaRPr>
          </a:p>
        </p:txBody>
      </p:sp>
      <p:sp>
        <p:nvSpPr>
          <p:cNvPr id="10" name="テキスト ボックス 9"/>
          <p:cNvSpPr txBox="1"/>
          <p:nvPr/>
        </p:nvSpPr>
        <p:spPr>
          <a:xfrm>
            <a:off x="4151797"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(1:3,3)</a:t>
            </a:r>
            <a:endParaRPr kumimoji="1" lang="ja-JP" altLang="en-US" sz="1600" dirty="0">
              <a:solidFill>
                <a:schemeClr val="accent6"/>
              </a:solidFill>
              <a:latin typeface="Courier"/>
              <a:cs typeface="Courier"/>
            </a:endParaRPr>
          </a:p>
        </p:txBody>
      </p:sp>
      <p:sp>
        <p:nvSpPr>
          <p:cNvPr id="11" name="テキスト ボックス 10"/>
          <p:cNvSpPr txBox="1"/>
          <p:nvPr/>
        </p:nvSpPr>
        <p:spPr>
          <a:xfrm>
            <a:off x="3521148" y="1527435"/>
            <a:ext cx="3410435" cy="338554"/>
          </a:xfrm>
          <a:prstGeom prst="rect">
            <a:avLst/>
          </a:prstGeom>
          <a:noFill/>
        </p:spPr>
        <p:txBody>
          <a:bodyPr wrap="square" rtlCol="0">
            <a:spAutoFit/>
          </a:bodyPr>
          <a:lstStyle/>
          <a:p>
            <a:r>
              <a:rPr kumimoji="1" lang="ja-JP" altLang="en-US" sz="1600" dirty="0">
                <a:solidFill>
                  <a:schemeClr val="accent6"/>
                </a:solidFill>
              </a:rPr>
              <a:t>逆格子への作用行列を書いている</a:t>
            </a:r>
          </a:p>
        </p:txBody>
      </p:sp>
    </p:spTree>
    <p:extLst>
      <p:ext uri="{BB962C8B-B14F-4D97-AF65-F5344CB8AC3E}">
        <p14:creationId xmlns:p14="http://schemas.microsoft.com/office/powerpoint/2010/main" val="16565259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en-US" altLang="ja-JP" dirty="0">
                <a:latin typeface="Courier"/>
                <a:cs typeface="Courier"/>
              </a:rPr>
              <a:t># atom data</a:t>
            </a:r>
          </a:p>
          <a:p>
            <a:r>
              <a:rPr lang="en-US" altLang="ja-JP" dirty="0">
                <a:latin typeface="Courier"/>
                <a:cs typeface="Courier"/>
              </a:rPr>
              <a:t> 3  13</a:t>
            </a:r>
          </a:p>
          <a:p>
            <a:r>
              <a:rPr lang="en-US" altLang="ja-JP" dirty="0">
                <a:latin typeface="Courier"/>
                <a:cs typeface="Courier"/>
              </a:rPr>
              <a:t> 1   0.0  0.0  0.0</a:t>
            </a:r>
          </a:p>
          <a:p>
            <a:endParaRPr lang="en-US" altLang="ja-JP" dirty="0">
              <a:latin typeface="Courier"/>
              <a:cs typeface="Courier"/>
            </a:endParaRPr>
          </a:p>
          <a:p>
            <a:r>
              <a:rPr lang="en-US" altLang="ja-JP" dirty="0">
                <a:latin typeface="Courier"/>
                <a:cs typeface="Courier"/>
              </a:rPr>
              <a:t># k-points data</a:t>
            </a:r>
          </a:p>
          <a:p>
            <a:r>
              <a:rPr lang="en-US" altLang="ja-JP" dirty="0">
                <a:latin typeface="Courier"/>
                <a:cs typeface="Courier"/>
              </a:rPr>
              <a:t>&amp;</a:t>
            </a:r>
            <a:r>
              <a:rPr lang="en-US" altLang="ja-JP" dirty="0" err="1">
                <a:latin typeface="Courier"/>
                <a:cs typeface="Courier"/>
              </a:rPr>
              <a:t>smpl_kpt</a:t>
            </a:r>
            <a:endParaRPr lang="en-US" altLang="ja-JP" dirty="0">
              <a:latin typeface="Courier"/>
              <a:cs typeface="Courier"/>
            </a:endParaRPr>
          </a:p>
          <a:p>
            <a:r>
              <a:rPr lang="en-US" altLang="ja-JP" dirty="0" err="1">
                <a:latin typeface="Courier"/>
                <a:cs typeface="Courier"/>
              </a:rPr>
              <a:t>dos_mode</a:t>
            </a:r>
            <a:r>
              <a:rPr lang="en-US" altLang="ja-JP" dirty="0">
                <a:latin typeface="Courier"/>
                <a:cs typeface="Courier"/>
              </a:rPr>
              <a:t> = 'COS',</a:t>
            </a:r>
          </a:p>
          <a:p>
            <a:r>
              <a:rPr lang="en-US" altLang="ja-JP" dirty="0" err="1">
                <a:latin typeface="Courier"/>
                <a:cs typeface="Courier"/>
              </a:rPr>
              <a:t>dos_mesh</a:t>
            </a:r>
            <a:r>
              <a:rPr lang="en-US" altLang="ja-JP" dirty="0">
                <a:latin typeface="Courier"/>
                <a:cs typeface="Courier"/>
              </a:rPr>
              <a:t> = 12, 12, 12,</a:t>
            </a:r>
          </a:p>
          <a:p>
            <a:r>
              <a:rPr lang="en-US" altLang="ja-JP" dirty="0" err="1">
                <a:latin typeface="Courier"/>
                <a:cs typeface="Courier"/>
              </a:rPr>
              <a:t>bz_mesh</a:t>
            </a:r>
            <a:r>
              <a:rPr lang="en-US" altLang="ja-JP" dirty="0">
                <a:latin typeface="Courier"/>
                <a:cs typeface="Courier"/>
              </a:rPr>
              <a:t> = 24,</a:t>
            </a:r>
          </a:p>
          <a:p>
            <a:r>
              <a:rPr lang="en-US" altLang="ja-JP" dirty="0" err="1">
                <a:latin typeface="Courier"/>
                <a:cs typeface="Courier"/>
              </a:rPr>
              <a:t>bz_number_tile</a:t>
            </a:r>
            <a:r>
              <a:rPr lang="en-US" altLang="ja-JP" dirty="0">
                <a:latin typeface="Courier"/>
                <a:cs typeface="Courier"/>
              </a:rPr>
              <a:t> = 1</a:t>
            </a:r>
          </a:p>
          <a:p>
            <a:r>
              <a:rPr lang="en-US" altLang="ja-JP" dirty="0">
                <a:latin typeface="Courier"/>
                <a:cs typeface="Courier"/>
              </a:rPr>
              <a:t>/</a:t>
            </a:r>
          </a:p>
          <a:p>
            <a:r>
              <a:rPr lang="en-US" altLang="ja-JP" dirty="0">
                <a:latin typeface="Courier"/>
                <a:cs typeface="Courier"/>
              </a:rPr>
              <a:t>    13    13    13</a:t>
            </a:r>
          </a:p>
          <a:p>
            <a:r>
              <a:rPr lang="en-US" altLang="ja-JP" dirty="0">
                <a:latin typeface="Courier"/>
                <a:cs typeface="Courier"/>
              </a:rPr>
              <a:t>     2     2     2</a:t>
            </a:r>
          </a:p>
          <a:p>
            <a:endParaRPr lang="en-US" altLang="ja-JP" dirty="0">
              <a:latin typeface="Courier"/>
              <a:cs typeface="Courier"/>
            </a:endParaRPr>
          </a:p>
          <a:p>
            <a:r>
              <a:rPr lang="en-US" altLang="ja-JP" dirty="0">
                <a:latin typeface="Courier"/>
                <a:cs typeface="Courier"/>
              </a:rPr>
              <a:t># </a:t>
            </a:r>
            <a:r>
              <a:rPr lang="en-US" altLang="ja-JP" dirty="0" err="1">
                <a:latin typeface="Courier"/>
                <a:cs typeface="Courier"/>
              </a:rPr>
              <a:t>struct_opt</a:t>
            </a:r>
            <a:r>
              <a:rPr lang="en-US" altLang="ja-JP" dirty="0">
                <a:latin typeface="Courier"/>
                <a:cs typeface="Courier"/>
              </a:rPr>
              <a:t> data</a:t>
            </a:r>
          </a:p>
          <a:p>
            <a:r>
              <a:rPr lang="en-US" altLang="ja-JP" dirty="0">
                <a:latin typeface="Courier"/>
                <a:cs typeface="Courier"/>
              </a:rPr>
              <a:t>&amp;</a:t>
            </a:r>
            <a:r>
              <a:rPr lang="en-US" altLang="ja-JP" dirty="0" err="1">
                <a:latin typeface="Courier"/>
                <a:cs typeface="Courier"/>
              </a:rPr>
              <a:t>struct_opt</a:t>
            </a:r>
            <a:endParaRPr lang="en-US" altLang="ja-JP" dirty="0">
              <a:latin typeface="Courier"/>
              <a:cs typeface="Courier"/>
            </a:endParaRPr>
          </a:p>
          <a:p>
            <a:r>
              <a:rPr lang="en-US" altLang="ja-JP" dirty="0" err="1">
                <a:latin typeface="Courier"/>
                <a:cs typeface="Courier"/>
              </a:rPr>
              <a:t>number_cycle</a:t>
            </a:r>
            <a:r>
              <a:rPr lang="en-US" altLang="ja-JP" dirty="0">
                <a:latin typeface="Courier"/>
                <a:cs typeface="Courier"/>
              </a:rPr>
              <a:t> = 0</a:t>
            </a:r>
          </a:p>
          <a:p>
            <a:r>
              <a:rPr lang="en-US" altLang="ja-JP" dirty="0">
                <a:latin typeface="Courier"/>
                <a:cs typeface="Courier"/>
              </a:rPr>
              <a:t>/</a:t>
            </a:r>
            <a:endParaRPr kumimoji="1" lang="ja-JP" altLang="en-US"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17</a:t>
            </a:fld>
            <a:endParaRPr kumimoji="1" lang="ja-JP" altLang="en-US"/>
          </a:p>
        </p:txBody>
      </p:sp>
      <p:sp>
        <p:nvSpPr>
          <p:cNvPr id="5" name="テキスト ボックス 4"/>
          <p:cNvSpPr txBox="1"/>
          <p:nvPr/>
        </p:nvSpPr>
        <p:spPr>
          <a:xfrm>
            <a:off x="2359099" y="1478801"/>
            <a:ext cx="1040552"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zo</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zn</a:t>
            </a:r>
            <a:endParaRPr kumimoji="1" lang="ja-JP" altLang="en-US" sz="1600" dirty="0">
              <a:solidFill>
                <a:schemeClr val="accent6"/>
              </a:solidFill>
              <a:latin typeface="Courier"/>
              <a:cs typeface="Courier"/>
            </a:endParaRPr>
          </a:p>
        </p:txBody>
      </p:sp>
      <p:sp>
        <p:nvSpPr>
          <p:cNvPr id="7" name="テキスト ボックス 6"/>
          <p:cNvSpPr txBox="1"/>
          <p:nvPr/>
        </p:nvSpPr>
        <p:spPr>
          <a:xfrm>
            <a:off x="3565279" y="1750656"/>
            <a:ext cx="3842517"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atom_kind</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pos</a:t>
            </a:r>
            <a:r>
              <a:rPr lang="en-US" altLang="ja-JP" sz="1600" dirty="0" err="1" smtClean="0">
                <a:solidFill>
                  <a:schemeClr val="accent6"/>
                </a:solidFill>
                <a:latin typeface="Courier"/>
                <a:cs typeface="Courier"/>
              </a:rPr>
              <a:t>_a</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pos_b</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pos_c</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3717679" y="4218271"/>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mmm(1:3,1)</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3724571" y="4510190"/>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mmm(1:3,2)</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5660635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923330"/>
          </a:xfrm>
          <a:prstGeom prst="rect">
            <a:avLst/>
          </a:prstGeom>
          <a:noFill/>
          <a:ln w="19050">
            <a:solidFill>
              <a:schemeClr val="tx1"/>
            </a:solidFill>
          </a:ln>
        </p:spPr>
        <p:txBody>
          <a:bodyPr wrap="square" rtlCol="0">
            <a:spAutoFit/>
          </a:bodyPr>
          <a:lstStyle/>
          <a:p>
            <a:r>
              <a:rPr lang="ro-RO" altLang="ja-JP" dirty="0">
                <a:latin typeface="Courier"/>
                <a:cs typeface="Courier"/>
              </a:rPr>
              <a:t># str_opt_constr data</a:t>
            </a:r>
          </a:p>
          <a:p>
            <a:r>
              <a:rPr lang="ro-RO" altLang="ja-JP" dirty="0">
                <a:latin typeface="Courier"/>
                <a:cs typeface="Courier"/>
              </a:rPr>
              <a:t> 1</a:t>
            </a:r>
          </a:p>
          <a:p>
            <a:r>
              <a:rPr lang="ro-RO" altLang="ja-JP" dirty="0">
                <a:latin typeface="Courier"/>
                <a:cs typeface="Courier"/>
              </a:rPr>
              <a:t> 0</a:t>
            </a:r>
            <a:endParaRPr kumimoji="1" lang="ja-JP" altLang="en-US" dirty="0">
              <a:latin typeface="Courier"/>
              <a:cs typeface="Courier"/>
            </a:endParaRPr>
          </a:p>
        </p:txBody>
      </p:sp>
      <p:sp>
        <p:nvSpPr>
          <p:cNvPr id="4" name="テキスト ボックス 3"/>
          <p:cNvSpPr txBox="1"/>
          <p:nvPr/>
        </p:nvSpPr>
        <p:spPr>
          <a:xfrm>
            <a:off x="609600" y="6021848"/>
            <a:ext cx="5170744" cy="461665"/>
          </a:xfrm>
          <a:prstGeom prst="rect">
            <a:avLst/>
          </a:prstGeom>
          <a:noFill/>
        </p:spPr>
        <p:txBody>
          <a:bodyPr wrap="square" rtlCol="0">
            <a:spAutoFit/>
          </a:bodyPr>
          <a:lstStyle/>
          <a:p>
            <a:r>
              <a:rPr kumimoji="1" lang="en-US" altLang="ja-JP" sz="2400" u="sng" dirty="0" smtClean="0"/>
              <a:t>TAPIOCA</a:t>
            </a:r>
            <a:r>
              <a:rPr kumimoji="1" lang="ja-JP" altLang="en-US" sz="2400" u="sng" dirty="0" smtClean="0"/>
              <a:t>で</a:t>
            </a:r>
            <a:r>
              <a:rPr kumimoji="1" lang="en-US" altLang="ja-JP" sz="2400" u="sng" dirty="0" smtClean="0"/>
              <a:t>GUI</a:t>
            </a:r>
            <a:r>
              <a:rPr kumimoji="1" lang="ja-JP" altLang="en-US" sz="2400" u="sng" dirty="0" smtClean="0"/>
              <a:t>で</a:t>
            </a:r>
            <a:r>
              <a:rPr kumimoji="1" lang="en-US" altLang="ja-JP" sz="2400" u="sng" dirty="0" smtClean="0"/>
              <a:t>input</a:t>
            </a:r>
            <a:r>
              <a:rPr kumimoji="1" lang="ja-JP" altLang="en-US" sz="2400" u="sng" dirty="0" smtClean="0"/>
              <a:t>ファイルを作れる</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18</a:t>
            </a:fld>
            <a:endParaRPr kumimoji="1" lang="ja-JP" altLang="en-US"/>
          </a:p>
        </p:txBody>
      </p:sp>
      <p:sp>
        <p:nvSpPr>
          <p:cNvPr id="7" name="テキスト ボックス 6"/>
          <p:cNvSpPr txBox="1"/>
          <p:nvPr/>
        </p:nvSpPr>
        <p:spPr>
          <a:xfrm>
            <a:off x="1257231" y="1492931"/>
            <a:ext cx="1428095"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nmkd</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1257231" y="1749545"/>
            <a:ext cx="1428095" cy="338554"/>
          </a:xfrm>
          <a:prstGeom prst="rect">
            <a:avLst/>
          </a:prstGeom>
          <a:noFill/>
        </p:spPr>
        <p:txBody>
          <a:bodyPr wrap="square" rtlCol="0">
            <a:spAutoFit/>
          </a:bodyPr>
          <a:lstStyle/>
          <a:p>
            <a:r>
              <a:rPr lang="en-US" altLang="ja-JP" sz="1600" dirty="0" err="1" smtClean="0">
                <a:solidFill>
                  <a:schemeClr val="accent6"/>
                </a:solidFill>
                <a:latin typeface="Courier"/>
                <a:cs typeface="Courier"/>
              </a:rPr>
              <a:t>nset</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458294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ファイル（１）</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8895332"/>
              </p:ext>
            </p:extLst>
          </p:nvPr>
        </p:nvGraphicFramePr>
        <p:xfrm>
          <a:off x="457200" y="1231505"/>
          <a:ext cx="8229600" cy="3547236"/>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main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lattice_factor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smtClean="0">
                          <a:solidFill>
                            <a:srgbClr val="000000"/>
                          </a:solidFill>
                          <a:effectLst/>
                          <a:latin typeface="ＭＳ Ｐゴシック"/>
                        </a:rPr>
                        <a:t>lattice_list</a:t>
                      </a:r>
                      <a:r>
                        <a:rPr lang="ja-JP" altLang="en-US" sz="1700" b="0" i="0" u="none" strike="noStrike" dirty="0" smtClean="0">
                          <a:solidFill>
                            <a:srgbClr val="000000"/>
                          </a:solidFill>
                          <a:effectLst/>
                          <a:latin typeface="ＭＳ Ｐゴシック"/>
                        </a:rPr>
                        <a:t>の掛ける単位</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lattice_list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基本単位格子ベ</a:t>
                      </a:r>
                      <a:r>
                        <a:rPr lang="ja-JP" altLang="en-US" sz="1700" b="0" i="0" u="none" strike="noStrike" dirty="0" smtClean="0">
                          <a:solidFill>
                            <a:srgbClr val="000000"/>
                          </a:solidFill>
                          <a:effectLst/>
                          <a:latin typeface="ＭＳ Ｐゴシック"/>
                        </a:rPr>
                        <a:t>クトル。</a:t>
                      </a:r>
                      <a:r>
                        <a:rPr lang="en-US" altLang="ja-JP" sz="1700" b="0" i="0" u="none" strike="noStrike" dirty="0" smtClean="0">
                          <a:solidFill>
                            <a:srgbClr val="000000"/>
                          </a:solidFill>
                          <a:effectLst/>
                          <a:latin typeface="ＭＳ Ｐゴシック"/>
                        </a:rPr>
                        <a:t>a(1),a(2),a(3), b(1),b(2),b(3), c(1),c(2),c(3)</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cutoff_wave_function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波動関数を展開する平面波のカットオフ波数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xtrap_beta</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Anderson extrapolation </a:t>
                      </a:r>
                      <a:r>
                        <a:rPr lang="ja-JP" altLang="en-US" sz="1700" b="0" i="0" u="none" strike="noStrike" dirty="0">
                          <a:solidFill>
                            <a:srgbClr val="000000"/>
                          </a:solidFill>
                          <a:effectLst/>
                          <a:latin typeface="ＭＳ Ｐゴシック"/>
                        </a:rPr>
                        <a:t>の混合パラメータ</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number_element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原子種の数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number_atom</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number_band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求めるバンドの数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scf_converge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SCF </a:t>
                      </a:r>
                      <a:r>
                        <a:rPr lang="ja-JP" altLang="en-US" sz="1700" b="0" i="0" u="none" strike="noStrike">
                          <a:solidFill>
                            <a:srgbClr val="000000"/>
                          </a:solidFill>
                          <a:effectLst/>
                          <a:latin typeface="ＭＳ Ｐゴシック"/>
                        </a:rPr>
                        <a:t>の収束条件。</a:t>
                      </a:r>
                      <a:r>
                        <a:rPr lang="en-US" altLang="ja-JP" sz="1700" b="0" i="0" u="none" strike="noStrike">
                          <a:solidFill>
                            <a:srgbClr val="000000"/>
                          </a:solidFill>
                          <a:effectLst/>
                          <a:latin typeface="ＭＳ Ｐゴシック"/>
                        </a:rPr>
                        <a:t>local potential </a:t>
                      </a:r>
                      <a:r>
                        <a:rPr lang="ja-JP" altLang="en-US" sz="1700" b="0" i="0" u="none" strike="noStrike">
                          <a:solidFill>
                            <a:srgbClr val="000000"/>
                          </a:solidFill>
                          <a:effectLst/>
                          <a:latin typeface="ＭＳ Ｐゴシック"/>
                        </a:rPr>
                        <a:t>の収束度</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scf_number_iter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SCF </a:t>
                      </a:r>
                      <a:r>
                        <a:rPr lang="ja-JP" altLang="en-US" sz="1700" b="0" i="0" u="none" strike="noStrike" dirty="0">
                          <a:solidFill>
                            <a:srgbClr val="000000"/>
                          </a:solidFill>
                          <a:effectLst/>
                          <a:latin typeface="ＭＳ Ｐゴシック"/>
                        </a:rPr>
                        <a:t>の繰り返し回数の上限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control_uptime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計算時間</a:t>
                      </a:r>
                      <a:r>
                        <a:rPr lang="en-US" altLang="ja-JP" sz="1700" b="0" i="0" u="none" strike="noStrike" dirty="0">
                          <a:solidFill>
                            <a:srgbClr val="000000"/>
                          </a:solidFill>
                          <a:effectLst/>
                          <a:latin typeface="ＭＳ Ｐゴシック"/>
                        </a:rPr>
                        <a:t>(CPU time)</a:t>
                      </a:r>
                      <a:r>
                        <a:rPr lang="ja-JP" altLang="en-US" sz="1700" b="0" i="0" u="none" strike="noStrike" dirty="0">
                          <a:solidFill>
                            <a:srgbClr val="000000"/>
                          </a:solidFill>
                          <a:effectLst/>
                          <a:latin typeface="ＭＳ Ｐゴシック"/>
                        </a:rPr>
                        <a:t>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xc_type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交換相関汎関数の</a:t>
                      </a:r>
                      <a:r>
                        <a:rPr lang="ja-JP" altLang="en-US" sz="1700" b="0" i="0" u="none" strike="noStrike" dirty="0" smtClean="0">
                          <a:solidFill>
                            <a:srgbClr val="000000"/>
                          </a:solidFill>
                          <a:effectLst/>
                          <a:latin typeface="ＭＳ Ｐゴシック"/>
                        </a:rPr>
                        <a:t>指定</a:t>
                      </a:r>
                      <a:r>
                        <a:rPr lang="en-US" altLang="ja-JP" sz="1700" b="0" i="0" u="none" strike="noStrike" dirty="0" smtClean="0">
                          <a:solidFill>
                            <a:srgbClr val="000000"/>
                          </a:solidFill>
                          <a:effectLst/>
                          <a:latin typeface="ＭＳ Ｐゴシック"/>
                        </a:rPr>
                        <a:t>。</a:t>
                      </a:r>
                      <a:r>
                        <a:rPr lang="ja-JP" altLang="en-US" sz="1700" b="0" i="0" u="none" strike="noStrike" dirty="0" smtClean="0">
                          <a:solidFill>
                            <a:srgbClr val="000000"/>
                          </a:solidFill>
                          <a:effectLst/>
                          <a:latin typeface="ＭＳ Ｐゴシック"/>
                        </a:rPr>
                        <a:t>デフォルトは</a:t>
                      </a:r>
                      <a:r>
                        <a:rPr lang="en-US" altLang="ja-JP" sz="1700" b="0" i="0" u="none" strike="noStrike" dirty="0" smtClean="0">
                          <a:solidFill>
                            <a:srgbClr val="000000"/>
                          </a:solidFill>
                          <a:effectLst/>
                          <a:latin typeface="ＭＳ Ｐゴシック"/>
                        </a:rPr>
                        <a:t>PBE</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8344213"/>
              </p:ext>
            </p:extLst>
          </p:nvPr>
        </p:nvGraphicFramePr>
        <p:xfrm>
          <a:off x="457200" y="5138790"/>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symmetry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symmetry_format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対称性の入力フォーマットを指示</a:t>
                      </a:r>
                      <a:r>
                        <a:rPr lang="ja-JP" altLang="en-US" sz="1700" b="0" i="0" u="none" strike="noStrike" dirty="0" smtClean="0">
                          <a:solidFill>
                            <a:srgbClr val="000000"/>
                          </a:solidFill>
                          <a:effectLst/>
                          <a:latin typeface="ＭＳ Ｐゴシック"/>
                        </a:rPr>
                        <a:t>する。</a:t>
                      </a:r>
                      <a:r>
                        <a:rPr lang="en-US" altLang="ja-JP" sz="1700" b="0" i="0" u="none" strike="noStrike" dirty="0" smtClean="0">
                          <a:solidFill>
                            <a:srgbClr val="000000"/>
                          </a:solidFill>
                          <a:effectLst/>
                          <a:latin typeface="ＭＳ Ｐゴシック"/>
                        </a:rPr>
                        <a:t>reciprocal</a:t>
                      </a:r>
                      <a:r>
                        <a:rPr lang="ja-JP" altLang="en-US" sz="1700" b="0" i="0" u="none" strike="noStrike" dirty="0" smtClean="0">
                          <a:solidFill>
                            <a:srgbClr val="000000"/>
                          </a:solidFill>
                          <a:effectLst/>
                          <a:latin typeface="ＭＳ Ｐゴシック"/>
                        </a:rPr>
                        <a:t>を指定する。</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number_sym_op</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対称性行列の数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FF0000"/>
                          </a:solidFill>
                          <a:effectLst/>
                          <a:latin typeface="ＭＳ Ｐゴシック"/>
                        </a:rPr>
                        <a:t>rg(3,3)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 </a:t>
                      </a:r>
                      <a:r>
                        <a:rPr lang="en-US" altLang="ja-JP" sz="1700" b="0" i="0" u="none" strike="noStrike" dirty="0">
                          <a:solidFill>
                            <a:srgbClr val="000000"/>
                          </a:solidFill>
                          <a:effectLst/>
                          <a:latin typeface="ＭＳ Ｐゴシック"/>
                        </a:rPr>
                        <a:t>3 x 3 </a:t>
                      </a:r>
                      <a:r>
                        <a:rPr lang="ja-JP" altLang="en-US" sz="1700" b="0" i="0" u="none" strike="noStrike" dirty="0">
                          <a:solidFill>
                            <a:srgbClr val="000000"/>
                          </a:solidFill>
                          <a:effectLst/>
                          <a:latin typeface="ＭＳ Ｐゴシック"/>
                        </a:rPr>
                        <a:t>行列</a:t>
                      </a:r>
                      <a:r>
                        <a:rPr lang="ja-JP" altLang="en-US" sz="1700" b="0" i="0" u="none" strike="noStrike" dirty="0" smtClean="0">
                          <a:solidFill>
                            <a:srgbClr val="000000"/>
                          </a:solidFill>
                          <a:effectLst/>
                          <a:latin typeface="ＭＳ Ｐゴシック"/>
                        </a:rPr>
                        <a:t>部分。逆格子に対して作用するもの。</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da-DK" sz="1700" b="0" i="0" u="none" strike="noStrike" dirty="0">
                          <a:solidFill>
                            <a:srgbClr val="FF0000"/>
                          </a:solidFill>
                          <a:effectLst/>
                          <a:latin typeface="ＭＳ Ｐゴシック"/>
                        </a:rPr>
                        <a:t>pg(3)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対称操作の並進部分</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19</a:t>
            </a:fld>
            <a:endParaRPr kumimoji="1" lang="ja-JP" altLang="en-US"/>
          </a:p>
        </p:txBody>
      </p:sp>
    </p:spTree>
    <p:extLst>
      <p:ext uri="{BB962C8B-B14F-4D97-AF65-F5344CB8AC3E}">
        <p14:creationId xmlns:p14="http://schemas.microsoft.com/office/powerpoint/2010/main" val="13000454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7046"/>
            <a:ext cx="8229600" cy="1143000"/>
          </a:xfrm>
        </p:spPr>
        <p:txBody>
          <a:bodyPr/>
          <a:lstStyle/>
          <a:p>
            <a:r>
              <a:rPr kumimoji="1" lang="en-US" altLang="ja-JP" dirty="0" err="1" smtClean="0"/>
              <a:t>xTAPP</a:t>
            </a:r>
            <a:r>
              <a:rPr kumimoji="1" lang="ja-JP" altLang="en-US" dirty="0" smtClean="0"/>
              <a:t>の概要の解説</a:t>
            </a:r>
            <a:endParaRPr kumimoji="1" lang="ja-JP" altLang="en-US" dirty="0"/>
          </a:p>
        </p:txBody>
      </p:sp>
      <p:sp>
        <p:nvSpPr>
          <p:cNvPr id="3" name="コンテンツ プレースホルダー 2"/>
          <p:cNvSpPr>
            <a:spLocks noGrp="1"/>
          </p:cNvSpPr>
          <p:nvPr>
            <p:ph idx="1"/>
          </p:nvPr>
        </p:nvSpPr>
        <p:spPr>
          <a:xfrm>
            <a:off x="457200" y="1324794"/>
            <a:ext cx="8229600" cy="5616690"/>
          </a:xfrm>
        </p:spPr>
        <p:txBody>
          <a:bodyPr>
            <a:normAutofit/>
          </a:bodyPr>
          <a:lstStyle/>
          <a:p>
            <a:r>
              <a:rPr lang="en-US" altLang="ja-JP" sz="2400" b="1" dirty="0" err="1" smtClean="0"/>
              <a:t>xTAPP</a:t>
            </a:r>
            <a:r>
              <a:rPr lang="en-US" altLang="ja-JP" sz="2400" b="1" dirty="0"/>
              <a:t> (</a:t>
            </a:r>
            <a:r>
              <a:rPr lang="en-US" altLang="ja-JP" sz="2400" b="1" dirty="0" err="1"/>
              <a:t>eXtended</a:t>
            </a:r>
            <a:r>
              <a:rPr lang="en-US" altLang="ja-JP" sz="2400" b="1" dirty="0"/>
              <a:t> Tokyo </a:t>
            </a:r>
            <a:r>
              <a:rPr lang="en-US" altLang="ja-JP" sz="2400" b="1" dirty="0" err="1"/>
              <a:t>Ab</a:t>
            </a:r>
            <a:r>
              <a:rPr lang="en-US" altLang="ja-JP" sz="2400" b="1" dirty="0"/>
              <a:t>-initio Program Package</a:t>
            </a:r>
            <a:r>
              <a:rPr lang="en-US" altLang="ja-JP" sz="2400" b="1" dirty="0" smtClean="0"/>
              <a:t>)</a:t>
            </a:r>
            <a:r>
              <a:rPr lang="en-US" altLang="ja-JP" sz="2400" b="1" dirty="0"/>
              <a:t/>
            </a:r>
            <a:br>
              <a:rPr lang="en-US" altLang="ja-JP" sz="2400" b="1" dirty="0"/>
            </a:br>
            <a:r>
              <a:rPr lang="ja-JP" altLang="en-US" sz="2400" dirty="0" smtClean="0"/>
              <a:t>密度</a:t>
            </a:r>
            <a:r>
              <a:rPr lang="ja-JP" altLang="en-US" sz="2400" dirty="0"/>
              <a:t>汎関数理論に基づく擬ポテンシャル法による平面波基底の第一原理計算</a:t>
            </a:r>
            <a:r>
              <a:rPr lang="ja-JP" altLang="en-US" sz="2400" dirty="0" smtClean="0"/>
              <a:t>コード</a:t>
            </a:r>
            <a:endParaRPr lang="en-US" altLang="ja-JP" sz="2400" dirty="0" smtClean="0"/>
          </a:p>
          <a:p>
            <a:r>
              <a:rPr lang="en-US" altLang="ja-JP" sz="2400" b="1" dirty="0" err="1" smtClean="0"/>
              <a:t>xTAPP</a:t>
            </a:r>
            <a:r>
              <a:rPr kumimoji="1" lang="ja-JP" altLang="en-US" sz="2400" b="1" dirty="0" smtClean="0"/>
              <a:t>の歴史</a:t>
            </a:r>
            <a:r>
              <a:rPr lang="en-US" altLang="ja-JP" sz="2400" dirty="0"/>
              <a:t/>
            </a:r>
            <a:br>
              <a:rPr lang="en-US" altLang="ja-JP" sz="2400" dirty="0"/>
            </a:br>
            <a:r>
              <a:rPr lang="en-US" altLang="ja-JP" sz="2400" dirty="0" smtClean="0"/>
              <a:t>* </a:t>
            </a:r>
            <a:r>
              <a:rPr lang="en-US" altLang="ja-JP" sz="2400" b="1" dirty="0" smtClean="0"/>
              <a:t>TAPP (Tokyo </a:t>
            </a:r>
            <a:r>
              <a:rPr lang="en-US" altLang="ja-JP" sz="2400" b="1" dirty="0" err="1"/>
              <a:t>Ab</a:t>
            </a:r>
            <a:r>
              <a:rPr lang="en-US" altLang="ja-JP" sz="2400" b="1" dirty="0"/>
              <a:t>-initio Program Package</a:t>
            </a:r>
            <a:r>
              <a:rPr lang="en-US" altLang="ja-JP" sz="2400" b="1" dirty="0" smtClean="0"/>
              <a:t>) </a:t>
            </a:r>
            <a:r>
              <a:rPr lang="ja-JP" altLang="en-US" sz="2400" b="1" dirty="0" smtClean="0"/>
              <a:t>について</a:t>
            </a:r>
            <a:r>
              <a:rPr lang="en-US" altLang="ja-JP" sz="2400" dirty="0"/>
              <a:t/>
            </a:r>
            <a:br>
              <a:rPr lang="en-US" altLang="ja-JP" sz="2400" dirty="0"/>
            </a:br>
            <a:r>
              <a:rPr lang="ja-JP" altLang="en-US" sz="2000" dirty="0" smtClean="0"/>
              <a:t>白石</a:t>
            </a:r>
            <a:r>
              <a:rPr lang="ja-JP" altLang="en-US" sz="2000" dirty="0"/>
              <a:t>賢二氏（現　筑波大）など東大理・物理の植村、上村研究室の関係者が開発した平面波基底擬ポテンシャル全エネルギー計算プログラム</a:t>
            </a:r>
            <a:r>
              <a:rPr lang="en-US" altLang="ja-JP" sz="2000" dirty="0" smtClean="0"/>
              <a:t>PPSF</a:t>
            </a:r>
            <a:r>
              <a:rPr lang="ja-JP" altLang="en-US" sz="2000" dirty="0" smtClean="0"/>
              <a:t>が基礎。</a:t>
            </a:r>
            <a:r>
              <a:rPr lang="en-US" altLang="ja-JP" sz="2000" dirty="0" smtClean="0"/>
              <a:t/>
            </a:r>
            <a:br>
              <a:rPr lang="en-US" altLang="ja-JP" sz="2000" dirty="0" smtClean="0"/>
            </a:br>
            <a:r>
              <a:rPr lang="ja-JP" altLang="en-US" sz="2000" dirty="0" smtClean="0"/>
              <a:t>その後、押山</a:t>
            </a:r>
            <a:r>
              <a:rPr lang="ja-JP" altLang="en-US" sz="2000" dirty="0"/>
              <a:t>淳氏（現　東大工）のグループに在籍していた杉野修氏（現　東大物性研）が開発した共役勾配法による対角化コードを取り込んで、山内淳氏（現　慶大理工）などがウルトラソフト擬ポテンシャルに対応させた</a:t>
            </a:r>
            <a:r>
              <a:rPr lang="ja-JP" altLang="en-US" sz="2000" dirty="0" smtClean="0"/>
              <a:t>プログラム（</a:t>
            </a:r>
            <a:r>
              <a:rPr lang="en-US" altLang="ja-JP" sz="2000" dirty="0"/>
              <a:t>1990</a:t>
            </a:r>
            <a:r>
              <a:rPr lang="ja-JP" altLang="en-US" sz="2000" dirty="0"/>
              <a:t>年</a:t>
            </a:r>
            <a:r>
              <a:rPr lang="ja-JP" altLang="en-US" sz="2000" dirty="0" smtClean="0"/>
              <a:t>）</a:t>
            </a:r>
            <a:r>
              <a:rPr lang="en-US" altLang="ja-JP" sz="2000" dirty="0"/>
              <a:t/>
            </a:r>
            <a:br>
              <a:rPr lang="en-US" altLang="ja-JP" sz="2000" dirty="0"/>
            </a:br>
            <a:r>
              <a:rPr lang="en-US" altLang="ja-JP" sz="2400" dirty="0" smtClean="0"/>
              <a:t>* </a:t>
            </a:r>
            <a:r>
              <a:rPr lang="en-US" altLang="ja-JP" sz="2400" b="1" dirty="0" err="1" smtClean="0"/>
              <a:t>xTAPP</a:t>
            </a:r>
            <a:r>
              <a:rPr lang="ja-JP" altLang="en-US" sz="2400" b="1" dirty="0" smtClean="0"/>
              <a:t>へ</a:t>
            </a:r>
            <a:r>
              <a:rPr lang="en-US" altLang="ja-JP" sz="2000" dirty="0" smtClean="0"/>
              <a:t/>
            </a:r>
            <a:br>
              <a:rPr lang="en-US" altLang="ja-JP" sz="2000" dirty="0" smtClean="0"/>
            </a:br>
            <a:r>
              <a:rPr lang="en-US" altLang="ja-JP" sz="2000" dirty="0" smtClean="0"/>
              <a:t>TAPP</a:t>
            </a:r>
            <a:r>
              <a:rPr lang="ja-JP" altLang="en-US" sz="2000" dirty="0"/>
              <a:t>を</a:t>
            </a:r>
            <a:r>
              <a:rPr lang="en-US" altLang="ja-JP" sz="2000" dirty="0"/>
              <a:t>2000</a:t>
            </a:r>
            <a:r>
              <a:rPr lang="ja-JP" altLang="en-US" sz="2000" dirty="0"/>
              <a:t>年ごろ吉本が分岐させ、</a:t>
            </a:r>
            <a:r>
              <a:rPr lang="en-US" altLang="ja-JP" sz="2000" dirty="0" err="1"/>
              <a:t>OpenMP</a:t>
            </a:r>
            <a:r>
              <a:rPr lang="en-US" altLang="ja-JP" sz="2000" dirty="0"/>
              <a:t> </a:t>
            </a:r>
            <a:r>
              <a:rPr lang="ja-JP" altLang="en-US" sz="2000" dirty="0"/>
              <a:t>および </a:t>
            </a:r>
            <a:r>
              <a:rPr lang="en-US" altLang="ja-JP" sz="2000" dirty="0"/>
              <a:t>MPI </a:t>
            </a:r>
            <a:r>
              <a:rPr lang="ja-JP" altLang="en-US" sz="2000" dirty="0"/>
              <a:t>や</a:t>
            </a:r>
            <a:r>
              <a:rPr lang="en-US" altLang="ja-JP" sz="2000" dirty="0"/>
              <a:t>GPU</a:t>
            </a:r>
            <a:r>
              <a:rPr lang="ja-JP" altLang="en-US" sz="2000" dirty="0"/>
              <a:t>並列などによる高速化、セル変形への対応、分子動力学の実装、コード全体の近代化などを行ったものが</a:t>
            </a:r>
            <a:r>
              <a:rPr lang="en-US" altLang="ja-JP" sz="2000" dirty="0" err="1" smtClean="0"/>
              <a:t>xTAPP</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a:t>
            </a:fld>
            <a:endParaRPr kumimoji="1" lang="ja-JP" altLang="en-US"/>
          </a:p>
        </p:txBody>
      </p:sp>
    </p:spTree>
    <p:extLst>
      <p:ext uri="{BB962C8B-B14F-4D97-AF65-F5344CB8AC3E}">
        <p14:creationId xmlns:p14="http://schemas.microsoft.com/office/powerpoint/2010/main" val="18636236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ファイル（２）</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26743150"/>
              </p:ext>
            </p:extLst>
          </p:nvPr>
        </p:nvGraphicFramePr>
        <p:xfrm>
          <a:off x="457200" y="1164303"/>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atom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zo</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元素の価電子数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元素の全電荷数（原子番号）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atom_kind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元素の種類の番号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pos_a</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pos_b</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pos_c</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原子位置を格子座標で与えたもの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197705423"/>
              </p:ext>
            </p:extLst>
          </p:nvPr>
        </p:nvGraphicFramePr>
        <p:xfrm>
          <a:off x="457200" y="3077814"/>
          <a:ext cx="8229600" cy="3327047"/>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k-points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dos_mode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点サンプルに用いる</a:t>
                      </a:r>
                      <a:r>
                        <a:rPr lang="ja-JP" altLang="en-US" sz="1700" b="0" i="0" u="none" strike="noStrike" dirty="0" smtClean="0">
                          <a:solidFill>
                            <a:srgbClr val="000000"/>
                          </a:solidFill>
                          <a:effectLst/>
                          <a:latin typeface="ＭＳ Ｐゴシック"/>
                        </a:rPr>
                        <a:t>手法。</a:t>
                      </a:r>
                      <a:r>
                        <a:rPr lang="en-US" altLang="ja-JP" sz="1700" b="0" i="0" u="none" strike="noStrike" dirty="0" smtClean="0">
                          <a:solidFill>
                            <a:srgbClr val="000000"/>
                          </a:solidFill>
                          <a:effectLst/>
                          <a:latin typeface="ＭＳ Ｐゴシック"/>
                        </a:rPr>
                        <a:t>COS</a:t>
                      </a:r>
                      <a:r>
                        <a:rPr lang="ja-JP" altLang="en-US" sz="1700" b="0" i="0" u="none" strike="noStrike" dirty="0" smtClean="0">
                          <a:solidFill>
                            <a:srgbClr val="000000"/>
                          </a:solidFill>
                          <a:effectLst/>
                          <a:latin typeface="ＭＳ Ｐゴシック"/>
                        </a:rPr>
                        <a:t>、</a:t>
                      </a:r>
                      <a:r>
                        <a:rPr lang="en-US" altLang="ja-JP" sz="1700" b="0" i="0" u="none" strike="noStrike" dirty="0" smtClean="0">
                          <a:solidFill>
                            <a:srgbClr val="000000"/>
                          </a:solidFill>
                          <a:effectLst/>
                          <a:latin typeface="ＭＳ Ｐゴシック"/>
                        </a:rPr>
                        <a:t>METHFESSEL_PAXTON</a:t>
                      </a:r>
                      <a:r>
                        <a:rPr lang="ja-JP" altLang="en-US" sz="1700" b="0" i="0" u="none" strike="noStrike" dirty="0" smtClean="0">
                          <a:solidFill>
                            <a:srgbClr val="000000"/>
                          </a:solidFill>
                          <a:effectLst/>
                          <a:latin typeface="ＭＳ Ｐゴシック"/>
                        </a:rPr>
                        <a:t>など。</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dos_band_lower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dos band lower </a:t>
                      </a:r>
                      <a:r>
                        <a:rPr lang="ja-JP" altLang="en-US" sz="1700" b="0" i="0" u="none" strike="noStrike">
                          <a:solidFill>
                            <a:srgbClr val="000000"/>
                          </a:solidFill>
                          <a:effectLst/>
                          <a:latin typeface="ＭＳ Ｐゴシック"/>
                        </a:rPr>
                        <a:t>未満のバンドはすべて占有されていると解釈される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2627">
                <a:tc>
                  <a:txBody>
                    <a:bodyPr/>
                    <a:lstStyle/>
                    <a:p>
                      <a:pPr algn="l" fontAlgn="ctr"/>
                      <a:r>
                        <a:rPr lang="en-US" sz="1700" b="0" i="0" u="none" strike="noStrike" dirty="0" err="1">
                          <a:solidFill>
                            <a:srgbClr val="000000"/>
                          </a:solidFill>
                          <a:effectLst/>
                          <a:latin typeface="ＭＳ Ｐゴシック"/>
                        </a:rPr>
                        <a:t>dos_band_upper</a:t>
                      </a:r>
                      <a:endParaRPr lang="en-US" sz="1700" b="0" i="0" u="none" strike="noStrike" dirty="0">
                        <a:solidFill>
                          <a:srgbClr val="00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dos band lower </a:t>
                      </a:r>
                      <a:r>
                        <a:rPr lang="ja-JP" altLang="en-US" sz="1700" b="0" i="0" u="none" strike="noStrike" dirty="0">
                          <a:solidFill>
                            <a:srgbClr val="000000"/>
                          </a:solidFill>
                          <a:effectLst/>
                          <a:latin typeface="ＭＳ Ｐゴシック"/>
                        </a:rPr>
                        <a:t>から </a:t>
                      </a:r>
                      <a:r>
                        <a:rPr lang="en-US" altLang="ja-JP" sz="1700" b="0" i="0" u="none" strike="noStrike" dirty="0">
                          <a:solidFill>
                            <a:srgbClr val="000000"/>
                          </a:solidFill>
                          <a:effectLst/>
                          <a:latin typeface="ＭＳ Ｐゴシック"/>
                        </a:rPr>
                        <a:t>dos band upper </a:t>
                      </a:r>
                      <a:r>
                        <a:rPr lang="ja-JP" altLang="en-US" sz="1700" b="0" i="0" u="none" strike="noStrike" dirty="0">
                          <a:solidFill>
                            <a:srgbClr val="000000"/>
                          </a:solidFill>
                          <a:effectLst/>
                          <a:latin typeface="ＭＳ Ｐゴシック"/>
                        </a:rPr>
                        <a:t>までのバンドが部分占有される</a:t>
                      </a:r>
                      <a:br>
                        <a:rPr lang="ja-JP" altLang="en-US" sz="1700" b="0" i="0" u="none" strike="noStrike" dirty="0">
                          <a:solidFill>
                            <a:srgbClr val="000000"/>
                          </a:solidFill>
                          <a:effectLst/>
                          <a:latin typeface="ＭＳ Ｐゴシック"/>
                        </a:rPr>
                      </a:br>
                      <a:r>
                        <a:rPr lang="ja-JP" altLang="en-US" sz="1700" b="0" i="0" u="none" strike="noStrike" dirty="0">
                          <a:solidFill>
                            <a:srgbClr val="000000"/>
                          </a:solidFill>
                          <a:effectLst/>
                          <a:latin typeface="ＭＳ Ｐゴシック"/>
                        </a:rPr>
                        <a:t>可能性があると解釈され、</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点サンプル手法が適用される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dos_mesh</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点サンプル手法が用いる </a:t>
                      </a:r>
                      <a:r>
                        <a:rPr lang="en-US" altLang="ja-JP" sz="1700" b="0" i="0" u="none" strike="noStrike" dirty="0">
                          <a:solidFill>
                            <a:srgbClr val="000000"/>
                          </a:solidFill>
                          <a:effectLst/>
                          <a:latin typeface="ＭＳ Ｐゴシック"/>
                        </a:rPr>
                        <a:t>BZ </a:t>
                      </a:r>
                      <a:r>
                        <a:rPr lang="ja-JP" altLang="en-US" sz="1700" b="0" i="0" u="none" strike="noStrike" dirty="0">
                          <a:solidFill>
                            <a:srgbClr val="000000"/>
                          </a:solidFill>
                          <a:effectLst/>
                          <a:latin typeface="ＭＳ Ｐゴシック"/>
                        </a:rPr>
                        <a:t>の</a:t>
                      </a:r>
                      <a:r>
                        <a:rPr lang="ja-JP" altLang="en-US" sz="1700" b="0" i="0" u="none" strike="noStrike" dirty="0" smtClean="0">
                          <a:solidFill>
                            <a:srgbClr val="000000"/>
                          </a:solidFill>
                          <a:effectLst/>
                          <a:latin typeface="ＭＳ Ｐゴシック"/>
                        </a:rPr>
                        <a:t>分割数</a:t>
                      </a:r>
                      <a:r>
                        <a:rPr lang="en-US" altLang="ja-JP"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8028">
                <a:tc>
                  <a:txBody>
                    <a:bodyPr/>
                    <a:lstStyle/>
                    <a:p>
                      <a:pPr algn="l" fontAlgn="ctr"/>
                      <a:r>
                        <a:rPr lang="en-US" sz="1700" b="0" i="0" u="none" strike="noStrike" dirty="0" err="1">
                          <a:solidFill>
                            <a:srgbClr val="FF0000"/>
                          </a:solidFill>
                          <a:effectLst/>
                          <a:latin typeface="ＭＳ Ｐゴシック"/>
                        </a:rPr>
                        <a:t>bz_mesh</a:t>
                      </a:r>
                      <a:endParaRPr lang="en-US" sz="1700" b="0" i="0" u="none" strike="noStrike" dirty="0">
                        <a:solidFill>
                          <a:srgbClr val="FF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点のサンプル数を決定する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点のタイルを表すため、</a:t>
                      </a:r>
                      <a:br>
                        <a:rPr lang="ja-JP" altLang="en-US" sz="1700" b="0" i="0" u="none" strike="noStrike">
                          <a:solidFill>
                            <a:srgbClr val="000000"/>
                          </a:solidFill>
                          <a:effectLst/>
                          <a:latin typeface="ＭＳ Ｐゴシック"/>
                        </a:rPr>
                      </a:br>
                      <a:r>
                        <a:rPr lang="en-US" altLang="ja-JP" sz="1700" b="0" i="0" u="none" strike="noStrike">
                          <a:solidFill>
                            <a:srgbClr val="000000"/>
                          </a:solidFill>
                          <a:effectLst/>
                          <a:latin typeface="ＭＳ Ｐゴシック"/>
                        </a:rPr>
                        <a:t>BZ </a:t>
                      </a:r>
                      <a:r>
                        <a:rPr lang="ja-JP" altLang="en-US" sz="1700" b="0" i="0" u="none" strike="noStrike">
                          <a:solidFill>
                            <a:srgbClr val="000000"/>
                          </a:solidFill>
                          <a:effectLst/>
                          <a:latin typeface="ＭＳ Ｐゴシック"/>
                        </a:rPr>
                        <a:t>は </a:t>
                      </a:r>
                      <a:r>
                        <a:rPr lang="en-US" altLang="ja-JP" sz="1700" b="0" i="0" u="none" strike="noStrike">
                          <a:solidFill>
                            <a:srgbClr val="000000"/>
                          </a:solidFill>
                          <a:effectLst/>
                          <a:latin typeface="ＭＳ Ｐゴシック"/>
                        </a:rPr>
                        <a:t>Gamma </a:t>
                      </a:r>
                      <a:r>
                        <a:rPr lang="ja-JP" altLang="en-US" sz="1700" b="0" i="0" u="none" strike="noStrike">
                          <a:solidFill>
                            <a:srgbClr val="000000"/>
                          </a:solidFill>
                          <a:effectLst/>
                          <a:latin typeface="ＭＳ Ｐゴシック"/>
                        </a:rPr>
                        <a:t>点を含む </a:t>
                      </a:r>
                      <a:r>
                        <a:rPr lang="en-US" altLang="ja-JP" sz="1700" b="0" i="0" u="none" strike="noStrike">
                          <a:solidFill>
                            <a:srgbClr val="000000"/>
                          </a:solidFill>
                          <a:effectLst/>
                          <a:latin typeface="ＭＳ Ｐゴシック"/>
                        </a:rPr>
                        <a:t>bz mesh x bz mesh x bz mesh </a:t>
                      </a:r>
                      <a:r>
                        <a:rPr lang="ja-JP" altLang="en-US" sz="1700" b="0" i="0" u="none" strike="noStrike">
                          <a:solidFill>
                            <a:srgbClr val="000000"/>
                          </a:solidFill>
                          <a:effectLst/>
                          <a:latin typeface="ＭＳ Ｐゴシック"/>
                        </a:rPr>
                        <a:t>の </a:t>
                      </a:r>
                      <a:r>
                        <a:rPr lang="en-US" altLang="ja-JP" sz="1700" b="0" i="0" u="none" strike="noStrike">
                          <a:solidFill>
                            <a:srgbClr val="000000"/>
                          </a:solidFill>
                          <a:effectLst/>
                          <a:latin typeface="ＭＳ Ｐゴシック"/>
                        </a:rPr>
                        <a:t>grid </a:t>
                      </a:r>
                      <a:r>
                        <a:rPr lang="ja-JP" altLang="en-US" sz="1700" b="0" i="0" u="none" strike="noStrike">
                          <a:solidFill>
                            <a:srgbClr val="000000"/>
                          </a:solidFill>
                          <a:effectLst/>
                          <a:latin typeface="ＭＳ Ｐゴシック"/>
                        </a:rPr>
                        <a:t>に分割される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bz_number_tile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計算上のサンプル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点を決めるタイルの種類数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560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FF0000"/>
                          </a:solidFill>
                          <a:effectLst/>
                          <a:latin typeface="ＭＳ Ｐゴシック"/>
                        </a:rPr>
                        <a:t>mmm(1:3,1,*)</a:t>
                      </a:r>
                    </a:p>
                    <a:p>
                      <a:pPr algn="l" fontAlgn="b"/>
                      <a:r>
                        <a:rPr lang="en-US" altLang="ja-JP" sz="1700" b="0" i="0" u="none" strike="noStrike" dirty="0" smtClean="0">
                          <a:solidFill>
                            <a:srgbClr val="FF0000"/>
                          </a:solidFill>
                          <a:effectLst/>
                          <a:latin typeface="ＭＳ Ｐゴシック"/>
                        </a:rPr>
                        <a:t>mmm(1:3,2,*)</a:t>
                      </a:r>
                      <a:endParaRPr lang="en-US" altLang="ja-JP" sz="1700" b="0" i="0" u="none" strike="noStrike" dirty="0">
                        <a:solidFill>
                          <a:srgbClr val="FF0000"/>
                        </a:solidFill>
                        <a:effectLst/>
                        <a:latin typeface="ＭＳ Ｐゴシック"/>
                      </a:endParaRPr>
                    </a:p>
                  </a:txBody>
                  <a:tcPr marL="11824" marR="11824" marT="11824"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a:t>
                      </a:r>
                      <a:r>
                        <a:rPr lang="ja-JP" altLang="en-US" sz="1700" b="0" i="0" u="none" strike="noStrike" dirty="0" smtClean="0">
                          <a:solidFill>
                            <a:srgbClr val="000000"/>
                          </a:solidFill>
                          <a:effectLst/>
                          <a:latin typeface="ＭＳ Ｐゴシック"/>
                        </a:rPr>
                        <a:t>起点</a:t>
                      </a:r>
                      <a:endParaRPr lang="en-US" altLang="ja-JP" sz="1700" b="0" i="0" u="none" strike="noStrike" dirty="0" smtClean="0">
                        <a:solidFill>
                          <a:srgbClr val="000000"/>
                        </a:solidFill>
                        <a:effectLst/>
                        <a:latin typeface="ＭＳ Ｐゴシック"/>
                      </a:endParaRPr>
                    </a:p>
                    <a:p>
                      <a:pPr marL="0" marR="0" indent="0" algn="l" defTabSz="457200" rtl="0" eaLnBrk="1" fontAlgn="b" latinLnBrk="0" hangingPunct="1">
                        <a:lnSpc>
                          <a:spcPct val="100000"/>
                        </a:lnSpc>
                        <a:spcBef>
                          <a:spcPts val="0"/>
                        </a:spcBef>
                        <a:spcAft>
                          <a:spcPts val="0"/>
                        </a:spcAft>
                        <a:buClrTx/>
                        <a:buSzTx/>
                        <a:buFontTx/>
                        <a:buNone/>
                        <a:tabLst/>
                        <a:defRPr/>
                      </a:pPr>
                      <a:r>
                        <a:rPr lang="ja-JP" altLang="en-US" sz="1700" b="0" i="0" u="none" strike="noStrike" dirty="0" smtClean="0">
                          <a:solidFill>
                            <a:srgbClr val="000000"/>
                          </a:solidFill>
                          <a:effectLst/>
                          <a:latin typeface="ＭＳ Ｐゴシック"/>
                        </a:rPr>
                        <a:t>計算上のサンプル </a:t>
                      </a:r>
                      <a:r>
                        <a:rPr lang="en-US" altLang="ja-JP" sz="1700" b="0" i="0" u="none" strike="noStrike" dirty="0" err="1" smtClean="0">
                          <a:solidFill>
                            <a:srgbClr val="000000"/>
                          </a:solidFill>
                          <a:effectLst/>
                          <a:latin typeface="ＭＳ Ｐゴシック"/>
                        </a:rPr>
                        <a:t>k</a:t>
                      </a:r>
                      <a:r>
                        <a:rPr lang="en-US" altLang="ja-JP" sz="1700" b="0" i="0" u="none" strike="noStrike" dirty="0" smtClean="0">
                          <a:solidFill>
                            <a:srgbClr val="000000"/>
                          </a:solidFill>
                          <a:effectLst/>
                          <a:latin typeface="ＭＳ Ｐゴシック"/>
                        </a:rPr>
                        <a:t> </a:t>
                      </a:r>
                      <a:r>
                        <a:rPr lang="ja-JP" altLang="en-US" sz="1700" b="0" i="0" u="none" strike="noStrike" dirty="0" smtClean="0">
                          <a:solidFill>
                            <a:srgbClr val="000000"/>
                          </a:solidFill>
                          <a:effectLst/>
                          <a:latin typeface="ＭＳ Ｐゴシック"/>
                        </a:rPr>
                        <a:t>点を決めるタイルの間隔</a:t>
                      </a:r>
                    </a:p>
                  </a:txBody>
                  <a:tcPr marL="11824" marR="11824" marT="1182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20</a:t>
            </a:fld>
            <a:endParaRPr kumimoji="1" lang="ja-JP" altLang="en-US"/>
          </a:p>
        </p:txBody>
      </p:sp>
    </p:spTree>
    <p:extLst>
      <p:ext uri="{BB962C8B-B14F-4D97-AF65-F5344CB8AC3E}">
        <p14:creationId xmlns:p14="http://schemas.microsoft.com/office/powerpoint/2010/main" val="42330753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３</a:t>
            </a:r>
            <a:r>
              <a:rPr lang="en-US"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52299109"/>
              </p:ext>
            </p:extLst>
          </p:nvPr>
        </p:nvGraphicFramePr>
        <p:xfrm>
          <a:off x="457200" y="1142385"/>
          <a:ext cx="8229600" cy="886809"/>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struct_opt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ＭＳ Ｐゴシック"/>
                        </a:rPr>
                        <a:t>converge</a:t>
                      </a:r>
                      <a:r>
                        <a:rPr lang="en-US" sz="1700" b="0" i="0" u="none" strike="noStrike" dirty="0" err="1" smtClean="0">
                          <a:solidFill>
                            <a:srgbClr val="000000"/>
                          </a:solidFill>
                          <a:effectLst/>
                          <a:latin typeface="ＭＳ Ｐゴシック"/>
                        </a:rPr>
                        <a:t>_force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構造最適化の終了条件の一つ</a:t>
                      </a:r>
                      <a:r>
                        <a:rPr lang="ja-JP" altLang="en-US" sz="1700" b="0" i="0" u="none" strike="noStrike" dirty="0" smtClean="0">
                          <a:solidFill>
                            <a:srgbClr val="000000"/>
                          </a:solidFill>
                          <a:effectLst/>
                          <a:latin typeface="ＭＳ Ｐゴシック"/>
                        </a:rPr>
                        <a:t>。残留している力の最大。</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number_cycle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構造最適化プロセスの最大繰り返し数。構造固定の場合</a:t>
                      </a:r>
                      <a:r>
                        <a:rPr lang="en-US" altLang="ja-JP" sz="1700" b="0" i="0" u="none" strike="noStrike" dirty="0" smtClean="0">
                          <a:solidFill>
                            <a:srgbClr val="000000"/>
                          </a:solidFill>
                          <a:effectLst/>
                          <a:latin typeface="ＭＳ Ｐゴシック"/>
                        </a:rPr>
                        <a:t>0</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964445994"/>
              </p:ext>
            </p:extLst>
          </p:nvPr>
        </p:nvGraphicFramePr>
        <p:xfrm>
          <a:off x="457200" y="2428902"/>
          <a:ext cx="8229600" cy="1182412"/>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str_opt_constr</a:t>
                      </a:r>
                      <a:r>
                        <a:rPr lang="en-US" sz="1700" b="0" i="0" u="none" strike="noStrike" dirty="0">
                          <a:solidFill>
                            <a:srgbClr val="000000"/>
                          </a:solidFill>
                          <a:effectLst/>
                          <a:latin typeface="ＭＳ Ｐゴシック"/>
                        </a:rPr>
                        <a: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nmkd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力場に掛ける射影行列（逆質量テンソル）の数</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000000"/>
                          </a:solidFill>
                          <a:effectLst/>
                          <a:latin typeface="ＭＳ Ｐゴシック"/>
                        </a:rPr>
                        <a:t>tim</a:t>
                      </a:r>
                      <a:r>
                        <a:rPr lang="en-US" altLang="ja-JP" sz="1700" b="0" i="0" u="none" strike="noStrike" dirty="0" smtClean="0">
                          <a:solidFill>
                            <a:srgbClr val="000000"/>
                          </a:solidFill>
                          <a:effectLst/>
                          <a:latin typeface="ＭＳ Ｐゴシック"/>
                        </a:rPr>
                        <a:t>(1:3,1:3,1:nmkd)</a:t>
                      </a:r>
                      <a:endParaRPr lang="en-US" altLang="ja-JP"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原子の逆質量</a:t>
                      </a:r>
                      <a:r>
                        <a:rPr lang="ja-JP" altLang="en-US" sz="1700" b="0" i="0" u="none" strike="noStrike" dirty="0" smtClean="0">
                          <a:solidFill>
                            <a:srgbClr val="000000"/>
                          </a:solidFill>
                          <a:effectLst/>
                          <a:latin typeface="ＭＳ Ｐゴシック"/>
                        </a:rPr>
                        <a:t>テンソル。</a:t>
                      </a:r>
                      <a:r>
                        <a:rPr lang="en-US" altLang="ja-JP" sz="1700" b="0" i="0" u="none" strike="noStrike" dirty="0" smtClean="0">
                          <a:solidFill>
                            <a:srgbClr val="000000"/>
                          </a:solidFill>
                          <a:effectLst/>
                          <a:latin typeface="ＭＳ Ｐゴシック"/>
                        </a:rPr>
                        <a:t>1</a:t>
                      </a:r>
                      <a:r>
                        <a:rPr lang="ja-JP" altLang="en-US" sz="1700" b="0" i="0" u="none" strike="noStrike" dirty="0" smtClean="0">
                          <a:solidFill>
                            <a:srgbClr val="000000"/>
                          </a:solidFill>
                          <a:effectLst/>
                          <a:latin typeface="ＭＳ Ｐゴシック"/>
                        </a:rPr>
                        <a:t>番は常に単位行列で入力しない。</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nset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逆質量テンソルを適用するセットの数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21</a:t>
            </a:fld>
            <a:endParaRPr kumimoji="1" lang="ja-JP" altLang="en-US"/>
          </a:p>
        </p:txBody>
      </p:sp>
      <p:sp>
        <p:nvSpPr>
          <p:cNvPr id="7" name="テキスト ボックス 6"/>
          <p:cNvSpPr txBox="1"/>
          <p:nvPr/>
        </p:nvSpPr>
        <p:spPr>
          <a:xfrm>
            <a:off x="1337337" y="3760004"/>
            <a:ext cx="5856941" cy="369332"/>
          </a:xfrm>
          <a:prstGeom prst="rect">
            <a:avLst/>
          </a:prstGeom>
          <a:noFill/>
        </p:spPr>
        <p:txBody>
          <a:bodyPr wrap="square" rtlCol="0">
            <a:spAutoFit/>
          </a:bodyPr>
          <a:lstStyle/>
          <a:p>
            <a:r>
              <a:rPr kumimoji="1" lang="ja-JP" altLang="en-US" dirty="0" smtClean="0"/>
              <a:t>射影行列</a:t>
            </a:r>
            <a:r>
              <a:rPr kumimoji="1" lang="en-US" altLang="ja-JP" dirty="0" smtClean="0"/>
              <a:t> </a:t>
            </a:r>
            <a:r>
              <a:rPr kumimoji="1" lang="en-US" altLang="ja-JP" dirty="0" err="1" smtClean="0"/>
              <a:t>x</a:t>
            </a:r>
            <a:r>
              <a:rPr kumimoji="1" lang="en-US" altLang="ja-JP" dirty="0" smtClean="0"/>
              <a:t> </a:t>
            </a:r>
            <a:r>
              <a:rPr kumimoji="1" lang="ja-JP" altLang="en-US" dirty="0" smtClean="0"/>
              <a:t>力場を使って実際の構造最適化が実行される</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127908978"/>
              </p:ext>
            </p:extLst>
          </p:nvPr>
        </p:nvGraphicFramePr>
        <p:xfrm>
          <a:off x="457200" y="5020819"/>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ea typeface="ＭＳ Ｐゴシック"/>
                          <a:cs typeface="ＭＳ Ｐゴシック"/>
                        </a:rPr>
                        <a:t># </a:t>
                      </a:r>
                      <a:r>
                        <a:rPr lang="en-US" sz="1700" b="0" i="0" u="none" strike="noStrike" dirty="0" smtClean="0">
                          <a:solidFill>
                            <a:srgbClr val="000000"/>
                          </a:solidFill>
                          <a:effectLst/>
                          <a:latin typeface="ＭＳ Ｐゴシック"/>
                          <a:ea typeface="ＭＳ Ｐゴシック"/>
                          <a:cs typeface="ＭＳ Ｐゴシック"/>
                        </a:rPr>
                        <a:t>file map data</a:t>
                      </a:r>
                      <a:endParaRPr 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r>
                        <a:rPr kumimoji="1" lang="en-US" altLang="ja-JP" sz="1700" kern="1200" dirty="0" err="1" smtClean="0">
                          <a:solidFill>
                            <a:schemeClr val="tx1"/>
                          </a:solidFill>
                          <a:effectLst/>
                          <a:latin typeface="+mn-ea"/>
                          <a:ea typeface="+mn-ea"/>
                          <a:cs typeface="ＭＳ Ｐ明朝"/>
                        </a:rPr>
                        <a:t>basename</a:t>
                      </a:r>
                      <a:r>
                        <a:rPr kumimoji="1" lang="en-US" altLang="ja-JP" sz="1700" kern="1200" dirty="0" smtClean="0">
                          <a:solidFill>
                            <a:schemeClr val="tx1"/>
                          </a:solidFill>
                          <a:effectLst/>
                          <a:latin typeface="+mn-ea"/>
                          <a:ea typeface="+mn-ea"/>
                          <a:cs typeface="ＭＳ Ｐ明朝"/>
                        </a:rPr>
                        <a:t> </a:t>
                      </a:r>
                      <a:endParaRPr lang="en-US" altLang="ja-JP" sz="1700" dirty="0">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出力ファ イルの基幹部</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smtClean="0">
                          <a:solidFill>
                            <a:srgbClr val="000000"/>
                          </a:solidFill>
                          <a:effectLst/>
                          <a:latin typeface="+mn-ea"/>
                          <a:ea typeface="+mn-ea"/>
                          <a:cs typeface="ＭＳ Ｐ明朝"/>
                        </a:rPr>
                        <a:t>number PP file</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擬ポテンシャルファイルの数</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mn-ea"/>
                          <a:ea typeface="+mn-ea"/>
                          <a:cs typeface="ＭＳ Ｐ明朝"/>
                        </a:rPr>
                        <a:t>potnam</a:t>
                      </a:r>
                      <a:r>
                        <a:rPr lang="en-US" altLang="ja-JP" sz="1700" b="0" i="0" u="none" strike="noStrike" dirty="0" smtClean="0">
                          <a:solidFill>
                            <a:srgbClr val="000000"/>
                          </a:solidFill>
                          <a:effectLst/>
                          <a:latin typeface="+mn-ea"/>
                          <a:ea typeface="+mn-ea"/>
                          <a:cs typeface="ＭＳ Ｐ明朝"/>
                        </a:rPr>
                        <a:t>(*)</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*番の擬ポテンシャルファイルの名前</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smtClean="0">
                          <a:solidFill>
                            <a:schemeClr val="tx1"/>
                          </a:solidFill>
                          <a:effectLst/>
                          <a:latin typeface="ＭＳ Ｐゴシック"/>
                          <a:ea typeface="ＭＳ Ｐゴシック"/>
                          <a:cs typeface="ＭＳ Ｐゴシック"/>
                        </a:rPr>
                        <a:t>rhinam</a:t>
                      </a:r>
                      <a:r>
                        <a:rPr lang="en-US" sz="1700" b="0" i="0" u="none" strike="noStrike" dirty="0" smtClean="0">
                          <a:solidFill>
                            <a:schemeClr val="tx1"/>
                          </a:solidFill>
                          <a:effectLst/>
                          <a:latin typeface="ＭＳ Ｐゴシック"/>
                          <a:ea typeface="ＭＳ Ｐゴシック"/>
                          <a:cs typeface="ＭＳ Ｐゴシック"/>
                        </a:rPr>
                        <a:t>(*)</a:t>
                      </a:r>
                      <a:endParaRPr lang="en-US" sz="1700" b="0" i="0" u="none" strike="noStrike" dirty="0">
                        <a:solidFill>
                          <a:schemeClr val="tx1"/>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*番の原子電荷データファイルの名前 </a:t>
                      </a:r>
                      <a:r>
                        <a:rPr lang="en-US" altLang="ja-JP" sz="1700" b="0" i="0" u="none" strike="noStrike" dirty="0" smtClean="0">
                          <a:solidFill>
                            <a:srgbClr val="000000"/>
                          </a:solidFill>
                          <a:effectLst/>
                          <a:latin typeface="ＭＳ Ｐゴシック"/>
                          <a:ea typeface="ＭＳ Ｐゴシック"/>
                          <a:cs typeface="ＭＳ Ｐゴシック"/>
                        </a:rPr>
                        <a:t>(</a:t>
                      </a:r>
                      <a:r>
                        <a:rPr lang="ja-JP" altLang="en-US" sz="1700" b="0" i="0" u="none" strike="noStrike" dirty="0" smtClean="0">
                          <a:solidFill>
                            <a:srgbClr val="000000"/>
                          </a:solidFill>
                          <a:effectLst/>
                          <a:latin typeface="ＭＳ Ｐゴシック"/>
                          <a:ea typeface="ＭＳ Ｐゴシック"/>
                          <a:cs typeface="ＭＳ Ｐゴシック"/>
                        </a:rPr>
                        <a:t>省略可能</a:t>
                      </a:r>
                      <a:r>
                        <a:rPr lang="en-US" altLang="ja-JP" sz="1700" b="0" i="0" u="none" strike="noStrike" dirty="0" smtClean="0">
                          <a:solidFill>
                            <a:srgbClr val="000000"/>
                          </a:solidFill>
                          <a:effectLst/>
                          <a:latin typeface="ＭＳ Ｐゴシック"/>
                          <a:ea typeface="ＭＳ Ｐゴシック"/>
                          <a:cs typeface="ＭＳ Ｐゴシック"/>
                        </a:rPr>
                        <a:t>)</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テキスト ボックス 8"/>
          <p:cNvSpPr txBox="1"/>
          <p:nvPr/>
        </p:nvSpPr>
        <p:spPr>
          <a:xfrm>
            <a:off x="457200" y="4503421"/>
            <a:ext cx="3289671" cy="369332"/>
          </a:xfrm>
          <a:prstGeom prst="rect">
            <a:avLst/>
          </a:prstGeom>
          <a:noFill/>
        </p:spPr>
        <p:txBody>
          <a:bodyPr wrap="square" rtlCol="0">
            <a:spAutoFit/>
          </a:bodyPr>
          <a:lstStyle/>
          <a:p>
            <a:pPr marL="285750" indent="-285750">
              <a:buFont typeface="Arial"/>
              <a:buChar char="•"/>
            </a:pPr>
            <a:r>
              <a:rPr lang="ja-JP" altLang="en-US" dirty="0">
                <a:solidFill>
                  <a:srgbClr val="0000FF"/>
                </a:solidFill>
              </a:rPr>
              <a:t>入出力ファイルの一括指定</a:t>
            </a:r>
            <a:endParaRPr kumimoji="1" lang="ja-JP" altLang="en-US" dirty="0">
              <a:solidFill>
                <a:srgbClr val="0000FF"/>
              </a:solidFill>
            </a:endParaRPr>
          </a:p>
        </p:txBody>
      </p:sp>
    </p:spTree>
    <p:extLst>
      <p:ext uri="{BB962C8B-B14F-4D97-AF65-F5344CB8AC3E}">
        <p14:creationId xmlns:p14="http://schemas.microsoft.com/office/powerpoint/2010/main" val="27348171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a:t>
            </a:r>
            <a:r>
              <a:rPr kumimoji="1" lang="en-US" altLang="ja-JP" dirty="0" smtClean="0"/>
              <a:t>k</a:t>
            </a:r>
            <a:r>
              <a:rPr kumimoji="1" lang="ja-JP" altLang="en-US" dirty="0" smtClean="0"/>
              <a:t>点の取り方</a:t>
            </a:r>
            <a:endParaRPr kumimoji="1" lang="ja-JP" altLang="en-US" dirty="0"/>
          </a:p>
        </p:txBody>
      </p:sp>
      <p:sp>
        <p:nvSpPr>
          <p:cNvPr id="5" name="テキスト ボックス 4"/>
          <p:cNvSpPr txBox="1"/>
          <p:nvPr/>
        </p:nvSpPr>
        <p:spPr>
          <a:xfrm>
            <a:off x="1681521" y="4620992"/>
            <a:ext cx="2657507" cy="2031325"/>
          </a:xfrm>
          <a:prstGeom prst="rect">
            <a:avLst/>
          </a:prstGeom>
          <a:noFill/>
          <a:ln w="19050">
            <a:solidFill>
              <a:schemeClr val="tx1"/>
            </a:solidFill>
          </a:ln>
        </p:spPr>
        <p:txBody>
          <a:bodyPr wrap="square" rtlCol="0">
            <a:spAutoFit/>
          </a:bodyPr>
          <a:lstStyle/>
          <a:p>
            <a:r>
              <a:rPr lang="nl-NL" altLang="ja-JP" dirty="0"/>
              <a:t># </a:t>
            </a:r>
            <a:r>
              <a:rPr lang="nl-NL" altLang="ja-JP" dirty="0" err="1"/>
              <a:t>k-points</a:t>
            </a:r>
            <a:r>
              <a:rPr lang="nl-NL" altLang="ja-JP" dirty="0"/>
              <a:t> </a:t>
            </a:r>
            <a:r>
              <a:rPr lang="nl-NL" altLang="ja-JP" dirty="0" smtClean="0"/>
              <a:t>data</a:t>
            </a:r>
          </a:p>
          <a:p>
            <a:r>
              <a:rPr lang="nl-NL" altLang="ja-JP" dirty="0" smtClean="0"/>
              <a:t>&amp;</a:t>
            </a:r>
            <a:r>
              <a:rPr lang="nl-NL" altLang="ja-JP" dirty="0" err="1" smtClean="0"/>
              <a:t>smpl</a:t>
            </a:r>
            <a:r>
              <a:rPr lang="nl-NL" altLang="ja-JP" dirty="0" smtClean="0"/>
              <a:t>_</a:t>
            </a:r>
            <a:r>
              <a:rPr lang="nl-NL" altLang="ja-JP" dirty="0" err="1" smtClean="0"/>
              <a:t>kpt</a:t>
            </a:r>
            <a:endParaRPr lang="nl-NL" altLang="ja-JP" dirty="0" smtClean="0"/>
          </a:p>
          <a:p>
            <a:r>
              <a:rPr lang="nl-NL" altLang="ja-JP" dirty="0" smtClean="0"/>
              <a:t>BZ_MESH </a:t>
            </a:r>
            <a:r>
              <a:rPr lang="nl-NL" altLang="ja-JP" dirty="0"/>
              <a:t>= 8,</a:t>
            </a:r>
          </a:p>
          <a:p>
            <a:r>
              <a:rPr lang="nl-NL" altLang="ja-JP" dirty="0" smtClean="0"/>
              <a:t>BZ_NUMBER_TILE  </a:t>
            </a:r>
            <a:r>
              <a:rPr lang="nl-NL" altLang="ja-JP" dirty="0"/>
              <a:t>= </a:t>
            </a:r>
            <a:r>
              <a:rPr lang="nl-NL" altLang="ja-JP" dirty="0" smtClean="0"/>
              <a:t>1</a:t>
            </a:r>
          </a:p>
          <a:p>
            <a:r>
              <a:rPr lang="nl-NL" altLang="ja-JP" dirty="0" smtClean="0"/>
              <a:t>/</a:t>
            </a:r>
            <a:endParaRPr lang="nl-NL" altLang="ja-JP" dirty="0"/>
          </a:p>
          <a:p>
            <a:r>
              <a:rPr lang="nl-NL" altLang="ja-JP" dirty="0"/>
              <a:t>     5     5     5</a:t>
            </a:r>
          </a:p>
          <a:p>
            <a:r>
              <a:rPr lang="nl-NL" altLang="ja-JP" dirty="0"/>
              <a:t>     2</a:t>
            </a:r>
            <a:r>
              <a:rPr lang="nl-NL" altLang="ja-JP" dirty="0" smtClean="0"/>
              <a:t>     </a:t>
            </a:r>
            <a:r>
              <a:rPr lang="nl-NL" altLang="ja-JP" dirty="0"/>
              <a:t>2</a:t>
            </a:r>
            <a:r>
              <a:rPr lang="nl-NL" altLang="ja-JP" dirty="0" smtClean="0"/>
              <a:t>     2</a:t>
            </a:r>
            <a:endParaRPr lang="nl-NL" altLang="ja-JP" dirty="0"/>
          </a:p>
        </p:txBody>
      </p:sp>
      <p:sp>
        <p:nvSpPr>
          <p:cNvPr id="6" name="右矢印 5"/>
          <p:cNvSpPr/>
          <p:nvPr/>
        </p:nvSpPr>
        <p:spPr>
          <a:xfrm>
            <a:off x="4809384" y="5376614"/>
            <a:ext cx="658497" cy="44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44573" y="5350004"/>
            <a:ext cx="1258021" cy="461665"/>
          </a:xfrm>
          <a:prstGeom prst="rect">
            <a:avLst/>
          </a:prstGeom>
          <a:noFill/>
          <a:ln w="19050">
            <a:solidFill>
              <a:schemeClr val="tx1"/>
            </a:solidFill>
          </a:ln>
        </p:spPr>
        <p:txBody>
          <a:bodyPr wrap="square" rtlCol="0">
            <a:spAutoFit/>
          </a:bodyPr>
          <a:lstStyle/>
          <a:p>
            <a:r>
              <a:rPr lang="en-US" altLang="ja-JP" sz="2400" dirty="0"/>
              <a:t>4</a:t>
            </a:r>
            <a:r>
              <a:rPr kumimoji="1" lang="en-US" altLang="ja-JP" sz="2400" dirty="0" smtClean="0"/>
              <a:t> x </a:t>
            </a:r>
            <a:r>
              <a:rPr lang="en-US" altLang="ja-JP" sz="2400" dirty="0" smtClean="0"/>
              <a:t>4</a:t>
            </a:r>
            <a:r>
              <a:rPr kumimoji="1" lang="en-US" altLang="ja-JP" sz="2400" dirty="0" smtClean="0"/>
              <a:t> x 4</a:t>
            </a:r>
            <a:endParaRPr kumimoji="1" lang="ja-JP" altLang="en-US" sz="2400"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22</a:t>
            </a:fld>
            <a:endParaRPr kumimoji="1" lang="ja-JP" altLang="en-US"/>
          </a:p>
        </p:txBody>
      </p:sp>
      <p:sp>
        <p:nvSpPr>
          <p:cNvPr id="11" name="正方形/長方形 10"/>
          <p:cNvSpPr/>
          <p:nvPr/>
        </p:nvSpPr>
        <p:spPr>
          <a:xfrm>
            <a:off x="1761661"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61661"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761661"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61661"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761659"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61659"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1659"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61659"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08383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08383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08383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08383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83831"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083831"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083831"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083831"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40600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0600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40600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0600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406000"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406000"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406000"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406000"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728174"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28174"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28174"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728174"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28172"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728172"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728172"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8172"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50345"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50345"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050345"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50345"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50343"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050343"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050343"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50343"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37251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37251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37251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7251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37251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37251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37251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7251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69468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69468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69468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69468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9468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69468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9468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69468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4016858"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4016858"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016858"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016858"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016856"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016856"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016856"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016856"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円/楕円 93"/>
          <p:cNvSpPr>
            <a:spLocks/>
          </p:cNvSpPr>
          <p:nvPr/>
        </p:nvSpPr>
        <p:spPr>
          <a:xfrm>
            <a:off x="2959345" y="2849024"/>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7" name="円/楕円 96"/>
          <p:cNvSpPr/>
          <p:nvPr/>
        </p:nvSpPr>
        <p:spPr>
          <a:xfrm>
            <a:off x="1992829"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1992832"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1992832"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1992832"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2637174" y="18703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2637177" y="25146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637177" y="31590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2637177" y="38033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281517"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281520"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281520"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3281520"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925858"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925861"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925861"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3925861"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3" name="円/楕円 112"/>
          <p:cNvSpPr>
            <a:spLocks/>
          </p:cNvSpPr>
          <p:nvPr/>
        </p:nvSpPr>
        <p:spPr>
          <a:xfrm>
            <a:off x="4570196" y="1238172"/>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343041" y="164422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4020871" y="132840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4345376" y="1324386"/>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7" name="テキスト ボックス 116"/>
          <p:cNvSpPr txBox="1"/>
          <p:nvPr/>
        </p:nvSpPr>
        <p:spPr>
          <a:xfrm>
            <a:off x="5698996" y="1410600"/>
            <a:ext cx="1708408" cy="1200329"/>
          </a:xfrm>
          <a:prstGeom prst="rect">
            <a:avLst/>
          </a:prstGeom>
          <a:noFill/>
        </p:spPr>
        <p:txBody>
          <a:bodyPr wrap="none" rtlCol="0">
            <a:spAutoFit/>
          </a:bodyPr>
          <a:lstStyle/>
          <a:p>
            <a:r>
              <a:rPr kumimoji="1" lang="en-US" altLang="ja-JP" b="1" dirty="0" err="1" smtClean="0">
                <a:latin typeface="Courier New"/>
                <a:ea typeface="ＭＳ Ｐゴシック"/>
                <a:cs typeface="Courier New"/>
              </a:rPr>
              <a:t>bz_mesh</a:t>
            </a:r>
            <a:r>
              <a:rPr kumimoji="1" lang="en-US" altLang="ja-JP" b="1" dirty="0" smtClean="0">
                <a:latin typeface="Courier New"/>
                <a:ea typeface="ＭＳ Ｐゴシック"/>
                <a:cs typeface="Courier New"/>
              </a:rPr>
              <a:t> = 8</a:t>
            </a:r>
          </a:p>
          <a:p>
            <a:r>
              <a:rPr lang="en-US" altLang="ja-JP" b="1" dirty="0" err="1" smtClean="0">
                <a:latin typeface="Courier New"/>
                <a:ea typeface="ＭＳ Ｐゴシック"/>
                <a:cs typeface="Courier New"/>
              </a:rPr>
              <a:t>mmm</a:t>
            </a:r>
            <a:r>
              <a:rPr lang="en-US" altLang="ja-JP" b="1" dirty="0" smtClean="0">
                <a:latin typeface="Courier New"/>
                <a:ea typeface="ＭＳ Ｐゴシック"/>
                <a:cs typeface="Courier New"/>
              </a:rPr>
              <a:t> =</a:t>
            </a:r>
          </a:p>
          <a:p>
            <a:r>
              <a:rPr lang="en-US" altLang="ja-JP" b="1" dirty="0" smtClean="0">
                <a:latin typeface="Courier New"/>
                <a:ea typeface="ＭＳ Ｐゴシック"/>
                <a:cs typeface="Courier New"/>
              </a:rPr>
              <a:t> 5, 5, 5</a:t>
            </a:r>
          </a:p>
          <a:p>
            <a:r>
              <a:rPr kumimoji="1" lang="en-US" altLang="ja-JP" b="1" dirty="0" smtClean="0">
                <a:latin typeface="Courier New"/>
                <a:ea typeface="ＭＳ Ｐゴシック"/>
                <a:cs typeface="Courier New"/>
              </a:rPr>
              <a:t> 2, 2, 2</a:t>
            </a:r>
            <a:endParaRPr kumimoji="1" lang="ja-JP" altLang="en-US" b="1" dirty="0">
              <a:latin typeface="Courier New"/>
              <a:ea typeface="ＭＳ Ｐゴシック"/>
              <a:cs typeface="Courier New"/>
            </a:endParaRPr>
          </a:p>
        </p:txBody>
      </p:sp>
      <p:sp>
        <p:nvSpPr>
          <p:cNvPr id="118" name="円/楕円 117"/>
          <p:cNvSpPr>
            <a:spLocks/>
          </p:cNvSpPr>
          <p:nvPr/>
        </p:nvSpPr>
        <p:spPr>
          <a:xfrm>
            <a:off x="5653573" y="2849023"/>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5937940" y="2699771"/>
            <a:ext cx="1431364" cy="369332"/>
          </a:xfrm>
          <a:prstGeom prst="rect">
            <a:avLst/>
          </a:prstGeom>
          <a:noFill/>
        </p:spPr>
        <p:txBody>
          <a:bodyPr wrap="none" rtlCol="0">
            <a:spAutoFit/>
          </a:bodyPr>
          <a:lstStyle/>
          <a:p>
            <a:r>
              <a:rPr kumimoji="1" lang="en-US" altLang="ja-JP" b="1" dirty="0" smtClean="0">
                <a:latin typeface="Courier New"/>
                <a:cs typeface="Courier New"/>
              </a:rPr>
              <a:t>(5, 5, 5)</a:t>
            </a:r>
            <a:endParaRPr kumimoji="1" lang="ja-JP" altLang="en-US" b="1" dirty="0">
              <a:latin typeface="Courier New"/>
              <a:cs typeface="Courier New"/>
            </a:endParaRPr>
          </a:p>
        </p:txBody>
      </p:sp>
      <p:sp>
        <p:nvSpPr>
          <p:cNvPr id="120" name="円/楕円 119"/>
          <p:cNvSpPr>
            <a:spLocks/>
          </p:cNvSpPr>
          <p:nvPr/>
        </p:nvSpPr>
        <p:spPr>
          <a:xfrm>
            <a:off x="5653573" y="3141123"/>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937940" y="2991871"/>
            <a:ext cx="1431364" cy="369332"/>
          </a:xfrm>
          <a:prstGeom prst="rect">
            <a:avLst/>
          </a:prstGeom>
          <a:noFill/>
        </p:spPr>
        <p:txBody>
          <a:bodyPr wrap="none" rtlCol="0">
            <a:spAutoFit/>
          </a:bodyPr>
          <a:lstStyle/>
          <a:p>
            <a:r>
              <a:rPr kumimoji="1" lang="en-US" altLang="ja-JP" b="1" dirty="0" smtClean="0">
                <a:latin typeface="Courier New"/>
                <a:cs typeface="Courier New"/>
              </a:rPr>
              <a:t>(0, 0, 0)</a:t>
            </a:r>
            <a:endParaRPr kumimoji="1" lang="ja-JP" altLang="en-US" b="1" dirty="0">
              <a:latin typeface="Courier New"/>
              <a:cs typeface="Courier New"/>
            </a:endParaRPr>
          </a:p>
        </p:txBody>
      </p:sp>
      <p:sp>
        <p:nvSpPr>
          <p:cNvPr id="122" name="円/楕円 121"/>
          <p:cNvSpPr>
            <a:spLocks/>
          </p:cNvSpPr>
          <p:nvPr/>
        </p:nvSpPr>
        <p:spPr>
          <a:xfrm>
            <a:off x="5653573" y="3456269"/>
            <a:ext cx="181999" cy="17242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テキスト ボックス 122"/>
          <p:cNvSpPr txBox="1"/>
          <p:nvPr/>
        </p:nvSpPr>
        <p:spPr>
          <a:xfrm>
            <a:off x="5937940" y="3307017"/>
            <a:ext cx="2401018" cy="369332"/>
          </a:xfrm>
          <a:prstGeom prst="rect">
            <a:avLst/>
          </a:prstGeom>
          <a:noFill/>
        </p:spPr>
        <p:txBody>
          <a:bodyPr wrap="none" rtlCol="0">
            <a:spAutoFit/>
          </a:bodyPr>
          <a:lstStyle/>
          <a:p>
            <a:r>
              <a:rPr kumimoji="1" lang="en-US" altLang="ja-JP" b="1" dirty="0" smtClean="0">
                <a:latin typeface="Courier New"/>
                <a:cs typeface="Courier New"/>
              </a:rPr>
              <a:t>sampled </a:t>
            </a:r>
            <a:r>
              <a:rPr kumimoji="1" lang="en-US" altLang="ja-JP" b="1" dirty="0" err="1" smtClean="0">
                <a:latin typeface="Courier New"/>
                <a:cs typeface="Courier New"/>
              </a:rPr>
              <a:t>k</a:t>
            </a:r>
            <a:r>
              <a:rPr kumimoji="1" lang="en-US" altLang="ja-JP" b="1" dirty="0" smtClean="0">
                <a:latin typeface="Courier New"/>
                <a:cs typeface="Courier New"/>
              </a:rPr>
              <a:t> points</a:t>
            </a:r>
            <a:endParaRPr kumimoji="1" lang="ja-JP" altLang="en-US" b="1" dirty="0">
              <a:latin typeface="Courier New"/>
              <a:cs typeface="Courier New"/>
            </a:endParaRPr>
          </a:p>
        </p:txBody>
      </p:sp>
      <p:sp>
        <p:nvSpPr>
          <p:cNvPr id="124" name="テキスト ボックス 123"/>
          <p:cNvSpPr txBox="1"/>
          <p:nvPr/>
        </p:nvSpPr>
        <p:spPr>
          <a:xfrm>
            <a:off x="5467881" y="5966575"/>
            <a:ext cx="2953528" cy="369332"/>
          </a:xfrm>
          <a:prstGeom prst="rect">
            <a:avLst/>
          </a:prstGeom>
          <a:noFill/>
        </p:spPr>
        <p:txBody>
          <a:bodyPr wrap="none" rtlCol="0">
            <a:spAutoFit/>
          </a:bodyPr>
          <a:lstStyle/>
          <a:p>
            <a:r>
              <a:rPr kumimoji="1" lang="en-US" altLang="ja-JP" dirty="0" smtClean="0"/>
              <a:t>Gamma</a:t>
            </a:r>
            <a:r>
              <a:rPr kumimoji="1" lang="ja-JP" altLang="en-US" dirty="0" smtClean="0"/>
              <a:t>点は避けるのが通常</a:t>
            </a:r>
            <a:endParaRPr kumimoji="1" lang="ja-JP" altLang="en-US" dirty="0"/>
          </a:p>
        </p:txBody>
      </p:sp>
      <p:sp>
        <p:nvSpPr>
          <p:cNvPr id="125" name="テキスト ボックス 124"/>
          <p:cNvSpPr txBox="1"/>
          <p:nvPr/>
        </p:nvSpPr>
        <p:spPr>
          <a:xfrm>
            <a:off x="5290081" y="3818149"/>
            <a:ext cx="3396719" cy="646331"/>
          </a:xfrm>
          <a:prstGeom prst="rect">
            <a:avLst/>
          </a:prstGeom>
          <a:noFill/>
        </p:spPr>
        <p:txBody>
          <a:bodyPr wrap="square" rtlCol="0">
            <a:spAutoFit/>
          </a:bodyPr>
          <a:lstStyle/>
          <a:p>
            <a:r>
              <a:rPr lang="ja-JP" altLang="en-US" dirty="0" smtClean="0"/>
              <a:t>これら</a:t>
            </a:r>
            <a:r>
              <a:rPr kumimoji="1" lang="ja-JP" altLang="en-US" dirty="0" smtClean="0"/>
              <a:t>グリッド点と対称性でつながる点もサンプルしたことになる</a:t>
            </a:r>
            <a:endParaRPr kumimoji="1" lang="ja-JP" altLang="en-US" dirty="0"/>
          </a:p>
        </p:txBody>
      </p:sp>
      <p:sp>
        <p:nvSpPr>
          <p:cNvPr id="126" name="テキスト ボックス 125"/>
          <p:cNvSpPr txBox="1"/>
          <p:nvPr/>
        </p:nvSpPr>
        <p:spPr>
          <a:xfrm>
            <a:off x="1115860" y="1238172"/>
            <a:ext cx="1291602" cy="369332"/>
          </a:xfrm>
          <a:prstGeom prst="rect">
            <a:avLst/>
          </a:prstGeom>
          <a:noFill/>
        </p:spPr>
        <p:txBody>
          <a:bodyPr wrap="none" rtlCol="0">
            <a:spAutoFit/>
          </a:bodyPr>
          <a:lstStyle/>
          <a:p>
            <a:r>
              <a:rPr kumimoji="1" lang="en-US" altLang="ja-JP" dirty="0" smtClean="0"/>
              <a:t>BZ</a:t>
            </a:r>
            <a:r>
              <a:rPr kumimoji="1" lang="ja-JP" altLang="en-US" dirty="0" smtClean="0"/>
              <a:t>境界まで</a:t>
            </a:r>
            <a:endParaRPr kumimoji="1" lang="ja-JP" altLang="en-US" dirty="0"/>
          </a:p>
        </p:txBody>
      </p:sp>
    </p:spTree>
    <p:extLst>
      <p:ext uri="{BB962C8B-B14F-4D97-AF65-F5344CB8AC3E}">
        <p14:creationId xmlns:p14="http://schemas.microsoft.com/office/powerpoint/2010/main" val="15335289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ログの確認</a:t>
            </a:r>
            <a:endParaRPr lang="ja-JP" altLang="en-US" dirty="0"/>
          </a:p>
        </p:txBody>
      </p:sp>
      <p:sp>
        <p:nvSpPr>
          <p:cNvPr id="3" name="コンテンツ プレースホルダ 2"/>
          <p:cNvSpPr>
            <a:spLocks noGrp="1"/>
          </p:cNvSpPr>
          <p:nvPr>
            <p:ph idx="1"/>
          </p:nvPr>
        </p:nvSpPr>
        <p:spPr/>
        <p:txBody>
          <a:bodyPr/>
          <a:lstStyle/>
          <a:p>
            <a:r>
              <a:rPr lang="ja-JP" altLang="en-US" dirty="0" smtClean="0"/>
              <a:t>電子状態が収束したか？</a:t>
            </a:r>
            <a:endParaRPr lang="en-US" altLang="ja-JP" dirty="0" smtClean="0"/>
          </a:p>
          <a:p>
            <a:pPr lvl="1"/>
            <a:r>
              <a:rPr lang="en-US" altLang="ja-JP" dirty="0" err="1" smtClean="0"/>
              <a:t>grep</a:t>
            </a:r>
            <a:r>
              <a:rPr lang="en-US" altLang="ja-JP" dirty="0" smtClean="0"/>
              <a:t> SQU</a:t>
            </a:r>
          </a:p>
          <a:p>
            <a:r>
              <a:rPr lang="ja-JP" altLang="en-US" dirty="0" smtClean="0"/>
              <a:t>構造最適化が収束したか？</a:t>
            </a:r>
            <a:endParaRPr lang="en-US" altLang="ja-JP" dirty="0" smtClean="0"/>
          </a:p>
          <a:p>
            <a:pPr lvl="1"/>
            <a:r>
              <a:rPr lang="en-US" altLang="ja-JP" dirty="0" err="1" smtClean="0"/>
              <a:t>grep</a:t>
            </a:r>
            <a:r>
              <a:rPr lang="en-US" altLang="ja-JP" dirty="0" smtClean="0"/>
              <a:t> ‘MAX FORCE’</a:t>
            </a:r>
          </a:p>
          <a:p>
            <a:pPr lvl="1"/>
            <a:r>
              <a:rPr lang="en-US" altLang="ja-JP" dirty="0" err="1" smtClean="0"/>
              <a:t>grep</a:t>
            </a:r>
            <a:r>
              <a:rPr lang="en-US" altLang="ja-JP" dirty="0" smtClean="0"/>
              <a:t> ‘MAX STRESS’</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23</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24</a:t>
            </a:fld>
            <a:endParaRPr kumimoji="1" lang="ja-JP" altLang="en-US"/>
          </a:p>
        </p:txBody>
      </p:sp>
      <p:sp>
        <p:nvSpPr>
          <p:cNvPr id="5" name="テキスト ボックス 4"/>
          <p:cNvSpPr txBox="1"/>
          <p:nvPr/>
        </p:nvSpPr>
        <p:spPr>
          <a:xfrm>
            <a:off x="298827" y="1731400"/>
            <a:ext cx="8561294" cy="4031873"/>
          </a:xfrm>
          <a:prstGeom prst="rect">
            <a:avLst/>
          </a:prstGeom>
          <a:noFill/>
        </p:spPr>
        <p:txBody>
          <a:bodyPr wrap="square" rtlCol="0">
            <a:spAutoFit/>
          </a:bodyPr>
          <a:lstStyle/>
          <a:p>
            <a:r>
              <a:rPr lang="hu-HU" altLang="ja-JP" sz="1600">
                <a:latin typeface="Courier"/>
                <a:cs typeface="Courier"/>
              </a:rPr>
              <a:t>&amp;struct_data</a:t>
            </a:r>
          </a:p>
          <a:p>
            <a:r>
              <a:rPr lang="hu-HU" altLang="ja-JP" sz="1600">
                <a:latin typeface="Courier"/>
                <a:cs typeface="Courier"/>
              </a:rPr>
              <a:t>lattice_factor =   0.9285000000E+01,</a:t>
            </a:r>
          </a:p>
          <a:p>
            <a:r>
              <a:rPr lang="hu-HU" altLang="ja-JP" sz="1600">
                <a:latin typeface="Courier"/>
                <a:cs typeface="Courier"/>
              </a:rPr>
              <a:t>lattice_list = </a:t>
            </a:r>
          </a:p>
          <a:p>
            <a:r>
              <a:rPr lang="hu-HU" altLang="ja-JP" sz="1600">
                <a:latin typeface="Courier"/>
                <a:cs typeface="Courier"/>
              </a:rPr>
              <a:t>    0.1000000000E+01,  0.0000000000E+00,  0.0000000000E+00,</a:t>
            </a:r>
          </a:p>
          <a:p>
            <a:r>
              <a:rPr lang="hu-HU" altLang="ja-JP" sz="1600">
                <a:latin typeface="Courier"/>
                <a:cs typeface="Courier"/>
              </a:rPr>
              <a:t>   -0.5000000000E+00,  0.8660254038E+00,  0.0000000000E+00,</a:t>
            </a:r>
          </a:p>
          <a:p>
            <a:r>
              <a:rPr lang="hu-HU" altLang="ja-JP" sz="1600">
                <a:latin typeface="Courier"/>
                <a:cs typeface="Courier"/>
              </a:rPr>
              <a:t>    0.0000000000E+00,  0.0000000000E+00,  0.1100100000E+01,</a:t>
            </a:r>
          </a:p>
          <a:p>
            <a:r>
              <a:rPr lang="hu-HU" altLang="ja-JP" sz="1600">
                <a:latin typeface="Courier"/>
                <a:cs typeface="Courier"/>
              </a:rPr>
              <a:t>total_energy =  -0.107901874022E+03,</a:t>
            </a:r>
          </a:p>
          <a:p>
            <a:r>
              <a:rPr lang="hu-HU" altLang="ja-JP" sz="1600">
                <a:latin typeface="Courier"/>
                <a:cs typeface="Courier"/>
              </a:rPr>
              <a:t>stress_tensor =</a:t>
            </a:r>
          </a:p>
          <a:p>
            <a:r>
              <a:rPr lang="hu-HU" altLang="ja-JP" sz="1600">
                <a:latin typeface="Courier"/>
                <a:cs typeface="Courier"/>
              </a:rPr>
              <a:t>    -0.170482915311E+01,  -0.170482915312E+01,  -0.170685120040E+01,</a:t>
            </a:r>
          </a:p>
          <a:p>
            <a:r>
              <a:rPr lang="hu-HU" altLang="ja-JP" sz="1600">
                <a:latin typeface="Courier"/>
                <a:cs typeface="Courier"/>
              </a:rPr>
              <a:t>    -0.103302701135E-10,  -0.178218494339E-10,   0.205139843874E-10,</a:t>
            </a:r>
          </a:p>
          <a:p>
            <a:r>
              <a:rPr lang="hu-HU" altLang="ja-JP" sz="1600">
                <a:latin typeface="Courier"/>
                <a:cs typeface="Courier"/>
              </a:rPr>
              <a:t>fermi_energy =   0.2477253674E+00,   0.2477253674E+00,</a:t>
            </a:r>
          </a:p>
          <a:p>
            <a:r>
              <a:rPr lang="hu-HU" altLang="ja-JP" sz="1600">
                <a:latin typeface="Courier"/>
                <a:cs typeface="Courier"/>
              </a:rPr>
              <a:t>number_element = 2,</a:t>
            </a:r>
          </a:p>
          <a:p>
            <a:r>
              <a:rPr lang="hu-HU" altLang="ja-JP" sz="1600">
                <a:latin typeface="Courier"/>
                <a:cs typeface="Courier"/>
              </a:rPr>
              <a:t>number_atom = 9,</a:t>
            </a:r>
          </a:p>
          <a:p>
            <a:r>
              <a:rPr lang="hu-HU" altLang="ja-JP" sz="1600">
                <a:latin typeface="Courier"/>
                <a:cs typeface="Courier"/>
              </a:rPr>
              <a:t>spin_polarization =   0.0000000000E+00,</a:t>
            </a:r>
          </a:p>
          <a:p>
            <a:r>
              <a:rPr lang="hu-HU" altLang="ja-JP" sz="1600">
                <a:latin typeface="Courier"/>
                <a:cs typeface="Courier"/>
              </a:rPr>
              <a:t>abs_spin_polarization =   0.0000000000E+00</a:t>
            </a:r>
          </a:p>
          <a:p>
            <a:r>
              <a:rPr lang="hu-HU" altLang="ja-JP" sz="1600">
                <a:latin typeface="Courier"/>
                <a:cs typeface="Courier"/>
              </a:rPr>
              <a:t>/</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4757278" y="2197763"/>
            <a:ext cx="1960282" cy="338554"/>
          </a:xfrm>
          <a:prstGeom prst="rect">
            <a:avLst/>
          </a:prstGeom>
          <a:noFill/>
        </p:spPr>
        <p:txBody>
          <a:bodyPr wrap="square" rtlCol="0">
            <a:spAutoFit/>
          </a:bodyPr>
          <a:lstStyle/>
          <a:p>
            <a:pPr algn="ctr"/>
            <a:r>
              <a:rPr lang="ja-JP" altLang="en-US" sz="1600">
                <a:solidFill>
                  <a:srgbClr val="FF6600"/>
                </a:solidFill>
              </a:rPr>
              <a:t>計算セルの形状</a:t>
            </a:r>
            <a:endParaRPr kumimoji="1" lang="ja-JP" altLang="en-US" sz="1600">
              <a:solidFill>
                <a:srgbClr val="FF6600"/>
              </a:solidFill>
            </a:endParaRPr>
          </a:p>
        </p:txBody>
      </p:sp>
      <p:sp>
        <p:nvSpPr>
          <p:cNvPr id="8" name="テキスト ボックス 7"/>
          <p:cNvSpPr txBox="1"/>
          <p:nvPr/>
        </p:nvSpPr>
        <p:spPr>
          <a:xfrm>
            <a:off x="4577986" y="3186870"/>
            <a:ext cx="1960282" cy="338554"/>
          </a:xfrm>
          <a:prstGeom prst="rect">
            <a:avLst/>
          </a:prstGeom>
          <a:noFill/>
        </p:spPr>
        <p:txBody>
          <a:bodyPr wrap="square" rtlCol="0">
            <a:spAutoFit/>
          </a:bodyPr>
          <a:lstStyle/>
          <a:p>
            <a:pPr algn="ctr"/>
            <a:r>
              <a:rPr lang="ja-JP" altLang="en-US" sz="1600">
                <a:solidFill>
                  <a:srgbClr val="FF6600"/>
                </a:solidFill>
              </a:rPr>
              <a:t>全エネルギー</a:t>
            </a:r>
            <a:endParaRPr lang="en-US" altLang="ja-JP" sz="1600">
              <a:solidFill>
                <a:srgbClr val="FF6600"/>
              </a:solidFill>
            </a:endParaRPr>
          </a:p>
        </p:txBody>
      </p:sp>
      <p:sp>
        <p:nvSpPr>
          <p:cNvPr id="9" name="テキスト ボックス 8"/>
          <p:cNvSpPr txBox="1"/>
          <p:nvPr/>
        </p:nvSpPr>
        <p:spPr>
          <a:xfrm>
            <a:off x="2504147" y="3433842"/>
            <a:ext cx="3083856" cy="338554"/>
          </a:xfrm>
          <a:prstGeom prst="rect">
            <a:avLst/>
          </a:prstGeom>
          <a:noFill/>
        </p:spPr>
        <p:txBody>
          <a:bodyPr wrap="square" rtlCol="0">
            <a:spAutoFit/>
          </a:bodyPr>
          <a:lstStyle/>
          <a:p>
            <a:pPr algn="ctr"/>
            <a:r>
              <a:rPr lang="ja-JP" altLang="en-US" sz="1600">
                <a:solidFill>
                  <a:srgbClr val="FF6600"/>
                </a:solidFill>
              </a:rPr>
              <a:t>ストレステンソル</a:t>
            </a:r>
            <a:r>
              <a:rPr lang="en-US" altLang="ja-JP" sz="1600">
                <a:solidFill>
                  <a:srgbClr val="FF6600"/>
                </a:solidFill>
              </a:rPr>
              <a:t> xx,yy.zz,yz,zx,xy</a:t>
            </a:r>
          </a:p>
        </p:txBody>
      </p:sp>
      <p:sp>
        <p:nvSpPr>
          <p:cNvPr id="10" name="テキスト ボックス 9"/>
          <p:cNvSpPr txBox="1"/>
          <p:nvPr/>
        </p:nvSpPr>
        <p:spPr>
          <a:xfrm>
            <a:off x="2811939" y="4426987"/>
            <a:ext cx="2148531" cy="338554"/>
          </a:xfrm>
          <a:prstGeom prst="rect">
            <a:avLst/>
          </a:prstGeom>
          <a:noFill/>
        </p:spPr>
        <p:txBody>
          <a:bodyPr wrap="square" rtlCol="0">
            <a:spAutoFit/>
          </a:bodyPr>
          <a:lstStyle/>
          <a:p>
            <a:pPr algn="ctr"/>
            <a:r>
              <a:rPr lang="ja-JP" altLang="en-US" sz="1600">
                <a:solidFill>
                  <a:srgbClr val="FF6600"/>
                </a:solidFill>
              </a:rPr>
              <a:t>計算セル中の元素数</a:t>
            </a:r>
            <a:endParaRPr kumimoji="1" lang="ja-JP" altLang="en-US" sz="1600">
              <a:solidFill>
                <a:srgbClr val="FF6600"/>
              </a:solidFill>
            </a:endParaRPr>
          </a:p>
        </p:txBody>
      </p:sp>
      <p:sp>
        <p:nvSpPr>
          <p:cNvPr id="11" name="テキスト ボックス 10"/>
          <p:cNvSpPr txBox="1"/>
          <p:nvPr/>
        </p:nvSpPr>
        <p:spPr>
          <a:xfrm>
            <a:off x="2811939" y="4656028"/>
            <a:ext cx="2148531" cy="338554"/>
          </a:xfrm>
          <a:prstGeom prst="rect">
            <a:avLst/>
          </a:prstGeom>
          <a:noFill/>
        </p:spPr>
        <p:txBody>
          <a:bodyPr wrap="square" rtlCol="0">
            <a:spAutoFit/>
          </a:bodyPr>
          <a:lstStyle/>
          <a:p>
            <a:pPr algn="ctr"/>
            <a:r>
              <a:rPr lang="ja-JP" altLang="en-US" sz="1600">
                <a:solidFill>
                  <a:srgbClr val="FF6600"/>
                </a:solidFill>
              </a:rPr>
              <a:t>計算セル中の原子数</a:t>
            </a:r>
            <a:endParaRPr kumimoji="1" lang="ja-JP" altLang="en-US" sz="1600">
              <a:solidFill>
                <a:srgbClr val="FF6600"/>
              </a:solidFill>
            </a:endParaRPr>
          </a:p>
        </p:txBody>
      </p:sp>
      <p:sp>
        <p:nvSpPr>
          <p:cNvPr id="12" name="テキスト ボックス 11"/>
          <p:cNvSpPr txBox="1"/>
          <p:nvPr/>
        </p:nvSpPr>
        <p:spPr>
          <a:xfrm>
            <a:off x="5112870" y="4894223"/>
            <a:ext cx="2148531" cy="338554"/>
          </a:xfrm>
          <a:prstGeom prst="rect">
            <a:avLst/>
          </a:prstGeom>
          <a:noFill/>
        </p:spPr>
        <p:txBody>
          <a:bodyPr wrap="square" rtlCol="0">
            <a:spAutoFit/>
          </a:bodyPr>
          <a:lstStyle/>
          <a:p>
            <a:pPr algn="ctr"/>
            <a:r>
              <a:rPr kumimoji="1" lang="ja-JP" altLang="en-US" sz="1600">
                <a:solidFill>
                  <a:srgbClr val="FF6600"/>
                </a:solidFill>
              </a:rPr>
              <a:t>スピン偏極量</a:t>
            </a:r>
          </a:p>
        </p:txBody>
      </p:sp>
      <p:sp>
        <p:nvSpPr>
          <p:cNvPr id="13" name="テキスト ボックス 12"/>
          <p:cNvSpPr txBox="1"/>
          <p:nvPr/>
        </p:nvSpPr>
        <p:spPr>
          <a:xfrm>
            <a:off x="4661653" y="5450938"/>
            <a:ext cx="2599747" cy="338554"/>
          </a:xfrm>
          <a:prstGeom prst="rect">
            <a:avLst/>
          </a:prstGeom>
          <a:noFill/>
        </p:spPr>
        <p:txBody>
          <a:bodyPr wrap="square" rtlCol="0">
            <a:spAutoFit/>
          </a:bodyPr>
          <a:lstStyle/>
          <a:p>
            <a:pPr algn="ctr"/>
            <a:r>
              <a:rPr kumimoji="1" lang="ja-JP" altLang="en-US" sz="1600">
                <a:solidFill>
                  <a:srgbClr val="FF6600"/>
                </a:solidFill>
              </a:rPr>
              <a:t>スピン偏極の絶対値の積分</a:t>
            </a:r>
          </a:p>
        </p:txBody>
      </p:sp>
      <p:sp>
        <p:nvSpPr>
          <p:cNvPr id="14" name="テキスト ボックス 13"/>
          <p:cNvSpPr txBox="1"/>
          <p:nvPr/>
        </p:nvSpPr>
        <p:spPr>
          <a:xfrm>
            <a:off x="6962589" y="4148827"/>
            <a:ext cx="1724211" cy="347145"/>
          </a:xfrm>
          <a:prstGeom prst="rect">
            <a:avLst/>
          </a:prstGeom>
          <a:noFill/>
        </p:spPr>
        <p:txBody>
          <a:bodyPr wrap="square" rtlCol="0">
            <a:spAutoFit/>
          </a:bodyPr>
          <a:lstStyle/>
          <a:p>
            <a:pPr algn="ctr"/>
            <a:r>
              <a:rPr kumimoji="1" lang="en-US" altLang="ja-JP" sz="1600">
                <a:solidFill>
                  <a:srgbClr val="FF6600"/>
                </a:solidFill>
              </a:rPr>
              <a:t>Fermi </a:t>
            </a:r>
            <a:r>
              <a:rPr kumimoji="1" lang="ja-JP" altLang="en-US" sz="1600">
                <a:solidFill>
                  <a:srgbClr val="FF6600"/>
                </a:solidFill>
              </a:rPr>
              <a:t>エネルギー</a:t>
            </a:r>
          </a:p>
        </p:txBody>
      </p:sp>
    </p:spTree>
    <p:extLst>
      <p:ext uri="{BB962C8B-B14F-4D97-AF65-F5344CB8AC3E}">
        <p14:creationId xmlns:p14="http://schemas.microsoft.com/office/powerpoint/2010/main" val="30329953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25</a:t>
            </a:fld>
            <a:endParaRPr kumimoji="1" lang="ja-JP" altLang="en-US"/>
          </a:p>
        </p:txBody>
      </p:sp>
      <p:sp>
        <p:nvSpPr>
          <p:cNvPr id="5" name="テキスト ボックス 4"/>
          <p:cNvSpPr txBox="1"/>
          <p:nvPr/>
        </p:nvSpPr>
        <p:spPr>
          <a:xfrm>
            <a:off x="298827" y="1596931"/>
            <a:ext cx="8561294" cy="5016759"/>
          </a:xfrm>
          <a:prstGeom prst="rect">
            <a:avLst/>
          </a:prstGeom>
          <a:noFill/>
        </p:spPr>
        <p:txBody>
          <a:bodyPr wrap="square" rtlCol="0">
            <a:spAutoFit/>
          </a:bodyPr>
          <a:lstStyle/>
          <a:p>
            <a:r>
              <a:rPr lang="en-US" altLang="ja-JP" sz="1600">
                <a:latin typeface="Courier"/>
                <a:cs typeface="Courier"/>
              </a:rPr>
              <a:t># valence_charge, nucleous_charge</a:t>
            </a:r>
          </a:p>
          <a:p>
            <a:r>
              <a:rPr lang="en-US" altLang="ja-JP" sz="1600">
                <a:latin typeface="Courier"/>
                <a:cs typeface="Courier"/>
              </a:rPr>
              <a:t>   4.00000000  14.00000000</a:t>
            </a:r>
          </a:p>
          <a:p>
            <a:r>
              <a:rPr lang="en-US" altLang="ja-JP" sz="1600">
                <a:latin typeface="Courier"/>
                <a:cs typeface="Courier"/>
              </a:rPr>
              <a:t>   6.00000000   8.00000000</a:t>
            </a:r>
          </a:p>
          <a:p>
            <a:endParaRPr lang="en-US" altLang="ja-JP" sz="1600">
              <a:latin typeface="Courier"/>
              <a:cs typeface="Courier"/>
            </a:endParaRPr>
          </a:p>
          <a:p>
            <a:r>
              <a:rPr lang="en-US" altLang="ja-JP" sz="1600">
                <a:latin typeface="Courier"/>
                <a:cs typeface="Courier"/>
              </a:rPr>
              <a:t># atom_kind, atom_position by cell coordinate</a:t>
            </a:r>
          </a:p>
          <a:p>
            <a:r>
              <a:rPr lang="en-US" altLang="ja-JP" sz="1600">
                <a:latin typeface="Courier"/>
                <a:cs typeface="Courier"/>
              </a:rPr>
              <a:t>  1   0.464898258749  0.000000000000  0.666666666666</a:t>
            </a:r>
          </a:p>
          <a:p>
            <a:r>
              <a:rPr lang="en-US" altLang="ja-JP" sz="1600">
                <a:latin typeface="Courier"/>
                <a:cs typeface="Courier"/>
              </a:rPr>
              <a:t>  1   0.000000000000  0.464898258749  0.333333333333</a:t>
            </a:r>
          </a:p>
          <a:p>
            <a:r>
              <a:rPr lang="en-US" altLang="ja-JP" sz="1600">
                <a:latin typeface="Courier"/>
                <a:cs typeface="Courier"/>
              </a:rPr>
              <a:t>  1   0.535101741251  0.535101741251  0.000000000000</a:t>
            </a:r>
          </a:p>
          <a:p>
            <a:r>
              <a:rPr lang="en-US" altLang="ja-JP" sz="1600">
                <a:latin typeface="Courier"/>
                <a:cs typeface="Courier"/>
              </a:rPr>
              <a:t>  ...</a:t>
            </a:r>
          </a:p>
          <a:p>
            <a:endParaRPr lang="en-US" altLang="ja-JP" sz="1600">
              <a:latin typeface="Courier"/>
              <a:cs typeface="Courier"/>
            </a:endParaRPr>
          </a:p>
          <a:p>
            <a:r>
              <a:rPr lang="en-US" altLang="ja-JP" sz="1600">
                <a:latin typeface="Courier"/>
                <a:cs typeface="Courier"/>
              </a:rPr>
              <a:t># force by Cartesian coordinate</a:t>
            </a:r>
          </a:p>
          <a:p>
            <a:r>
              <a:rPr lang="en-US" altLang="ja-JP" sz="1600">
                <a:latin typeface="Courier"/>
                <a:cs typeface="Courier"/>
              </a:rPr>
              <a:t>  -0.531656022443E-04   0.517893753374E-17  -0.510818882727E-19</a:t>
            </a:r>
          </a:p>
          <a:p>
            <a:r>
              <a:rPr lang="en-US" altLang="ja-JP" sz="1600">
                <a:latin typeface="Courier"/>
                <a:cs typeface="Courier"/>
              </a:rPr>
              <a:t>   0.265828011222E-04  -0.460427621511E-04   0.560781276205E-20</a:t>
            </a:r>
          </a:p>
          <a:p>
            <a:r>
              <a:rPr lang="en-US" altLang="ja-JP" sz="1600">
                <a:latin typeface="Courier"/>
                <a:cs typeface="Courier"/>
              </a:rPr>
              <a:t>   0.265828011222E-04   0.460427621511E-04   0.563890974450E-19</a:t>
            </a:r>
          </a:p>
          <a:p>
            <a:r>
              <a:rPr lang="en-US" altLang="ja-JP" sz="1600">
                <a:latin typeface="Courier"/>
                <a:cs typeface="Courier"/>
              </a:rPr>
              <a:t>  ...</a:t>
            </a:r>
          </a:p>
          <a:p>
            <a:r>
              <a:rPr lang="en-US" altLang="ja-JP" sz="1600">
                <a:latin typeface="Courier"/>
                <a:cs typeface="Courier"/>
              </a:rPr>
              <a:t>  </a:t>
            </a:r>
          </a:p>
          <a:p>
            <a:r>
              <a:rPr lang="en-US" altLang="ja-JP" sz="1600">
                <a:latin typeface="Courier"/>
                <a:cs typeface="Courier"/>
              </a:rPr>
              <a:t># orbital eigen value</a:t>
            </a:r>
          </a:p>
          <a:p>
            <a:r>
              <a:rPr lang="en-US" altLang="ja-JP" sz="1600">
                <a:latin typeface="Courier"/>
                <a:cs typeface="Courier"/>
              </a:rPr>
              <a:t># sk =  -0.3333333  0.6666667  0.2500000</a:t>
            </a:r>
          </a:p>
          <a:p>
            <a:r>
              <a:rPr lang="en-US" altLang="ja-JP" sz="1600">
                <a:latin typeface="Courier"/>
                <a:cs typeface="Courier"/>
              </a:rPr>
              <a:t>  0  -0.6009E+00 -0.5897E+00 -0.5725E+00 -0.5503E+00 -0.5502E+00</a:t>
            </a:r>
          </a:p>
          <a:p>
            <a:r>
              <a:rPr lang="en-US" altLang="ja-JP" sz="1600">
                <a:latin typeface="Courier"/>
                <a:cs typeface="Courier"/>
              </a:rPr>
              <a:t>     -0.5481E+00 -0.1991E+00 -0.1593E+00 -0.1402E+00 -0.9424E-01</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3920573" y="2003530"/>
            <a:ext cx="2937428" cy="338554"/>
          </a:xfrm>
          <a:prstGeom prst="rect">
            <a:avLst/>
          </a:prstGeom>
          <a:noFill/>
        </p:spPr>
        <p:txBody>
          <a:bodyPr wrap="square" rtlCol="0">
            <a:spAutoFit/>
          </a:bodyPr>
          <a:lstStyle/>
          <a:p>
            <a:pPr algn="ctr"/>
            <a:r>
              <a:rPr kumimoji="1" lang="ja-JP" altLang="en-US" sz="1600">
                <a:solidFill>
                  <a:srgbClr val="FF6600"/>
                </a:solidFill>
              </a:rPr>
              <a:t>元素ごとの価電子数、原子番号</a:t>
            </a:r>
          </a:p>
        </p:txBody>
      </p:sp>
      <p:sp>
        <p:nvSpPr>
          <p:cNvPr id="8" name="テキスト ボックス 7"/>
          <p:cNvSpPr txBox="1"/>
          <p:nvPr/>
        </p:nvSpPr>
        <p:spPr>
          <a:xfrm>
            <a:off x="6843066" y="2999108"/>
            <a:ext cx="2017055" cy="584776"/>
          </a:xfrm>
          <a:prstGeom prst="rect">
            <a:avLst/>
          </a:prstGeom>
          <a:noFill/>
        </p:spPr>
        <p:txBody>
          <a:bodyPr wrap="square" rtlCol="0">
            <a:spAutoFit/>
          </a:bodyPr>
          <a:lstStyle/>
          <a:p>
            <a:pPr algn="ctr"/>
            <a:r>
              <a:rPr lang="ja-JP" altLang="en-US" sz="1600">
                <a:solidFill>
                  <a:srgbClr val="FF6600"/>
                </a:solidFill>
              </a:rPr>
              <a:t>原子種の番号、セル座標での原子位置</a:t>
            </a:r>
            <a:endParaRPr lang="en-US" altLang="ja-JP" sz="1600">
              <a:solidFill>
                <a:srgbClr val="FF6600"/>
              </a:solidFill>
            </a:endParaRPr>
          </a:p>
        </p:txBody>
      </p:sp>
      <p:sp>
        <p:nvSpPr>
          <p:cNvPr id="13" name="テキスト ボックス 12"/>
          <p:cNvSpPr txBox="1"/>
          <p:nvPr/>
        </p:nvSpPr>
        <p:spPr>
          <a:xfrm>
            <a:off x="4437535" y="3981785"/>
            <a:ext cx="2913523" cy="338554"/>
          </a:xfrm>
          <a:prstGeom prst="rect">
            <a:avLst/>
          </a:prstGeom>
          <a:noFill/>
        </p:spPr>
        <p:txBody>
          <a:bodyPr wrap="square" rtlCol="0">
            <a:spAutoFit/>
          </a:bodyPr>
          <a:lstStyle/>
          <a:p>
            <a:pPr algn="ctr"/>
            <a:r>
              <a:rPr kumimoji="1" lang="ja-JP" altLang="en-US" sz="1600">
                <a:solidFill>
                  <a:srgbClr val="FF6600"/>
                </a:solidFill>
              </a:rPr>
              <a:t>原子に働く力（デカルト座標系）</a:t>
            </a:r>
          </a:p>
        </p:txBody>
      </p:sp>
      <p:sp>
        <p:nvSpPr>
          <p:cNvPr id="14" name="テキスト ボックス 13"/>
          <p:cNvSpPr txBox="1"/>
          <p:nvPr/>
        </p:nvSpPr>
        <p:spPr>
          <a:xfrm>
            <a:off x="3140642" y="5449008"/>
            <a:ext cx="3263148" cy="338554"/>
          </a:xfrm>
          <a:prstGeom prst="rect">
            <a:avLst/>
          </a:prstGeom>
          <a:noFill/>
        </p:spPr>
        <p:txBody>
          <a:bodyPr wrap="square" rtlCol="0">
            <a:spAutoFit/>
          </a:bodyPr>
          <a:lstStyle/>
          <a:p>
            <a:pPr algn="ctr"/>
            <a:r>
              <a:rPr lang="ja-JP" altLang="en-US" sz="1600">
                <a:solidFill>
                  <a:srgbClr val="FF6600"/>
                </a:solidFill>
              </a:rPr>
              <a:t>サンプル</a:t>
            </a:r>
            <a:r>
              <a:rPr lang="en-US" altLang="ja-JP" sz="1600">
                <a:solidFill>
                  <a:srgbClr val="FF6600"/>
                </a:solidFill>
              </a:rPr>
              <a:t>k</a:t>
            </a:r>
            <a:r>
              <a:rPr lang="ja-JP" altLang="en-US" sz="1600">
                <a:solidFill>
                  <a:srgbClr val="FF6600"/>
                </a:solidFill>
              </a:rPr>
              <a:t>点ごとの軌道エネルギー</a:t>
            </a:r>
            <a:endParaRPr kumimoji="1" lang="ja-JP" altLang="en-US" sz="1600">
              <a:solidFill>
                <a:srgbClr val="FF6600"/>
              </a:solidFill>
            </a:endParaRPr>
          </a:p>
        </p:txBody>
      </p:sp>
      <p:sp>
        <p:nvSpPr>
          <p:cNvPr id="15" name="テキスト ボックス 14"/>
          <p:cNvSpPr txBox="1"/>
          <p:nvPr/>
        </p:nvSpPr>
        <p:spPr>
          <a:xfrm>
            <a:off x="5136787" y="5740803"/>
            <a:ext cx="3263148" cy="338554"/>
          </a:xfrm>
          <a:prstGeom prst="rect">
            <a:avLst/>
          </a:prstGeom>
          <a:noFill/>
        </p:spPr>
        <p:txBody>
          <a:bodyPr wrap="square" rtlCol="0">
            <a:spAutoFit/>
          </a:bodyPr>
          <a:lstStyle/>
          <a:p>
            <a:pPr algn="ctr"/>
            <a:r>
              <a:rPr lang="ja-JP" altLang="en-US" sz="1600">
                <a:solidFill>
                  <a:srgbClr val="FF6600"/>
                </a:solidFill>
              </a:rPr>
              <a:t>セル座標でのサンプル</a:t>
            </a:r>
            <a:r>
              <a:rPr lang="en-US" altLang="ja-JP" sz="1600">
                <a:solidFill>
                  <a:srgbClr val="FF6600"/>
                </a:solidFill>
              </a:rPr>
              <a:t>k</a:t>
            </a:r>
            <a:r>
              <a:rPr lang="ja-JP" altLang="en-US" sz="1600">
                <a:solidFill>
                  <a:srgbClr val="FF6600"/>
                </a:solidFill>
              </a:rPr>
              <a:t>点位置</a:t>
            </a:r>
            <a:endParaRPr kumimoji="1" lang="ja-JP" altLang="en-US" sz="1600">
              <a:solidFill>
                <a:srgbClr val="FF6600"/>
              </a:solidFill>
            </a:endParaRPr>
          </a:p>
        </p:txBody>
      </p:sp>
    </p:spTree>
    <p:extLst>
      <p:ext uri="{BB962C8B-B14F-4D97-AF65-F5344CB8AC3E}">
        <p14:creationId xmlns:p14="http://schemas.microsoft.com/office/powerpoint/2010/main" val="1233057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原子構造</a:t>
            </a:r>
            <a:r>
              <a:rPr lang="ja-JP" altLang="en-US" dirty="0" smtClean="0"/>
              <a:t>の可視化</a:t>
            </a:r>
            <a:endParaRPr lang="ja-JP" altLang="en-US"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kumimoji="1" lang="ja-JP" altLang="en-US" sz="2800"/>
              <a:t>入力データファイル</a:t>
            </a:r>
            <a:r>
              <a:rPr kumimoji="1" lang="en-US" altLang="ja-JP" sz="2800"/>
              <a:t>(*.cg)</a:t>
            </a:r>
          </a:p>
          <a:p>
            <a:pPr lvl="1"/>
            <a:r>
              <a:rPr lang="en-US" altLang="ja-JP" sz="2400"/>
              <a:t>$ xticonv xyz example.cg &gt; example.xyz # xyz</a:t>
            </a:r>
            <a:r>
              <a:rPr lang="ja-JP" altLang="en-US" sz="2400"/>
              <a:t>形式</a:t>
            </a:r>
            <a:endParaRPr lang="en-US" altLang="ja-JP" sz="2400"/>
          </a:p>
          <a:p>
            <a:pPr lvl="1"/>
            <a:r>
              <a:rPr lang="en-US" altLang="ja-JP" sz="2400"/>
              <a:t>$ xticonv cif example.cg &gt; example.xyz # cif</a:t>
            </a:r>
            <a:r>
              <a:rPr lang="ja-JP" altLang="en-US" sz="2400"/>
              <a:t>形式</a:t>
            </a:r>
            <a:endParaRPr lang="en-US" altLang="ja-JP" sz="2400"/>
          </a:p>
          <a:p>
            <a:pPr lvl="1"/>
            <a:r>
              <a:rPr lang="en-US" altLang="ja-JP" sz="2400"/>
              <a:t>TAPIOCA</a:t>
            </a:r>
            <a:r>
              <a:rPr lang="ja-JP" altLang="en-US" sz="2400"/>
              <a:t>を使う</a:t>
            </a:r>
          </a:p>
          <a:p>
            <a:r>
              <a:rPr kumimoji="1" lang="ja-JP" altLang="en-US" sz="2800"/>
              <a:t>結果のサマリ</a:t>
            </a:r>
            <a:r>
              <a:rPr kumimoji="1" lang="en-US" altLang="ja-JP" sz="2800"/>
              <a:t>(*.str)</a:t>
            </a:r>
          </a:p>
          <a:p>
            <a:pPr lvl="1"/>
            <a:r>
              <a:rPr lang="en-US" altLang="ja-JP" sz="2400"/>
              <a:t>$ strconv xyz example.</a:t>
            </a:r>
            <a:r>
              <a:rPr lang="en-US" altLang="ja-JP" sz="2400">
                <a:solidFill>
                  <a:srgbClr val="FF0000"/>
                </a:solidFill>
              </a:rPr>
              <a:t>str</a:t>
            </a:r>
            <a:r>
              <a:rPr lang="en-US" altLang="ja-JP" sz="2400"/>
              <a:t> &gt; example.xyz # xyz</a:t>
            </a:r>
            <a:r>
              <a:rPr lang="ja-JP" altLang="en-US" sz="2400"/>
              <a:t>形式</a:t>
            </a:r>
            <a:endParaRPr lang="en-US" altLang="ja-JP" sz="2400"/>
          </a:p>
          <a:p>
            <a:pPr lvl="1"/>
            <a:r>
              <a:rPr lang="en-US" altLang="ja-JP" sz="2400"/>
              <a:t>$ strconv cif example.</a:t>
            </a:r>
            <a:r>
              <a:rPr lang="en-US" altLang="ja-JP" sz="2400">
                <a:solidFill>
                  <a:srgbClr val="FF0000"/>
                </a:solidFill>
              </a:rPr>
              <a:t>`</a:t>
            </a:r>
            <a:r>
              <a:rPr lang="en-US" altLang="ja-JP" sz="2400"/>
              <a:t> &gt; example.</a:t>
            </a:r>
            <a:r>
              <a:rPr lang="en-US" altLang="ja-JP" sz="2400">
                <a:solidFill>
                  <a:srgbClr val="FF0000"/>
                </a:solidFill>
              </a:rPr>
              <a:t>cif</a:t>
            </a:r>
            <a:r>
              <a:rPr lang="en-US" altLang="ja-JP" sz="2400"/>
              <a:t> # cif</a:t>
            </a:r>
            <a:r>
              <a:rPr lang="ja-JP" altLang="en-US" sz="2400"/>
              <a:t>形式</a:t>
            </a:r>
            <a:endParaRPr lang="en-US" altLang="ja-JP" sz="2400"/>
          </a:p>
          <a:p>
            <a:r>
              <a:rPr lang="ja-JP" altLang="en-US" sz="2800"/>
              <a:t>表示ソフト</a:t>
            </a:r>
            <a:endParaRPr lang="en-US" altLang="ja-JP" sz="2800"/>
          </a:p>
          <a:p>
            <a:pPr lvl="1"/>
            <a:r>
              <a:rPr lang="en-US" altLang="ja-JP" sz="2400"/>
              <a:t>TAPIOCA, VESTA, Jmol</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26</a:t>
            </a:fld>
            <a:endParaRPr kumimoji="1" lang="ja-JP" altLang="en-US"/>
          </a:p>
        </p:txBody>
      </p:sp>
    </p:spTree>
    <p:extLst>
      <p:ext uri="{BB962C8B-B14F-4D97-AF65-F5344CB8AC3E}">
        <p14:creationId xmlns:p14="http://schemas.microsoft.com/office/powerpoint/2010/main" val="5228744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電子密度、局所ポテンシャル</a:t>
            </a:r>
            <a:r>
              <a:rPr lang="ja-JP" altLang="en-US" sz="3200" dirty="0" smtClean="0"/>
              <a:t>の可視化</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電子密度</a:t>
            </a:r>
            <a:r>
              <a:rPr lang="en-US" altLang="ja-JP" sz="2400"/>
              <a:t>: *.rho</a:t>
            </a:r>
            <a:r>
              <a:rPr lang="ja-JP" altLang="en-US" sz="2400"/>
              <a:t>ファイル</a:t>
            </a:r>
            <a:endParaRPr lang="en-US" altLang="ja-JP" sz="2400"/>
          </a:p>
          <a:p>
            <a:pPr lvl="1"/>
            <a:r>
              <a:rPr lang="en-US" altLang="ja-JP" sz="2000"/>
              <a:t>rho2dx: OpenDX</a:t>
            </a:r>
            <a:r>
              <a:rPr lang="ja-JP" altLang="en-US" sz="2000"/>
              <a:t>形式への変換。</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exrho2dx: rho2dx</a:t>
            </a:r>
            <a:r>
              <a:rPr lang="ja-JP" altLang="en-US" sz="2000"/>
              <a:t>と同様だが拡張セルで出力する</a:t>
            </a:r>
            <a:endParaRPr lang="en-US" altLang="ja-JP" sz="2000"/>
          </a:p>
          <a:p>
            <a:pPr lvl="1"/>
            <a:r>
              <a:rPr lang="en-US" altLang="ja-JP" sz="2000"/>
              <a:t>rho2xsf: XCrysden</a:t>
            </a:r>
            <a:r>
              <a:rPr lang="ja-JP" altLang="en-US" sz="2000"/>
              <a:t>形式への変換。</a:t>
            </a:r>
            <a:r>
              <a:rPr lang="en-US" altLang="ja-JP" sz="2000"/>
              <a:t>VESTA</a:t>
            </a:r>
            <a:r>
              <a:rPr lang="ja-JP" altLang="en-US" sz="2000"/>
              <a:t>に読ませるのに使う</a:t>
            </a:r>
            <a:endParaRPr lang="en-US" altLang="ja-JP" sz="2000"/>
          </a:p>
          <a:p>
            <a:pPr lvl="1"/>
            <a:r>
              <a:rPr lang="en-US" altLang="ja-JP" sz="2000"/>
              <a:t>rhomm:</a:t>
            </a:r>
            <a:r>
              <a:rPr lang="ja-JP" altLang="en-US" sz="2000"/>
              <a:t>電荷密度の最大最小を第</a:t>
            </a:r>
            <a:r>
              <a:rPr lang="en-US" altLang="ja-JP" sz="2000"/>
              <a:t>3</a:t>
            </a:r>
            <a:r>
              <a:rPr lang="ja-JP" altLang="en-US" sz="2000"/>
              <a:t>格子ベクトルにそって調べる</a:t>
            </a:r>
            <a:endParaRPr lang="en-US" altLang="ja-JP" sz="2000"/>
          </a:p>
          <a:p>
            <a:r>
              <a:rPr lang="ja-JP" altLang="en-US" sz="2400"/>
              <a:t>局所ポテンシャル</a:t>
            </a:r>
            <a:r>
              <a:rPr lang="en-US" altLang="ja-JP" sz="2400"/>
              <a:t>: *.lpt</a:t>
            </a:r>
            <a:r>
              <a:rPr lang="ja-JP" altLang="en-US" sz="2400"/>
              <a:t>ファイル</a:t>
            </a:r>
            <a:endParaRPr lang="en-US" altLang="ja-JP" sz="2400"/>
          </a:p>
          <a:p>
            <a:pPr lvl="1"/>
            <a:r>
              <a:rPr lang="en-US" altLang="ja-JP" sz="2000"/>
              <a:t>lpt2dx: OpenDX</a:t>
            </a:r>
            <a:r>
              <a:rPr lang="ja-JP" altLang="en-US" sz="2000"/>
              <a:t>形式への変換　</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lptmm: </a:t>
            </a:r>
            <a:r>
              <a:rPr lang="ja-JP" altLang="en-US" sz="2000"/>
              <a:t>局所ポテンシャルに対する</a:t>
            </a:r>
            <a:r>
              <a:rPr lang="en-US" altLang="ja-JP" sz="2000"/>
              <a:t>rhomm</a:t>
            </a:r>
            <a:r>
              <a:rPr lang="ja-JP" altLang="en-US" sz="2000"/>
              <a:t>。仕事関数を調べる。</a:t>
            </a:r>
            <a:endParaRPr lang="en-US" altLang="ja-JP" sz="2000"/>
          </a:p>
          <a:p>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27</a:t>
            </a:fld>
            <a:endParaRPr kumimoji="1" lang="ja-JP" altLang="en-US"/>
          </a:p>
        </p:txBody>
      </p:sp>
    </p:spTree>
    <p:extLst>
      <p:ext uri="{BB962C8B-B14F-4D97-AF65-F5344CB8AC3E}">
        <p14:creationId xmlns:p14="http://schemas.microsoft.com/office/powerpoint/2010/main" val="39328098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バンド図のデータ（</a:t>
            </a:r>
            <a:r>
              <a:rPr lang="en-US" altLang="ja-JP" sz="3200" dirty="0"/>
              <a:t>*.band)</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厳密には</a:t>
            </a:r>
            <a:r>
              <a:rPr lang="ja-JP" altLang="en-US" sz="2400" b="1"/>
              <a:t>ブリュアンゾーン内を折れ線でトレースした時の固有値のデータ。</a:t>
            </a:r>
            <a:endParaRPr lang="en-US" altLang="ja-JP" sz="2400" b="1"/>
          </a:p>
          <a:p>
            <a:pPr lvl="1"/>
            <a:r>
              <a:rPr lang="en-US" altLang="ja-JP" sz="2000" b="1"/>
              <a:t>vbpef</a:t>
            </a:r>
            <a:r>
              <a:rPr lang="ja-JP" altLang="en-US" sz="2000" b="1"/>
              <a:t>によって、局所ポテンシャルを固定して計算する</a:t>
            </a:r>
            <a:endParaRPr lang="en-US" altLang="ja-JP" sz="2000" b="1"/>
          </a:p>
          <a:p>
            <a:pPr lvl="1"/>
            <a:r>
              <a:rPr lang="ja-JP" altLang="en-US" sz="2000" b="1"/>
              <a:t>同時に波動関数データ</a:t>
            </a:r>
            <a:r>
              <a:rPr lang="en-US" altLang="ja-JP" sz="2000" b="1"/>
              <a:t>(*.wfk)</a:t>
            </a:r>
            <a:r>
              <a:rPr lang="ja-JP" altLang="en-US" sz="2000" b="1"/>
              <a:t>や軌道の電荷密度データ</a:t>
            </a:r>
            <a:r>
              <a:rPr lang="en-US" altLang="ja-JP" sz="2000" b="1"/>
              <a:t>(*.rhok)</a:t>
            </a:r>
            <a:br>
              <a:rPr lang="en-US" altLang="ja-JP" sz="2000" b="1"/>
            </a:br>
            <a:r>
              <a:rPr lang="ja-JP" altLang="en-US" sz="2000" b="1"/>
              <a:t>を計算することもできる。</a:t>
            </a:r>
            <a:endParaRPr lang="en-US" altLang="ja-JP" sz="2000" b="1"/>
          </a:p>
          <a:p>
            <a:r>
              <a:rPr lang="en-US" altLang="ja-JP" sz="2400"/>
              <a:t>$ vbpef2gp-lsda –fexample example.band –e [EF]</a:t>
            </a:r>
            <a:br>
              <a:rPr lang="en-US" altLang="ja-JP" sz="2400"/>
            </a:br>
            <a:r>
              <a:rPr lang="ja-JP" altLang="en-US" sz="2400"/>
              <a:t>で描画のための</a:t>
            </a:r>
            <a:r>
              <a:rPr lang="en-US" altLang="ja-JP" sz="2400"/>
              <a:t>gnuplot</a:t>
            </a:r>
            <a:r>
              <a:rPr lang="ja-JP" altLang="en-US" sz="2400"/>
              <a:t>の入力データ</a:t>
            </a:r>
            <a:r>
              <a:rPr lang="en-US" altLang="ja-JP" sz="2400"/>
              <a:t>example.gp</a:t>
            </a:r>
            <a:r>
              <a:rPr lang="ja-JP" altLang="en-US" sz="2400"/>
              <a:t>ができる。</a:t>
            </a:r>
            <a:r>
              <a:rPr lang="en-US" altLang="ja-JP" sz="2400"/>
              <a:t/>
            </a:r>
            <a:br>
              <a:rPr lang="en-US" altLang="ja-JP" sz="2400"/>
            </a:br>
            <a:r>
              <a:rPr lang="en-US" altLang="ja-JP" sz="2400"/>
              <a:t>[EF]</a:t>
            </a:r>
            <a:r>
              <a:rPr lang="ja-JP" altLang="en-US" sz="2400"/>
              <a:t>は</a:t>
            </a:r>
            <a:r>
              <a:rPr lang="en-US" altLang="ja-JP" sz="2400"/>
              <a:t>Fermi</a:t>
            </a:r>
            <a:r>
              <a:rPr lang="ja-JP" altLang="en-US" sz="2400"/>
              <a:t>エネルギーだが</a:t>
            </a:r>
            <a:r>
              <a:rPr lang="en-US" altLang="ja-JP" sz="2400"/>
              <a:t>eV</a:t>
            </a:r>
            <a:r>
              <a:rPr lang="ja-JP" altLang="en-US" sz="2400"/>
              <a:t>単位であることに注意。</a:t>
            </a:r>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28</a:t>
            </a:fld>
            <a:endParaRPr kumimoji="1" lang="ja-JP" altLang="en-US"/>
          </a:p>
        </p:txBody>
      </p:sp>
    </p:spTree>
    <p:extLst>
      <p:ext uri="{BB962C8B-B14F-4D97-AF65-F5344CB8AC3E}">
        <p14:creationId xmlns:p14="http://schemas.microsoft.com/office/powerpoint/2010/main" val="40855286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a:t>
            </a:r>
            <a:endParaRPr kumimoji="1" lang="ja-JP" altLang="en-US" dirty="0"/>
          </a:p>
        </p:txBody>
      </p:sp>
      <p:sp>
        <p:nvSpPr>
          <p:cNvPr id="3" name="コンテンツ プレースホルダー 2"/>
          <p:cNvSpPr>
            <a:spLocks noGrp="1"/>
          </p:cNvSpPr>
          <p:nvPr>
            <p:ph idx="1"/>
          </p:nvPr>
        </p:nvSpPr>
        <p:spPr>
          <a:xfrm>
            <a:off x="457200" y="1501568"/>
            <a:ext cx="8686800" cy="5219907"/>
          </a:xfrm>
        </p:spPr>
        <p:txBody>
          <a:bodyPr>
            <a:normAutofit/>
          </a:bodyPr>
          <a:lstStyle/>
          <a:p>
            <a:r>
              <a:rPr lang="ja-JP" altLang="en-US" sz="2200" dirty="0" smtClean="0"/>
              <a:t>テキスト</a:t>
            </a:r>
            <a:r>
              <a:rPr lang="en-US" altLang="ja-JP" sz="2200" dirty="0" smtClean="0"/>
              <a:t/>
            </a:r>
            <a:br>
              <a:rPr lang="en-US" altLang="ja-JP" sz="2200" dirty="0" smtClean="0"/>
            </a:br>
            <a:r>
              <a:rPr lang="ja-JP" altLang="en-US" sz="1900" dirty="0" smtClean="0"/>
              <a:t>付属文書</a:t>
            </a:r>
            <a:r>
              <a:rPr lang="en-US" altLang="ja-JP" sz="1900" dirty="0" smtClean="0"/>
              <a:t> doc/example-</a:t>
            </a:r>
            <a:r>
              <a:rPr lang="en-US" altLang="ja-JP" sz="1900" dirty="0" err="1" smtClean="0"/>
              <a:t>cu.tex</a:t>
            </a:r>
            <a:r>
              <a:rPr lang="en-US" altLang="ja-JP" sz="1900" dirty="0" smtClean="0"/>
              <a:t/>
            </a:r>
            <a:br>
              <a:rPr lang="en-US" altLang="ja-JP" sz="1900" dirty="0" smtClean="0"/>
            </a:br>
            <a:endParaRPr lang="en-US" altLang="ja-JP" sz="1900" dirty="0" smtClean="0"/>
          </a:p>
          <a:p>
            <a:r>
              <a:rPr lang="en-US" altLang="ja-JP" sz="2200" dirty="0"/>
              <a:t>C</a:t>
            </a:r>
            <a:r>
              <a:rPr lang="en-US" altLang="ja-JP" sz="2200" dirty="0" smtClean="0"/>
              <a:t>u</a:t>
            </a:r>
            <a:r>
              <a:rPr lang="ja-JP" altLang="en-US" sz="2200" dirty="0" smtClean="0"/>
              <a:t>の</a:t>
            </a:r>
            <a:r>
              <a:rPr lang="ja-JP" altLang="en-US" sz="2200" dirty="0"/>
              <a:t>テスト用のディレクトリを作る。 </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a:t>
            </a:r>
            <a:r>
              <a:rPr lang="en-US" altLang="ja-JP" sz="2200" dirty="0" err="1"/>
              <a:t>mkdir</a:t>
            </a:r>
            <a:r>
              <a:rPr lang="en-US" altLang="ja-JP" sz="2200" dirty="0"/>
              <a:t> </a:t>
            </a:r>
            <a:r>
              <a:rPr lang="en-US" altLang="ja-JP" sz="2200" dirty="0" smtClean="0"/>
              <a:t>cu</a:t>
            </a:r>
            <a:endParaRPr lang="en-US" altLang="ja-JP" sz="2200" dirty="0"/>
          </a:p>
          <a:p>
            <a:r>
              <a:rPr lang="en-US" altLang="ja-JP" sz="2200" dirty="0" smtClean="0"/>
              <a:t>cu</a:t>
            </a:r>
            <a:r>
              <a:rPr lang="ja-JP" altLang="en-US" sz="2200" dirty="0" smtClean="0"/>
              <a:t>へ</a:t>
            </a:r>
            <a:r>
              <a:rPr lang="ja-JP" altLang="en-US" sz="2200" dirty="0"/>
              <a:t>移動する。</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cd </a:t>
            </a:r>
            <a:r>
              <a:rPr lang="en-US" altLang="ja-JP" sz="2200" dirty="0" smtClean="0"/>
              <a:t>cu</a:t>
            </a:r>
            <a:br>
              <a:rPr lang="en-US" altLang="ja-JP" sz="2200" dirty="0" smtClean="0"/>
            </a:br>
            <a:endParaRPr lang="en-US" altLang="ja-JP" sz="2200" dirty="0" smtClean="0"/>
          </a:p>
          <a:p>
            <a:r>
              <a:rPr lang="en-US" altLang="ja-JP" sz="2000" dirty="0" smtClean="0"/>
              <a:t> </a:t>
            </a:r>
            <a:r>
              <a:rPr lang="en-US" altLang="ja-JP" sz="2000" dirty="0" err="1" smtClean="0"/>
              <a:t>Pseudopotential</a:t>
            </a:r>
            <a:r>
              <a:rPr lang="en-US" altLang="ja-JP" sz="2000" dirty="0" smtClean="0"/>
              <a:t> file </a:t>
            </a:r>
            <a:r>
              <a:rPr lang="ja-JP" altLang="en-US" sz="2000" dirty="0" smtClean="0"/>
              <a:t>の用意</a:t>
            </a:r>
            <a:r>
              <a:rPr lang="en-US" altLang="ja-JP" sz="2000" dirty="0" smtClean="0"/>
              <a:t/>
            </a:r>
            <a:br>
              <a:rPr lang="en-US" altLang="ja-JP" sz="2000" dirty="0" smtClean="0"/>
            </a:br>
            <a:r>
              <a:rPr lang="en-US" altLang="ja-JP" sz="2000" dirty="0" smtClean="0"/>
              <a:t>$ </a:t>
            </a:r>
            <a:r>
              <a:rPr lang="en-US" altLang="ja-JP" sz="2000" dirty="0" err="1" smtClean="0"/>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a:t>
            </a:r>
            <a:r>
              <a:rPr lang="en-US" altLang="ja-JP" sz="2000" dirty="0" smtClean="0"/>
              <a:t>potential/PBE/PS/</a:t>
            </a:r>
            <a:r>
              <a:rPr lang="en-US" altLang="ja-JP" sz="2000" dirty="0" err="1" smtClean="0"/>
              <a:t>ps</a:t>
            </a:r>
            <a:r>
              <a:rPr lang="en-US" altLang="ja-JP" sz="2000" dirty="0"/>
              <a:t>-</a:t>
            </a:r>
            <a:r>
              <a:rPr lang="en-US" altLang="ja-JP" sz="2000" dirty="0" smtClean="0"/>
              <a:t>Cu </a:t>
            </a:r>
            <a:r>
              <a:rPr lang="en-US" altLang="ja-JP" sz="2000" dirty="0"/>
              <a:t>./</a:t>
            </a:r>
            <a:r>
              <a:rPr lang="en-US" altLang="ja-JP" sz="2000" dirty="0" err="1"/>
              <a:t>ps</a:t>
            </a:r>
            <a:r>
              <a:rPr lang="en-US" altLang="ja-JP" sz="2000" dirty="0"/>
              <a:t>-Cu-</a:t>
            </a:r>
            <a:r>
              <a:rPr lang="en-US" altLang="ja-JP" sz="2000" dirty="0" err="1" smtClean="0"/>
              <a:t>pbe</a:t>
            </a:r>
            <a:r>
              <a:rPr lang="en-US" altLang="ja-JP" sz="2000" dirty="0"/>
              <a:t/>
            </a:r>
            <a:br>
              <a:rPr lang="en-US" altLang="ja-JP" sz="2000" dirty="0"/>
            </a:br>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/PBE/PS</a:t>
            </a:r>
            <a:r>
              <a:rPr lang="en-US" altLang="ja-JP" sz="2000" dirty="0"/>
              <a:t>/</a:t>
            </a:r>
            <a:r>
              <a:rPr lang="en-US" altLang="ja-JP" sz="2000" dirty="0" err="1" smtClean="0"/>
              <a:t>ps-Cu.ichr</a:t>
            </a:r>
            <a:r>
              <a:rPr lang="en-US" altLang="ja-JP" sz="2000" dirty="0" smtClean="0"/>
              <a:t> </a:t>
            </a:r>
            <a:r>
              <a:rPr lang="en-US" altLang="ja-JP" sz="2000" dirty="0"/>
              <a:t>.</a:t>
            </a:r>
            <a:r>
              <a:rPr lang="en-US" altLang="ja-JP" sz="2000" dirty="0" smtClean="0"/>
              <a:t>/</a:t>
            </a:r>
            <a:r>
              <a:rPr lang="en-US" altLang="ja-JP" sz="2000" dirty="0" err="1" smtClean="0"/>
              <a:t>ps</a:t>
            </a:r>
            <a:r>
              <a:rPr lang="en-US" altLang="ja-JP" sz="2000" dirty="0"/>
              <a:t>-Cu-</a:t>
            </a:r>
            <a:r>
              <a:rPr lang="en-US" altLang="ja-JP" sz="2000" dirty="0" err="1" smtClean="0"/>
              <a:t>pbe.ichr</a:t>
            </a:r>
            <a:r>
              <a:rPr lang="en-US" altLang="ja-JP" sz="2000" dirty="0" smtClean="0"/>
              <a:t/>
            </a:r>
            <a:br>
              <a:rPr lang="en-US" altLang="ja-JP" sz="2000" dirty="0" smtClean="0"/>
            </a:br>
            <a:r>
              <a:rPr lang="en-US" altLang="ja-JP" sz="2000" dirty="0" smtClean="0"/>
              <a:t> </a:t>
            </a:r>
            <a:r>
              <a:rPr lang="en-US" altLang="ja-JP" sz="2000" dirty="0"/>
              <a:t/>
            </a:r>
            <a:br>
              <a:rPr lang="en-US" altLang="ja-JP" sz="2000" dirty="0"/>
            </a:br>
            <a:r>
              <a:rPr lang="en-US" altLang="ja-JP" sz="2000" dirty="0" smtClean="0"/>
              <a:t>input </a:t>
            </a:r>
            <a:r>
              <a:rPr lang="en-US" altLang="ja-JP" sz="2000" dirty="0"/>
              <a:t>file </a:t>
            </a:r>
            <a:r>
              <a:rPr lang="en-US" altLang="ja-JP" sz="2000" dirty="0" smtClean="0"/>
              <a:t>(</a:t>
            </a:r>
            <a:r>
              <a:rPr lang="en-US" altLang="ja-JP" sz="2000" dirty="0" err="1"/>
              <a:t>c</a:t>
            </a:r>
            <a:r>
              <a:rPr lang="en-US" altLang="ja-JP" sz="2000" dirty="0" err="1" smtClean="0"/>
              <a:t>u.cg</a:t>
            </a:r>
            <a:r>
              <a:rPr lang="en-US" altLang="ja-JP" sz="2000" dirty="0" smtClean="0"/>
              <a:t>) </a:t>
            </a:r>
            <a:r>
              <a:rPr lang="ja-JP" altLang="en-US" sz="2000" dirty="0" smtClean="0"/>
              <a:t>書く（</a:t>
            </a:r>
            <a:r>
              <a:rPr lang="en-US" altLang="ja-JP" sz="2000" dirty="0" smtClean="0"/>
              <a:t>sample</a:t>
            </a:r>
            <a:r>
              <a:rPr lang="ja-JP" altLang="en-US" sz="2000" dirty="0" smtClean="0"/>
              <a:t>からコピーしても良い）</a:t>
            </a:r>
            <a:r>
              <a:rPr lang="en-US" altLang="ja-JP" sz="2000" dirty="0" smtClean="0"/>
              <a:t/>
            </a:r>
            <a:br>
              <a:rPr lang="en-US" altLang="ja-JP" sz="2000" dirty="0" smtClean="0"/>
            </a:br>
            <a:r>
              <a:rPr lang="en-US" altLang="ja-JP" sz="2000" dirty="0" smtClean="0"/>
              <a:t>$ </a:t>
            </a:r>
            <a:r>
              <a:rPr lang="en-US" altLang="ja-JP" sz="2000" dirty="0" err="1" smtClean="0"/>
              <a:t>emacs</a:t>
            </a:r>
            <a:r>
              <a:rPr lang="en-US" altLang="ja-JP" sz="2000" dirty="0" smtClean="0"/>
              <a:t> </a:t>
            </a:r>
            <a:r>
              <a:rPr lang="en-US" altLang="ja-JP" sz="2000" dirty="0" err="1" smtClean="0"/>
              <a:t>cu.cg</a:t>
            </a:r>
            <a:r>
              <a:rPr lang="en-US" altLang="ja-JP" sz="2000" dirty="0" smtClean="0"/>
              <a:t/>
            </a:r>
            <a:br>
              <a:rPr lang="en-US" altLang="ja-JP" sz="2000" dirty="0" smtClean="0"/>
            </a:br>
            <a:r>
              <a:rPr lang="en-US" altLang="ja-JP" sz="2000" dirty="0" smtClean="0"/>
              <a:t>( $ </a:t>
            </a:r>
            <a:r>
              <a:rPr lang="en-US" altLang="ja-JP" sz="2000" dirty="0" err="1" smtClean="0">
                <a:solidFill>
                  <a:srgbClr val="0000FF"/>
                </a:solidFill>
              </a:rPr>
              <a:t>cp</a:t>
            </a:r>
            <a:r>
              <a:rPr lang="en-US" altLang="ja-JP" sz="2000" dirty="0" smtClean="0">
                <a:solidFill>
                  <a:srgbClr val="0000FF"/>
                </a:solidFill>
              </a:rPr>
              <a:t> </a:t>
            </a:r>
            <a:r>
              <a:rPr lang="en-US" altLang="ja-JP" sz="2000" dirty="0">
                <a:solidFill>
                  <a:srgbClr val="0000FF"/>
                </a:solidFill>
              </a:rPr>
              <a:t>/</a:t>
            </a:r>
            <a:r>
              <a:rPr lang="en-US" altLang="ja-JP" sz="2000" dirty="0" err="1">
                <a:solidFill>
                  <a:srgbClr val="0000FF"/>
                </a:solidFill>
              </a:rPr>
              <a:t>usr</a:t>
            </a:r>
            <a:r>
              <a:rPr lang="en-US" altLang="ja-JP" sz="2000" dirty="0">
                <a:solidFill>
                  <a:srgbClr val="0000FF"/>
                </a:solidFill>
              </a:rPr>
              <a:t>/share/</a:t>
            </a:r>
            <a:r>
              <a:rPr lang="en-US" altLang="ja-JP" sz="2000" dirty="0" err="1">
                <a:solidFill>
                  <a:srgbClr val="0000FF"/>
                </a:solidFill>
              </a:rPr>
              <a:t>xtapp</a:t>
            </a:r>
            <a:r>
              <a:rPr lang="en-US" altLang="ja-JP" sz="2000" dirty="0" smtClean="0">
                <a:solidFill>
                  <a:srgbClr val="0000FF"/>
                </a:solidFill>
              </a:rPr>
              <a:t>/sample/example-</a:t>
            </a:r>
            <a:r>
              <a:rPr lang="en-US" altLang="ja-JP" sz="2000" dirty="0">
                <a:solidFill>
                  <a:srgbClr val="0000FF"/>
                </a:solidFill>
              </a:rPr>
              <a:t>c</a:t>
            </a:r>
            <a:r>
              <a:rPr lang="en-US" altLang="ja-JP" sz="2000" dirty="0" smtClean="0">
                <a:solidFill>
                  <a:srgbClr val="0000FF"/>
                </a:solidFill>
              </a:rPr>
              <a:t>u/</a:t>
            </a:r>
            <a:r>
              <a:rPr lang="en-US" altLang="ja-JP" sz="2000" dirty="0" err="1">
                <a:solidFill>
                  <a:srgbClr val="0000FF"/>
                </a:solidFill>
              </a:rPr>
              <a:t>c</a:t>
            </a:r>
            <a:r>
              <a:rPr lang="en-US" altLang="ja-JP" sz="2000" dirty="0" err="1" smtClean="0">
                <a:solidFill>
                  <a:srgbClr val="0000FF"/>
                </a:solidFill>
              </a:rPr>
              <a:t>u.cg</a:t>
            </a:r>
            <a:r>
              <a:rPr lang="en-US" altLang="ja-JP" sz="2000" dirty="0" smtClean="0">
                <a:solidFill>
                  <a:srgbClr val="0000FF"/>
                </a:solidFill>
              </a:rPr>
              <a:t> ./ </a:t>
            </a:r>
            <a:r>
              <a:rPr lang="en-US" altLang="ja-JP" sz="2000" dirty="0" smtClean="0"/>
              <a: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29</a:t>
            </a:fld>
            <a:endParaRPr kumimoji="1" lang="ja-JP" altLang="en-US"/>
          </a:p>
        </p:txBody>
      </p:sp>
    </p:spTree>
    <p:extLst>
      <p:ext uri="{BB962C8B-B14F-4D97-AF65-F5344CB8AC3E}">
        <p14:creationId xmlns:p14="http://schemas.microsoft.com/office/powerpoint/2010/main" val="37954667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smtClean="0"/>
              <a:t>について</a:t>
            </a:r>
            <a:endParaRPr kumimoji="1" lang="ja-JP" altLang="en-US"/>
          </a:p>
        </p:txBody>
      </p:sp>
      <p:sp>
        <p:nvSpPr>
          <p:cNvPr id="3" name="コンテンツ プレースホルダー 2"/>
          <p:cNvSpPr>
            <a:spLocks noGrp="1"/>
          </p:cNvSpPr>
          <p:nvPr>
            <p:ph idx="1"/>
          </p:nvPr>
        </p:nvSpPr>
        <p:spPr>
          <a:xfrm>
            <a:off x="227292" y="1534050"/>
            <a:ext cx="8686800" cy="5045669"/>
          </a:xfrm>
        </p:spPr>
        <p:txBody>
          <a:bodyPr>
            <a:noAutofit/>
          </a:bodyPr>
          <a:lstStyle/>
          <a:p>
            <a:pPr>
              <a:spcAft>
                <a:spcPts val="600"/>
              </a:spcAft>
            </a:pPr>
            <a:r>
              <a:rPr lang="ja-JP" altLang="en-US" sz="2600" dirty="0"/>
              <a:t>対象物質・</a:t>
            </a:r>
            <a:r>
              <a:rPr lang="ja-JP" altLang="en-US" sz="2600" dirty="0" smtClean="0"/>
              <a:t>モデル</a:t>
            </a:r>
            <a:r>
              <a:rPr lang="en-US" altLang="ja-JP" sz="2600" dirty="0" smtClean="0"/>
              <a:t/>
            </a:r>
            <a:br>
              <a:rPr lang="en-US" altLang="ja-JP" sz="2600" dirty="0" smtClean="0"/>
            </a:br>
            <a:r>
              <a:rPr lang="ja-JP" altLang="en-US" sz="2400" dirty="0" smtClean="0"/>
              <a:t>原子</a:t>
            </a:r>
            <a:r>
              <a:rPr lang="ja-JP" altLang="en-US" sz="2400" dirty="0"/>
              <a:t>・分子系、固体系（金属、半導体、酸化物、表面・界面など</a:t>
            </a:r>
            <a:r>
              <a:rPr lang="ja-JP" altLang="en-US" sz="2400" dirty="0" smtClean="0"/>
              <a:t>）</a:t>
            </a:r>
            <a:endParaRPr lang="ja-JP" altLang="en-US" sz="2400" dirty="0"/>
          </a:p>
          <a:p>
            <a:pPr>
              <a:spcAft>
                <a:spcPts val="600"/>
              </a:spcAft>
            </a:pPr>
            <a:r>
              <a:rPr lang="ja-JP" altLang="en-US" sz="2600" dirty="0" smtClean="0"/>
              <a:t>手法</a:t>
            </a:r>
            <a:r>
              <a:rPr lang="en-US" altLang="ja-JP" sz="2600" dirty="0" smtClean="0"/>
              <a:t/>
            </a:r>
            <a:br>
              <a:rPr lang="en-US" altLang="ja-JP" sz="2600" dirty="0" smtClean="0"/>
            </a:br>
            <a:r>
              <a:rPr lang="ja-JP" altLang="en-US" sz="2400" dirty="0" smtClean="0"/>
              <a:t>密度</a:t>
            </a:r>
            <a:r>
              <a:rPr lang="ja-JP" altLang="en-US" sz="2400" dirty="0"/>
              <a:t>汎関数理論（</a:t>
            </a:r>
            <a:r>
              <a:rPr lang="en-US" altLang="ja-JP" sz="2400" dirty="0"/>
              <a:t>LDA, LSDA, GGA, hybrid</a:t>
            </a:r>
            <a:r>
              <a:rPr lang="ja-JP" altLang="en-US" sz="2400" dirty="0"/>
              <a:t>）、ウルトラソフト擬ポテンシャル法と平面波基底、反復的な波動関数の</a:t>
            </a:r>
            <a:r>
              <a:rPr lang="ja-JP" altLang="en-US" sz="2400" dirty="0" smtClean="0"/>
              <a:t>対角化、</a:t>
            </a:r>
            <a:r>
              <a:rPr lang="en-US" altLang="ja-JP" sz="2400" dirty="0" smtClean="0"/>
              <a:t>Effective Screening Medium</a:t>
            </a:r>
            <a:r>
              <a:rPr lang="ja-JP" altLang="en-US" sz="2400" dirty="0" smtClean="0"/>
              <a:t>法、</a:t>
            </a:r>
            <a:r>
              <a:rPr lang="ja-JP" altLang="en-US" sz="2400" dirty="0"/>
              <a:t>最局在ワニエ関数、</a:t>
            </a:r>
            <a:r>
              <a:rPr lang="en-US" altLang="ja-JP" sz="2400" dirty="0"/>
              <a:t/>
            </a:r>
            <a:br>
              <a:rPr lang="en-US" altLang="ja-JP" sz="2400" dirty="0"/>
            </a:br>
            <a:r>
              <a:rPr lang="ja-JP" altLang="en-US" sz="2400" dirty="0" smtClean="0"/>
              <a:t>スピン軌道相互作用、ノンコリニア磁性</a:t>
            </a:r>
            <a:endParaRPr lang="ja-JP" altLang="en-US" sz="2400" dirty="0"/>
          </a:p>
          <a:p>
            <a:r>
              <a:rPr lang="ja-JP" altLang="en-US" sz="2600" dirty="0"/>
              <a:t>求められる</a:t>
            </a:r>
            <a:r>
              <a:rPr lang="ja-JP" altLang="en-US" sz="2600" dirty="0" smtClean="0"/>
              <a:t>物理量</a:t>
            </a:r>
            <a:r>
              <a:rPr lang="en-US" altLang="ja-JP" sz="2600" dirty="0" smtClean="0"/>
              <a:t/>
            </a:r>
            <a:br>
              <a:rPr lang="en-US" altLang="ja-JP" sz="2600" dirty="0" smtClean="0"/>
            </a:br>
            <a:r>
              <a:rPr lang="ja-JP" altLang="en-US" sz="2000" dirty="0" smtClean="0"/>
              <a:t>全エネルギー</a:t>
            </a:r>
            <a:r>
              <a:rPr lang="ja-JP" altLang="en-US" sz="2000" dirty="0"/>
              <a:t>、固有エネルギー、電荷密度分布、スピン偏極分布、波動関数、原子に働く力、セルのストレス、</a:t>
            </a:r>
            <a:r>
              <a:rPr lang="en-US" altLang="ja-JP" sz="2000" dirty="0"/>
              <a:t>projected DOS</a:t>
            </a:r>
            <a:r>
              <a:rPr lang="ja-JP" altLang="en-US" sz="2000" dirty="0"/>
              <a:t>、バンド分散、</a:t>
            </a:r>
            <a:r>
              <a:rPr lang="en-US" altLang="ja-JP" sz="2000" dirty="0"/>
              <a:t>STM</a:t>
            </a:r>
            <a:r>
              <a:rPr lang="ja-JP" altLang="en-US" sz="2000" dirty="0"/>
              <a:t>像、安定構造（原子位置、格子定数）、分子</a:t>
            </a:r>
            <a:r>
              <a:rPr lang="ja-JP" altLang="en-US" sz="2000" dirty="0" smtClean="0"/>
              <a:t>動力学、エネルギー障壁、自発電気分極、仕事関数</a:t>
            </a:r>
            <a:r>
              <a:rPr lang="ja-JP" altLang="en-US" sz="2000" dirty="0" smtClean="0"/>
              <a:t>、フォノン分散（</a:t>
            </a:r>
            <a:r>
              <a:rPr lang="en-US" altLang="ja-JP" sz="2000" dirty="0" smtClean="0"/>
              <a:t>phonopy</a:t>
            </a:r>
            <a:r>
              <a:rPr lang="ja-JP" altLang="en-US" sz="2000" dirty="0" smtClean="0"/>
              <a:t>との連携による）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a:t>
            </a:fld>
            <a:endParaRPr kumimoji="1" lang="ja-JP" altLang="en-US"/>
          </a:p>
        </p:txBody>
      </p:sp>
    </p:spTree>
    <p:extLst>
      <p:ext uri="{BB962C8B-B14F-4D97-AF65-F5344CB8AC3E}">
        <p14:creationId xmlns:p14="http://schemas.microsoft.com/office/powerpoint/2010/main" val="26164398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7"/>
            <a:ext cx="8229600" cy="751912"/>
          </a:xfrm>
        </p:spPr>
        <p:txBody>
          <a:bodyPr>
            <a:normAutofit/>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（２）</a:t>
            </a:r>
            <a:endParaRPr kumimoji="1" lang="ja-JP" altLang="en-US" dirty="0"/>
          </a:p>
        </p:txBody>
      </p:sp>
      <p:sp>
        <p:nvSpPr>
          <p:cNvPr id="3" name="コンテンツ プレースホルダー 2"/>
          <p:cNvSpPr>
            <a:spLocks noGrp="1"/>
          </p:cNvSpPr>
          <p:nvPr>
            <p:ph idx="1"/>
          </p:nvPr>
        </p:nvSpPr>
        <p:spPr>
          <a:xfrm>
            <a:off x="457200" y="777059"/>
            <a:ext cx="8229600" cy="5573283"/>
          </a:xfrm>
          <a:ln>
            <a:solidFill>
              <a:schemeClr val="tx1"/>
            </a:solidFill>
          </a:ln>
        </p:spPr>
        <p:txBody>
          <a:bodyPr numCol="2">
            <a:noAutofit/>
          </a:bodyPr>
          <a:lstStyle/>
          <a:p>
            <a:pPr marL="0" indent="0">
              <a:buNone/>
            </a:pPr>
            <a:r>
              <a:rPr lang="en-US" altLang="ja-JP" sz="1600" dirty="0"/>
              <a:t># file map data</a:t>
            </a:r>
          </a:p>
          <a:p>
            <a:pPr marL="0" indent="0">
              <a:buNone/>
            </a:pPr>
            <a:r>
              <a:rPr lang="en-US" altLang="ja-JP" sz="1600" dirty="0"/>
              <a:t>&amp;</a:t>
            </a:r>
            <a:r>
              <a:rPr lang="en-US" altLang="ja-JP" sz="1600" dirty="0" err="1"/>
              <a:t>filemap</a:t>
            </a:r>
            <a:endParaRPr lang="en-US" altLang="ja-JP" sz="1600" dirty="0"/>
          </a:p>
          <a:p>
            <a:pPr marL="0" indent="0">
              <a:buNone/>
            </a:pPr>
            <a:r>
              <a:rPr lang="en-US" altLang="ja-JP" sz="1600" dirty="0" err="1"/>
              <a:t>basename</a:t>
            </a:r>
            <a:r>
              <a:rPr lang="en-US" altLang="ja-JP" sz="1600" dirty="0"/>
              <a:t> = 'cu',</a:t>
            </a:r>
          </a:p>
          <a:p>
            <a:pPr marL="0" indent="0">
              <a:buNone/>
            </a:pPr>
            <a:r>
              <a:rPr lang="en-US" altLang="ja-JP" sz="1600" dirty="0" err="1"/>
              <a:t>number_PP_file</a:t>
            </a:r>
            <a:r>
              <a:rPr lang="en-US" altLang="ja-JP" sz="1600" dirty="0"/>
              <a:t> = 1</a:t>
            </a:r>
          </a:p>
          <a:p>
            <a:pPr marL="0" indent="0">
              <a:buNone/>
            </a:pPr>
            <a:r>
              <a:rPr lang="en-US" altLang="ja-JP" sz="1600" dirty="0"/>
              <a:t>/</a:t>
            </a:r>
          </a:p>
          <a:p>
            <a:pPr marL="0" indent="0">
              <a:buNone/>
            </a:pPr>
            <a:r>
              <a:rPr lang="en-US" altLang="ja-JP" sz="1600" dirty="0" err="1"/>
              <a:t>ps</a:t>
            </a:r>
            <a:r>
              <a:rPr lang="en-US" altLang="ja-JP" sz="1600" dirty="0"/>
              <a:t>-Cu-</a:t>
            </a:r>
            <a:r>
              <a:rPr lang="en-US" altLang="ja-JP" sz="1600" dirty="0" err="1"/>
              <a:t>pbe</a:t>
            </a:r>
            <a:r>
              <a:rPr lang="en-US" altLang="ja-JP" sz="1600" dirty="0"/>
              <a:t> </a:t>
            </a:r>
            <a:r>
              <a:rPr lang="en-US" altLang="ja-JP" sz="1600" dirty="0" err="1"/>
              <a:t>ps</a:t>
            </a:r>
            <a:r>
              <a:rPr lang="en-US" altLang="ja-JP" sz="1600" dirty="0"/>
              <a:t>-Cu-</a:t>
            </a:r>
            <a:r>
              <a:rPr lang="en-US" altLang="ja-JP" sz="1600" dirty="0" err="1" smtClean="0"/>
              <a:t>pbe.ichr</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main data</a:t>
            </a:r>
          </a:p>
          <a:p>
            <a:pPr marL="0" indent="0">
              <a:buNone/>
            </a:pPr>
            <a:r>
              <a:rPr lang="en-US" altLang="ja-JP" sz="1600" dirty="0"/>
              <a:t>&amp;</a:t>
            </a:r>
            <a:r>
              <a:rPr lang="en-US" altLang="ja-JP" sz="1600" dirty="0" err="1"/>
              <a:t>tappinput</a:t>
            </a:r>
            <a:endParaRPr lang="en-US" altLang="ja-JP" sz="1600" dirty="0"/>
          </a:p>
          <a:p>
            <a:pPr marL="0" indent="0">
              <a:buNone/>
            </a:pPr>
            <a:r>
              <a:rPr lang="en-US" altLang="ja-JP" sz="1600" dirty="0" err="1"/>
              <a:t>lattice_factor</a:t>
            </a:r>
            <a:r>
              <a:rPr lang="en-US" altLang="ja-JP" sz="1600" dirty="0"/>
              <a:t> = 6.90772,</a:t>
            </a:r>
          </a:p>
          <a:p>
            <a:pPr marL="0" indent="0">
              <a:buNone/>
            </a:pPr>
            <a:r>
              <a:rPr lang="en-US" altLang="ja-JP" sz="1600" dirty="0" err="1"/>
              <a:t>lattice_list</a:t>
            </a:r>
            <a:r>
              <a:rPr lang="en-US" altLang="ja-JP" sz="1600" dirty="0"/>
              <a:t> = 0.5,  0.5,  0.0,</a:t>
            </a:r>
          </a:p>
          <a:p>
            <a:pPr marL="0" indent="0">
              <a:buNone/>
            </a:pPr>
            <a:r>
              <a:rPr lang="en-US" altLang="ja-JP" sz="1600" dirty="0"/>
              <a:t>               0.5,  0.0,  0.5,</a:t>
            </a:r>
          </a:p>
          <a:p>
            <a:pPr marL="0" indent="0">
              <a:buNone/>
            </a:pPr>
            <a:r>
              <a:rPr lang="en-US" altLang="ja-JP" sz="1600" dirty="0"/>
              <a:t>               0.0,  0.5,  0.5,</a:t>
            </a:r>
          </a:p>
          <a:p>
            <a:pPr marL="0" indent="0">
              <a:buNone/>
            </a:pPr>
            <a:r>
              <a:rPr lang="en-US" altLang="ja-JP" sz="1600" dirty="0" err="1"/>
              <a:t>cutoff_wave_function</a:t>
            </a:r>
            <a:r>
              <a:rPr lang="en-US" altLang="ja-JP" sz="1600" dirty="0"/>
              <a:t> = 7.0,</a:t>
            </a:r>
          </a:p>
          <a:p>
            <a:pPr marL="0" indent="0">
              <a:buNone/>
            </a:pPr>
            <a:r>
              <a:rPr lang="en-US" altLang="ja-JP" sz="1600" dirty="0" err="1"/>
              <a:t>number_element</a:t>
            </a:r>
            <a:r>
              <a:rPr lang="en-US" altLang="ja-JP" sz="1600" dirty="0"/>
              <a:t> = 1,</a:t>
            </a:r>
          </a:p>
          <a:p>
            <a:pPr marL="0" indent="0">
              <a:buNone/>
            </a:pPr>
            <a:r>
              <a:rPr lang="en-US" altLang="ja-JP" sz="1600" dirty="0" err="1"/>
              <a:t>number_atom</a:t>
            </a:r>
            <a:r>
              <a:rPr lang="en-US" altLang="ja-JP" sz="1600" dirty="0"/>
              <a:t> = 1,</a:t>
            </a:r>
          </a:p>
          <a:p>
            <a:pPr marL="0" indent="0">
              <a:buNone/>
            </a:pPr>
            <a:r>
              <a:rPr lang="en-US" altLang="ja-JP" sz="1600" dirty="0" err="1"/>
              <a:t>number_band</a:t>
            </a:r>
            <a:r>
              <a:rPr lang="en-US" altLang="ja-JP" sz="1600" dirty="0"/>
              <a:t> = 12,</a:t>
            </a:r>
          </a:p>
          <a:p>
            <a:pPr marL="0" indent="0">
              <a:buNone/>
            </a:pPr>
            <a:r>
              <a:rPr lang="en-US" altLang="ja-JP" sz="1600" dirty="0" err="1"/>
              <a:t>store_wfn</a:t>
            </a:r>
            <a:r>
              <a:rPr lang="en-US" altLang="ja-JP" sz="1600" dirty="0"/>
              <a:t> = </a:t>
            </a:r>
            <a:r>
              <a:rPr lang="en-US" altLang="ja-JP" sz="1600" dirty="0" smtClean="0"/>
              <a:t>1, ! </a:t>
            </a:r>
            <a:r>
              <a:rPr lang="ja-JP" altLang="en-US" sz="1600" dirty="0" smtClean="0"/>
              <a:t>波動関数を保存</a:t>
            </a:r>
            <a:endParaRPr lang="en-US" altLang="ja-JP" sz="1600" dirty="0" smtClean="0"/>
          </a:p>
          <a:p>
            <a:pPr marL="0" indent="0">
              <a:buNone/>
            </a:pPr>
            <a:r>
              <a:rPr lang="en-US" altLang="ja-JP" sz="1600" dirty="0" err="1"/>
              <a:t>initial_lpt</a:t>
            </a:r>
            <a:r>
              <a:rPr lang="en-US" altLang="ja-JP" sz="1600" dirty="0"/>
              <a:t> = </a:t>
            </a:r>
            <a:r>
              <a:rPr lang="en-US" altLang="ja-JP" sz="1600" dirty="0" smtClean="0"/>
              <a:t>2, ! (*) </a:t>
            </a:r>
          </a:p>
          <a:p>
            <a:pPr marL="0" indent="0">
              <a:buNone/>
            </a:pPr>
            <a:r>
              <a:rPr lang="en-US" altLang="ja-JP" sz="1600" dirty="0"/>
              <a:t>scf_number_iter_1st = 40,</a:t>
            </a:r>
          </a:p>
          <a:p>
            <a:pPr marL="0" indent="0">
              <a:buNone/>
            </a:pPr>
            <a:r>
              <a:rPr lang="en-US" altLang="ja-JP" sz="1600" dirty="0" err="1"/>
              <a:t>scf_number_iter</a:t>
            </a:r>
            <a:r>
              <a:rPr lang="en-US" altLang="ja-JP" sz="1600" dirty="0"/>
              <a:t> = 40,</a:t>
            </a:r>
          </a:p>
          <a:p>
            <a:pPr marL="0" indent="0">
              <a:buNone/>
            </a:pPr>
            <a:r>
              <a:rPr lang="en-US" altLang="ja-JP" sz="1600" dirty="0" err="1"/>
              <a:t>xc_type</a:t>
            </a:r>
            <a:r>
              <a:rPr lang="en-US" altLang="ja-JP" sz="1600" dirty="0"/>
              <a:t> = </a:t>
            </a:r>
            <a:r>
              <a:rPr lang="en-US" altLang="ja-JP" sz="1600" dirty="0" smtClean="0"/>
              <a:t>‘PBE’,</a:t>
            </a:r>
            <a:endParaRPr lang="en-US" altLang="ja-JP" sz="1600" dirty="0"/>
          </a:p>
          <a:p>
            <a:pPr marL="0" indent="0">
              <a:buNone/>
            </a:pPr>
            <a:r>
              <a:rPr lang="en-US" altLang="ja-JP" sz="1600" dirty="0" err="1"/>
              <a:t>control_uptime</a:t>
            </a:r>
            <a:r>
              <a:rPr lang="en-US" altLang="ja-JP" sz="1600" dirty="0"/>
              <a:t> = </a:t>
            </a:r>
            <a:r>
              <a:rPr lang="en-US" altLang="ja-JP" sz="1600" dirty="0" smtClean="0"/>
              <a:t>7200.0</a:t>
            </a:r>
          </a:p>
          <a:p>
            <a:pPr marL="0" indent="0">
              <a:buNone/>
            </a:pPr>
            <a:endParaRPr lang="en-US" altLang="ja-JP" sz="1600" dirty="0" smtClean="0"/>
          </a:p>
          <a:p>
            <a:pPr marL="0" indent="0">
              <a:buNone/>
            </a:pPr>
            <a:r>
              <a:rPr lang="cs-CZ" altLang="ja-JP" sz="1600" dirty="0" smtClean="0"/>
              <a:t># atom data</a:t>
            </a:r>
          </a:p>
          <a:p>
            <a:pPr marL="0" lvl="0" indent="0">
              <a:spcBef>
                <a:spcPts val="0"/>
              </a:spcBef>
              <a:buNone/>
            </a:pPr>
            <a:r>
              <a:rPr lang="cs-CZ" altLang="ja-JP" sz="1600" dirty="0" smtClean="0"/>
              <a:t> 11  29 </a:t>
            </a:r>
            <a:r>
              <a:rPr lang="en-US" altLang="ja-JP" sz="1800" dirty="0" smtClean="0"/>
              <a:t>! </a:t>
            </a:r>
            <a:r>
              <a:rPr lang="ja-JP" altLang="en-US" sz="1400" dirty="0" smtClean="0">
                <a:solidFill>
                  <a:srgbClr val="FF0000"/>
                </a:solidFill>
              </a:rPr>
              <a:t>価</a:t>
            </a:r>
            <a:r>
              <a:rPr lang="ja-JP" altLang="en-US" sz="1400" dirty="0">
                <a:solidFill>
                  <a:srgbClr val="FF0000"/>
                </a:solidFill>
              </a:rPr>
              <a:t>電子数、原子番号</a:t>
            </a:r>
            <a:endParaRPr lang="en-US" altLang="ja-JP" sz="1400" dirty="0">
              <a:solidFill>
                <a:srgbClr val="FF0000"/>
              </a:solidFill>
            </a:endParaRPr>
          </a:p>
          <a:p>
            <a:pPr marL="0" lvl="0" indent="0">
              <a:spcBef>
                <a:spcPts val="0"/>
              </a:spcBef>
              <a:buNone/>
            </a:pPr>
            <a:r>
              <a:rPr lang="cs-CZ" altLang="ja-JP" sz="1600" dirty="0" smtClean="0"/>
              <a:t> 1   0.0  0.0  0.0</a:t>
            </a:r>
            <a:r>
              <a:rPr lang="ja-JP" altLang="en-US" sz="1600" dirty="0"/>
              <a:t> </a:t>
            </a:r>
            <a:r>
              <a:rPr lang="en-US" altLang="ja-JP" sz="1600" dirty="0" smtClean="0"/>
              <a:t>! </a:t>
            </a:r>
            <a:r>
              <a:rPr lang="ja-JP" altLang="en-US" sz="1400" dirty="0" smtClean="0">
                <a:solidFill>
                  <a:srgbClr val="FF0000"/>
                </a:solidFill>
              </a:rPr>
              <a:t>原子</a:t>
            </a:r>
            <a:r>
              <a:rPr lang="ja-JP" altLang="en-US" sz="1400" dirty="0">
                <a:solidFill>
                  <a:srgbClr val="FF0000"/>
                </a:solidFill>
              </a:rPr>
              <a:t>座標（セル座標系</a:t>
            </a:r>
            <a:r>
              <a:rPr lang="ja-JP" altLang="en-US" sz="1400" dirty="0" smtClean="0">
                <a:solidFill>
                  <a:srgbClr val="FF0000"/>
                </a:solidFill>
              </a:rPr>
              <a:t>）</a:t>
            </a:r>
            <a:r>
              <a:rPr lang="cs-CZ" altLang="ja-JP" sz="1600" dirty="0" smtClean="0"/>
              <a:t/>
            </a:r>
            <a:br>
              <a:rPr lang="cs-CZ" altLang="ja-JP" sz="1600" dirty="0" smtClean="0"/>
            </a:br>
            <a:r>
              <a:rPr lang="cs-CZ" altLang="ja-JP" sz="1600" dirty="0" smtClean="0"/>
              <a:t/>
            </a:r>
            <a:br>
              <a:rPr lang="cs-CZ" altLang="ja-JP" sz="1600" dirty="0" smtClean="0"/>
            </a:br>
            <a:r>
              <a:rPr lang="en-US" altLang="ja-JP" sz="1600" dirty="0" smtClean="0"/>
              <a:t># k-points data</a:t>
            </a:r>
          </a:p>
          <a:p>
            <a:pPr marL="0" indent="0">
              <a:buNone/>
            </a:pPr>
            <a:r>
              <a:rPr lang="en-US" altLang="ja-JP" sz="1600" dirty="0" smtClean="0"/>
              <a:t>&amp;</a:t>
            </a:r>
            <a:r>
              <a:rPr lang="en-US" altLang="ja-JP" sz="1600" dirty="0" err="1" smtClean="0"/>
              <a:t>smpl_kpt</a:t>
            </a:r>
            <a:endParaRPr lang="en-US" altLang="ja-JP" sz="1600" dirty="0" smtClean="0"/>
          </a:p>
          <a:p>
            <a:pPr marL="0" indent="0">
              <a:buNone/>
            </a:pPr>
            <a:r>
              <a:rPr lang="en-US" altLang="ja-JP" sz="1600" dirty="0" err="1" smtClean="0"/>
              <a:t>dos_mode</a:t>
            </a:r>
            <a:r>
              <a:rPr lang="en-US" altLang="ja-JP" sz="1600" dirty="0" smtClean="0"/>
              <a:t> = 'COS',</a:t>
            </a:r>
          </a:p>
          <a:p>
            <a:pPr marL="0" indent="0">
              <a:buNone/>
            </a:pPr>
            <a:r>
              <a:rPr lang="en-US" altLang="ja-JP" sz="1600" dirty="0" err="1" smtClean="0"/>
              <a:t>dos_mesh</a:t>
            </a:r>
            <a:r>
              <a:rPr lang="en-US" altLang="ja-JP" sz="1600" dirty="0" smtClean="0"/>
              <a:t> = </a:t>
            </a:r>
            <a:r>
              <a:rPr lang="en-US" altLang="ja-JP" sz="1600" dirty="0" smtClean="0">
                <a:solidFill>
                  <a:srgbClr val="FF0000"/>
                </a:solidFill>
              </a:rPr>
              <a:t>8, </a:t>
            </a:r>
            <a:r>
              <a:rPr lang="en-US" altLang="ja-JP" sz="1600" dirty="0">
                <a:solidFill>
                  <a:srgbClr val="FF0000"/>
                </a:solidFill>
              </a:rPr>
              <a:t>8</a:t>
            </a:r>
            <a:r>
              <a:rPr lang="en-US" altLang="ja-JP" sz="1600" dirty="0" smtClean="0">
                <a:solidFill>
                  <a:srgbClr val="FF0000"/>
                </a:solidFill>
              </a:rPr>
              <a:t>, 8, ! </a:t>
            </a:r>
            <a:r>
              <a:rPr lang="ja-JP" altLang="en-US" sz="1400" dirty="0" smtClean="0">
                <a:solidFill>
                  <a:srgbClr val="FF0000"/>
                </a:solidFill>
              </a:rPr>
              <a:t>計算を簡略化</a:t>
            </a:r>
            <a:endParaRPr lang="en-US" altLang="ja-JP" sz="1400" dirty="0" smtClean="0">
              <a:solidFill>
                <a:srgbClr val="FF0000"/>
              </a:solidFill>
            </a:endParaRPr>
          </a:p>
          <a:p>
            <a:pPr marL="0" indent="0">
              <a:buNone/>
            </a:pPr>
            <a:r>
              <a:rPr lang="en-US" altLang="ja-JP" sz="1600" dirty="0" err="1" smtClean="0"/>
              <a:t>bz_mesh</a:t>
            </a:r>
            <a:r>
              <a:rPr lang="en-US" altLang="ja-JP" sz="1600" dirty="0" smtClean="0"/>
              <a:t> = 32,</a:t>
            </a:r>
          </a:p>
          <a:p>
            <a:pPr marL="0" indent="0">
              <a:buNone/>
            </a:pPr>
            <a:r>
              <a:rPr lang="en-US" altLang="ja-JP" sz="1600" dirty="0" err="1" smtClean="0"/>
              <a:t>bz_number_tile</a:t>
            </a:r>
            <a:r>
              <a:rPr lang="en-US" altLang="ja-JP" sz="1600" dirty="0" smtClean="0"/>
              <a:t> = 1</a:t>
            </a:r>
          </a:p>
          <a:p>
            <a:pPr marL="0" indent="0">
              <a:buNone/>
            </a:pPr>
            <a:r>
              <a:rPr lang="en-US" altLang="ja-JP" sz="1600" dirty="0" smtClean="0"/>
              <a:t>/</a:t>
            </a:r>
          </a:p>
          <a:p>
            <a:pPr marL="0" indent="0">
              <a:buNone/>
            </a:pPr>
            <a:r>
              <a:rPr lang="en-US" altLang="ja-JP" sz="1600" dirty="0" smtClean="0"/>
              <a:t>    </a:t>
            </a:r>
            <a:r>
              <a:rPr lang="en-US" altLang="ja-JP" sz="1600" dirty="0" smtClean="0">
                <a:solidFill>
                  <a:srgbClr val="FF0000"/>
                </a:solidFill>
              </a:rPr>
              <a:t>16    16    16 ! </a:t>
            </a:r>
            <a:r>
              <a:rPr lang="en-US" altLang="ja-JP" sz="1400" dirty="0" smtClean="0">
                <a:solidFill>
                  <a:srgbClr val="FF0000"/>
                </a:solidFill>
              </a:rPr>
              <a:t>tetrahedron</a:t>
            </a:r>
            <a:r>
              <a:rPr lang="ja-JP" altLang="en-US" sz="1400" dirty="0" smtClean="0">
                <a:solidFill>
                  <a:srgbClr val="FF0000"/>
                </a:solidFill>
              </a:rPr>
              <a:t>を使うための設定</a:t>
            </a:r>
            <a:endParaRPr lang="en-US" altLang="ja-JP" sz="1400" dirty="0" smtClean="0">
              <a:solidFill>
                <a:srgbClr val="FF0000"/>
              </a:solidFill>
            </a:endParaRPr>
          </a:p>
          <a:p>
            <a:pPr marL="0" indent="0">
              <a:buNone/>
            </a:pPr>
            <a:r>
              <a:rPr lang="en-US" altLang="ja-JP" sz="1600" dirty="0" smtClean="0"/>
              <a:t>     2     2     2</a:t>
            </a:r>
            <a:endParaRPr lang="cs-CZ"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30</a:t>
            </a:fld>
            <a:endParaRPr kumimoji="1" lang="ja-JP" altLang="en-US" dirty="0"/>
          </a:p>
        </p:txBody>
      </p:sp>
      <p:sp>
        <p:nvSpPr>
          <p:cNvPr id="7" name="テキスト ボックス 6"/>
          <p:cNvSpPr txBox="1"/>
          <p:nvPr/>
        </p:nvSpPr>
        <p:spPr>
          <a:xfrm>
            <a:off x="6553200" y="5704011"/>
            <a:ext cx="2130463" cy="646331"/>
          </a:xfrm>
          <a:prstGeom prst="rect">
            <a:avLst/>
          </a:prstGeom>
          <a:noFill/>
        </p:spPr>
        <p:txBody>
          <a:bodyPr wrap="square" rtlCol="0">
            <a:spAutoFit/>
          </a:bodyPr>
          <a:lstStyle/>
          <a:p>
            <a:r>
              <a:rPr lang="ja-JP" altLang="en-US" dirty="0" smtClean="0">
                <a:solidFill>
                  <a:srgbClr val="FF6600"/>
                </a:solidFill>
              </a:rPr>
              <a:t>セクションは任意の順番で書ける</a:t>
            </a:r>
            <a:endParaRPr lang="en-US" altLang="ja-JP" dirty="0" smtClean="0">
              <a:solidFill>
                <a:srgbClr val="FF6600"/>
              </a:solidFill>
            </a:endParaRPr>
          </a:p>
        </p:txBody>
      </p:sp>
      <p:sp>
        <p:nvSpPr>
          <p:cNvPr id="6" name="テキスト ボックス 5"/>
          <p:cNvSpPr txBox="1"/>
          <p:nvPr/>
        </p:nvSpPr>
        <p:spPr>
          <a:xfrm>
            <a:off x="457200" y="6450943"/>
            <a:ext cx="5662705" cy="369332"/>
          </a:xfrm>
          <a:prstGeom prst="rect">
            <a:avLst/>
          </a:prstGeom>
          <a:noFill/>
        </p:spPr>
        <p:txBody>
          <a:bodyPr wrap="square" rtlCol="0">
            <a:spAutoFit/>
          </a:bodyPr>
          <a:lstStyle/>
          <a:p>
            <a:r>
              <a:rPr kumimoji="1" lang="en-US" altLang="ja-JP" dirty="0" smtClean="0"/>
              <a:t>(*)</a:t>
            </a:r>
            <a:r>
              <a:rPr kumimoji="1" lang="ja-JP" altLang="en-US" dirty="0" smtClean="0"/>
              <a:t>原子電荷データから初期ローカルポテンシャルを生成</a:t>
            </a:r>
            <a:endParaRPr kumimoji="1" lang="ja-JP" altLang="en-US" dirty="0"/>
          </a:p>
        </p:txBody>
      </p:sp>
    </p:spTree>
    <p:extLst>
      <p:ext uri="{BB962C8B-B14F-4D97-AF65-F5344CB8AC3E}">
        <p14:creationId xmlns:p14="http://schemas.microsoft.com/office/powerpoint/2010/main" val="33960943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（３）</a:t>
            </a:r>
            <a:endParaRPr kumimoji="1" lang="ja-JP" altLang="en-US" dirty="0"/>
          </a:p>
        </p:txBody>
      </p:sp>
      <p:sp>
        <p:nvSpPr>
          <p:cNvPr id="3" name="コンテンツ プレースホルダー 2"/>
          <p:cNvSpPr>
            <a:spLocks noGrp="1"/>
          </p:cNvSpPr>
          <p:nvPr>
            <p:ph idx="1"/>
          </p:nvPr>
        </p:nvSpPr>
        <p:spPr>
          <a:xfrm>
            <a:off x="457200" y="1726475"/>
            <a:ext cx="8229600" cy="4398925"/>
          </a:xfrm>
        </p:spPr>
        <p:txBody>
          <a:bodyPr>
            <a:noAutofit/>
          </a:bodyPr>
          <a:lstStyle/>
          <a:p>
            <a:pPr>
              <a:lnSpc>
                <a:spcPct val="150000"/>
              </a:lnSpc>
            </a:pPr>
            <a:r>
              <a:rPr lang="ja-JP" altLang="en-US" sz="2000" dirty="0" smtClean="0"/>
              <a:t>計算対象の対称性を与えたい</a:t>
            </a:r>
            <a:endParaRPr lang="en-US" altLang="ja-JP" sz="2000" dirty="0" smtClean="0"/>
          </a:p>
          <a:p>
            <a:pPr lvl="1">
              <a:lnSpc>
                <a:spcPct val="120000"/>
              </a:lnSpc>
            </a:pPr>
            <a:r>
              <a:rPr lang="ja-JP" altLang="en-US" sz="1600" dirty="0" smtClean="0"/>
              <a:t>計算対象の系に対称性があるならば、計算量を削減できる。</a:t>
            </a:r>
            <a:endParaRPr lang="en-US" altLang="ja-JP" sz="1600" dirty="0" smtClean="0"/>
          </a:p>
          <a:p>
            <a:pPr lvl="1">
              <a:lnSpc>
                <a:spcPct val="120000"/>
              </a:lnSpc>
            </a:pPr>
            <a:r>
              <a:rPr lang="ja-JP" altLang="en-US" sz="1600" dirty="0" smtClean="0"/>
              <a:t>対称性で電子状態計算を束縛すると計算の収束性が良くなる。</a:t>
            </a:r>
            <a:endParaRPr lang="en-US" altLang="ja-JP" sz="1600" dirty="0" smtClean="0"/>
          </a:p>
          <a:p>
            <a:pPr>
              <a:lnSpc>
                <a:spcPct val="120000"/>
              </a:lnSpc>
            </a:pPr>
            <a:r>
              <a:rPr lang="ja-JP" altLang="en-US" sz="2000" dirty="0" smtClean="0"/>
              <a:t>対称操作のリストの取得</a:t>
            </a:r>
            <a:endParaRPr lang="en-US" altLang="ja-JP" sz="2000" dirty="0"/>
          </a:p>
          <a:p>
            <a:pPr lvl="1">
              <a:lnSpc>
                <a:spcPct val="150000"/>
              </a:lnSpc>
            </a:pPr>
            <a:r>
              <a:rPr lang="ja-JP" altLang="en-US" sz="1600" dirty="0" smtClean="0"/>
              <a:t>データベースで調べる。</a:t>
            </a:r>
            <a:r>
              <a:rPr lang="en-US" altLang="ja-JP" sz="1600" dirty="0" smtClean="0"/>
              <a:t>Crystallography Open Database</a:t>
            </a:r>
            <a:r>
              <a:rPr lang="ja-JP" altLang="en-US" sz="1600" dirty="0" smtClean="0"/>
              <a:t>など。</a:t>
            </a:r>
            <a:r>
              <a:rPr lang="en-US" altLang="ja-JP" sz="1600" dirty="0" smtClean="0"/>
              <a:t/>
            </a:r>
            <a:br>
              <a:rPr lang="en-US" altLang="ja-JP" sz="1600" dirty="0" smtClean="0"/>
            </a:br>
            <a:r>
              <a:rPr lang="en-US" altLang="ja-JP" sz="1600" dirty="0" smtClean="0"/>
              <a:t> </a:t>
            </a:r>
            <a:r>
              <a:rPr lang="ja-JP" altLang="en-US" sz="1600" dirty="0" smtClean="0"/>
              <a:t>今回はこちらのケース。</a:t>
            </a:r>
            <a:r>
              <a:rPr lang="en-US" altLang="ja-JP" sz="1600" dirty="0" err="1" smtClean="0"/>
              <a:t>cif</a:t>
            </a:r>
            <a:r>
              <a:rPr lang="ja-JP" altLang="en-US" sz="1600" dirty="0" smtClean="0"/>
              <a:t>ファイルの中にしばしばデータが入っている。</a:t>
            </a:r>
            <a:r>
              <a:rPr lang="en-US" altLang="ja-JP" sz="1600" dirty="0" smtClean="0"/>
              <a:t/>
            </a:r>
            <a:br>
              <a:rPr lang="en-US" altLang="ja-JP" sz="1600" dirty="0" smtClean="0"/>
            </a:br>
            <a:r>
              <a:rPr lang="en-US" altLang="ja-JP" sz="1600" dirty="0" smtClean="0"/>
              <a:t>Bilbao crystallographic server</a:t>
            </a:r>
            <a:r>
              <a:rPr lang="ja-JP" altLang="en-US" sz="1600" dirty="0" smtClean="0"/>
              <a:t>で調べることもできる。</a:t>
            </a:r>
            <a:r>
              <a:rPr lang="en-US" altLang="ja-JP" sz="1600" dirty="0" smtClean="0"/>
              <a:t>(general position</a:t>
            </a:r>
            <a:r>
              <a:rPr lang="ja-JP" altLang="en-US" sz="1600" dirty="0" smtClean="0"/>
              <a:t>を調べる</a:t>
            </a:r>
            <a:r>
              <a:rPr lang="en-US" altLang="ja-JP" sz="1600" dirty="0"/>
              <a:t>)</a:t>
            </a:r>
          </a:p>
          <a:p>
            <a:pPr lvl="1">
              <a:lnSpc>
                <a:spcPct val="150000"/>
              </a:lnSpc>
            </a:pPr>
            <a:r>
              <a:rPr lang="ja-JP" altLang="en-US" sz="1600" dirty="0" smtClean="0"/>
              <a:t>原子座標から推測する。ツールを使う。</a:t>
            </a:r>
            <a:r>
              <a:rPr lang="en-US" altLang="ja-JP" sz="1600" dirty="0" smtClean="0"/>
              <a:t/>
            </a:r>
            <a:br>
              <a:rPr lang="en-US" altLang="ja-JP" sz="1600" dirty="0" smtClean="0"/>
            </a:br>
            <a:r>
              <a:rPr lang="en-US" altLang="ja-JP" sz="1600" dirty="0" smtClean="0"/>
              <a:t>TAPIOCA: GUI</a:t>
            </a:r>
            <a:r>
              <a:rPr lang="ja-JP" altLang="en-US" sz="1600" dirty="0" smtClean="0"/>
              <a:t>による入力支援ツール。</a:t>
            </a:r>
            <a:r>
              <a:rPr lang="en-US" altLang="ja-JP" sz="1600" dirty="0" err="1" smtClean="0"/>
              <a:t>MateriApps</a:t>
            </a:r>
            <a:r>
              <a:rPr lang="ja-JP" altLang="en-US" sz="1600" dirty="0" smtClean="0"/>
              <a:t>にある。</a:t>
            </a:r>
            <a:r>
              <a:rPr lang="en-US" altLang="ja-JP" sz="1600" dirty="0"/>
              <a:t/>
            </a:r>
            <a:br>
              <a:rPr lang="en-US" altLang="ja-JP" sz="1600" dirty="0"/>
            </a:br>
            <a:r>
              <a:rPr lang="en-US" altLang="ja-JP" sz="1600" dirty="0" smtClean="0"/>
              <a:t>FINDSYM</a:t>
            </a:r>
            <a:r>
              <a:rPr lang="ja-JP" altLang="en-US" sz="1600" dirty="0" smtClean="0"/>
              <a:t>: 対称性を計算してくれる</a:t>
            </a:r>
            <a:r>
              <a:rPr lang="en-US" altLang="ja-JP" sz="1600" dirty="0" smtClean="0"/>
              <a:t>web</a:t>
            </a:r>
            <a:r>
              <a:rPr lang="ja-JP" altLang="en-US" sz="1600" dirty="0" smtClean="0"/>
              <a:t>サイト。</a:t>
            </a:r>
            <a:r>
              <a:rPr lang="en-US" altLang="ja-JP" sz="1600" dirty="0"/>
              <a:t/>
            </a:r>
            <a:br>
              <a:rPr lang="en-US" altLang="ja-JP" sz="1600" dirty="0"/>
            </a:br>
            <a:r>
              <a:rPr lang="en-US" altLang="ja-JP" sz="1600" dirty="0" err="1" smtClean="0"/>
              <a:t>phonopy</a:t>
            </a:r>
            <a:r>
              <a:rPr lang="en-US" altLang="ja-JP" sz="1600" dirty="0" smtClean="0"/>
              <a:t>: </a:t>
            </a:r>
            <a:r>
              <a:rPr lang="ja-JP" altLang="en-US" sz="1600" dirty="0" smtClean="0"/>
              <a:t>凍結フォノン法によるフォノン計算のコードだがその中にツールがある。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31</a:t>
            </a:fld>
            <a:endParaRPr kumimoji="1" lang="ja-JP" altLang="en-US" dirty="0"/>
          </a:p>
        </p:txBody>
      </p:sp>
    </p:spTree>
    <p:extLst>
      <p:ext uri="{BB962C8B-B14F-4D97-AF65-F5344CB8AC3E}">
        <p14:creationId xmlns:p14="http://schemas.microsoft.com/office/powerpoint/2010/main" val="6835842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（４）</a:t>
            </a:r>
            <a:endParaRPr kumimoji="1" lang="ja-JP" altLang="en-US" dirty="0"/>
          </a:p>
        </p:txBody>
      </p:sp>
      <p:sp>
        <p:nvSpPr>
          <p:cNvPr id="3" name="コンテンツ プレースホルダー 2"/>
          <p:cNvSpPr>
            <a:spLocks noGrp="1"/>
          </p:cNvSpPr>
          <p:nvPr>
            <p:ph idx="1"/>
          </p:nvPr>
        </p:nvSpPr>
        <p:spPr>
          <a:xfrm>
            <a:off x="457200" y="1501569"/>
            <a:ext cx="8229600" cy="4295430"/>
          </a:xfrm>
        </p:spPr>
        <p:txBody>
          <a:bodyPr>
            <a:noAutofit/>
          </a:bodyPr>
          <a:lstStyle/>
          <a:p>
            <a:r>
              <a:rPr lang="en-US" altLang="ja-JP" sz="2000" dirty="0" smtClean="0"/>
              <a:t>general</a:t>
            </a:r>
            <a:r>
              <a:rPr lang="ja-JP" altLang="en-US" sz="2000" dirty="0" smtClean="0"/>
              <a:t> </a:t>
            </a:r>
            <a:r>
              <a:rPr lang="en-US" altLang="ja-JP" sz="2000" dirty="0" smtClean="0"/>
              <a:t>position</a:t>
            </a:r>
            <a:r>
              <a:rPr lang="ja-JP" altLang="en-US" sz="2000" dirty="0" smtClean="0"/>
              <a:t>のデータから対称性行列を生成する。</a:t>
            </a:r>
            <a:endParaRPr lang="en-US" altLang="ja-JP" sz="2000" dirty="0" smtClean="0"/>
          </a:p>
          <a:p>
            <a:pPr lvl="1">
              <a:lnSpc>
                <a:spcPct val="140000"/>
              </a:lnSpc>
            </a:pPr>
            <a:r>
              <a:rPr lang="en-US" altLang="ja-JP" sz="1600" dirty="0" smtClean="0"/>
              <a:t>GNU octave</a:t>
            </a:r>
            <a:r>
              <a:rPr lang="ja-JP" altLang="en-US" sz="1600" dirty="0" smtClean="0"/>
              <a:t>に生成させるプログラムの例が</a:t>
            </a:r>
            <a:r>
              <a:rPr lang="en-US" altLang="ja-JP" sz="1600" dirty="0" err="1" smtClean="0"/>
              <a:t>symop-fcc.m</a:t>
            </a:r>
            <a:r>
              <a:rPr lang="ja-JP" altLang="en-US" sz="1600" dirty="0" smtClean="0"/>
              <a:t>である。他の場合もこのプログラムの</a:t>
            </a:r>
            <a:r>
              <a:rPr lang="en-US" altLang="ja-JP" sz="1600" dirty="0" err="1" smtClean="0"/>
              <a:t>symopr</a:t>
            </a:r>
            <a:r>
              <a:rPr lang="en-US" altLang="ja-JP" sz="1600" dirty="0" smtClean="0"/>
              <a:t>()</a:t>
            </a:r>
            <a:r>
              <a:rPr lang="ja-JP" altLang="en-US" sz="1600" dirty="0" smtClean="0"/>
              <a:t>と</a:t>
            </a:r>
            <a:r>
              <a:rPr lang="en-US" altLang="ja-JP" sz="1600" dirty="0" err="1" smtClean="0"/>
              <a:t>aa</a:t>
            </a:r>
            <a:r>
              <a:rPr lang="ja-JP" altLang="en-US" sz="1600" dirty="0" smtClean="0"/>
              <a:t>を変更することで生成させられる。</a:t>
            </a:r>
            <a:r>
              <a:rPr lang="en-US" altLang="ja-JP" sz="1600" dirty="0" smtClean="0"/>
              <a:t/>
            </a:r>
            <a:br>
              <a:rPr lang="en-US" altLang="ja-JP" sz="1600" dirty="0" smtClean="0"/>
            </a:br>
            <a:r>
              <a:rPr lang="en-US" altLang="ja-JP" sz="1600" dirty="0" err="1" smtClean="0"/>
              <a:t>fcc</a:t>
            </a:r>
            <a:r>
              <a:rPr lang="ja-JP" altLang="en-US" sz="1600" dirty="0" smtClean="0"/>
              <a:t>の場合、データには面心位置への移動を含めた操作が入っていることがあるが、必要なのは</a:t>
            </a:r>
            <a:r>
              <a:rPr lang="en-US" altLang="ja-JP" sz="1600" dirty="0" smtClean="0"/>
              <a:t>primitive cell</a:t>
            </a:r>
            <a:r>
              <a:rPr lang="ja-JP" altLang="en-US" sz="1600" dirty="0" smtClean="0"/>
              <a:t> だけのものであることに注意すること。</a:t>
            </a:r>
            <a:endParaRPr lang="en-US" altLang="ja-JP" sz="2000" b="1" dirty="0" smtClean="0"/>
          </a:p>
          <a:p>
            <a:r>
              <a:rPr lang="ja-JP" altLang="en-US" sz="2000" dirty="0" smtClean="0"/>
              <a:t>以下の操作でファイル</a:t>
            </a:r>
            <a:r>
              <a:rPr lang="en-US" altLang="ja-JP" sz="2000" dirty="0" smtClean="0"/>
              <a:t>symmat.dat</a:t>
            </a:r>
            <a:r>
              <a:rPr lang="ja-JP" altLang="en-US" sz="2000" dirty="0" smtClean="0"/>
              <a:t>に必要なデータが生成される。</a:t>
            </a:r>
            <a:endParaRPr lang="en-US" altLang="ja-JP" sz="2000" dirty="0" smtClean="0"/>
          </a:p>
          <a:p>
            <a:pPr>
              <a:buNone/>
            </a:pPr>
            <a:r>
              <a:rPr lang="en-US" altLang="ja-JP" sz="2000" dirty="0" smtClean="0"/>
              <a:t>     $ octave</a:t>
            </a:r>
          </a:p>
          <a:p>
            <a:pPr>
              <a:buNone/>
            </a:pPr>
            <a:r>
              <a:rPr lang="en-US" altLang="ja-JP" sz="2000" dirty="0" smtClean="0"/>
              <a:t>      octave&gt; format rat</a:t>
            </a:r>
          </a:p>
          <a:p>
            <a:pPr>
              <a:buNone/>
            </a:pPr>
            <a:r>
              <a:rPr lang="en-US" altLang="ja-JP" sz="2000" dirty="0" smtClean="0"/>
              <a:t>      octave&gt; source </a:t>
            </a:r>
            <a:r>
              <a:rPr lang="en-US" altLang="ja-JP" sz="2000" dirty="0" err="1" smtClean="0"/>
              <a:t>symop-fcc.m</a:t>
            </a:r>
            <a:endParaRPr lang="en-US" altLang="ja-JP" sz="2000" dirty="0" smtClean="0"/>
          </a:p>
          <a:p>
            <a:pPr>
              <a:buNone/>
            </a:pPr>
            <a:r>
              <a:rPr lang="en-US" altLang="ja-JP" sz="2000" dirty="0" smtClean="0"/>
              <a:t>      octave&gt; save 'symmat.dat' sym</a:t>
            </a:r>
          </a:p>
          <a:p>
            <a:pPr>
              <a:buNone/>
            </a:pPr>
            <a:endParaRPr lang="en-US" altLang="ja-JP" sz="2000" dirty="0" smtClean="0"/>
          </a:p>
          <a:p>
            <a:pPr>
              <a:buFont typeface="Arial" pitchFamily="34" charset="0"/>
              <a:buChar char="•"/>
            </a:pPr>
            <a:r>
              <a:rPr lang="ja-JP" altLang="en-US" sz="2000" dirty="0" smtClean="0"/>
              <a:t>対称操作を</a:t>
            </a:r>
            <a:r>
              <a:rPr lang="ja-JP" altLang="ja-JP" sz="2000" dirty="0"/>
              <a:t>c</a:t>
            </a:r>
            <a:r>
              <a:rPr lang="en-US" altLang="ja-JP" sz="2000" dirty="0" err="1" smtClean="0"/>
              <a:t>u.cg</a:t>
            </a:r>
            <a:r>
              <a:rPr lang="ja-JP" altLang="en-US" sz="2000" dirty="0" smtClean="0"/>
              <a:t>に書き込む</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32</a:t>
            </a:fld>
            <a:endParaRPr kumimoji="1" lang="ja-JP" altLang="en-US" dirty="0"/>
          </a:p>
        </p:txBody>
      </p:sp>
    </p:spTree>
    <p:extLst>
      <p:ext uri="{BB962C8B-B14F-4D97-AF65-F5344CB8AC3E}">
        <p14:creationId xmlns:p14="http://schemas.microsoft.com/office/powerpoint/2010/main" val="379546671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（５）</a:t>
            </a:r>
            <a:endParaRPr kumimoji="1" lang="ja-JP" altLang="en-US" dirty="0"/>
          </a:p>
        </p:txBody>
      </p:sp>
      <p:sp>
        <p:nvSpPr>
          <p:cNvPr id="3" name="コンテンツ プレースホルダー 2"/>
          <p:cNvSpPr>
            <a:spLocks noGrp="1"/>
          </p:cNvSpPr>
          <p:nvPr>
            <p:ph idx="1"/>
          </p:nvPr>
        </p:nvSpPr>
        <p:spPr>
          <a:xfrm>
            <a:off x="457200" y="1417639"/>
            <a:ext cx="8229600" cy="4938712"/>
          </a:xfrm>
          <a:ln>
            <a:solidFill>
              <a:schemeClr val="tx1"/>
            </a:solidFill>
          </a:ln>
        </p:spPr>
        <p:txBody>
          <a:bodyPr numCol="2">
            <a:noAutofit/>
          </a:bodyPr>
          <a:lstStyle/>
          <a:p>
            <a:pPr marL="0" indent="0">
              <a:buNone/>
            </a:pPr>
            <a:r>
              <a:rPr lang="en-US" altLang="ja-JP" sz="1600" dirty="0" smtClean="0"/>
              <a:t># symmetry data</a:t>
            </a:r>
          </a:p>
          <a:p>
            <a:pPr marL="0" indent="0">
              <a:buNone/>
            </a:pPr>
            <a:r>
              <a:rPr lang="en-US" altLang="ja-JP" sz="1600" dirty="0" smtClean="0"/>
              <a:t>&amp;symmetry</a:t>
            </a:r>
          </a:p>
          <a:p>
            <a:pPr marL="0" indent="0">
              <a:buNone/>
            </a:pPr>
            <a:r>
              <a:rPr lang="en-US" altLang="ja-JP" sz="1600" dirty="0" err="1" smtClean="0"/>
              <a:t>symmetry_format</a:t>
            </a:r>
            <a:r>
              <a:rPr lang="en-US" altLang="ja-JP" sz="1600" dirty="0" smtClean="0"/>
              <a:t> = ‘reciprocal’,</a:t>
            </a:r>
          </a:p>
          <a:p>
            <a:pPr marL="0" indent="0">
              <a:buNone/>
            </a:pPr>
            <a:r>
              <a:rPr lang="en-US" altLang="ja-JP" sz="1600" dirty="0" err="1" smtClean="0"/>
              <a:t>number_sym_op</a:t>
            </a:r>
            <a:r>
              <a:rPr lang="en-US" altLang="ja-JP" sz="1600" dirty="0" smtClean="0"/>
              <a:t> = 24</a:t>
            </a:r>
          </a:p>
          <a:p>
            <a:pPr marL="0" indent="0">
              <a:buNone/>
            </a:pPr>
            <a:r>
              <a:rPr lang="en-US" altLang="ja-JP" sz="1600" dirty="0" smtClean="0"/>
              <a:t>/</a:t>
            </a:r>
          </a:p>
          <a:p>
            <a:pPr marL="0" indent="0">
              <a:buNone/>
            </a:pPr>
            <a:r>
              <a:rPr lang="ja-JP" altLang="en-US" sz="1600" dirty="0" smtClean="0"/>
              <a:t>    </a:t>
            </a:r>
            <a:r>
              <a:rPr lang="en-US" altLang="ja-JP" sz="1600" dirty="0" smtClean="0"/>
              <a:t>1  0  0    0  1  0    0  0  1     0  0  0</a:t>
            </a:r>
          </a:p>
          <a:p>
            <a:pPr marL="0" indent="0">
              <a:buNone/>
            </a:pPr>
            <a:r>
              <a:rPr lang="en-US" altLang="ja-JP" sz="1600" dirty="0" smtClean="0"/>
              <a:t>    0  1  0    0  0  1    1  0  0     0  0  0</a:t>
            </a:r>
          </a:p>
          <a:p>
            <a:pPr marL="0" indent="0">
              <a:buNone/>
            </a:pPr>
            <a:r>
              <a:rPr lang="en-US" altLang="ja-JP" sz="1600" dirty="0" smtClean="0"/>
              <a:t>    0  0  1    1  0  0    0  1  0     0  0  0</a:t>
            </a:r>
          </a:p>
          <a:p>
            <a:pPr marL="0" indent="0">
              <a:buNone/>
            </a:pPr>
            <a:r>
              <a:rPr lang="en-US" altLang="ja-JP" sz="1600" dirty="0" smtClean="0"/>
              <a:t>    1  0  0    0  0  1    0  1  0     0  0  0</a:t>
            </a:r>
          </a:p>
          <a:p>
            <a:pPr marL="0" indent="0">
              <a:buNone/>
            </a:pPr>
            <a:r>
              <a:rPr lang="en-US" altLang="ja-JP" sz="1600" dirty="0" smtClean="0"/>
              <a:t>    0  0  1    0  1  0    1  0  0     0  0  0</a:t>
            </a:r>
          </a:p>
          <a:p>
            <a:pPr marL="0" indent="0">
              <a:buNone/>
            </a:pPr>
            <a:r>
              <a:rPr lang="en-US" altLang="ja-JP" sz="1600" dirty="0" smtClean="0"/>
              <a:t>    0  1  0    1  0  0    0  0  1     0  0  0</a:t>
            </a:r>
          </a:p>
          <a:p>
            <a:pPr marL="0" indent="0">
              <a:buNone/>
            </a:pPr>
            <a:r>
              <a:rPr lang="en-US" altLang="ja-JP" sz="1600" dirty="0" smtClean="0"/>
              <a:t>   -1 -1 -1    0  1  0    0  0  1     0  0  0</a:t>
            </a:r>
          </a:p>
          <a:p>
            <a:pPr marL="0" indent="0">
              <a:buNone/>
            </a:pPr>
            <a:r>
              <a:rPr lang="en-US" altLang="ja-JP" sz="1600" dirty="0" smtClean="0"/>
              <a:t>   -1 -1 -1    0  0  1    0  1  0     0  0  0</a:t>
            </a:r>
          </a:p>
          <a:p>
            <a:pPr marL="0" indent="0">
              <a:buNone/>
            </a:pPr>
            <a:r>
              <a:rPr lang="en-US" altLang="ja-JP" sz="1600" dirty="0" smtClean="0"/>
              <a:t>   -1 -1 -1    1  0  0    0  0  1     0  0  0</a:t>
            </a:r>
          </a:p>
          <a:p>
            <a:pPr marL="0" indent="0">
              <a:buNone/>
            </a:pPr>
            <a:r>
              <a:rPr lang="en-US" altLang="ja-JP" sz="1600" dirty="0" smtClean="0"/>
              <a:t>   -1 -1 -1    0  0  1    1  0  0     0  0  0</a:t>
            </a:r>
          </a:p>
          <a:p>
            <a:pPr marL="0" indent="0">
              <a:buNone/>
            </a:pPr>
            <a:r>
              <a:rPr lang="en-US" altLang="ja-JP" sz="1600" dirty="0" smtClean="0"/>
              <a:t>   -1 -1 -1    1  0  0    0  1  0     0  0  0</a:t>
            </a:r>
          </a:p>
          <a:p>
            <a:pPr marL="0" indent="0">
              <a:buNone/>
            </a:pPr>
            <a:r>
              <a:rPr lang="en-US" altLang="ja-JP" sz="1600" dirty="0" smtClean="0"/>
              <a:t>   -1 -1 -1    0  1  0    1  0  0     0  0  0</a:t>
            </a:r>
          </a:p>
          <a:p>
            <a:pPr marL="0" indent="0">
              <a:buNone/>
            </a:pPr>
            <a:r>
              <a:rPr lang="en-US" altLang="ja-JP" sz="1600" dirty="0" smtClean="0"/>
              <a:t>    0  1  0   -1 -1 -1    0  0  1     0  0  0</a:t>
            </a:r>
          </a:p>
          <a:p>
            <a:pPr marL="0" indent="0">
              <a:buNone/>
            </a:pPr>
            <a:r>
              <a:rPr lang="en-US" altLang="ja-JP" sz="1600" dirty="0" smtClean="0"/>
              <a:t>    0  0  1   -1 -1 -1    0  1  0     0  0  0</a:t>
            </a:r>
          </a:p>
          <a:p>
            <a:pPr marL="0" indent="0">
              <a:buNone/>
            </a:pPr>
            <a:r>
              <a:rPr lang="en-US" altLang="ja-JP" sz="1600" dirty="0" smtClean="0"/>
              <a:t>    1  0  0   -1 -1 -1    0  0  1     0  0  0</a:t>
            </a:r>
          </a:p>
          <a:p>
            <a:pPr marL="0" indent="0">
              <a:buNone/>
            </a:pPr>
            <a:r>
              <a:rPr lang="en-US" altLang="ja-JP" sz="1600" dirty="0" smtClean="0"/>
              <a:t>    0  0  1   -1 -1 -1    1  0  0     0  0  0</a:t>
            </a:r>
          </a:p>
          <a:p>
            <a:pPr marL="0" indent="0">
              <a:buNone/>
            </a:pPr>
            <a:r>
              <a:rPr lang="en-US" altLang="ja-JP" sz="1600" dirty="0" smtClean="0"/>
              <a:t>    1  0  0   -1 -1 -1    0  1  0     0  0  0</a:t>
            </a:r>
          </a:p>
          <a:p>
            <a:pPr marL="0" indent="0">
              <a:buNone/>
            </a:pPr>
            <a:r>
              <a:rPr lang="en-US" altLang="ja-JP" sz="1600" dirty="0" smtClean="0"/>
              <a:t>    0  1  0   -1 -1 -1    1  0  0     0  0  0</a:t>
            </a:r>
          </a:p>
          <a:p>
            <a:pPr marL="0" indent="0">
              <a:buNone/>
            </a:pPr>
            <a:r>
              <a:rPr lang="en-US" altLang="ja-JP" sz="1600" dirty="0" smtClean="0"/>
              <a:t>    0  1  0    0  0  1   -1 -1 -1     0  0  0</a:t>
            </a:r>
          </a:p>
          <a:p>
            <a:pPr marL="0" indent="0">
              <a:buNone/>
            </a:pPr>
            <a:r>
              <a:rPr lang="en-US" altLang="ja-JP" sz="1600" dirty="0" smtClean="0"/>
              <a:t>    0  0  1    0  1  0   -1 -1 -1     0  0  0</a:t>
            </a:r>
          </a:p>
          <a:p>
            <a:pPr marL="0" indent="0">
              <a:buNone/>
            </a:pPr>
            <a:r>
              <a:rPr lang="en-US" altLang="ja-JP" sz="1600" dirty="0" smtClean="0"/>
              <a:t>    1  0  0    0  0  1   -1 -1 -1     0  0  0</a:t>
            </a:r>
          </a:p>
          <a:p>
            <a:pPr marL="0" indent="0">
              <a:buNone/>
            </a:pPr>
            <a:r>
              <a:rPr lang="en-US" altLang="ja-JP" sz="1600" dirty="0" smtClean="0"/>
              <a:t>    0  0  1    1  0  0   -1 -1 -1     0  0  0</a:t>
            </a:r>
          </a:p>
          <a:p>
            <a:pPr marL="0" indent="0">
              <a:buNone/>
            </a:pPr>
            <a:r>
              <a:rPr lang="en-US" altLang="ja-JP" sz="1600" dirty="0" smtClean="0"/>
              <a:t>    1  0  0    0  1  0   -1 -1 -1     0  0  0</a:t>
            </a:r>
          </a:p>
          <a:p>
            <a:pPr marL="0" indent="0">
              <a:buNone/>
            </a:pPr>
            <a:r>
              <a:rPr lang="en-US" altLang="ja-JP" sz="1600" dirty="0" smtClean="0"/>
              <a:t>    0  1  0    1  0  0   -1 -1 -1     0  0  0</a:t>
            </a:r>
          </a:p>
          <a:p>
            <a:pPr marL="0"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33</a:t>
            </a:fld>
            <a:endParaRPr kumimoji="1" lang="ja-JP" altLang="en-US" dirty="0"/>
          </a:p>
        </p:txBody>
      </p:sp>
    </p:spTree>
    <p:extLst>
      <p:ext uri="{BB962C8B-B14F-4D97-AF65-F5344CB8AC3E}">
        <p14:creationId xmlns:p14="http://schemas.microsoft.com/office/powerpoint/2010/main" val="33960943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（６）</a:t>
            </a:r>
            <a:endParaRPr kumimoji="1" lang="ja-JP" altLang="en-US" dirty="0"/>
          </a:p>
        </p:txBody>
      </p:sp>
      <p:sp>
        <p:nvSpPr>
          <p:cNvPr id="8" name="コンテンツ プレースホルダ 7"/>
          <p:cNvSpPr>
            <a:spLocks noGrp="1"/>
          </p:cNvSpPr>
          <p:nvPr>
            <p:ph idx="1"/>
          </p:nvPr>
        </p:nvSpPr>
        <p:spPr>
          <a:xfrm>
            <a:off x="457200" y="1600200"/>
            <a:ext cx="8229600" cy="1313481"/>
          </a:xfrm>
          <a:ln>
            <a:noFill/>
          </a:ln>
        </p:spPr>
        <p:txBody>
          <a:bodyPr>
            <a:normAutofit/>
          </a:bodyPr>
          <a:lstStyle/>
          <a:p>
            <a:r>
              <a:rPr kumimoji="1" lang="ja-JP" altLang="en-US" sz="2000" dirty="0" smtClean="0"/>
              <a:t>構造最適化関連の設定を行う。この場合構造を固定するので、</a:t>
            </a:r>
            <a:r>
              <a:rPr kumimoji="1" lang="en-US" altLang="ja-JP" sz="2000" dirty="0" err="1" smtClean="0"/>
              <a:t>number_cycle</a:t>
            </a:r>
            <a:r>
              <a:rPr kumimoji="1" lang="en-US" altLang="ja-JP" sz="2000" dirty="0" smtClean="0"/>
              <a:t> = 0</a:t>
            </a:r>
            <a:r>
              <a:rPr kumimoji="1" lang="ja-JP" altLang="en-US" sz="2000" dirty="0" smtClean="0"/>
              <a:t>とする。また、特に固定する原子はないので、そのように</a:t>
            </a:r>
            <a:r>
              <a:rPr kumimoji="1" lang="en-US" altLang="ja-JP" sz="2000" dirty="0" smtClean="0"/>
              <a:t># </a:t>
            </a:r>
            <a:r>
              <a:rPr kumimoji="1" lang="en-US" altLang="ja-JP" sz="2000" dirty="0" err="1" smtClean="0"/>
              <a:t>str_opt_constr</a:t>
            </a:r>
            <a:r>
              <a:rPr kumimoji="1" lang="en-US" altLang="ja-JP" sz="2000" dirty="0" smtClean="0"/>
              <a:t> data</a:t>
            </a:r>
            <a:r>
              <a:rPr kumimoji="1" lang="ja-JP" altLang="en-US" sz="2000" dirty="0" smtClean="0"/>
              <a:t>に記述する。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34</a:t>
            </a:fld>
            <a:endParaRPr kumimoji="1" lang="ja-JP" altLang="en-US"/>
          </a:p>
        </p:txBody>
      </p:sp>
      <p:sp>
        <p:nvSpPr>
          <p:cNvPr id="9" name="テキスト ボックス 8"/>
          <p:cNvSpPr txBox="1"/>
          <p:nvPr/>
        </p:nvSpPr>
        <p:spPr>
          <a:xfrm>
            <a:off x="958597" y="3145381"/>
            <a:ext cx="3332136" cy="2585323"/>
          </a:xfrm>
          <a:prstGeom prst="rect">
            <a:avLst/>
          </a:prstGeom>
          <a:noFill/>
          <a:ln>
            <a:solidFill>
              <a:schemeClr val="tx1"/>
            </a:solidFill>
          </a:ln>
        </p:spPr>
        <p:txBody>
          <a:bodyPr wrap="square" rtlCol="0">
            <a:spAutoFit/>
          </a:bodyPr>
          <a:lstStyle/>
          <a:p>
            <a:r>
              <a:rPr lang="cs-CZ" altLang="ja-JP" dirty="0" smtClean="0"/>
              <a:t># struct_opt data</a:t>
            </a:r>
          </a:p>
          <a:p>
            <a:r>
              <a:rPr lang="cs-CZ" altLang="ja-JP" dirty="0" smtClean="0"/>
              <a:t>&amp;struct_opt</a:t>
            </a:r>
          </a:p>
          <a:p>
            <a:r>
              <a:rPr lang="cs-CZ" altLang="ja-JP" sz="1600" dirty="0" smtClean="0"/>
              <a:t>number_cycle</a:t>
            </a:r>
            <a:r>
              <a:rPr lang="cs-CZ" altLang="ja-JP" dirty="0" smtClean="0"/>
              <a:t> = 0</a:t>
            </a:r>
          </a:p>
          <a:p>
            <a:r>
              <a:rPr lang="cs-CZ" altLang="ja-JP" dirty="0" smtClean="0"/>
              <a:t>/</a:t>
            </a:r>
          </a:p>
          <a:p>
            <a:endParaRPr lang="cs-CZ" altLang="ja-JP" dirty="0" smtClean="0"/>
          </a:p>
          <a:p>
            <a:r>
              <a:rPr lang="cs-CZ" altLang="ja-JP" dirty="0" smtClean="0"/>
              <a:t># str_opt_constr data</a:t>
            </a:r>
          </a:p>
          <a:p>
            <a:r>
              <a:rPr lang="cs-CZ" altLang="ja-JP" dirty="0" smtClean="0"/>
              <a:t> 1</a:t>
            </a:r>
          </a:p>
          <a:p>
            <a:r>
              <a:rPr lang="cs-CZ" altLang="ja-JP" dirty="0" smtClean="0"/>
              <a:t> 0</a:t>
            </a:r>
          </a:p>
          <a:p>
            <a:endParaRPr kumimoji="1" lang="ja-JP" altLang="en-US" dirty="0"/>
          </a:p>
        </p:txBody>
      </p:sp>
    </p:spTree>
    <p:extLst>
      <p:ext uri="{BB962C8B-B14F-4D97-AF65-F5344CB8AC3E}">
        <p14:creationId xmlns:p14="http://schemas.microsoft.com/office/powerpoint/2010/main" val="15347182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（７）</a:t>
            </a:r>
            <a:endParaRPr kumimoji="1" lang="ja-JP" altLang="en-US" dirty="0"/>
          </a:p>
        </p:txBody>
      </p:sp>
      <p:sp>
        <p:nvSpPr>
          <p:cNvPr id="3" name="コンテンツ プレースホルダー 2"/>
          <p:cNvSpPr>
            <a:spLocks noGrp="1"/>
          </p:cNvSpPr>
          <p:nvPr>
            <p:ph idx="1"/>
          </p:nvPr>
        </p:nvSpPr>
        <p:spPr>
          <a:xfrm>
            <a:off x="106841" y="1316632"/>
            <a:ext cx="8929497" cy="5541368"/>
          </a:xfrm>
        </p:spPr>
        <p:txBody>
          <a:bodyPr>
            <a:noAutofit/>
          </a:bodyPr>
          <a:lstStyle/>
          <a:p>
            <a:r>
              <a:rPr lang="ja-JP" altLang="en-US" sz="2200" dirty="0" smtClean="0"/>
              <a:t>計算の初期化</a:t>
            </a:r>
            <a:r>
              <a:rPr lang="en-US" altLang="ja-JP" sz="2200" dirty="0" smtClean="0"/>
              <a:t>(</a:t>
            </a:r>
            <a:r>
              <a:rPr lang="en-US" altLang="ja-JP" sz="2200" u="sng" dirty="0" err="1" smtClean="0"/>
              <a:t>inipot</a:t>
            </a:r>
            <a:r>
              <a:rPr lang="en-US" altLang="ja-JP" sz="2200" u="sng" dirty="0" smtClean="0"/>
              <a:t>)</a:t>
            </a:r>
            <a:r>
              <a:rPr lang="en-US" altLang="ja-JP" sz="2000" dirty="0" smtClean="0"/>
              <a:t/>
            </a:r>
            <a:br>
              <a:rPr lang="en-US" altLang="ja-JP" sz="2000" dirty="0" smtClean="0"/>
            </a:br>
            <a:r>
              <a:rPr lang="en-US" altLang="ja-JP" sz="2000" dirty="0" smtClean="0"/>
              <a:t>$</a:t>
            </a:r>
            <a:r>
              <a:rPr lang="ja-JP" altLang="en-US" sz="2000" dirty="0"/>
              <a:t> </a:t>
            </a:r>
            <a:r>
              <a:rPr lang="en-US" altLang="ja-JP" sz="2000" dirty="0" err="1" smtClean="0"/>
              <a:t>ln</a:t>
            </a:r>
            <a:r>
              <a:rPr lang="ja-JP" altLang="en-US" sz="2000" dirty="0" smtClean="0"/>
              <a:t> </a:t>
            </a:r>
            <a:r>
              <a:rPr lang="en-US" altLang="ja-JP" sz="2000" dirty="0" smtClean="0"/>
              <a:t>–s</a:t>
            </a:r>
            <a:r>
              <a:rPr lang="ja-JP" altLang="en-US" sz="2000" dirty="0" smtClean="0"/>
              <a:t> </a:t>
            </a:r>
            <a:r>
              <a:rPr lang="ja-JP" altLang="ja-JP" sz="2000" dirty="0" smtClean="0"/>
              <a:t>.</a:t>
            </a:r>
            <a:r>
              <a:rPr lang="en-US" altLang="ja-JP" sz="2000" dirty="0" smtClean="0"/>
              <a:t>/</a:t>
            </a:r>
            <a:r>
              <a:rPr lang="en-US" altLang="ja-JP" sz="2000" dirty="0" err="1" smtClean="0"/>
              <a:t>cu.cg</a:t>
            </a:r>
            <a:r>
              <a:rPr lang="ja-JP" altLang="en-US" sz="2000" dirty="0" smtClean="0"/>
              <a:t> </a:t>
            </a:r>
            <a:r>
              <a:rPr lang="en-US" altLang="ja-JP" sz="2000" dirty="0" smtClean="0"/>
              <a:t>fort.10</a:t>
            </a:r>
            <a:r>
              <a:rPr lang="en-US" altLang="ja-JP" sz="2000" dirty="0"/>
              <a:t/>
            </a:r>
            <a:br>
              <a:rPr lang="en-US" altLang="ja-JP" sz="2000" dirty="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inipot</a:t>
            </a:r>
            <a:r>
              <a:rPr lang="en-US" altLang="ja-JP" sz="2000" dirty="0" smtClean="0"/>
              <a:t> </a:t>
            </a:r>
            <a:r>
              <a:rPr lang="en-US" altLang="ja-JP" sz="2000" dirty="0"/>
              <a:t>&gt; </a:t>
            </a:r>
            <a:r>
              <a:rPr lang="en-US" altLang="ja-JP" sz="2000" dirty="0" smtClean="0"/>
              <a:t>inipot.log</a:t>
            </a:r>
            <a:br>
              <a:rPr lang="en-US" altLang="ja-JP" sz="2000" dirty="0" smtClean="0"/>
            </a:br>
            <a:r>
              <a:rPr lang="en-US" altLang="ja-JP" sz="2000" dirty="0" smtClean="0"/>
              <a:t>$ less </a:t>
            </a:r>
            <a:r>
              <a:rPr lang="en-US" altLang="ja-JP" sz="2000" dirty="0" err="1" smtClean="0"/>
              <a:t>inipot.log</a:t>
            </a:r>
            <a:r>
              <a:rPr lang="en-US" altLang="ja-JP" sz="2000" dirty="0" smtClean="0"/>
              <a:t>  #</a:t>
            </a:r>
            <a:r>
              <a:rPr lang="ja-JP" altLang="en-US" sz="2000" dirty="0" smtClean="0"/>
              <a:t>計算が終わったらログファイルの確認</a:t>
            </a:r>
            <a:r>
              <a:rPr lang="en-US" altLang="ja-JP" sz="2000" dirty="0"/>
              <a:t/>
            </a:r>
            <a:br>
              <a:rPr lang="en-US" altLang="ja-JP" sz="2000" dirty="0"/>
            </a:br>
            <a:endParaRPr lang="en-US" altLang="ja-JP" sz="2000" dirty="0" smtClean="0"/>
          </a:p>
          <a:p>
            <a:r>
              <a:rPr lang="ja-JP" altLang="en-US" sz="2200" dirty="0" smtClean="0"/>
              <a:t>電子状態計算本体</a:t>
            </a:r>
            <a:r>
              <a:rPr lang="en-US" altLang="ja-JP" sz="2200" dirty="0" smtClean="0"/>
              <a:t>(</a:t>
            </a:r>
            <a:r>
              <a:rPr lang="en-US" altLang="ja-JP" sz="2200" u="sng" dirty="0" err="1" smtClean="0"/>
              <a:t>cgmrpt</a:t>
            </a:r>
            <a:r>
              <a:rPr lang="en-US" altLang="ja-JP" sz="2200" u="sng" dirty="0" smtClean="0"/>
              <a:t>)</a:t>
            </a:r>
            <a:r>
              <a:rPr lang="en-US" altLang="ja-JP" sz="2200" dirty="0" smtClean="0"/>
              <a:t/>
            </a:r>
            <a:br>
              <a:rPr lang="en-US" altLang="ja-JP" sz="2200" dirty="0" smtClean="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cgmrpt</a:t>
            </a:r>
            <a:r>
              <a:rPr lang="en-US" altLang="ja-JP" sz="2000" dirty="0" smtClean="0"/>
              <a:t> </a:t>
            </a:r>
            <a:r>
              <a:rPr lang="en-US" altLang="ja-JP" sz="2000" dirty="0"/>
              <a:t>&gt; cgmrpt.log</a:t>
            </a:r>
            <a:br>
              <a:rPr lang="en-US" altLang="ja-JP" sz="2000" dirty="0"/>
            </a:br>
            <a:r>
              <a:rPr lang="en-US" altLang="ja-JP" sz="2000" dirty="0" smtClean="0"/>
              <a:t>$ </a:t>
            </a:r>
            <a:r>
              <a:rPr lang="en-US" altLang="ja-JP" sz="2000" dirty="0"/>
              <a:t>less </a:t>
            </a:r>
            <a:r>
              <a:rPr lang="en-US" altLang="ja-JP" sz="2000" dirty="0" err="1"/>
              <a:t>cgmrpt.log</a:t>
            </a:r>
            <a:r>
              <a:rPr lang="en-US" altLang="ja-JP" sz="2000" dirty="0"/>
              <a:t>  </a:t>
            </a:r>
            <a:r>
              <a:rPr lang="en-US" altLang="ja-JP" sz="2000" dirty="0" smtClean="0"/>
              <a:t># check </a:t>
            </a:r>
            <a:r>
              <a:rPr lang="en-US" altLang="ja-JP" sz="2000" dirty="0"/>
              <a:t>log </a:t>
            </a:r>
            <a:r>
              <a:rPr lang="en-US" altLang="ja-JP" sz="2000" dirty="0" smtClean="0"/>
              <a:t>file</a:t>
            </a:r>
            <a:br>
              <a:rPr lang="en-US" altLang="ja-JP" sz="2000" dirty="0" smtClean="0"/>
            </a:br>
            <a:endParaRPr lang="en-US" altLang="ja-JP" sz="2000" dirty="0" smtClean="0"/>
          </a:p>
          <a:p>
            <a:r>
              <a:rPr lang="ja-JP" altLang="en-US" sz="2200" dirty="0" smtClean="0"/>
              <a:t>バンド図のためのデータ収集</a:t>
            </a:r>
            <a:r>
              <a:rPr lang="en-US" altLang="ja-JP" sz="2200" dirty="0" smtClean="0"/>
              <a:t>(</a:t>
            </a:r>
            <a:r>
              <a:rPr lang="en-US" altLang="ja-JP" sz="2200" u="sng" dirty="0" err="1" smtClean="0"/>
              <a:t>vbpef</a:t>
            </a:r>
            <a:r>
              <a:rPr lang="en-US" altLang="ja-JP" sz="2200" u="sng" dirty="0" smtClean="0"/>
              <a:t>)</a:t>
            </a:r>
            <a:r>
              <a:rPr lang="en-US" altLang="ja-JP" sz="2200" dirty="0" smtClean="0"/>
              <a:t/>
            </a:r>
            <a:br>
              <a:rPr lang="en-US" altLang="ja-JP" sz="2200" dirty="0" smtClean="0"/>
            </a:br>
            <a:r>
              <a:rPr lang="en-US" altLang="ja-JP" sz="2000" dirty="0"/>
              <a:t>$ </a:t>
            </a:r>
            <a:r>
              <a:rPr lang="en-US" altLang="ja-JP" sz="2000" dirty="0" err="1"/>
              <a:t>cp</a:t>
            </a:r>
            <a:r>
              <a:rPr lang="en-US" altLang="ja-JP" sz="2000" dirty="0"/>
              <a:t> </a:t>
            </a:r>
            <a:r>
              <a:rPr lang="ja-JP" altLang="ja-JP" sz="2000" dirty="0"/>
              <a:t>c</a:t>
            </a:r>
            <a:r>
              <a:rPr lang="en-US" altLang="ja-JP" sz="2000" dirty="0" err="1" smtClean="0"/>
              <a:t>u.cg</a:t>
            </a:r>
            <a:r>
              <a:rPr lang="en-US" altLang="ja-JP" sz="2000" dirty="0" smtClean="0"/>
              <a:t> </a:t>
            </a:r>
            <a:r>
              <a:rPr lang="en-US" altLang="ja-JP" sz="2000" dirty="0" err="1"/>
              <a:t>c</a:t>
            </a:r>
            <a:r>
              <a:rPr lang="en-US" altLang="ja-JP" sz="2000" dirty="0" err="1" smtClean="0"/>
              <a:t>u.pef</a:t>
            </a:r>
            <a:r>
              <a:rPr lang="en-US" altLang="ja-JP" sz="2000" dirty="0"/>
              <a:t/>
            </a:r>
            <a:br>
              <a:rPr lang="en-US" altLang="ja-JP" sz="2000" dirty="0"/>
            </a:br>
            <a:r>
              <a:rPr lang="en-US" altLang="ja-JP" sz="2000" dirty="0" err="1"/>
              <a:t>c</a:t>
            </a:r>
            <a:r>
              <a:rPr lang="en-US" altLang="ja-JP" sz="2000" dirty="0" err="1" smtClean="0"/>
              <a:t>u.pef</a:t>
            </a:r>
            <a:r>
              <a:rPr lang="en-US" altLang="ja-JP" sz="2000" dirty="0" smtClean="0"/>
              <a:t> </a:t>
            </a:r>
            <a:r>
              <a:rPr lang="ja-JP" altLang="en-US" sz="2000" dirty="0" smtClean="0"/>
              <a:t>を編集</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35</a:t>
            </a:fld>
            <a:endParaRPr kumimoji="1" lang="ja-JP" altLang="en-US"/>
          </a:p>
        </p:txBody>
      </p:sp>
      <p:sp>
        <p:nvSpPr>
          <p:cNvPr id="5" name="テキスト ボックス 4"/>
          <p:cNvSpPr txBox="1"/>
          <p:nvPr/>
        </p:nvSpPr>
        <p:spPr>
          <a:xfrm>
            <a:off x="1564490" y="5648464"/>
            <a:ext cx="5360182" cy="707886"/>
          </a:xfrm>
          <a:prstGeom prst="rect">
            <a:avLst/>
          </a:prstGeom>
          <a:noFill/>
          <a:ln>
            <a:solidFill>
              <a:schemeClr val="tx1"/>
            </a:solidFill>
          </a:ln>
        </p:spPr>
        <p:txBody>
          <a:bodyPr wrap="square" rtlCol="0">
            <a:spAutoFit/>
          </a:bodyPr>
          <a:lstStyle/>
          <a:p>
            <a:r>
              <a:rPr lang="en-US" altLang="ja-JP" sz="2000" dirty="0" err="1" smtClean="0"/>
              <a:t>initial_lpt</a:t>
            </a:r>
            <a:r>
              <a:rPr lang="en-US" altLang="ja-JP" sz="2000" dirty="0" smtClean="0"/>
              <a:t> = 1 ! </a:t>
            </a:r>
            <a:r>
              <a:rPr lang="ja-JP" altLang="en-US" sz="2000" dirty="0" smtClean="0"/>
              <a:t>ローカルポテンシャルを読み込み</a:t>
            </a:r>
            <a:endParaRPr lang="en-US" altLang="ja-JP" sz="2000" dirty="0" smtClean="0"/>
          </a:p>
          <a:p>
            <a:r>
              <a:rPr lang="en-US" altLang="ja-JP" sz="2000" dirty="0" err="1" smtClean="0"/>
              <a:t>store_wfn</a:t>
            </a:r>
            <a:r>
              <a:rPr lang="en-US" altLang="ja-JP" sz="2000" dirty="0" smtClean="0"/>
              <a:t> = 0</a:t>
            </a:r>
            <a:endParaRPr kumimoji="1" lang="ja-JP" altLang="en-US" sz="2000" dirty="0"/>
          </a:p>
        </p:txBody>
      </p:sp>
    </p:spTree>
    <p:extLst>
      <p:ext uri="{BB962C8B-B14F-4D97-AF65-F5344CB8AC3E}">
        <p14:creationId xmlns:p14="http://schemas.microsoft.com/office/powerpoint/2010/main" val="13831460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（８）</a:t>
            </a:r>
            <a:endParaRPr kumimoji="1" lang="ja-JP" altLang="en-US" dirty="0"/>
          </a:p>
        </p:txBody>
      </p:sp>
      <p:sp>
        <p:nvSpPr>
          <p:cNvPr id="3" name="コンテンツ プレースホルダー 2"/>
          <p:cNvSpPr>
            <a:spLocks noGrp="1"/>
          </p:cNvSpPr>
          <p:nvPr>
            <p:ph idx="1"/>
          </p:nvPr>
        </p:nvSpPr>
        <p:spPr>
          <a:xfrm>
            <a:off x="433478" y="1316632"/>
            <a:ext cx="8253322" cy="5039718"/>
          </a:xfrm>
        </p:spPr>
        <p:txBody>
          <a:bodyPr>
            <a:normAutofit/>
          </a:bodyPr>
          <a:lstStyle/>
          <a:p>
            <a:pPr>
              <a:buFont typeface="Arial" pitchFamily="34" charset="0"/>
              <a:buChar char="•"/>
            </a:pPr>
            <a:r>
              <a:rPr lang="ja-JP" altLang="ja-JP" sz="2000" dirty="0"/>
              <a:t>c</a:t>
            </a:r>
            <a:r>
              <a:rPr lang="en-US" altLang="ja-JP" sz="2000" dirty="0" err="1" smtClean="0"/>
              <a:t>u.pef</a:t>
            </a:r>
            <a:r>
              <a:rPr lang="en-US" altLang="ja-JP" sz="2000" dirty="0" smtClean="0"/>
              <a:t> </a:t>
            </a:r>
            <a:r>
              <a:rPr lang="ja-JP" altLang="en-US" sz="2000" dirty="0" smtClean="0"/>
              <a:t>に</a:t>
            </a:r>
            <a:r>
              <a:rPr lang="en-US" altLang="ja-JP" sz="2000" dirty="0" smtClean="0"/>
              <a:t> </a:t>
            </a:r>
            <a:r>
              <a:rPr lang="en-US" altLang="ja-JP" sz="2000" dirty="0"/>
              <a:t>“#trace band data” parameters </a:t>
            </a:r>
            <a:r>
              <a:rPr lang="ja-JP" altLang="en-US" sz="2000" dirty="0" smtClean="0"/>
              <a:t>を書き加える</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en-US" altLang="ja-JP" sz="2000" dirty="0" err="1" smtClean="0"/>
              <a:t>rm</a:t>
            </a:r>
            <a:r>
              <a:rPr lang="ja-JP" altLang="en-US" sz="2000" dirty="0" smtClean="0"/>
              <a:t> </a:t>
            </a:r>
            <a:r>
              <a:rPr lang="en-US" altLang="ja-JP" sz="2000" dirty="0" smtClean="0"/>
              <a:t>–f</a:t>
            </a:r>
            <a:r>
              <a:rPr lang="en-US" altLang="en-US" sz="2000" dirty="0"/>
              <a:t> </a:t>
            </a:r>
            <a:r>
              <a:rPr lang="en-US" altLang="en-US" sz="2000" dirty="0" smtClean="0"/>
              <a:t>fort.10</a:t>
            </a:r>
            <a:r>
              <a:rPr lang="ja-JP" altLang="ja-JP" sz="2000" dirty="0" smtClean="0"/>
              <a:t>;</a:t>
            </a:r>
            <a:r>
              <a:rPr lang="ja-JP" altLang="en-US" sz="2000" dirty="0" smtClean="0"/>
              <a:t> </a:t>
            </a:r>
            <a:r>
              <a:rPr lang="en-US" altLang="ja-JP" sz="2000" dirty="0" err="1" smtClean="0"/>
              <a:t>ln</a:t>
            </a:r>
            <a:r>
              <a:rPr lang="ja-JP" altLang="en-US" sz="2000" dirty="0" smtClean="0"/>
              <a:t> </a:t>
            </a:r>
            <a:r>
              <a:rPr lang="en-US" altLang="ja-JP" sz="2000" dirty="0" smtClean="0"/>
              <a:t>–s</a:t>
            </a:r>
            <a:r>
              <a:rPr lang="ja-JP" altLang="en-US" sz="2000" dirty="0" smtClean="0"/>
              <a:t> </a:t>
            </a:r>
            <a:r>
              <a:rPr lang="en-US" altLang="ja-JP" sz="2000" dirty="0" err="1" smtClean="0"/>
              <a:t>cu.pef</a:t>
            </a:r>
            <a:r>
              <a:rPr lang="ja-JP" altLang="en-US" sz="2000" dirty="0" smtClean="0"/>
              <a:t> </a:t>
            </a:r>
            <a:r>
              <a:rPr lang="en-US" altLang="ja-JP" sz="2000" dirty="0" smtClean="0"/>
              <a:t>fort.10</a:t>
            </a:r>
          </a:p>
          <a:p>
            <a:pPr>
              <a:buNone/>
            </a:pPr>
            <a:r>
              <a:rPr lang="en-US" altLang="ja-JP" sz="2000" dirty="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vbpef</a:t>
            </a:r>
            <a:r>
              <a:rPr lang="en-US" altLang="ja-JP" sz="2000" dirty="0" smtClean="0"/>
              <a:t> </a:t>
            </a:r>
            <a:r>
              <a:rPr lang="en-US" altLang="ja-JP" sz="2000" dirty="0"/>
              <a:t>&gt; </a:t>
            </a:r>
            <a:r>
              <a:rPr lang="en-US" altLang="ja-JP" sz="2000" dirty="0" smtClean="0"/>
              <a:t>vbpef.log</a:t>
            </a:r>
          </a:p>
          <a:p>
            <a:pPr>
              <a:buNone/>
            </a:pPr>
            <a:r>
              <a:rPr lang="en-US" altLang="ja-JP" sz="2000" dirty="0" smtClean="0"/>
              <a:t>$ </a:t>
            </a:r>
            <a:r>
              <a:rPr lang="en-US" altLang="ja-JP" sz="2000" dirty="0"/>
              <a:t>less </a:t>
            </a:r>
            <a:r>
              <a:rPr lang="en-US" altLang="ja-JP" sz="2000" dirty="0" err="1"/>
              <a:t>vbpef.log</a:t>
            </a:r>
            <a:r>
              <a:rPr lang="en-US" altLang="ja-JP" sz="2000" dirty="0"/>
              <a:t> </a:t>
            </a:r>
            <a:r>
              <a:rPr lang="en-US" altLang="ja-JP" sz="2000" dirty="0" smtClean="0"/>
              <a:t>#</a:t>
            </a:r>
            <a:r>
              <a:rPr lang="ja-JP" altLang="en-US" sz="2000" dirty="0" smtClean="0"/>
              <a:t> </a:t>
            </a:r>
            <a:r>
              <a:rPr lang="en-US" altLang="ja-JP" sz="2000" dirty="0" smtClean="0"/>
              <a:t>check </a:t>
            </a:r>
            <a:r>
              <a:rPr lang="en-US" altLang="ja-JP" sz="2000" dirty="0"/>
              <a:t>log </a:t>
            </a:r>
            <a:r>
              <a:rPr lang="en-US" altLang="ja-JP" sz="2000" dirty="0" smtClean="0"/>
              <a:t>file</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36</a:t>
            </a:fld>
            <a:endParaRPr kumimoji="1" lang="ja-JP" altLang="en-US"/>
          </a:p>
        </p:txBody>
      </p:sp>
      <p:sp>
        <p:nvSpPr>
          <p:cNvPr id="6" name="テキスト ボックス 5"/>
          <p:cNvSpPr txBox="1"/>
          <p:nvPr/>
        </p:nvSpPr>
        <p:spPr>
          <a:xfrm>
            <a:off x="822960" y="1735810"/>
            <a:ext cx="5552440" cy="2800766"/>
          </a:xfrm>
          <a:prstGeom prst="rect">
            <a:avLst/>
          </a:prstGeom>
          <a:noFill/>
          <a:ln>
            <a:solidFill>
              <a:schemeClr val="tx1"/>
            </a:solidFill>
          </a:ln>
        </p:spPr>
        <p:txBody>
          <a:bodyPr wrap="square" rtlCol="0">
            <a:spAutoFit/>
          </a:bodyPr>
          <a:lstStyle/>
          <a:p>
            <a:r>
              <a:rPr lang="en-US" altLang="ja-JP" sz="1600" dirty="0" smtClean="0"/>
              <a:t># trace band data</a:t>
            </a:r>
            <a:br>
              <a:rPr lang="en-US" altLang="ja-JP" sz="1600" dirty="0" smtClean="0"/>
            </a:br>
            <a:r>
              <a:rPr lang="en-US" altLang="ja-JP" sz="1600" dirty="0" smtClean="0"/>
              <a:t> &amp;</a:t>
            </a:r>
            <a:r>
              <a:rPr lang="en-US" altLang="ja-JP" sz="1600" dirty="0" err="1" smtClean="0"/>
              <a:t>trace_band</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none,</a:t>
            </a:r>
            <a:br>
              <a:rPr lang="en-US" altLang="ja-JP" sz="1600" dirty="0" smtClean="0"/>
            </a:br>
            <a:r>
              <a:rPr lang="en-US" altLang="ja-JP" sz="1600" dirty="0" err="1" smtClean="0"/>
              <a:t>output_wave_function</a:t>
            </a:r>
            <a:r>
              <a:rPr lang="en-US" altLang="ja-JP" sz="1600" dirty="0" smtClean="0"/>
              <a:t> = 1,　! </a:t>
            </a:r>
            <a:r>
              <a:rPr lang="ja-JP" altLang="en-US" sz="1600" dirty="0" smtClean="0"/>
              <a:t>トレースした</a:t>
            </a:r>
            <a:r>
              <a:rPr lang="en-US" altLang="ja-JP" sz="1600" dirty="0" err="1" smtClean="0"/>
              <a:t>k</a:t>
            </a:r>
            <a:r>
              <a:rPr lang="ja-JP" altLang="en-US" sz="1600" dirty="0" smtClean="0"/>
              <a:t>点の波動関数を書く</a:t>
            </a:r>
            <a:r>
              <a:rPr lang="en-US" altLang="ja-JP" sz="1600" dirty="0" smtClean="0"/>
              <a:t/>
            </a:r>
            <a:br>
              <a:rPr lang="en-US" altLang="ja-JP" sz="1600" dirty="0" smtClean="0"/>
            </a:br>
            <a:r>
              <a:rPr lang="en-US" altLang="ja-JP" sz="1600" dirty="0" smtClean="0"/>
              <a:t> </a:t>
            </a:r>
            <a:r>
              <a:rPr lang="en-US" altLang="ja-JP" sz="1600" dirty="0" err="1" smtClean="0"/>
              <a:t>number_trace_block</a:t>
            </a:r>
            <a:r>
              <a:rPr lang="en-US" altLang="ja-JP" sz="1600" dirty="0" smtClean="0"/>
              <a:t> = 7</a:t>
            </a:r>
            <a:br>
              <a:rPr lang="en-US" altLang="ja-JP" sz="1600" dirty="0" smtClean="0"/>
            </a:br>
            <a:r>
              <a:rPr lang="en-US" altLang="ja-JP" sz="1600" dirty="0" smtClean="0"/>
              <a:t>/</a:t>
            </a:r>
            <a:br>
              <a:rPr lang="en-US" altLang="ja-JP" sz="1600" dirty="0" smtClean="0"/>
            </a:br>
            <a:r>
              <a:rPr lang="en-US" altLang="ja-JP" sz="1600" dirty="0" smtClean="0"/>
              <a:t>   G         X           K            G         L            K           W          X</a:t>
            </a:r>
            <a:br>
              <a:rPr lang="en-US" altLang="ja-JP" sz="1600" dirty="0" smtClean="0"/>
            </a:br>
            <a:r>
              <a:rPr lang="en-US" altLang="ja-JP" sz="1600" dirty="0" smtClean="0"/>
              <a:t>  1.0      1.0      0.750      0.0      0.5      0.750      0.75      0.5</a:t>
            </a:r>
            <a:br>
              <a:rPr lang="en-US" altLang="ja-JP" sz="1600" dirty="0" smtClean="0"/>
            </a:br>
            <a:r>
              <a:rPr lang="en-US" altLang="ja-JP" sz="1600" dirty="0" smtClean="0"/>
              <a:t>  0.0      0.5      0.375      0.0      0.5      0.375      0.25      0.0</a:t>
            </a:r>
            <a:br>
              <a:rPr lang="en-US" altLang="ja-JP" sz="1600" dirty="0" smtClean="0"/>
            </a:br>
            <a:r>
              <a:rPr lang="en-US" altLang="ja-JP" sz="1600" dirty="0" smtClean="0"/>
              <a:t>  0.0      0.5      0.375      0.0      0.5      0.375      0.50      0.5</a:t>
            </a:r>
            <a:br>
              <a:rPr lang="en-US" altLang="ja-JP" sz="1600" dirty="0" smtClean="0"/>
            </a:br>
            <a:r>
              <a:rPr lang="en-US" altLang="ja-JP" sz="1600" dirty="0" smtClean="0"/>
              <a:t>        10         5            10        10        10            5             5</a:t>
            </a:r>
            <a:endParaRPr kumimoji="1" lang="ja-JP" altLang="en-US" sz="1600" dirty="0"/>
          </a:p>
        </p:txBody>
      </p:sp>
      <p:sp>
        <p:nvSpPr>
          <p:cNvPr id="7" name="テキスト ボックス 6"/>
          <p:cNvSpPr txBox="1"/>
          <p:nvPr/>
        </p:nvSpPr>
        <p:spPr>
          <a:xfrm>
            <a:off x="4193342" y="5040555"/>
            <a:ext cx="4021376" cy="646331"/>
          </a:xfrm>
          <a:prstGeom prst="rect">
            <a:avLst/>
          </a:prstGeom>
          <a:noFill/>
          <a:ln>
            <a:solidFill>
              <a:schemeClr val="tx1"/>
            </a:solidFill>
          </a:ln>
        </p:spPr>
        <p:txBody>
          <a:bodyPr wrap="square" rtlCol="0">
            <a:spAutoFit/>
          </a:bodyPr>
          <a:lstStyle/>
          <a:p>
            <a:r>
              <a:rPr kumimoji="1" lang="en-US" altLang="ja-JP" dirty="0" smtClean="0"/>
              <a:t>TAPIOCA</a:t>
            </a:r>
            <a:r>
              <a:rPr kumimoji="1" lang="ja-JP" altLang="en-US" dirty="0" smtClean="0"/>
              <a:t>でブリュアンゾーンのトレースデータを自動生成できる</a:t>
            </a:r>
            <a:endParaRPr kumimoji="1" lang="ja-JP" altLang="en-US" dirty="0"/>
          </a:p>
        </p:txBody>
      </p:sp>
    </p:spTree>
    <p:extLst>
      <p:ext uri="{BB962C8B-B14F-4D97-AF65-F5344CB8AC3E}">
        <p14:creationId xmlns:p14="http://schemas.microsoft.com/office/powerpoint/2010/main" val="19778724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（９）</a:t>
            </a:r>
            <a:endParaRPr kumimoji="1" lang="ja-JP" altLang="en-US" dirty="0"/>
          </a:p>
        </p:txBody>
      </p:sp>
      <p:sp>
        <p:nvSpPr>
          <p:cNvPr id="3" name="コンテンツ プレースホルダー 2"/>
          <p:cNvSpPr>
            <a:spLocks noGrp="1"/>
          </p:cNvSpPr>
          <p:nvPr>
            <p:ph idx="1"/>
          </p:nvPr>
        </p:nvSpPr>
        <p:spPr>
          <a:xfrm>
            <a:off x="457200" y="1316633"/>
            <a:ext cx="8333863" cy="5039718"/>
          </a:xfrm>
        </p:spPr>
        <p:txBody>
          <a:bodyPr>
            <a:normAutofit/>
          </a:bodyPr>
          <a:lstStyle/>
          <a:p>
            <a:r>
              <a:rPr lang="ja-JP" altLang="en-US" sz="2200" dirty="0" smtClean="0"/>
              <a:t>バンド図をプロット</a:t>
            </a:r>
            <a:r>
              <a:rPr lang="en-US" altLang="ja-JP" sz="2000" dirty="0" smtClean="0"/>
              <a:t/>
            </a:r>
            <a:br>
              <a:rPr lang="en-US" altLang="ja-JP" sz="2000" dirty="0" smtClean="0"/>
            </a:br>
            <a:r>
              <a:rPr lang="en-US" altLang="ja-JP" sz="2000" dirty="0" smtClean="0"/>
              <a:t>$ vbpef2gp-lsda –</a:t>
            </a:r>
            <a:r>
              <a:rPr lang="en-US" altLang="ja-JP" sz="2000" dirty="0" err="1" smtClean="0"/>
              <a:t>fcu</a:t>
            </a:r>
            <a:r>
              <a:rPr lang="en-US" altLang="ja-JP" sz="2000" dirty="0" smtClean="0"/>
              <a:t> –e[EF] ./</a:t>
            </a:r>
            <a:r>
              <a:rPr lang="ja-JP" altLang="ja-JP" sz="2000" dirty="0" err="1"/>
              <a:t>c</a:t>
            </a:r>
            <a:r>
              <a:rPr lang="en-US" altLang="ja-JP" sz="2000" dirty="0" err="1" smtClean="0"/>
              <a:t>u.band</a:t>
            </a:r>
            <a:r>
              <a:rPr lang="en-US" altLang="ja-JP" sz="2000" dirty="0" smtClean="0"/>
              <a:t/>
            </a:r>
            <a:br>
              <a:rPr lang="en-US" altLang="ja-JP" sz="2000" dirty="0" smtClean="0"/>
            </a:br>
            <a:r>
              <a:rPr lang="en-US" altLang="ja-JP" sz="2000" dirty="0" smtClean="0"/>
              <a:t>$ </a:t>
            </a:r>
            <a:r>
              <a:rPr lang="en-US" altLang="ja-JP" sz="2000" dirty="0" err="1" smtClean="0"/>
              <a:t>gnuplot</a:t>
            </a:r>
            <a:r>
              <a:rPr lang="en-US" altLang="ja-JP" sz="2000" dirty="0"/>
              <a:t/>
            </a:r>
            <a:br>
              <a:rPr lang="en-US" altLang="ja-JP" sz="2000" dirty="0"/>
            </a:br>
            <a:r>
              <a:rPr lang="en-US" altLang="ja-JP" sz="2000" dirty="0" err="1"/>
              <a:t>gnuplot</a:t>
            </a:r>
            <a:r>
              <a:rPr lang="en-US" altLang="ja-JP" sz="2000" dirty="0"/>
              <a:t>&gt; </a:t>
            </a:r>
            <a:r>
              <a:rPr lang="en-US" altLang="ja-JP" sz="2000" dirty="0" smtClean="0"/>
              <a:t>load “</a:t>
            </a:r>
            <a:r>
              <a:rPr lang="en-US" altLang="ja-JP" sz="2000" dirty="0" err="1"/>
              <a:t>c</a:t>
            </a:r>
            <a:r>
              <a:rPr lang="en-US" altLang="ja-JP" sz="2000" dirty="0" err="1" smtClean="0"/>
              <a:t>u.gp</a:t>
            </a:r>
            <a:r>
              <a:rPr lang="en-US" altLang="ja-JP" sz="2000" dirty="0"/>
              <a:t>”</a:t>
            </a:r>
            <a:br>
              <a:rPr lang="en-US" altLang="ja-JP" sz="2000" dirty="0"/>
            </a:br>
            <a:r>
              <a:rPr lang="en-US" altLang="ja-JP" sz="2000" dirty="0" err="1"/>
              <a:t>gnuplot</a:t>
            </a:r>
            <a:r>
              <a:rPr lang="en-US" altLang="ja-JP" sz="2000" dirty="0"/>
              <a:t>&gt; </a:t>
            </a:r>
            <a:r>
              <a:rPr lang="en-US" altLang="ja-JP" sz="2000" dirty="0" smtClean="0"/>
              <a:t>quit</a:t>
            </a:r>
          </a:p>
          <a:p>
            <a:pPr>
              <a:lnSpc>
                <a:spcPct val="130000"/>
              </a:lnSpc>
            </a:pPr>
            <a:r>
              <a:rPr lang="en-US" altLang="ja-JP" sz="2200" dirty="0" smtClean="0"/>
              <a:t>Projected DOS</a:t>
            </a:r>
            <a:r>
              <a:rPr lang="ja-JP" altLang="en-US" sz="2200" dirty="0" smtClean="0"/>
              <a:t>の計算（</a:t>
            </a:r>
            <a:r>
              <a:rPr lang="en-US" altLang="ja-JP" sz="2200" u="sng" dirty="0" smtClean="0"/>
              <a:t>wfn2chg</a:t>
            </a:r>
            <a:r>
              <a:rPr lang="ja-JP" altLang="en-US" sz="2200" u="sng" dirty="0" smtClean="0"/>
              <a:t>）</a:t>
            </a:r>
            <a:r>
              <a:rPr lang="en-US" altLang="ja-JP" sz="2000" u="sng" dirty="0" smtClean="0"/>
              <a:t/>
            </a:r>
            <a:br>
              <a:rPr lang="en-US" altLang="ja-JP" sz="2000" u="sng" dirty="0" smtClean="0"/>
            </a:br>
            <a:r>
              <a:rPr lang="en-US" altLang="ja-JP" sz="2000" dirty="0" smtClean="0"/>
              <a:t>$ </a:t>
            </a:r>
            <a:r>
              <a:rPr lang="en-US" altLang="ja-JP" sz="2000" dirty="0" err="1"/>
              <a:t>cp</a:t>
            </a:r>
            <a:r>
              <a:rPr lang="en-US" altLang="ja-JP" sz="2000" dirty="0"/>
              <a:t> </a:t>
            </a:r>
            <a:r>
              <a:rPr lang="en-US" altLang="ja-JP" sz="2000" dirty="0" err="1"/>
              <a:t>c</a:t>
            </a:r>
            <a:r>
              <a:rPr lang="en-US" altLang="ja-JP" sz="2000" dirty="0" err="1" smtClean="0"/>
              <a:t>u.pef</a:t>
            </a:r>
            <a:r>
              <a:rPr lang="en-US" altLang="ja-JP" sz="2000" dirty="0" smtClean="0"/>
              <a:t> </a:t>
            </a:r>
            <a:r>
              <a:rPr lang="en-US" altLang="ja-JP" sz="2000" dirty="0"/>
              <a:t>c</a:t>
            </a:r>
            <a:r>
              <a:rPr lang="en-US" altLang="ja-JP" sz="2000" dirty="0" smtClean="0"/>
              <a:t>u.w2c</a:t>
            </a:r>
            <a:br>
              <a:rPr lang="en-US" altLang="ja-JP" sz="2000" dirty="0" smtClean="0"/>
            </a:br>
            <a:r>
              <a:rPr lang="en-US" altLang="ja-JP" sz="2000" dirty="0" smtClean="0"/>
              <a:t>cu.w2c </a:t>
            </a:r>
            <a:r>
              <a:rPr lang="ja-JP" altLang="en-US" sz="2000" dirty="0" smtClean="0"/>
              <a:t>を編集</a:t>
            </a: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cu.w2c </a:t>
            </a:r>
            <a:r>
              <a:rPr lang="ja-JP" altLang="en-US" sz="2000" dirty="0" smtClean="0"/>
              <a:t>に</a:t>
            </a:r>
            <a:r>
              <a:rPr lang="en-US" altLang="ja-JP" sz="2000" dirty="0" smtClean="0"/>
              <a:t> </a:t>
            </a:r>
            <a:r>
              <a:rPr lang="en-US" altLang="ja-JP" sz="2000" dirty="0"/>
              <a:t>“</a:t>
            </a:r>
            <a:r>
              <a:rPr lang="en-US" altLang="ja-JP" sz="2000" dirty="0" smtClean="0"/>
              <a:t>#</a:t>
            </a:r>
            <a:r>
              <a:rPr lang="ja-JP" altLang="en-US" sz="2000" dirty="0" smtClean="0"/>
              <a:t> </a:t>
            </a:r>
            <a:r>
              <a:rPr lang="en-US" altLang="ja-JP" sz="2000" dirty="0" smtClean="0"/>
              <a:t>inspect </a:t>
            </a:r>
            <a:r>
              <a:rPr lang="en-US" altLang="ja-JP" sz="2000" dirty="0" err="1"/>
              <a:t>wfn</a:t>
            </a:r>
            <a:r>
              <a:rPr lang="en-US" altLang="ja-JP" sz="2000" dirty="0"/>
              <a:t> data” parameters </a:t>
            </a:r>
            <a:r>
              <a:rPr lang="ja-JP" altLang="en-US" sz="2000" dirty="0" smtClean="0"/>
              <a:t>を書き加える</a:t>
            </a:r>
            <a:r>
              <a:rPr lang="en-US" altLang="ja-JP" sz="2000" dirty="0" smtClean="0"/>
              <a:t/>
            </a:r>
            <a:br>
              <a:rPr lang="en-US" altLang="ja-JP" sz="2000" dirty="0" smtClean="0"/>
            </a:b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37</a:t>
            </a:fld>
            <a:endParaRPr kumimoji="1" lang="ja-JP" altLang="en-US"/>
          </a:p>
        </p:txBody>
      </p:sp>
      <p:sp>
        <p:nvSpPr>
          <p:cNvPr id="5" name="テキスト ボックス 4"/>
          <p:cNvSpPr txBox="1"/>
          <p:nvPr/>
        </p:nvSpPr>
        <p:spPr>
          <a:xfrm>
            <a:off x="849418" y="5048919"/>
            <a:ext cx="6532536" cy="1323439"/>
          </a:xfrm>
          <a:prstGeom prst="rect">
            <a:avLst/>
          </a:prstGeom>
          <a:noFill/>
          <a:ln>
            <a:solidFill>
              <a:schemeClr val="tx1"/>
            </a:solidFill>
          </a:ln>
        </p:spPr>
        <p:txBody>
          <a:bodyPr wrap="square" rtlCol="0">
            <a:spAutoFit/>
          </a:bodyPr>
          <a:lstStyle/>
          <a:p>
            <a:r>
              <a:rPr lang="en-US" altLang="ja-JP" sz="1600" dirty="0" smtClean="0"/>
              <a:t># inspect </a:t>
            </a:r>
            <a:r>
              <a:rPr lang="en-US" altLang="ja-JP" sz="1600" dirty="0" err="1" smtClean="0"/>
              <a:t>wfn</a:t>
            </a:r>
            <a:r>
              <a:rPr lang="en-US" altLang="ja-JP" sz="1600" dirty="0" smtClean="0"/>
              <a:t> data</a:t>
            </a:r>
            <a:br>
              <a:rPr lang="en-US" altLang="ja-JP" sz="1600" dirty="0" smtClean="0"/>
            </a:br>
            <a:r>
              <a:rPr lang="en-US" altLang="ja-JP" sz="1600" dirty="0" smtClean="0"/>
              <a:t> &amp;</a:t>
            </a:r>
            <a:r>
              <a:rPr lang="en-US" altLang="ja-JP" sz="1600" dirty="0" err="1" smtClean="0"/>
              <a:t>inspect_wfn</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a:t>
            </a:r>
            <a:r>
              <a:rPr lang="en-US" altLang="ja-JP" sz="1600" dirty="0" err="1" smtClean="0"/>
              <a:t>pdos</a:t>
            </a:r>
            <a:r>
              <a:rPr lang="en-US" altLang="ja-JP" sz="1600" dirty="0" smtClean="0"/>
              <a:t>’,</a:t>
            </a:r>
            <a:br>
              <a:rPr lang="en-US" altLang="ja-JP" sz="1600" dirty="0" smtClean="0"/>
            </a:br>
            <a:r>
              <a:rPr lang="en-US" altLang="ja-JP" sz="1600" dirty="0" smtClean="0"/>
              <a:t> </a:t>
            </a:r>
            <a:r>
              <a:rPr lang="en-US" altLang="ja-JP" sz="1600" dirty="0" err="1" smtClean="0"/>
              <a:t>pdos_target_atom</a:t>
            </a:r>
            <a:r>
              <a:rPr lang="en-US" altLang="ja-JP" sz="1600" dirty="0" smtClean="0"/>
              <a:t> = 1</a:t>
            </a:r>
            <a:br>
              <a:rPr lang="en-US" altLang="ja-JP" sz="1600" dirty="0" smtClean="0"/>
            </a:br>
            <a:r>
              <a:rPr lang="en-US" altLang="ja-JP" sz="1600" dirty="0" smtClean="0"/>
              <a:t>/</a:t>
            </a:r>
            <a:endParaRPr kumimoji="1" lang="ja-JP" altLang="en-US" sz="1600" dirty="0"/>
          </a:p>
        </p:txBody>
      </p:sp>
      <p:sp>
        <p:nvSpPr>
          <p:cNvPr id="6" name="テキスト ボックス 5"/>
          <p:cNvSpPr txBox="1"/>
          <p:nvPr/>
        </p:nvSpPr>
        <p:spPr>
          <a:xfrm>
            <a:off x="3889094" y="3963462"/>
            <a:ext cx="3998210" cy="646331"/>
          </a:xfrm>
          <a:prstGeom prst="rect">
            <a:avLst/>
          </a:prstGeom>
          <a:noFill/>
          <a:ln>
            <a:solidFill>
              <a:schemeClr val="tx1"/>
            </a:solidFill>
          </a:ln>
        </p:spPr>
        <p:txBody>
          <a:bodyPr wrap="square" rtlCol="0">
            <a:spAutoFit/>
          </a:bodyPr>
          <a:lstStyle/>
          <a:p>
            <a:r>
              <a:rPr lang="en-US" altLang="ja-JP" dirty="0" err="1" smtClean="0"/>
              <a:t>initial_wfn</a:t>
            </a:r>
            <a:r>
              <a:rPr lang="en-US" altLang="ja-JP" dirty="0" smtClean="0"/>
              <a:t> = 1</a:t>
            </a:r>
          </a:p>
          <a:p>
            <a:r>
              <a:rPr kumimoji="1" lang="en-US" altLang="ja-JP" dirty="0" err="1" smtClean="0"/>
              <a:t>initial_lpt</a:t>
            </a:r>
            <a:r>
              <a:rPr kumimoji="1" lang="en-US" altLang="ja-JP" dirty="0" smtClean="0"/>
              <a:t> = 0</a:t>
            </a:r>
            <a:endParaRPr kumimoji="1" lang="ja-JP" altLang="en-US" dirty="0"/>
          </a:p>
        </p:txBody>
      </p:sp>
      <p:sp>
        <p:nvSpPr>
          <p:cNvPr id="7" name="テキスト ボックス 6"/>
          <p:cNvSpPr txBox="1"/>
          <p:nvPr/>
        </p:nvSpPr>
        <p:spPr>
          <a:xfrm>
            <a:off x="4111103" y="2211374"/>
            <a:ext cx="4063507" cy="646331"/>
          </a:xfrm>
          <a:prstGeom prst="rect">
            <a:avLst/>
          </a:prstGeom>
          <a:noFill/>
        </p:spPr>
        <p:txBody>
          <a:bodyPr wrap="none" rtlCol="0">
            <a:spAutoFit/>
          </a:bodyPr>
          <a:lstStyle/>
          <a:p>
            <a:r>
              <a:rPr kumimoji="1" lang="en-US" altLang="ja-JP" dirty="0" smtClean="0">
                <a:solidFill>
                  <a:schemeClr val="accent6"/>
                </a:solidFill>
              </a:rPr>
              <a:t>[EF]</a:t>
            </a:r>
            <a:r>
              <a:rPr kumimoji="1" lang="ja-JP" altLang="en-US" dirty="0" smtClean="0">
                <a:solidFill>
                  <a:schemeClr val="accent6"/>
                </a:solidFill>
              </a:rPr>
              <a:t>は</a:t>
            </a:r>
            <a:r>
              <a:rPr kumimoji="1" lang="en-US" altLang="ja-JP" dirty="0" err="1" smtClean="0">
                <a:solidFill>
                  <a:schemeClr val="accent6"/>
                </a:solidFill>
              </a:rPr>
              <a:t>cgmrpt</a:t>
            </a:r>
            <a:r>
              <a:rPr kumimoji="1" lang="ja-JP" altLang="en-US" dirty="0" smtClean="0">
                <a:solidFill>
                  <a:schemeClr val="accent6"/>
                </a:solidFill>
              </a:rPr>
              <a:t>の</a:t>
            </a:r>
            <a:r>
              <a:rPr kumimoji="1" lang="en-US" altLang="ja-JP" dirty="0" smtClean="0">
                <a:solidFill>
                  <a:schemeClr val="accent6"/>
                </a:solidFill>
              </a:rPr>
              <a:t>99</a:t>
            </a:r>
            <a:r>
              <a:rPr kumimoji="1" lang="ja-JP" altLang="en-US" dirty="0" smtClean="0">
                <a:solidFill>
                  <a:schemeClr val="accent6"/>
                </a:solidFill>
              </a:rPr>
              <a:t>番出力から読み取る。</a:t>
            </a:r>
            <a:endParaRPr kumimoji="1" lang="en-US" altLang="ja-JP" dirty="0" smtClean="0">
              <a:solidFill>
                <a:schemeClr val="accent6"/>
              </a:solidFill>
            </a:endParaRPr>
          </a:p>
          <a:p>
            <a:r>
              <a:rPr lang="en-US" altLang="ja-JP" dirty="0" err="1" smtClean="0">
                <a:solidFill>
                  <a:schemeClr val="accent6"/>
                </a:solidFill>
              </a:rPr>
              <a:t>hartree</a:t>
            </a:r>
            <a:r>
              <a:rPr lang="ja-JP" altLang="en-US" dirty="0" smtClean="0">
                <a:solidFill>
                  <a:schemeClr val="accent6"/>
                </a:solidFill>
              </a:rPr>
              <a:t>から</a:t>
            </a:r>
            <a:r>
              <a:rPr lang="en-US" altLang="ja-JP" dirty="0" err="1" smtClean="0">
                <a:solidFill>
                  <a:schemeClr val="accent6"/>
                </a:solidFill>
              </a:rPr>
              <a:t>eV</a:t>
            </a:r>
            <a:r>
              <a:rPr lang="en-US" altLang="ja-JP" dirty="0" smtClean="0">
                <a:solidFill>
                  <a:schemeClr val="accent6"/>
                </a:solidFill>
              </a:rPr>
              <a:t> </a:t>
            </a:r>
            <a:r>
              <a:rPr lang="ja-JP" altLang="en-US" dirty="0" smtClean="0">
                <a:solidFill>
                  <a:schemeClr val="accent6"/>
                </a:solidFill>
              </a:rPr>
              <a:t>単位に直すこと。</a:t>
            </a:r>
            <a:endParaRPr kumimoji="1" lang="ja-JP" altLang="en-US" dirty="0">
              <a:solidFill>
                <a:schemeClr val="accent6"/>
              </a:solidFill>
            </a:endParaRPr>
          </a:p>
        </p:txBody>
      </p:sp>
    </p:spTree>
    <p:extLst>
      <p:ext uri="{BB962C8B-B14F-4D97-AF65-F5344CB8AC3E}">
        <p14:creationId xmlns:p14="http://schemas.microsoft.com/office/powerpoint/2010/main" val="15731720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cu.dosms.pdos.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83852" y="3841566"/>
            <a:ext cx="2629714" cy="3403159"/>
          </a:xfrm>
          <a:prstGeom prst="rect">
            <a:avLst/>
          </a:prstGeom>
        </p:spPr>
      </p:pic>
      <p:pic>
        <p:nvPicPr>
          <p:cNvPr id="7" name="図 6" descr="cu.dosms.total.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80694" y="3841565"/>
            <a:ext cx="2629712" cy="3403157"/>
          </a:xfrm>
          <a:prstGeom prst="rect">
            <a:avLst/>
          </a:prstGeom>
        </p:spPr>
      </p:pic>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（１０）</a:t>
            </a:r>
            <a:endParaRPr kumimoji="1" lang="ja-JP" altLang="en-US" dirty="0"/>
          </a:p>
        </p:txBody>
      </p:sp>
      <p:sp>
        <p:nvSpPr>
          <p:cNvPr id="3" name="コンテンツ プレースホルダー 2"/>
          <p:cNvSpPr>
            <a:spLocks noGrp="1"/>
          </p:cNvSpPr>
          <p:nvPr>
            <p:ph idx="1"/>
          </p:nvPr>
        </p:nvSpPr>
        <p:spPr>
          <a:xfrm>
            <a:off x="0" y="1316632"/>
            <a:ext cx="9144000" cy="5541367"/>
          </a:xfrm>
        </p:spPr>
        <p:txBody>
          <a:bodyPr>
            <a:normAutofit/>
          </a:bodyPr>
          <a:lstStyle/>
          <a:p>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a:t>
            </a:r>
            <a:r>
              <a:rPr lang="en-US" altLang="ja-JP" sz="2000" dirty="0" err="1" smtClean="0"/>
              <a:t>pwav</a:t>
            </a:r>
            <a:r>
              <a:rPr lang="en-US" altLang="ja-JP" sz="2000" dirty="0" smtClean="0"/>
              <a:t>/</a:t>
            </a:r>
            <a:r>
              <a:rPr lang="en-US" altLang="ja-JP" sz="2000" dirty="0" err="1" smtClean="0"/>
              <a:t>ps-Cu.pwav.d</a:t>
            </a:r>
            <a:r>
              <a:rPr lang="en-US" altLang="ja-JP" sz="2000" dirty="0" smtClean="0"/>
              <a:t> .</a:t>
            </a:r>
            <a:r>
              <a:rPr lang="ja-JP" altLang="ja-JP" sz="2000" dirty="0" smtClean="0"/>
              <a:t>/</a:t>
            </a:r>
            <a:r>
              <a:rPr lang="en-US" altLang="ja-JP" sz="2000" dirty="0" err="1" smtClean="0"/>
              <a:t>cu.pwav</a:t>
            </a:r>
            <a:r>
              <a:rPr lang="en-US" altLang="ja-JP" sz="2000" dirty="0" smtClean="0"/>
              <a:t/>
            </a:r>
            <a:br>
              <a:rPr lang="en-US" altLang="ja-JP" sz="2000" dirty="0" smtClean="0"/>
            </a:br>
            <a:r>
              <a:rPr lang="en-US" altLang="ja-JP" sz="2000" dirty="0"/>
              <a:t>$ </a:t>
            </a:r>
            <a:r>
              <a:rPr lang="en-US" altLang="ja-JP" sz="2000" dirty="0" err="1"/>
              <a:t>rm</a:t>
            </a:r>
            <a:r>
              <a:rPr lang="ja-JP" altLang="en-US" sz="2000" dirty="0"/>
              <a:t> </a:t>
            </a:r>
            <a:r>
              <a:rPr lang="en-US" altLang="ja-JP" sz="2000" dirty="0"/>
              <a:t>–f</a:t>
            </a:r>
            <a:r>
              <a:rPr lang="en-US" altLang="en-US" sz="2000" dirty="0"/>
              <a:t> fort.10</a:t>
            </a:r>
            <a:r>
              <a:rPr lang="ja-JP" altLang="ja-JP" sz="2000" dirty="0"/>
              <a:t>;</a:t>
            </a:r>
            <a:r>
              <a:rPr lang="ja-JP" altLang="en-US" sz="2000" dirty="0"/>
              <a:t> </a:t>
            </a:r>
            <a:r>
              <a:rPr lang="en-US" altLang="ja-JP" sz="2000" dirty="0" err="1"/>
              <a:t>ln</a:t>
            </a:r>
            <a:r>
              <a:rPr lang="ja-JP" altLang="en-US" sz="2000" dirty="0"/>
              <a:t> </a:t>
            </a:r>
            <a:r>
              <a:rPr lang="en-US" altLang="ja-JP" sz="2000" dirty="0"/>
              <a:t>–s</a:t>
            </a:r>
            <a:r>
              <a:rPr lang="ja-JP" altLang="en-US" sz="2000" dirty="0"/>
              <a:t> </a:t>
            </a:r>
            <a:r>
              <a:rPr lang="en-US" altLang="ja-JP" sz="2000" dirty="0" smtClean="0"/>
              <a:t>cu.w2c</a:t>
            </a:r>
            <a:r>
              <a:rPr lang="ja-JP" altLang="en-US" sz="2000" dirty="0" smtClean="0"/>
              <a:t> </a:t>
            </a:r>
            <a:r>
              <a:rPr lang="en-US" altLang="ja-JP" sz="2000" dirty="0"/>
              <a:t>fort.</a:t>
            </a:r>
            <a:r>
              <a:rPr lang="en-US" altLang="ja-JP" sz="2000" dirty="0" smtClean="0"/>
              <a:t>10</a:t>
            </a:r>
            <a:br>
              <a:rPr lang="en-US" altLang="ja-JP" sz="2000" dirty="0" smtClean="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smtClean="0"/>
              <a:t>wfn2chg &gt; wfn2chg.log</a:t>
            </a:r>
            <a:br>
              <a:rPr lang="en-US" altLang="ja-JP" sz="2000" dirty="0" smtClean="0"/>
            </a:br>
            <a:r>
              <a:rPr lang="en-US" altLang="ja-JP" sz="2000" dirty="0" smtClean="0"/>
              <a:t>$ less wfn2chg.log  </a:t>
            </a:r>
            <a:r>
              <a:rPr lang="ja-JP" altLang="ja-JP" sz="2000" dirty="0" smtClean="0"/>
              <a:t>#</a:t>
            </a:r>
            <a:r>
              <a:rPr lang="ja-JP" altLang="en-US" sz="2000" dirty="0" smtClean="0"/>
              <a:t> </a:t>
            </a:r>
            <a:r>
              <a:rPr lang="en-US" altLang="ja-JP" sz="2000" dirty="0" smtClean="0"/>
              <a:t>check log file</a:t>
            </a:r>
            <a:br>
              <a:rPr lang="en-US" altLang="ja-JP" sz="2000" dirty="0" smtClean="0"/>
            </a:br>
            <a:endParaRPr lang="en-US" altLang="ja-JP" sz="2000" dirty="0" smtClean="0"/>
          </a:p>
          <a:p>
            <a:r>
              <a:rPr lang="en-US" altLang="ja-JP" sz="2200" dirty="0" smtClean="0"/>
              <a:t>Projected DOS </a:t>
            </a:r>
            <a:r>
              <a:rPr lang="ja-JP" altLang="en-US" sz="2200" dirty="0" smtClean="0"/>
              <a:t>をプロット</a:t>
            </a:r>
            <a:r>
              <a:rPr lang="en-US" altLang="ja-JP" sz="2200" dirty="0" smtClean="0"/>
              <a:t> (tetrahedron </a:t>
            </a:r>
            <a:r>
              <a:rPr lang="ja-JP" altLang="en-US" sz="2200" dirty="0" smtClean="0"/>
              <a:t>法による</a:t>
            </a:r>
            <a:r>
              <a:rPr lang="en-US" altLang="ja-JP" sz="2200" dirty="0" smtClean="0"/>
              <a:t>)</a:t>
            </a:r>
            <a:br>
              <a:rPr lang="en-US" altLang="ja-JP" sz="2200" dirty="0" smtClean="0"/>
            </a:br>
            <a:r>
              <a:rPr lang="en-US" altLang="ja-JP" sz="2000" dirty="0" smtClean="0"/>
              <a:t>$ </a:t>
            </a:r>
            <a:r>
              <a:rPr lang="en-US" altLang="ja-JP" sz="2000" dirty="0" err="1" smtClean="0"/>
              <a:t>tetrapdos</a:t>
            </a:r>
            <a:r>
              <a:rPr lang="en-US" altLang="ja-JP" sz="2000" dirty="0" smtClean="0"/>
              <a:t> </a:t>
            </a:r>
            <a:r>
              <a:rPr lang="de-DE" altLang="ja-JP" sz="2000" dirty="0" err="1" smtClean="0"/>
              <a:t>cu.dosms</a:t>
            </a:r>
            <a:r>
              <a:rPr lang="de-DE" altLang="ja-JP" sz="2000" dirty="0" smtClean="0"/>
              <a:t> 2000 1 &gt; cu.dosms.1.pdos</a:t>
            </a:r>
            <a:br>
              <a:rPr lang="de-DE" altLang="ja-JP" sz="2000" dirty="0" smtClean="0"/>
            </a:br>
            <a:r>
              <a:rPr lang="en-US" altLang="ja-JP" sz="2000" dirty="0" err="1"/>
              <a:t>gnuplot</a:t>
            </a:r>
            <a:r>
              <a:rPr lang="en-US" altLang="ja-JP" sz="2000" dirty="0"/>
              <a:t>&gt; </a:t>
            </a:r>
            <a:r>
              <a:rPr lang="en-US" altLang="ja-JP" sz="2000" dirty="0" smtClean="0"/>
              <a:t>plot “</a:t>
            </a:r>
            <a:r>
              <a:rPr lang="de-DE" altLang="ja-JP" sz="2000" dirty="0" smtClean="0"/>
              <a:t>cu.dosms.1.pdos</a:t>
            </a:r>
            <a:r>
              <a:rPr lang="en-US" altLang="ja-JP" sz="2000" dirty="0" smtClean="0"/>
              <a:t>” u 1:2</a:t>
            </a:r>
            <a:r>
              <a:rPr lang="en-US" altLang="ja-JP" sz="2000" dirty="0"/>
              <a:t/>
            </a:r>
            <a:br>
              <a:rPr lang="en-US" altLang="ja-JP" sz="2000" dirty="0"/>
            </a:br>
            <a:r>
              <a:rPr lang="en-US" altLang="ja-JP" sz="2000" dirty="0" err="1" smtClean="0"/>
              <a:t>gnuplot</a:t>
            </a:r>
            <a:r>
              <a:rPr lang="en-US" altLang="ja-JP" sz="2000" dirty="0"/>
              <a:t>&gt; plot “</a:t>
            </a:r>
            <a:r>
              <a:rPr lang="de-DE" altLang="ja-JP" sz="2000" dirty="0"/>
              <a:t>cu.dosms.1.pdos</a:t>
            </a:r>
            <a:r>
              <a:rPr lang="en-US" altLang="ja-JP" sz="2000" dirty="0"/>
              <a:t>” u 1</a:t>
            </a:r>
            <a:r>
              <a:rPr lang="en-US" altLang="ja-JP" sz="2000" dirty="0" smtClean="0"/>
              <a:t>:3, “</a:t>
            </a:r>
            <a:r>
              <a:rPr lang="de-DE" altLang="ja-JP" sz="2000" dirty="0"/>
              <a:t>c</a:t>
            </a:r>
            <a:r>
              <a:rPr lang="de-DE" altLang="ja-JP" sz="2000" dirty="0" smtClean="0"/>
              <a:t>u.dosms.1.</a:t>
            </a:r>
            <a:r>
              <a:rPr lang="de-DE" altLang="ja-JP" sz="2000" dirty="0"/>
              <a:t>pdos</a:t>
            </a:r>
            <a:r>
              <a:rPr lang="en-US" altLang="ja-JP" sz="2000" dirty="0"/>
              <a:t>” u 1</a:t>
            </a:r>
            <a:r>
              <a:rPr lang="en-US" altLang="ja-JP" sz="2000" dirty="0" smtClean="0"/>
              <a:t>:5</a:t>
            </a:r>
            <a:r>
              <a:rPr lang="en-US" altLang="ja-JP" sz="2000" dirty="0"/>
              <a:t/>
            </a:r>
            <a:br>
              <a:rPr lang="en-US" altLang="ja-JP" sz="2000" dirty="0"/>
            </a:br>
            <a:r>
              <a:rPr lang="en-US" altLang="ja-JP" sz="2000" dirty="0" err="1"/>
              <a:t>gnuplot</a:t>
            </a:r>
            <a:r>
              <a:rPr lang="en-US" altLang="ja-JP" sz="2000" dirty="0"/>
              <a:t>&gt; </a:t>
            </a:r>
            <a:r>
              <a:rPr lang="en-US" altLang="ja-JP" sz="2000" dirty="0" smtClean="0"/>
              <a:t>quit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38</a:t>
            </a:fld>
            <a:endParaRPr kumimoji="1" lang="ja-JP" altLang="en-US"/>
          </a:p>
        </p:txBody>
      </p:sp>
      <p:sp>
        <p:nvSpPr>
          <p:cNvPr id="5" name="テキスト ボックス 4"/>
          <p:cNvSpPr txBox="1"/>
          <p:nvPr/>
        </p:nvSpPr>
        <p:spPr>
          <a:xfrm>
            <a:off x="2027039" y="5159128"/>
            <a:ext cx="1168400" cy="369332"/>
          </a:xfrm>
          <a:prstGeom prst="rect">
            <a:avLst/>
          </a:prstGeom>
          <a:noFill/>
        </p:spPr>
        <p:txBody>
          <a:bodyPr wrap="square" rtlCol="0">
            <a:spAutoFit/>
          </a:bodyPr>
          <a:lstStyle/>
          <a:p>
            <a:pPr algn="ctr"/>
            <a:r>
              <a:rPr kumimoji="1" lang="en-US" altLang="ja-JP" dirty="0" smtClean="0">
                <a:solidFill>
                  <a:srgbClr val="F79646"/>
                </a:solidFill>
              </a:rPr>
              <a:t>total </a:t>
            </a:r>
            <a:r>
              <a:rPr lang="en-US" altLang="ja-JP" dirty="0" smtClean="0">
                <a:solidFill>
                  <a:srgbClr val="F79646"/>
                </a:solidFill>
              </a:rPr>
              <a:t>DOS</a:t>
            </a:r>
            <a:endParaRPr kumimoji="1" lang="ja-JP" altLang="en-US" dirty="0">
              <a:solidFill>
                <a:srgbClr val="F79646"/>
              </a:solidFill>
            </a:endParaRPr>
          </a:p>
        </p:txBody>
      </p:sp>
      <p:sp>
        <p:nvSpPr>
          <p:cNvPr id="6" name="テキスト ボックス 5"/>
          <p:cNvSpPr txBox="1"/>
          <p:nvPr/>
        </p:nvSpPr>
        <p:spPr>
          <a:xfrm>
            <a:off x="5487913" y="5153507"/>
            <a:ext cx="1205561" cy="646331"/>
          </a:xfrm>
          <a:prstGeom prst="rect">
            <a:avLst/>
          </a:prstGeom>
          <a:noFill/>
        </p:spPr>
        <p:txBody>
          <a:bodyPr wrap="square" rtlCol="0">
            <a:spAutoFit/>
          </a:bodyPr>
          <a:lstStyle/>
          <a:p>
            <a:pPr algn="ctr"/>
            <a:r>
              <a:rPr kumimoji="1" lang="en-US" altLang="ja-JP" dirty="0" smtClean="0">
                <a:solidFill>
                  <a:srgbClr val="F79646"/>
                </a:solidFill>
              </a:rPr>
              <a:t>projected</a:t>
            </a:r>
          </a:p>
          <a:p>
            <a:pPr algn="ctr"/>
            <a:r>
              <a:rPr kumimoji="1" lang="en-US" altLang="ja-JP" dirty="0" smtClean="0">
                <a:solidFill>
                  <a:srgbClr val="F79646"/>
                </a:solidFill>
              </a:rPr>
              <a:t>DOS</a:t>
            </a:r>
            <a:endParaRPr kumimoji="1" lang="ja-JP" altLang="en-US" dirty="0">
              <a:solidFill>
                <a:srgbClr val="F79646"/>
              </a:solidFill>
            </a:endParaRPr>
          </a:p>
        </p:txBody>
      </p:sp>
    </p:spTree>
    <p:extLst>
      <p:ext uri="{BB962C8B-B14F-4D97-AF65-F5344CB8AC3E}">
        <p14:creationId xmlns:p14="http://schemas.microsoft.com/office/powerpoint/2010/main" val="74542459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による可視化（１）</a:t>
            </a:r>
            <a:endParaRPr kumimoji="1" lang="ja-JP" altLang="en-US" dirty="0"/>
          </a:p>
        </p:txBody>
      </p:sp>
      <p:sp>
        <p:nvSpPr>
          <p:cNvPr id="3" name="コンテンツ プレースホルダー 2"/>
          <p:cNvSpPr>
            <a:spLocks noGrp="1"/>
          </p:cNvSpPr>
          <p:nvPr>
            <p:ph idx="1"/>
          </p:nvPr>
        </p:nvSpPr>
        <p:spPr>
          <a:xfrm>
            <a:off x="457200" y="1314694"/>
            <a:ext cx="8229600" cy="5543305"/>
          </a:xfrm>
        </p:spPr>
        <p:txBody>
          <a:bodyPr>
            <a:normAutofit/>
          </a:bodyPr>
          <a:lstStyle/>
          <a:p>
            <a:pPr marL="0" indent="0">
              <a:buNone/>
            </a:pPr>
            <a:r>
              <a:rPr lang="en-US" altLang="ja-JP" sz="2800" dirty="0" err="1" smtClean="0"/>
              <a:t>OpenDX</a:t>
            </a:r>
            <a:r>
              <a:rPr lang="ja-JP" altLang="en-US" sz="2800" dirty="0" smtClean="0"/>
              <a:t>（</a:t>
            </a:r>
            <a:r>
              <a:rPr lang="en-US" altLang="ja-JP" sz="2800" dirty="0" smtClean="0"/>
              <a:t>http</a:t>
            </a:r>
            <a:r>
              <a:rPr lang="en-US" altLang="ja-JP" sz="2800" dirty="0"/>
              <a:t>://</a:t>
            </a:r>
            <a:r>
              <a:rPr lang="en-US" altLang="ja-JP" sz="2800" dirty="0" err="1" smtClean="0"/>
              <a:t>www.opendx.org</a:t>
            </a:r>
            <a:r>
              <a:rPr lang="ja-JP" altLang="en-US" sz="2800" dirty="0" smtClean="0"/>
              <a:t>）での電荷</a:t>
            </a:r>
            <a:r>
              <a:rPr lang="ja-JP" altLang="en-US" sz="2800" dirty="0"/>
              <a:t>密度</a:t>
            </a:r>
            <a:r>
              <a:rPr lang="ja-JP" altLang="en-US" sz="2800" dirty="0" smtClean="0"/>
              <a:t>、</a:t>
            </a:r>
            <a:r>
              <a:rPr lang="en-US" altLang="ja-JP" sz="2800" dirty="0" smtClean="0"/>
              <a:t/>
            </a:r>
            <a:br>
              <a:rPr lang="en-US" altLang="ja-JP" sz="2800" dirty="0" smtClean="0"/>
            </a:br>
            <a:r>
              <a:rPr lang="ja-JP" altLang="en-US" sz="2800" dirty="0" smtClean="0"/>
              <a:t>波動</a:t>
            </a:r>
            <a:r>
              <a:rPr lang="ja-JP" altLang="en-US" sz="2800" dirty="0"/>
              <a:t>関数</a:t>
            </a:r>
            <a:r>
              <a:rPr lang="ja-JP" altLang="en-US" sz="2800" dirty="0" smtClean="0"/>
              <a:t>などの可視化</a:t>
            </a:r>
            <a:r>
              <a:rPr lang="en-US" altLang="ja-JP" sz="2800" dirty="0" smtClean="0"/>
              <a:t/>
            </a:r>
            <a:br>
              <a:rPr lang="en-US" altLang="ja-JP" sz="2800" dirty="0" smtClean="0"/>
            </a:br>
            <a:r>
              <a:rPr lang="ja-JP" altLang="en-US" sz="2400" dirty="0" smtClean="0"/>
              <a:t>例）</a:t>
            </a:r>
            <a:endParaRPr lang="en-US" altLang="ja-JP" sz="2400" dirty="0" smtClean="0"/>
          </a:p>
          <a:p>
            <a:r>
              <a:rPr lang="ja-JP" altLang="en-US" sz="2400" dirty="0" smtClean="0"/>
              <a:t>まず</a:t>
            </a:r>
            <a:r>
              <a:rPr lang="en-US" altLang="ja-JP" sz="2400" dirty="0" smtClean="0"/>
              <a:t> </a:t>
            </a:r>
            <a:r>
              <a:rPr lang="en-US" altLang="ja-JP" sz="2400" dirty="0"/>
              <a:t>/</a:t>
            </a:r>
            <a:r>
              <a:rPr lang="en-US" altLang="ja-JP" sz="2400" dirty="0" err="1"/>
              <a:t>usr</a:t>
            </a:r>
            <a:r>
              <a:rPr lang="en-US" altLang="ja-JP" sz="2400" dirty="0"/>
              <a:t>/share/</a:t>
            </a:r>
            <a:r>
              <a:rPr lang="en-US" altLang="ja-JP" sz="2400" dirty="0" err="1"/>
              <a:t>xtapp</a:t>
            </a:r>
            <a:r>
              <a:rPr lang="en-US" altLang="ja-JP" sz="2400" dirty="0" smtClean="0"/>
              <a:t>/</a:t>
            </a:r>
            <a:r>
              <a:rPr lang="en-US" altLang="ja-JP" sz="2400" dirty="0" err="1" smtClean="0"/>
              <a:t>opendx</a:t>
            </a:r>
            <a:r>
              <a:rPr lang="en-US" altLang="ja-JP" sz="2400" dirty="0" smtClean="0"/>
              <a:t> </a:t>
            </a:r>
            <a:r>
              <a:rPr lang="ja-JP" altLang="en-US" sz="2400" dirty="0" smtClean="0"/>
              <a:t>にあるファイルを自分の作業ディレクトリ（例えば、</a:t>
            </a:r>
            <a:r>
              <a:rPr lang="en-US" altLang="ja-JP" sz="2400" dirty="0" smtClean="0"/>
              <a:t>$</a:t>
            </a:r>
            <a:r>
              <a:rPr lang="en-US" altLang="ja-JP" sz="2400" dirty="0"/>
              <a:t>HOME</a:t>
            </a:r>
            <a:r>
              <a:rPr lang="en-US" altLang="ja-JP" sz="2400" dirty="0" smtClean="0"/>
              <a:t>/</a:t>
            </a:r>
            <a:r>
              <a:rPr lang="en-US" altLang="ja-JP" sz="2400" dirty="0" err="1" smtClean="0"/>
              <a:t>xtapp</a:t>
            </a:r>
            <a:r>
              <a:rPr lang="en-US" altLang="ja-JP" sz="2400" dirty="0" smtClean="0"/>
              <a:t>/</a:t>
            </a:r>
            <a:r>
              <a:rPr lang="en-US" altLang="ja-JP" sz="2400" dirty="0" err="1" smtClean="0"/>
              <a:t>opendx</a:t>
            </a:r>
            <a:r>
              <a:rPr lang="ja-JP" altLang="en-US" sz="2400" dirty="0" smtClean="0"/>
              <a:t>）にコピーする。</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39</a:t>
            </a:fld>
            <a:endParaRPr kumimoji="1" lang="ja-JP" altLang="en-US" dirty="0"/>
          </a:p>
        </p:txBody>
      </p:sp>
    </p:spTree>
    <p:extLst>
      <p:ext uri="{BB962C8B-B14F-4D97-AF65-F5344CB8AC3E}">
        <p14:creationId xmlns:p14="http://schemas.microsoft.com/office/powerpoint/2010/main" val="26820729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の実行ファイル（１）</a:t>
            </a:r>
            <a:endParaRPr kumimoji="1" lang="ja-JP" altLang="en-US" dirty="0"/>
          </a:p>
        </p:txBody>
      </p:sp>
      <p:sp>
        <p:nvSpPr>
          <p:cNvPr id="3" name="コンテンツ プレースホルダー 2"/>
          <p:cNvSpPr>
            <a:spLocks noGrp="1"/>
          </p:cNvSpPr>
          <p:nvPr>
            <p:ph idx="1"/>
          </p:nvPr>
        </p:nvSpPr>
        <p:spPr>
          <a:xfrm>
            <a:off x="457200" y="1600200"/>
            <a:ext cx="8229600" cy="4837643"/>
          </a:xfrm>
        </p:spPr>
        <p:txBody>
          <a:bodyPr>
            <a:normAutofit/>
          </a:bodyPr>
          <a:lstStyle/>
          <a:p>
            <a:r>
              <a:rPr kumimoji="1" lang="en-US" altLang="ja-JP" sz="2400" b="1" dirty="0" err="1" smtClean="0"/>
              <a:t>inipot</a:t>
            </a:r>
            <a:r>
              <a:rPr lang="ja-JP" altLang="en-US" sz="2400" dirty="0" smtClean="0"/>
              <a:t>：初期化</a:t>
            </a:r>
            <a:r>
              <a:rPr lang="en-US" altLang="en-US" sz="2400" dirty="0" smtClean="0"/>
              <a:t>プログラム</a:t>
            </a:r>
            <a:r>
              <a:rPr lang="ja-JP" altLang="en-US" sz="2400" dirty="0" smtClean="0"/>
              <a:t>。</a:t>
            </a:r>
            <a:r>
              <a:rPr lang="en-US" altLang="ja-JP" sz="2400" dirty="0" err="1" smtClean="0"/>
              <a:t>Pefcos</a:t>
            </a:r>
            <a:r>
              <a:rPr lang="ja-JP" altLang="en-US" sz="2400" dirty="0" smtClean="0"/>
              <a:t> を</a:t>
            </a:r>
            <a:r>
              <a:rPr lang="ja-JP" altLang="en-US" sz="2400" dirty="0"/>
              <a:t>除くその他</a:t>
            </a:r>
            <a:r>
              <a:rPr lang="ja-JP" altLang="en-US" sz="2400" dirty="0" smtClean="0"/>
              <a:t>のプログラムは</a:t>
            </a:r>
            <a:r>
              <a:rPr lang="en-US" altLang="ja-JP" sz="2400" dirty="0" smtClean="0"/>
              <a:t> </a:t>
            </a:r>
            <a:r>
              <a:rPr lang="en-US" altLang="ja-JP" sz="2400" dirty="0" err="1" smtClean="0"/>
              <a:t>inipot</a:t>
            </a:r>
            <a:r>
              <a:rPr lang="en-US" altLang="ja-JP" sz="2400" dirty="0" smtClean="0"/>
              <a:t> </a:t>
            </a:r>
            <a:r>
              <a:rPr lang="ja-JP" altLang="en-US" sz="2400" dirty="0" smtClean="0"/>
              <a:t>で生成</a:t>
            </a:r>
            <a:r>
              <a:rPr lang="ja-JP" altLang="en-US" sz="2400" dirty="0"/>
              <a:t>した</a:t>
            </a:r>
            <a:r>
              <a:rPr lang="ja-JP" altLang="en-US" sz="2400" dirty="0" smtClean="0"/>
              <a:t>初期化データを</a:t>
            </a:r>
            <a:r>
              <a:rPr lang="ja-JP" altLang="en-US" sz="2400" dirty="0"/>
              <a:t>必要としており、最初に動かす</a:t>
            </a:r>
            <a:r>
              <a:rPr lang="ja-JP" altLang="en-US" sz="2400" dirty="0" smtClean="0"/>
              <a:t>必要がある</a:t>
            </a:r>
            <a:r>
              <a:rPr lang="ja-JP" altLang="en-US" sz="2400" dirty="0"/>
              <a:t>。</a:t>
            </a:r>
            <a:r>
              <a:rPr lang="ja-JP" altLang="en-US" sz="2400" dirty="0" smtClean="0"/>
              <a:t>ただし、データその物</a:t>
            </a:r>
            <a:r>
              <a:rPr lang="ja-JP" altLang="en-US" sz="2400" dirty="0"/>
              <a:t>は計算条件を固定すれば使いまわしできる。</a:t>
            </a:r>
            <a:endParaRPr kumimoji="1" lang="en-US" altLang="ja-JP" sz="2400" dirty="0" smtClean="0"/>
          </a:p>
          <a:p>
            <a:r>
              <a:rPr lang="en-US" altLang="ja-JP" sz="2400" b="1" dirty="0" err="1" smtClean="0"/>
              <a:t>cgmrpt</a:t>
            </a:r>
            <a:r>
              <a:rPr lang="ja-JP" altLang="en-US" sz="2400" dirty="0"/>
              <a:t>：構造最適化を</a:t>
            </a:r>
            <a:r>
              <a:rPr lang="ja-JP" altLang="en-US" sz="2400" dirty="0" smtClean="0"/>
              <a:t>行う</a:t>
            </a:r>
            <a:r>
              <a:rPr lang="en-US" altLang="en-US" sz="2400" dirty="0" smtClean="0"/>
              <a:t>プログラム</a:t>
            </a:r>
            <a:r>
              <a:rPr lang="ja-JP" altLang="en-US" sz="2400" dirty="0"/>
              <a:t>。ローカルポ</a:t>
            </a:r>
            <a:r>
              <a:rPr lang="ja-JP" altLang="en-US" sz="2400" dirty="0" smtClean="0"/>
              <a:t>テンシャル（</a:t>
            </a:r>
            <a:r>
              <a:rPr lang="en-US" altLang="ja-JP" sz="2400" dirty="0" err="1" smtClean="0"/>
              <a:t>lpt</a:t>
            </a:r>
            <a:r>
              <a:rPr lang="ja-JP" altLang="en-US" sz="2400" dirty="0" smtClean="0"/>
              <a:t>）と</a:t>
            </a:r>
            <a:r>
              <a:rPr lang="ja-JP" altLang="en-US" sz="2400" dirty="0"/>
              <a:t>波動</a:t>
            </a:r>
            <a:r>
              <a:rPr lang="ja-JP" altLang="en-US" sz="2400" dirty="0" smtClean="0"/>
              <a:t>関数</a:t>
            </a:r>
            <a:r>
              <a:rPr lang="en-US" altLang="ja-JP" sz="2400" dirty="0" smtClean="0"/>
              <a:t>(</a:t>
            </a:r>
            <a:r>
              <a:rPr lang="en-US" altLang="ja-JP" sz="2400" dirty="0" err="1" smtClean="0"/>
              <a:t>wfn</a:t>
            </a:r>
            <a:r>
              <a:rPr lang="en-US" altLang="ja-JP" sz="2400" dirty="0" smtClean="0"/>
              <a:t>)</a:t>
            </a:r>
            <a:r>
              <a:rPr lang="ja-JP" altLang="en-US" sz="2400" dirty="0" smtClean="0"/>
              <a:t>を出力。</a:t>
            </a:r>
            <a:endParaRPr lang="en-US" altLang="ja-JP" sz="2400" dirty="0" smtClean="0"/>
          </a:p>
          <a:p>
            <a:r>
              <a:rPr lang="en-US" altLang="en-US" sz="2400" b="1" dirty="0" err="1" smtClean="0"/>
              <a:t>vbpef</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読み込み固有エネルギー、波動 関数、軌道電荷分布の空間積分値、軌道電荷分布そのものを</a:t>
            </a:r>
            <a:r>
              <a:rPr lang="ja-JP" altLang="en-US" sz="2400" dirty="0" smtClean="0"/>
              <a:t>求めるプログラム。バンド図のデータを生成する。</a:t>
            </a:r>
            <a:endParaRPr lang="en-US" altLang="en-US" sz="2400" dirty="0" smtClean="0"/>
          </a:p>
          <a:p>
            <a:r>
              <a:rPr lang="en-US" altLang="ja-JP" sz="2400" b="1" dirty="0" smtClean="0"/>
              <a:t>wfn2chg</a:t>
            </a:r>
            <a:r>
              <a:rPr lang="ja-JP" altLang="en-US" sz="2400" dirty="0" smtClean="0"/>
              <a:t>：</a:t>
            </a:r>
            <a:r>
              <a:rPr lang="en-US" altLang="ja-JP" sz="2400" dirty="0" err="1" smtClean="0"/>
              <a:t>wfn</a:t>
            </a:r>
            <a:r>
              <a:rPr lang="en-US" altLang="ja-JP" sz="2400" dirty="0" smtClean="0"/>
              <a:t> </a:t>
            </a:r>
            <a:r>
              <a:rPr lang="ja-JP" altLang="en-US" sz="2400" dirty="0" smtClean="0"/>
              <a:t>を</a:t>
            </a:r>
            <a:r>
              <a:rPr lang="ja-JP" altLang="en-US" sz="2400" dirty="0"/>
              <a:t>読み込み電荷分布の空間積分を固有</a:t>
            </a:r>
            <a:r>
              <a:rPr lang="en-US" altLang="en-US" sz="2400" dirty="0"/>
              <a:t>エネルギーで</a:t>
            </a:r>
            <a:r>
              <a:rPr lang="ja-JP" altLang="en-US" sz="2400" dirty="0"/>
              <a:t>分解したもの</a:t>
            </a:r>
            <a:r>
              <a:rPr lang="ja-JP" altLang="en-US" sz="2400" dirty="0" smtClean="0"/>
              <a:t>や</a:t>
            </a:r>
            <a:r>
              <a:rPr lang="en-US" altLang="ja-JP" sz="2400" dirty="0" smtClean="0"/>
              <a:t> projected DOS </a:t>
            </a:r>
            <a:r>
              <a:rPr lang="ja-JP" altLang="en-US" sz="2400" dirty="0" smtClean="0"/>
              <a:t>を</a:t>
            </a:r>
            <a:r>
              <a:rPr lang="ja-JP" altLang="en-US" sz="2400" dirty="0"/>
              <a:t>計算するプログラム</a:t>
            </a:r>
            <a:r>
              <a:rPr lang="ja-JP" altLang="en-US"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a:t>
            </a:fld>
            <a:endParaRPr kumimoji="1" lang="ja-JP" altLang="en-US"/>
          </a:p>
        </p:txBody>
      </p:sp>
    </p:spTree>
    <p:extLst>
      <p:ext uri="{BB962C8B-B14F-4D97-AF65-F5344CB8AC3E}">
        <p14:creationId xmlns:p14="http://schemas.microsoft.com/office/powerpoint/2010/main" val="415050287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9178"/>
            <a:ext cx="8229600" cy="1143000"/>
          </a:xfrm>
        </p:spPr>
        <p:txBody>
          <a:bodyPr/>
          <a:lstStyle/>
          <a:p>
            <a:r>
              <a:rPr lang="en-US" altLang="ja-JP" dirty="0" err="1" smtClean="0"/>
              <a:t>OpenDX</a:t>
            </a:r>
            <a:r>
              <a:rPr lang="ja-JP" altLang="en-US" dirty="0" smtClean="0"/>
              <a:t>による可視化（２）</a:t>
            </a:r>
            <a:endParaRPr kumimoji="1" lang="ja-JP" altLang="en-US" dirty="0"/>
          </a:p>
        </p:txBody>
      </p:sp>
      <p:sp>
        <p:nvSpPr>
          <p:cNvPr id="3" name="コンテンツ プレースホルダー 2"/>
          <p:cNvSpPr>
            <a:spLocks noGrp="1"/>
          </p:cNvSpPr>
          <p:nvPr>
            <p:ph idx="1"/>
          </p:nvPr>
        </p:nvSpPr>
        <p:spPr>
          <a:xfrm>
            <a:off x="469900" y="1051204"/>
            <a:ext cx="8229600" cy="1285596"/>
          </a:xfrm>
        </p:spPr>
        <p:txBody>
          <a:bodyPr lIns="216000">
            <a:noAutofit/>
          </a:bodyPr>
          <a:lstStyle/>
          <a:p>
            <a:r>
              <a:rPr lang="en-US" altLang="ja-JP" sz="2400" dirty="0" smtClean="0"/>
              <a:t>$ wfn2ee Cu ‘1 1 0’ ‘1 0 1’ ‘0 1 1 ‘  ‘-16 -16 -16’ ‘32 32 32’</a:t>
            </a:r>
          </a:p>
          <a:p>
            <a:r>
              <a:rPr lang="en-US" altLang="ja-JP" sz="2400" dirty="0" smtClean="0"/>
              <a:t>$ dx </a:t>
            </a:r>
            <a:r>
              <a:rPr lang="en-US" altLang="ja-JP" sz="2400" dirty="0"/>
              <a:t>-program </a:t>
            </a:r>
            <a:r>
              <a:rPr lang="en-US" altLang="ja-JP" sz="2400" dirty="0" err="1" smtClean="0"/>
              <a:t>plotee.net</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40</a:t>
            </a:fld>
            <a:endParaRPr kumimoji="1" lang="ja-JP" altLang="en-US"/>
          </a:p>
        </p:txBody>
      </p:sp>
      <p:pic>
        <p:nvPicPr>
          <p:cNvPr id="5" name="図 4" descr="opendx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72" y="2654300"/>
            <a:ext cx="4928828" cy="3937795"/>
          </a:xfrm>
          <a:prstGeom prst="rect">
            <a:avLst/>
          </a:prstGeom>
        </p:spPr>
      </p:pic>
    </p:spTree>
    <p:extLst>
      <p:ext uri="{BB962C8B-B14F-4D97-AF65-F5344CB8AC3E}">
        <p14:creationId xmlns:p14="http://schemas.microsoft.com/office/powerpoint/2010/main" val="177432072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による可視化（３）</a:t>
            </a:r>
            <a:endParaRPr kumimoji="1" lang="ja-JP" altLang="en-US"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41</a:t>
            </a:fld>
            <a:endParaRPr kumimoji="1" lang="ja-JP" altLang="en-US" dirty="0"/>
          </a:p>
        </p:txBody>
      </p:sp>
      <p:pic>
        <p:nvPicPr>
          <p:cNvPr id="7" name="図 6" descr="opendx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07" y="1417638"/>
            <a:ext cx="7040661" cy="5123247"/>
          </a:xfrm>
          <a:prstGeom prst="rect">
            <a:avLst/>
          </a:prstGeom>
        </p:spPr>
      </p:pic>
      <p:sp>
        <p:nvSpPr>
          <p:cNvPr id="8" name="正方形/長方形 7"/>
          <p:cNvSpPr/>
          <p:nvPr/>
        </p:nvSpPr>
        <p:spPr>
          <a:xfrm>
            <a:off x="1507866" y="1893726"/>
            <a:ext cx="1882686" cy="19287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77655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構造最適化</a:t>
            </a:r>
            <a:endParaRPr kumimoji="1" lang="ja-JP" altLang="en-US" dirty="0"/>
          </a:p>
        </p:txBody>
      </p:sp>
      <p:sp>
        <p:nvSpPr>
          <p:cNvPr id="3" name="コンテンツ プレースホルダー 2"/>
          <p:cNvSpPr>
            <a:spLocks noGrp="1"/>
          </p:cNvSpPr>
          <p:nvPr>
            <p:ph idx="1"/>
          </p:nvPr>
        </p:nvSpPr>
        <p:spPr>
          <a:xfrm>
            <a:off x="457200" y="1501568"/>
            <a:ext cx="8229600" cy="5219907"/>
          </a:xfrm>
        </p:spPr>
        <p:txBody>
          <a:bodyPr>
            <a:normAutofit/>
          </a:bodyPr>
          <a:lstStyle/>
          <a:p>
            <a:r>
              <a:rPr lang="en-US" altLang="ja-JP" sz="2200" dirty="0"/>
              <a:t>quartz </a:t>
            </a:r>
            <a:r>
              <a:rPr lang="ja-JP" altLang="en-US" sz="2200" dirty="0"/>
              <a:t>の</a:t>
            </a:r>
            <a:r>
              <a:rPr lang="en-US" altLang="ja-JP" sz="2200" dirty="0"/>
              <a:t> tutorial</a:t>
            </a:r>
            <a:r>
              <a:rPr lang="en-US" altLang="ja-JP" sz="2200" dirty="0" smtClean="0"/>
              <a:t/>
            </a:r>
            <a:br>
              <a:rPr lang="en-US" altLang="ja-JP" sz="2200" dirty="0" smtClean="0"/>
            </a:br>
            <a:r>
              <a:rPr lang="en-US" altLang="ja-JP" sz="2200" dirty="0" err="1" smtClean="0"/>
              <a:t>xTAPP</a:t>
            </a:r>
            <a:r>
              <a:rPr lang="ja-JP" altLang="en-US" sz="2200" dirty="0" smtClean="0"/>
              <a:t>の付属文書</a:t>
            </a:r>
            <a:r>
              <a:rPr lang="en-US" altLang="ja-JP" sz="2200" dirty="0" smtClean="0"/>
              <a:t> doc/</a:t>
            </a:r>
            <a:r>
              <a:rPr lang="en-US" altLang="ja-JP" sz="2200" dirty="0" err="1" smtClean="0"/>
              <a:t>tutorial.tex</a:t>
            </a:r>
            <a:r>
              <a:rPr lang="ja-JP" altLang="en-US" sz="2200" dirty="0" smtClean="0"/>
              <a:t>を読むこと</a:t>
            </a:r>
            <a:endParaRPr lang="en-US" altLang="ja-JP" sz="2200" dirty="0" smtClean="0"/>
          </a:p>
          <a:p>
            <a:pPr lvl="1"/>
            <a:r>
              <a:rPr lang="ja-JP" altLang="en-US" sz="1800" dirty="0"/>
              <a:t>ノートパソコン</a:t>
            </a:r>
            <a:r>
              <a:rPr lang="en-US" altLang="ja-JP" sz="1800" dirty="0"/>
              <a:t> MacBook Air core i7 1.7GHz 2 Core</a:t>
            </a:r>
            <a:r>
              <a:rPr lang="ja-JP" altLang="en-US" sz="1800" dirty="0"/>
              <a:t>で、</a:t>
            </a:r>
            <a:r>
              <a:rPr lang="en-US" altLang="ja-JP" sz="1800" dirty="0"/>
              <a:t>1300</a:t>
            </a:r>
            <a:r>
              <a:rPr lang="ja-JP" altLang="en-US" sz="1800" dirty="0"/>
              <a:t>秒ほどかかる</a:t>
            </a:r>
            <a:r>
              <a:rPr lang="en-US" altLang="ja-JP" sz="1800" dirty="0"/>
              <a:t/>
            </a:r>
            <a:br>
              <a:rPr lang="en-US" altLang="ja-JP" sz="1800" dirty="0"/>
            </a:br>
            <a:r>
              <a:rPr lang="ja-JP" altLang="en-US" sz="1800" dirty="0"/>
              <a:t>メモリは</a:t>
            </a:r>
            <a:r>
              <a:rPr lang="en-US" altLang="ja-JP" sz="1800" dirty="0"/>
              <a:t>1GB</a:t>
            </a:r>
            <a:r>
              <a:rPr lang="ja-JP" altLang="en-US" sz="1800" dirty="0"/>
              <a:t>で十分</a:t>
            </a:r>
            <a:r>
              <a:rPr lang="en-US" altLang="ja-JP" sz="1800" dirty="0"/>
              <a:t> (quartz.cg</a:t>
            </a:r>
            <a:r>
              <a:rPr lang="ja-JP" altLang="en-US" sz="1800" dirty="0"/>
              <a:t>の計算</a:t>
            </a:r>
            <a:r>
              <a:rPr lang="en-US" altLang="ja-JP" sz="1800" dirty="0"/>
              <a:t>)</a:t>
            </a:r>
          </a:p>
          <a:p>
            <a:endParaRPr lang="en-US" altLang="ja-JP" sz="2200" dirty="0"/>
          </a:p>
          <a:p>
            <a:r>
              <a:rPr lang="ja-JP" altLang="en-US" sz="2200" u="sng" dirty="0" smtClean="0"/>
              <a:t>力場</a:t>
            </a:r>
            <a:r>
              <a:rPr lang="ja-JP" altLang="en-US" sz="2200" u="sng" dirty="0"/>
              <a:t>が </a:t>
            </a:r>
            <a:r>
              <a:rPr lang="en-US" altLang="ja-JP" sz="2200" u="sng" dirty="0"/>
              <a:t>1 × 10</a:t>
            </a:r>
            <a:r>
              <a:rPr lang="en-US" altLang="ja-JP" sz="2200" u="sng" baseline="30000" dirty="0"/>
              <a:t>−</a:t>
            </a:r>
            <a:r>
              <a:rPr lang="en-US" altLang="ja-JP" sz="2200" u="sng" baseline="30000" dirty="0" smtClean="0"/>
              <a:t>4</a:t>
            </a:r>
            <a:r>
              <a:rPr lang="en-US" altLang="ja-JP" sz="2200" u="sng" dirty="0" smtClean="0"/>
              <a:t> </a:t>
            </a:r>
            <a:r>
              <a:rPr lang="en-US" altLang="ja-JP" sz="2200" u="sng" dirty="0" err="1" smtClean="0"/>
              <a:t>hartree</a:t>
            </a:r>
            <a:r>
              <a:rPr lang="en-US" altLang="ja-JP" sz="2200" u="sng" dirty="0"/>
              <a:t>/</a:t>
            </a:r>
            <a:r>
              <a:rPr lang="en-US" altLang="ja-JP" sz="2200" u="sng" dirty="0" err="1"/>
              <a:t>bohr</a:t>
            </a:r>
            <a:r>
              <a:rPr lang="en-US" altLang="ja-JP" sz="2200" u="sng" dirty="0"/>
              <a:t> </a:t>
            </a:r>
            <a:r>
              <a:rPr lang="ja-JP" altLang="en-US" sz="2200" u="sng" dirty="0"/>
              <a:t>まで小さくなる</a:t>
            </a:r>
            <a:r>
              <a:rPr lang="ja-JP" altLang="en-US" sz="2200" u="sng" dirty="0" smtClean="0"/>
              <a:t>ように構造最適化</a:t>
            </a:r>
            <a:r>
              <a:rPr lang="en-US" altLang="ja-JP" sz="2200" dirty="0" smtClean="0"/>
              <a:t/>
            </a:r>
            <a:br>
              <a:rPr lang="en-US" altLang="ja-JP" sz="2200" dirty="0" smtClean="0"/>
            </a:br>
            <a:r>
              <a:rPr lang="en-US" altLang="ja-JP" sz="2200" dirty="0"/>
              <a:t># </a:t>
            </a:r>
            <a:r>
              <a:rPr lang="en-US" altLang="ja-JP" sz="2200" dirty="0" err="1"/>
              <a:t>struct_opt</a:t>
            </a:r>
            <a:r>
              <a:rPr lang="en-US" altLang="ja-JP" sz="2200" dirty="0"/>
              <a:t> </a:t>
            </a:r>
            <a:r>
              <a:rPr lang="en-US" altLang="ja-JP" sz="2200" dirty="0" smtClean="0"/>
              <a:t>data</a:t>
            </a:r>
            <a:br>
              <a:rPr lang="en-US" altLang="ja-JP" sz="2200" dirty="0" smtClean="0"/>
            </a:br>
            <a:r>
              <a:rPr lang="en-US" altLang="ja-JP" sz="2200" dirty="0" smtClean="0"/>
              <a:t>&amp;</a:t>
            </a:r>
            <a:r>
              <a:rPr lang="en-US" altLang="ja-JP" sz="2200" dirty="0" err="1" smtClean="0"/>
              <a:t>struct_opt</a:t>
            </a:r>
            <a:r>
              <a:rPr lang="en-US" altLang="ja-JP" sz="2200" dirty="0" smtClean="0"/>
              <a:t/>
            </a:r>
            <a:br>
              <a:rPr lang="en-US" altLang="ja-JP" sz="2200" dirty="0" smtClean="0"/>
            </a:br>
            <a:r>
              <a:rPr lang="en-US" altLang="ja-JP" sz="2200" dirty="0" err="1" smtClean="0"/>
              <a:t>converge_force</a:t>
            </a:r>
            <a:r>
              <a:rPr lang="en-US" altLang="ja-JP" sz="2200" dirty="0" smtClean="0"/>
              <a:t> </a:t>
            </a:r>
            <a:r>
              <a:rPr lang="en-US" altLang="ja-JP" sz="2200" dirty="0"/>
              <a:t>= 1.0d-</a:t>
            </a:r>
            <a:r>
              <a:rPr lang="en-US" altLang="ja-JP" sz="2200" dirty="0" smtClean="0"/>
              <a:t>4</a:t>
            </a:r>
            <a:br>
              <a:rPr lang="en-US" altLang="ja-JP" sz="2200" dirty="0" smtClean="0"/>
            </a:br>
            <a:r>
              <a:rPr lang="en-US" altLang="ja-JP"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42</a:t>
            </a:fld>
            <a:endParaRPr kumimoji="1" lang="ja-JP" altLang="en-US"/>
          </a:p>
        </p:txBody>
      </p:sp>
    </p:spTree>
    <p:extLst>
      <p:ext uri="{BB962C8B-B14F-4D97-AF65-F5344CB8AC3E}">
        <p14:creationId xmlns:p14="http://schemas.microsoft.com/office/powerpoint/2010/main" val="355648733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セルを動かす（１）</a:t>
            </a:r>
            <a:endParaRPr kumimoji="1" lang="ja-JP" altLang="en-US" dirty="0"/>
          </a:p>
        </p:txBody>
      </p:sp>
      <p:sp>
        <p:nvSpPr>
          <p:cNvPr id="3" name="コンテンツ プレースホルダー 2"/>
          <p:cNvSpPr>
            <a:spLocks noGrp="1"/>
          </p:cNvSpPr>
          <p:nvPr>
            <p:ph idx="1"/>
          </p:nvPr>
        </p:nvSpPr>
        <p:spPr>
          <a:xfrm>
            <a:off x="457200" y="1238752"/>
            <a:ext cx="8670032" cy="1752421"/>
          </a:xfrm>
        </p:spPr>
        <p:txBody>
          <a:bodyPr>
            <a:normAutofit lnSpcReduction="10000"/>
          </a:bodyPr>
          <a:lstStyle/>
          <a:p>
            <a:r>
              <a:rPr lang="en-US" altLang="ja-JP" sz="2200" dirty="0"/>
              <a:t>quartz </a:t>
            </a:r>
            <a:r>
              <a:rPr lang="ja-JP" altLang="en-US" sz="2200" dirty="0" smtClean="0"/>
              <a:t>の</a:t>
            </a:r>
            <a:r>
              <a:rPr lang="en-US" altLang="ja-JP" sz="2200" dirty="0" smtClean="0"/>
              <a:t> tutorial</a:t>
            </a:r>
            <a:br>
              <a:rPr lang="en-US" altLang="ja-JP" sz="2200" dirty="0" smtClean="0"/>
            </a:br>
            <a:r>
              <a:rPr lang="en-US" altLang="ja-JP" sz="2200" dirty="0" err="1" smtClean="0"/>
              <a:t>xTAPP</a:t>
            </a:r>
            <a:r>
              <a:rPr lang="ja-JP" altLang="en-US" sz="2200" dirty="0" smtClean="0"/>
              <a:t>の付属文書、</a:t>
            </a:r>
            <a:r>
              <a:rPr lang="en-US" altLang="ja-JP" sz="2200" dirty="0" smtClean="0"/>
              <a:t>sample</a:t>
            </a:r>
            <a:r>
              <a:rPr lang="en-US" altLang="ja-JP" sz="2200" dirty="0"/>
              <a:t>/</a:t>
            </a:r>
            <a:r>
              <a:rPr lang="en-US" altLang="ja-JP" sz="2200" dirty="0" err="1"/>
              <a:t>tutorial.pdf</a:t>
            </a:r>
            <a:r>
              <a:rPr lang="en-US" altLang="ja-JP" sz="2200" dirty="0" smtClean="0"/>
              <a:t/>
            </a:r>
            <a:br>
              <a:rPr lang="en-US" altLang="ja-JP" sz="2200" dirty="0" smtClean="0"/>
            </a:br>
            <a:endParaRPr lang="en-US" altLang="ja-JP" sz="2200" dirty="0" smtClean="0"/>
          </a:p>
          <a:p>
            <a:r>
              <a:rPr lang="ja-JP" altLang="en-US" sz="2200" u="sng" dirty="0" smtClean="0"/>
              <a:t>外部</a:t>
            </a:r>
            <a:r>
              <a:rPr lang="ja-JP" altLang="en-US" sz="2200" u="sng" dirty="0"/>
              <a:t>圧力が </a:t>
            </a:r>
            <a:r>
              <a:rPr lang="en-US" altLang="ja-JP" sz="2200" u="sng" dirty="0"/>
              <a:t>10 </a:t>
            </a:r>
            <a:r>
              <a:rPr lang="en-US" altLang="ja-JP" sz="2200" u="sng" dirty="0" err="1"/>
              <a:t>GPa</a:t>
            </a:r>
            <a:r>
              <a:rPr lang="en-US" altLang="ja-JP" sz="2200" u="sng" dirty="0"/>
              <a:t> </a:t>
            </a:r>
            <a:r>
              <a:rPr lang="ja-JP" altLang="en-US" sz="2200" u="sng" dirty="0"/>
              <a:t>の下でセル形状を最適化</a:t>
            </a:r>
            <a:r>
              <a:rPr lang="en-US" altLang="ja-JP" sz="2200" dirty="0"/>
              <a:t/>
            </a:r>
            <a:br>
              <a:rPr lang="en-US" altLang="ja-JP" sz="2200" dirty="0"/>
            </a:br>
            <a:endParaRPr lang="en-US" altLang="ja-JP" sz="22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43</a:t>
            </a:fld>
            <a:endParaRPr kumimoji="1" lang="ja-JP" altLang="en-US"/>
          </a:p>
        </p:txBody>
      </p:sp>
      <p:sp>
        <p:nvSpPr>
          <p:cNvPr id="5" name="テキスト ボックス 4"/>
          <p:cNvSpPr txBox="1"/>
          <p:nvPr/>
        </p:nvSpPr>
        <p:spPr>
          <a:xfrm>
            <a:off x="960894" y="2991173"/>
            <a:ext cx="7175715" cy="2862322"/>
          </a:xfrm>
          <a:prstGeom prst="rect">
            <a:avLst/>
          </a:prstGeom>
          <a:noFill/>
          <a:ln>
            <a:solidFill>
              <a:schemeClr val="tx1"/>
            </a:solidFill>
          </a:ln>
        </p:spPr>
        <p:txBody>
          <a:bodyPr wrap="square" rtlCol="0">
            <a:spAutoFit/>
          </a:bodyPr>
          <a:lstStyle/>
          <a:p>
            <a:r>
              <a:rPr lang="en-US" altLang="ja-JP" sz="2000" dirty="0" smtClean="0"/>
              <a:t># </a:t>
            </a:r>
            <a:r>
              <a:rPr lang="en-US" altLang="ja-JP" sz="2000" dirty="0" err="1" smtClean="0"/>
              <a:t>struct_opt</a:t>
            </a:r>
            <a:r>
              <a:rPr lang="en-US" altLang="ja-JP" sz="2000" dirty="0" smtClean="0"/>
              <a:t> data</a:t>
            </a:r>
            <a:br>
              <a:rPr lang="en-US" altLang="ja-JP" sz="2000" dirty="0" smtClean="0"/>
            </a:br>
            <a:r>
              <a:rPr lang="en-US" altLang="ja-JP" sz="2000" dirty="0" smtClean="0"/>
              <a:t>&amp;</a:t>
            </a:r>
            <a:r>
              <a:rPr lang="en-US" altLang="ja-JP" sz="2000" dirty="0" err="1" smtClean="0"/>
              <a:t>struct_opt</a:t>
            </a:r>
            <a:r>
              <a:rPr lang="en-US" altLang="ja-JP" sz="2000" dirty="0" smtClean="0"/>
              <a:t/>
            </a:r>
            <a:br>
              <a:rPr lang="en-US" altLang="ja-JP" sz="2000" dirty="0" smtClean="0"/>
            </a:br>
            <a:r>
              <a:rPr lang="en-US" altLang="ja-JP" sz="2000" dirty="0" err="1" smtClean="0"/>
              <a:t>converge_force</a:t>
            </a:r>
            <a:r>
              <a:rPr lang="en-US" altLang="ja-JP" sz="2000" dirty="0" smtClean="0"/>
              <a:t> = 1.0d-3,</a:t>
            </a:r>
            <a:br>
              <a:rPr lang="en-US" altLang="ja-JP" sz="2000" dirty="0" smtClean="0"/>
            </a:br>
            <a:r>
              <a:rPr lang="en-US" altLang="ja-JP" sz="2000" dirty="0" err="1" smtClean="0"/>
              <a:t>converge_stress</a:t>
            </a:r>
            <a:r>
              <a:rPr lang="en-US" altLang="ja-JP" sz="2000" dirty="0" smtClean="0"/>
              <a:t> = 1.0d-3,       </a:t>
            </a:r>
            <a:br>
              <a:rPr lang="en-US" altLang="ja-JP" sz="2000" dirty="0" smtClean="0"/>
            </a:br>
            <a:r>
              <a:rPr lang="en-US" altLang="ja-JP" sz="2000" b="1" dirty="0" smtClean="0"/>
              <a:t>↑</a:t>
            </a:r>
            <a:r>
              <a:rPr lang="ja-JP" altLang="en-US" sz="2000" b="1" dirty="0" smtClean="0"/>
              <a:t>セルのストレスと外部圧力の釣り合いの収束条件</a:t>
            </a:r>
            <a:r>
              <a:rPr lang="en-US" altLang="ja-JP" sz="2000" b="1" dirty="0" smtClean="0"/>
              <a:t/>
            </a:r>
            <a:br>
              <a:rPr lang="en-US" altLang="ja-JP" sz="2000" b="1" dirty="0" smtClean="0"/>
            </a:br>
            <a:r>
              <a:rPr lang="en-US" altLang="ja-JP" sz="2000" dirty="0" err="1" smtClean="0"/>
              <a:t>stress_scale</a:t>
            </a:r>
            <a:r>
              <a:rPr lang="en-US" altLang="ja-JP" sz="2000" dirty="0" smtClean="0"/>
              <a:t> = 1.0, 1.0, 1.0, 1.0, 1.0, 1.0,</a:t>
            </a:r>
            <a:br>
              <a:rPr lang="en-US" altLang="ja-JP" sz="2000" dirty="0" smtClean="0"/>
            </a:br>
            <a:r>
              <a:rPr lang="en-US" altLang="ja-JP" sz="2000" b="1" dirty="0" smtClean="0"/>
              <a:t>↑</a:t>
            </a:r>
            <a:r>
              <a:rPr lang="ja-JP" altLang="en-US" sz="2000" b="1" dirty="0" smtClean="0"/>
              <a:t>セルに働くストレスを原子に働く力場相当に変換する係数</a:t>
            </a:r>
            <a:r>
              <a:rPr lang="en-US" altLang="ja-JP" sz="2000" b="1" dirty="0" smtClean="0"/>
              <a:t/>
            </a:r>
            <a:br>
              <a:rPr lang="en-US" altLang="ja-JP" sz="2000" b="1" dirty="0" smtClean="0"/>
            </a:br>
            <a:r>
              <a:rPr lang="en-US" altLang="ja-JP" sz="2000" dirty="0" err="1" smtClean="0"/>
              <a:t>extern_pressure</a:t>
            </a:r>
            <a:r>
              <a:rPr lang="en-US" altLang="ja-JP" sz="2000" dirty="0" smtClean="0"/>
              <a:t> = 0.0003398931348792489d0             </a:t>
            </a:r>
            <a:r>
              <a:rPr lang="en-US" altLang="ja-JP" sz="2000" b="1" dirty="0" smtClean="0"/>
              <a:t>← </a:t>
            </a:r>
            <a:r>
              <a:rPr lang="ja-JP" altLang="en-US" sz="2000" b="1" dirty="0" smtClean="0"/>
              <a:t>外部圧力</a:t>
            </a:r>
            <a:r>
              <a:rPr lang="en-US" altLang="ja-JP" sz="2000" dirty="0" smtClean="0"/>
              <a:t/>
            </a:r>
            <a:br>
              <a:rPr lang="en-US" altLang="ja-JP" sz="2000" dirty="0" smtClean="0"/>
            </a:br>
            <a:endParaRPr kumimoji="1" lang="ja-JP" altLang="en-US" sz="2000" dirty="0"/>
          </a:p>
        </p:txBody>
      </p:sp>
    </p:spTree>
    <p:extLst>
      <p:ext uri="{BB962C8B-B14F-4D97-AF65-F5344CB8AC3E}">
        <p14:creationId xmlns:p14="http://schemas.microsoft.com/office/powerpoint/2010/main" val="93735838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セルを動かす（２）</a:t>
            </a:r>
            <a:endParaRPr kumimoji="1" lang="ja-JP" altLang="en-US" dirty="0"/>
          </a:p>
        </p:txBody>
      </p:sp>
      <p:sp>
        <p:nvSpPr>
          <p:cNvPr id="3" name="コンテンツ プレースホルダー 2"/>
          <p:cNvSpPr>
            <a:spLocks noGrp="1"/>
          </p:cNvSpPr>
          <p:nvPr>
            <p:ph idx="1"/>
          </p:nvPr>
        </p:nvSpPr>
        <p:spPr>
          <a:xfrm>
            <a:off x="16768" y="1238753"/>
            <a:ext cx="9127232" cy="1318468"/>
          </a:xfrm>
        </p:spPr>
        <p:txBody>
          <a:bodyPr>
            <a:normAutofit/>
          </a:bodyPr>
          <a:lstStyle/>
          <a:p>
            <a:r>
              <a:rPr lang="en-US" altLang="ja-JP" sz="2000" u="sng" dirty="0" err="1" smtClean="0"/>
              <a:t>Bernasconi</a:t>
            </a:r>
            <a:r>
              <a:rPr lang="en-US" altLang="ja-JP" sz="2000" u="sng" dirty="0" err="1"/>
              <a:t>-Tosatti-Parrinello</a:t>
            </a:r>
            <a:r>
              <a:rPr lang="en-US" altLang="ja-JP" sz="2000" u="sng" dirty="0"/>
              <a:t> </a:t>
            </a:r>
            <a:r>
              <a:rPr lang="ja-JP" altLang="en-US" sz="2000" u="sng" dirty="0"/>
              <a:t>による運動エネルギーの</a:t>
            </a:r>
            <a:r>
              <a:rPr lang="ja-JP" altLang="en-US" sz="2000" u="sng" dirty="0" smtClean="0"/>
              <a:t>補正</a:t>
            </a:r>
            <a:r>
              <a:rPr lang="en-US" altLang="ja-JP" sz="2000" u="sng" dirty="0" smtClean="0"/>
              <a:t/>
            </a:r>
            <a:br>
              <a:rPr lang="en-US" altLang="ja-JP" sz="2000" u="sng" dirty="0" smtClean="0"/>
            </a:br>
            <a:r>
              <a:rPr lang="en-US" altLang="ja-JP" sz="2000" dirty="0" smtClean="0"/>
              <a:t/>
            </a:r>
            <a:br>
              <a:rPr lang="en-US" altLang="ja-JP" sz="2000" dirty="0" smtClean="0"/>
            </a:br>
            <a:r>
              <a:rPr lang="ja-JP" altLang="en-US" sz="2000" dirty="0"/>
              <a:t>セル変形に対してストレスが精度良く</a:t>
            </a:r>
            <a:r>
              <a:rPr lang="ja-JP" altLang="en-US" sz="2000" dirty="0" smtClean="0"/>
              <a:t>なめらになるようにパラメータを選ぶ</a:t>
            </a:r>
            <a:endParaRPr lang="en-US" altLang="ja-JP" sz="20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44</a:t>
            </a:fld>
            <a:endParaRPr kumimoji="1" lang="ja-JP" altLang="en-US"/>
          </a:p>
        </p:txBody>
      </p:sp>
      <p:sp>
        <p:nvSpPr>
          <p:cNvPr id="5" name="テキスト ボックス 4"/>
          <p:cNvSpPr txBox="1"/>
          <p:nvPr/>
        </p:nvSpPr>
        <p:spPr>
          <a:xfrm>
            <a:off x="852406" y="2758698"/>
            <a:ext cx="5700793" cy="1938992"/>
          </a:xfrm>
          <a:prstGeom prst="rect">
            <a:avLst/>
          </a:prstGeom>
          <a:noFill/>
          <a:ln>
            <a:solidFill>
              <a:schemeClr val="tx1"/>
            </a:solidFill>
          </a:ln>
        </p:spPr>
        <p:txBody>
          <a:bodyPr wrap="square" rtlCol="0">
            <a:spAutoFit/>
          </a:bodyPr>
          <a:lstStyle/>
          <a:p>
            <a:r>
              <a:rPr lang="en-US" altLang="ja-JP" sz="2000" dirty="0" smtClean="0"/>
              <a:t># main data</a:t>
            </a:r>
            <a:br>
              <a:rPr lang="en-US" altLang="ja-JP" sz="2000" dirty="0" smtClean="0"/>
            </a:br>
            <a:r>
              <a:rPr lang="en-US" altLang="ja-JP" sz="2000" dirty="0" smtClean="0"/>
              <a:t>&amp;</a:t>
            </a:r>
            <a:r>
              <a:rPr lang="en-US" altLang="ja-JP" sz="2000" dirty="0" err="1" smtClean="0"/>
              <a:t>tappinput</a:t>
            </a:r>
            <a:r>
              <a:rPr lang="en-US" altLang="ja-JP" sz="2000" dirty="0" smtClean="0"/>
              <a:t/>
            </a:r>
            <a:br>
              <a:rPr lang="en-US" altLang="ja-JP" sz="2000" dirty="0" smtClean="0"/>
            </a:br>
            <a:r>
              <a:rPr lang="en-US" altLang="ja-JP" sz="2000" dirty="0" err="1" smtClean="0"/>
              <a:t>cutoff_wave_function</a:t>
            </a:r>
            <a:r>
              <a:rPr lang="en-US" altLang="ja-JP" sz="2000" dirty="0" smtClean="0"/>
              <a:t> = 8.0,</a:t>
            </a:r>
            <a:br>
              <a:rPr lang="en-US" altLang="ja-JP" sz="2000" dirty="0" smtClean="0"/>
            </a:br>
            <a:r>
              <a:rPr lang="en-US" altLang="ja-JP" sz="2000" dirty="0" err="1" smtClean="0"/>
              <a:t>cutoff_btp_a</a:t>
            </a:r>
            <a:r>
              <a:rPr lang="en-US" altLang="ja-JP" sz="2000" dirty="0" smtClean="0"/>
              <a:t> = 60.0,</a:t>
            </a:r>
            <a:br>
              <a:rPr lang="en-US" altLang="ja-JP" sz="2000" dirty="0" smtClean="0"/>
            </a:br>
            <a:r>
              <a:rPr lang="en-US" altLang="ja-JP" sz="2000" dirty="0" err="1" smtClean="0"/>
              <a:t>cutoff_btp_gc</a:t>
            </a:r>
            <a:r>
              <a:rPr lang="en-US" altLang="ja-JP" sz="2000" dirty="0" smtClean="0"/>
              <a:t> = 7.0,</a:t>
            </a:r>
            <a:br>
              <a:rPr lang="en-US" altLang="ja-JP" sz="2000" dirty="0" smtClean="0"/>
            </a:br>
            <a:r>
              <a:rPr lang="en-US" altLang="ja-JP" sz="2000" dirty="0" err="1" smtClean="0"/>
              <a:t>cutoff_btp_sigma</a:t>
            </a:r>
            <a:r>
              <a:rPr lang="en-US" altLang="ja-JP" sz="2000" dirty="0" smtClean="0"/>
              <a:t> = 1.0</a:t>
            </a:r>
            <a:endParaRPr kumimoji="1" lang="ja-JP" altLang="en-US" sz="2000" dirty="0"/>
          </a:p>
        </p:txBody>
      </p:sp>
    </p:spTree>
    <p:extLst>
      <p:ext uri="{BB962C8B-B14F-4D97-AF65-F5344CB8AC3E}">
        <p14:creationId xmlns:p14="http://schemas.microsoft.com/office/powerpoint/2010/main" val="278453765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23353"/>
            <a:ext cx="7664921" cy="669871"/>
          </a:xfrm>
        </p:spPr>
        <p:txBody>
          <a:bodyPr>
            <a:normAutofit/>
          </a:bodyPr>
          <a:lstStyle/>
          <a:p>
            <a:r>
              <a:rPr lang="ja-JP" altLang="en-US" sz="2400" dirty="0" smtClean="0">
                <a:solidFill>
                  <a:schemeClr val="accent1">
                    <a:lumMod val="50000"/>
                  </a:schemeClr>
                </a:solidFill>
              </a:rPr>
              <a:t>スピン軌道相互作用、ノンコリニア磁性</a:t>
            </a:r>
            <a:endParaRPr kumimoji="1" lang="ja-JP" altLang="en-US" sz="2400" dirty="0"/>
          </a:p>
        </p:txBody>
      </p:sp>
      <p:sp>
        <p:nvSpPr>
          <p:cNvPr id="3" name="コンテンツ プレースホルダー 2"/>
          <p:cNvSpPr>
            <a:spLocks noGrp="1"/>
          </p:cNvSpPr>
          <p:nvPr>
            <p:ph idx="1"/>
          </p:nvPr>
        </p:nvSpPr>
        <p:spPr>
          <a:xfrm>
            <a:off x="16768" y="1146142"/>
            <a:ext cx="9127232" cy="5482723"/>
          </a:xfrm>
        </p:spPr>
        <p:txBody>
          <a:bodyPr>
            <a:normAutofit/>
          </a:bodyPr>
          <a:lstStyle/>
          <a:p>
            <a:r>
              <a:rPr lang="ja-JP" altLang="en-US" sz="2000" dirty="0" smtClean="0"/>
              <a:t>平面波基底での標準的な扱い</a:t>
            </a:r>
            <a:endParaRPr lang="en-US" altLang="ja-JP" sz="2000" dirty="0" smtClean="0"/>
          </a:p>
          <a:p>
            <a:pPr lvl="1"/>
            <a:r>
              <a:rPr lang="ja-JP" altLang="en-US" sz="1600" dirty="0" smtClean="0"/>
              <a:t>相対論効果によってパリティ</a:t>
            </a:r>
            <a:r>
              <a:rPr lang="en-US" altLang="ja-JP" sz="1600" dirty="0" smtClean="0"/>
              <a:t>(</a:t>
            </a:r>
            <a:r>
              <a:rPr lang="ja-JP" altLang="en-US" sz="1600" dirty="0" smtClean="0"/>
              <a:t>全角運動量</a:t>
            </a:r>
            <a:r>
              <a:rPr lang="en-US" altLang="ja-JP" sz="1600" dirty="0" smtClean="0"/>
              <a:t>j)</a:t>
            </a:r>
            <a:r>
              <a:rPr lang="ja-JP" altLang="en-US" sz="1600" dirty="0" smtClean="0"/>
              <a:t>に依存するイオンの擬ポテンシャル</a:t>
            </a:r>
            <a:endParaRPr lang="en-US" altLang="ja-JP" sz="1600" dirty="0" smtClean="0"/>
          </a:p>
          <a:p>
            <a:pPr lvl="1"/>
            <a:r>
              <a:rPr lang="en-US" altLang="ja-JP" sz="1600" dirty="0" smtClean="0"/>
              <a:t>Pauli</a:t>
            </a:r>
            <a:r>
              <a:rPr lang="ja-JP" altLang="en-US" sz="1600" dirty="0" smtClean="0"/>
              <a:t>方程式（２成分）に従うが、擬ポテンシャル以外に相対論効果のない価電子</a:t>
            </a:r>
            <a:endParaRPr lang="en-US" altLang="ja-JP" sz="1600" dirty="0" smtClean="0"/>
          </a:p>
          <a:p>
            <a:pPr lvl="1"/>
            <a:r>
              <a:rPr lang="ja-JP" altLang="en-US" sz="1600" dirty="0" smtClean="0"/>
              <a:t>密度行列として</a:t>
            </a:r>
            <a:r>
              <a:rPr lang="en-US" altLang="ja-JP" sz="1600" dirty="0" smtClean="0"/>
              <a:t>2 x 2</a:t>
            </a:r>
            <a:r>
              <a:rPr lang="ja-JP" altLang="en-US" sz="1600" dirty="0" smtClean="0"/>
              <a:t>成分になる局所ポテンシャルと電子密度</a:t>
            </a:r>
            <a:r>
              <a:rPr lang="en-US" altLang="ja-JP" sz="1600" dirty="0"/>
              <a:t/>
            </a:r>
            <a:br>
              <a:rPr lang="en-US" altLang="ja-JP" sz="1600" dirty="0"/>
            </a:br>
            <a:r>
              <a:rPr lang="en-US" altLang="ja-JP" sz="1600" dirty="0" smtClean="0"/>
              <a:t>Pauli</a:t>
            </a:r>
            <a:r>
              <a:rPr lang="ja-JP" altLang="en-US" sz="1600" dirty="0" smtClean="0"/>
              <a:t>行列で分解しなおすと電荷密度とスピン密度ベクトル</a:t>
            </a:r>
            <a:endParaRPr lang="en-US" altLang="ja-JP" sz="1600" dirty="0" smtClean="0"/>
          </a:p>
          <a:p>
            <a:r>
              <a:rPr lang="en-US" altLang="ja-JP" sz="2000" dirty="0" smtClean="0"/>
              <a:t>&amp;</a:t>
            </a:r>
            <a:r>
              <a:rPr lang="en-US" altLang="ja-JP" sz="2000" dirty="0" err="1" smtClean="0"/>
              <a:t>tappinput</a:t>
            </a:r>
            <a:r>
              <a:rPr lang="ja-JP" altLang="en-US" sz="2000" dirty="0" smtClean="0"/>
              <a:t>のキーワード</a:t>
            </a:r>
            <a:endParaRPr lang="en-US" altLang="ja-JP" sz="2000" dirty="0" smtClean="0"/>
          </a:p>
          <a:p>
            <a:pPr lvl="1"/>
            <a:r>
              <a:rPr lang="en-US" altLang="ja-JP" sz="1600" dirty="0" err="1" smtClean="0"/>
              <a:t>number_component</a:t>
            </a:r>
            <a:r>
              <a:rPr lang="en-US" altLang="ja-JP" sz="1600" dirty="0" smtClean="0"/>
              <a:t> : </a:t>
            </a:r>
            <a:r>
              <a:rPr lang="ja-JP" altLang="en-US" sz="1600" dirty="0" smtClean="0"/>
              <a:t>波動関数の成分数。</a:t>
            </a:r>
            <a:r>
              <a:rPr lang="en-US" altLang="ja-JP" sz="1600" dirty="0" smtClean="0"/>
              <a:t>2</a:t>
            </a:r>
            <a:r>
              <a:rPr lang="ja-JP" altLang="en-US" sz="1600" dirty="0" smtClean="0"/>
              <a:t>は</a:t>
            </a:r>
            <a:r>
              <a:rPr lang="en-US" altLang="ja-JP" sz="1600" dirty="0" smtClean="0"/>
              <a:t>Pauli</a:t>
            </a:r>
            <a:r>
              <a:rPr lang="ja-JP" altLang="en-US" sz="1600" dirty="0" smtClean="0"/>
              <a:t>方程式。</a:t>
            </a:r>
            <a:endParaRPr lang="en-US" altLang="ja-JP" sz="1600" dirty="0" smtClean="0"/>
          </a:p>
          <a:p>
            <a:pPr lvl="1"/>
            <a:r>
              <a:rPr lang="en-US" altLang="ja-JP" sz="1600" dirty="0" err="1" smtClean="0"/>
              <a:t>number_density</a:t>
            </a:r>
            <a:r>
              <a:rPr lang="en-US" altLang="ja-JP" sz="1600" dirty="0" smtClean="0"/>
              <a:t> : </a:t>
            </a:r>
            <a:r>
              <a:rPr lang="ja-JP" altLang="en-US" sz="1600" dirty="0" smtClean="0"/>
              <a:t>密度の成分数。</a:t>
            </a:r>
            <a:r>
              <a:rPr lang="en-US" altLang="ja-JP" sz="1600" dirty="0" smtClean="0"/>
              <a:t>4</a:t>
            </a:r>
            <a:r>
              <a:rPr lang="ja-JP" altLang="en-US" sz="1600" dirty="0" smtClean="0"/>
              <a:t>はノンコリニア磁性。</a:t>
            </a:r>
            <a:r>
              <a:rPr lang="en-US" altLang="ja-JP" sz="1600" dirty="0" smtClean="0"/>
              <a:t>1</a:t>
            </a:r>
            <a:r>
              <a:rPr lang="ja-JP" altLang="en-US" sz="1600" dirty="0" smtClean="0"/>
              <a:t>は非磁性。</a:t>
            </a:r>
            <a:endParaRPr lang="en-US" altLang="ja-JP" sz="1600" dirty="0"/>
          </a:p>
          <a:p>
            <a:r>
              <a:rPr lang="ja-JP" altLang="en-US" sz="2000" dirty="0" smtClean="0"/>
              <a:t>専用の擬ポテンシャルが必要</a:t>
            </a:r>
            <a:endParaRPr lang="en-US" altLang="ja-JP" sz="2000" dirty="0" smtClean="0"/>
          </a:p>
          <a:p>
            <a:pPr lvl="1"/>
            <a:r>
              <a:rPr lang="en-US" altLang="ja-JP" sz="1600" dirty="0"/>
              <a:t>http://</a:t>
            </a:r>
            <a:r>
              <a:rPr lang="en-US" altLang="ja-JP" sz="1600" dirty="0" err="1"/>
              <a:t>xtapp.cp.is.s.u-</a:t>
            </a:r>
            <a:r>
              <a:rPr lang="en-US" altLang="ja-JP" sz="1600" dirty="0" err="1" smtClean="0"/>
              <a:t>tokyo.ac.jp</a:t>
            </a:r>
            <a:r>
              <a:rPr lang="ja-JP" altLang="en-US" sz="1600" dirty="0" smtClean="0"/>
              <a:t>。</a:t>
            </a:r>
            <a:r>
              <a:rPr lang="ja-JP" altLang="en-US" sz="1600" dirty="0"/>
              <a:t>必要なものがない人は吉本まで連絡</a:t>
            </a:r>
            <a:r>
              <a:rPr lang="en-US" altLang="ja-JP" sz="1600" dirty="0"/>
              <a:t> (PBE</a:t>
            </a:r>
            <a:r>
              <a:rPr lang="ja-JP" altLang="en-US" sz="1600" dirty="0"/>
              <a:t>は全部ある</a:t>
            </a:r>
            <a:r>
              <a:rPr lang="en-US" altLang="ja-JP" sz="1600" dirty="0" smtClean="0"/>
              <a:t>)</a:t>
            </a:r>
          </a:p>
          <a:p>
            <a:r>
              <a:rPr lang="ja-JP" altLang="en-US" sz="2000" dirty="0" smtClean="0"/>
              <a:t>初期スピン偏極</a:t>
            </a:r>
            <a:endParaRPr lang="en-US" altLang="ja-JP" sz="2000" dirty="0" smtClean="0"/>
          </a:p>
          <a:p>
            <a:pPr lvl="1"/>
            <a:r>
              <a:rPr lang="en-US" altLang="ja-JP" sz="1600" dirty="0" smtClean="0"/>
              <a:t># initial charge</a:t>
            </a:r>
            <a:r>
              <a:rPr lang="ja-JP" altLang="en-US" sz="1600" dirty="0" smtClean="0"/>
              <a:t>セクションを使う。</a:t>
            </a:r>
            <a:r>
              <a:rPr lang="en-US" altLang="ja-JP" sz="1600" dirty="0" smtClean="0"/>
              <a:t>mode = ‘</a:t>
            </a:r>
            <a:r>
              <a:rPr lang="en-US" altLang="ja-JP" sz="1600" dirty="0" err="1" smtClean="0"/>
              <a:t>direct_atomic_charge</a:t>
            </a:r>
            <a:r>
              <a:rPr lang="en-US" altLang="ja-JP" sz="1600" smtClean="0"/>
              <a:t>’</a:t>
            </a:r>
            <a:endParaRPr lang="en-US" altLang="ja-JP" sz="1600" dirty="0" smtClean="0"/>
          </a:p>
          <a:p>
            <a:r>
              <a:rPr lang="ja-JP" altLang="en-US" sz="2000" dirty="0" smtClean="0"/>
              <a:t>計算の例</a:t>
            </a:r>
            <a:endParaRPr lang="en-US" altLang="ja-JP" sz="2000" dirty="0" smtClean="0"/>
          </a:p>
          <a:p>
            <a:pPr lvl="1"/>
            <a:r>
              <a:rPr lang="en-US" altLang="ja-JP" sz="1600" dirty="0" smtClean="0"/>
              <a:t>Cu</a:t>
            </a:r>
            <a:r>
              <a:rPr lang="ja-JP" altLang="en-US" sz="1600" dirty="0" smtClean="0"/>
              <a:t>の例を改造して</a:t>
            </a:r>
            <a:r>
              <a:rPr lang="en-US" altLang="ja-JP" sz="1600" dirty="0" smtClean="0"/>
              <a:t>Au</a:t>
            </a:r>
            <a:r>
              <a:rPr lang="ja-JP" altLang="en-US" sz="1600" dirty="0" smtClean="0"/>
              <a:t>の計算をする。</a:t>
            </a:r>
            <a:r>
              <a:rPr lang="en-US" altLang="ja-JP" sz="1600" dirty="0" smtClean="0"/>
              <a:t/>
            </a:r>
            <a:br>
              <a:rPr lang="en-US" altLang="ja-JP" sz="1600" dirty="0" smtClean="0"/>
            </a:br>
            <a:r>
              <a:rPr lang="en-US" altLang="ja-JP" sz="1600" dirty="0" err="1" smtClean="0"/>
              <a:t>number_component</a:t>
            </a:r>
            <a:r>
              <a:rPr lang="en-US" altLang="ja-JP" sz="1600" dirty="0" smtClean="0"/>
              <a:t> = 2, </a:t>
            </a:r>
            <a:r>
              <a:rPr lang="en-US" altLang="ja-JP" sz="1600" dirty="0" err="1" smtClean="0"/>
              <a:t>number_density</a:t>
            </a:r>
            <a:r>
              <a:rPr lang="en-US" altLang="ja-JP" sz="1600" dirty="0" smtClean="0"/>
              <a:t> = 1, </a:t>
            </a:r>
            <a:r>
              <a:rPr lang="en-US" altLang="ja-JP" sz="1600" dirty="0" smtClean="0">
                <a:solidFill>
                  <a:srgbClr val="FF0000"/>
                </a:solidFill>
              </a:rPr>
              <a:t>`</a:t>
            </a:r>
            <a:endParaRPr lang="en-US" altLang="ja-JP" sz="2000" dirty="0">
              <a:solidFill>
                <a:srgbClr val="FF0000"/>
              </a:solidFill>
            </a:endParaRPr>
          </a:p>
          <a:p>
            <a:r>
              <a:rPr lang="ja-JP" altLang="en-US" sz="2000" dirty="0" smtClean="0"/>
              <a:t>計算のヒント</a:t>
            </a:r>
            <a:endParaRPr lang="en-US" altLang="ja-JP" sz="2000" dirty="0"/>
          </a:p>
          <a:p>
            <a:pPr lvl="1"/>
            <a:r>
              <a:rPr lang="en-US" altLang="en-US" sz="1600" dirty="0" err="1" smtClean="0"/>
              <a:t>colliner</a:t>
            </a:r>
            <a:r>
              <a:rPr lang="ja-JP" altLang="en-US" sz="1600" dirty="0" smtClean="0"/>
              <a:t>となる方向を指定する</a:t>
            </a:r>
            <a:r>
              <a:rPr lang="en-US" altLang="ja-JP" sz="1600" dirty="0" err="1" smtClean="0"/>
              <a:t>noncol_spin_axis</a:t>
            </a:r>
            <a:r>
              <a:rPr lang="ja-JP" altLang="en-US" sz="1600" dirty="0" smtClean="0"/>
              <a:t>を使わないと計算が収束しないケースがある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45</a:t>
            </a:fld>
            <a:endParaRPr kumimoji="1" lang="ja-JP" altLang="en-US"/>
          </a:p>
        </p:txBody>
      </p:sp>
    </p:spTree>
    <p:extLst>
      <p:ext uri="{BB962C8B-B14F-4D97-AF65-F5344CB8AC3E}">
        <p14:creationId xmlns:p14="http://schemas.microsoft.com/office/powerpoint/2010/main" val="19143147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lang="en-US" altLang="ja-JP" b="1" dirty="0" smtClean="0">
                <a:solidFill>
                  <a:schemeClr val="tx2"/>
                </a:solidFill>
              </a:rPr>
              <a:t>UNIX commands</a:t>
            </a:r>
            <a:endParaRPr kumimoji="1" lang="ja-JP" altLang="en-US" b="1" dirty="0">
              <a:solidFill>
                <a:schemeClr val="tx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023656912"/>
              </p:ext>
            </p:extLst>
          </p:nvPr>
        </p:nvGraphicFramePr>
        <p:xfrm>
          <a:off x="457200" y="1231505"/>
          <a:ext cx="8229600" cy="4434045"/>
        </p:xfrm>
        <a:graphic>
          <a:graphicData uri="http://schemas.openxmlformats.org/drawingml/2006/table">
            <a:tbl>
              <a:tblPr/>
              <a:tblGrid>
                <a:gridCol w="2035549"/>
                <a:gridCol w="6194051"/>
              </a:tblGrid>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ls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List information about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cd</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Change directory</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more</a:t>
                      </a:r>
                      <a:r>
                        <a:rPr lang="en-US" sz="1700" b="0" i="0" u="none" strike="noStrike" baseline="0" dirty="0" smtClean="0">
                          <a:solidFill>
                            <a:srgbClr val="000000"/>
                          </a:solidFill>
                          <a:effectLst/>
                          <a:latin typeface="ＭＳ Ｐゴシック"/>
                        </a:rPr>
                        <a:t> (less)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Display output one screen at a time (File viewer)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baseline="0" dirty="0" smtClean="0">
                          <a:solidFill>
                            <a:srgbClr val="000000"/>
                          </a:solidFill>
                          <a:effectLst/>
                          <a:latin typeface="ＭＳ Ｐゴシック"/>
                        </a:rPr>
                        <a:t> </a:t>
                      </a:r>
                      <a:r>
                        <a:rPr lang="en-US" sz="1700" b="0" i="0" u="none" strike="noStrike" baseline="0" dirty="0" err="1" smtClean="0">
                          <a:solidFill>
                            <a:srgbClr val="000000"/>
                          </a:solidFill>
                          <a:effectLst/>
                          <a:latin typeface="ＭＳ Ｐゴシック"/>
                        </a:rPr>
                        <a:t>rm</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Remove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mkdir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Create new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rmdir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000000"/>
                          </a:solidFill>
                          <a:effectLst/>
                          <a:latin typeface="ＭＳ Ｐゴシック"/>
                        </a:rPr>
                        <a:t> Remove folder(s)</a:t>
                      </a:r>
                      <a:endParaRPr lang="ja-JP" altLang="en-US" sz="1700" b="0" i="0" u="none" strike="noStrike" dirty="0" smtClean="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cp</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Copy one or more files to another location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mv</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Move or rename files or directories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diff</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the differences between two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tar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Tape </a:t>
                      </a:r>
                      <a:r>
                        <a:rPr lang="en-US" altLang="ja-JP" sz="1700" b="0" i="0" u="none" strike="noStrike" dirty="0" err="1" smtClean="0">
                          <a:solidFill>
                            <a:srgbClr val="000000"/>
                          </a:solidFill>
                          <a:effectLst/>
                          <a:latin typeface="ＭＳ Ｐゴシック"/>
                        </a:rPr>
                        <a:t>Archiver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kill</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Stop a process from running</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echo</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message on screen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source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Run commands from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ulimit</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Limit user resources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emacs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C</a:t>
                      </a:r>
                      <a:r>
                        <a:rPr lang="en-US" altLang="ja-JP" sz="1700" b="0" i="0" u="none" strike="noStrike" dirty="0" smtClean="0">
                          <a:solidFill>
                            <a:srgbClr val="000000"/>
                          </a:solidFill>
                          <a:effectLst/>
                          <a:latin typeface="ＭＳ Ｐゴシック"/>
                        </a:rPr>
                        <a:t>reate and edit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46</a:t>
            </a:fld>
            <a:endParaRPr kumimoji="1" lang="ja-JP" altLang="en-US"/>
          </a:p>
        </p:txBody>
      </p:sp>
    </p:spTree>
    <p:extLst>
      <p:ext uri="{BB962C8B-B14F-4D97-AF65-F5344CB8AC3E}">
        <p14:creationId xmlns:p14="http://schemas.microsoft.com/office/powerpoint/2010/main" val="29525267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708660" y="1588770"/>
            <a:ext cx="7726680" cy="98298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7410" name="Rectangle 2"/>
          <p:cNvSpPr>
            <a:spLocks noGrp="1" noChangeArrowheads="1"/>
          </p:cNvSpPr>
          <p:nvPr>
            <p:ph type="title"/>
          </p:nvPr>
        </p:nvSpPr>
        <p:spPr>
          <a:xfrm>
            <a:off x="891540" y="781848"/>
            <a:ext cx="7360920" cy="779657"/>
          </a:xfrm>
          <a:ln/>
        </p:spPr>
        <p:txBody>
          <a:bodyPr/>
          <a:lstStyle/>
          <a:p>
            <a:r>
              <a:rPr lang="ja-JP" altLang="en-US" sz="4300" dirty="0">
                <a:latin typeface="ヒラギノ角ゴ Pro W3" charset="-128"/>
                <a:ea typeface="ヒラギノ角ゴ Pro W3" charset="-128"/>
                <a:cs typeface="ヒラギノ角ゴ Pro W3" charset="-128"/>
                <a:sym typeface="ヒラギノ角ゴ Pro W3" charset="-128"/>
              </a:rPr>
              <a:t>第一原理的電子状態計算</a:t>
            </a:r>
          </a:p>
        </p:txBody>
      </p:sp>
      <p:sp>
        <p:nvSpPr>
          <p:cNvPr id="17411" name="Rectangle 3"/>
          <p:cNvSpPr>
            <a:spLocks noGrp="1" noChangeArrowheads="1"/>
          </p:cNvSpPr>
          <p:nvPr>
            <p:ph type="body" idx="1"/>
          </p:nvPr>
        </p:nvSpPr>
        <p:spPr>
          <a:xfrm>
            <a:off x="640080" y="2766060"/>
            <a:ext cx="7360920" cy="3566160"/>
          </a:xfrm>
          <a:ln/>
        </p:spPr>
        <p:txBody>
          <a:bodyPr>
            <a:normAutofit/>
          </a:bodyPr>
          <a:lstStyle/>
          <a:p>
            <a:pPr marL="628650">
              <a:spcBef>
                <a:spcPct val="0"/>
              </a:spcBef>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電子相互作用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原子核相互作用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電子の運動</a:t>
            </a:r>
            <a:r>
              <a:rPr lang="ja-JP" altLang="en-US" sz="2800" dirty="0" smtClean="0">
                <a:latin typeface="ヒラギノ角ゴ Pro W3" charset="-128"/>
                <a:ea typeface="ヒラギノ角ゴ Pro W3" charset="-128"/>
                <a:cs typeface="ヒラギノ角ゴ Pro W3" charset="-128"/>
                <a:sym typeface="ヒラギノ角ゴ Pro W3" charset="-128"/>
              </a:rPr>
              <a:t>エネルギー</a:t>
            </a:r>
            <a:r>
              <a:rPr lang="en-US" altLang="ja-JP" sz="2800" dirty="0" smtClean="0">
                <a:latin typeface="ヒラギノ角ゴ Pro W3" charset="-128"/>
                <a:ea typeface="ヒラギノ角ゴ Pro W3" charset="-128"/>
                <a:cs typeface="ヒラギノ角ゴ Pro W3" charset="-128"/>
                <a:sym typeface="ヒラギノ角ゴ Pro W3" charset="-128"/>
              </a:rPr>
              <a:t>    p</a:t>
            </a:r>
            <a:r>
              <a:rPr lang="en-US" altLang="ja-JP" sz="2800" baseline="50000" dirty="0" smtClean="0">
                <a:latin typeface="ヒラギノ角ゴ Pro W3" charset="-128"/>
                <a:ea typeface="ヒラギノ角ゴ Pro W3" charset="-128"/>
                <a:cs typeface="ヒラギノ角ゴ Pro W3" charset="-128"/>
                <a:sym typeface="ヒラギノ角ゴ Pro W3" charset="-128"/>
              </a:rPr>
              <a:t>2</a:t>
            </a:r>
            <a:r>
              <a:rPr lang="en-US" altLang="ja-JP" sz="2800" dirty="0">
                <a:latin typeface="ヒラギノ角ゴ Pro W3" charset="-128"/>
                <a:ea typeface="ヒラギノ角ゴ Pro W3" charset="-128"/>
                <a:cs typeface="ヒラギノ角ゴ Pro W3" charset="-128"/>
                <a:sym typeface="ヒラギノ角ゴ Pro W3" charset="-128"/>
              </a:rPr>
              <a:t>/2m</a:t>
            </a: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波動関数</a:t>
            </a:r>
            <a:r>
              <a:rPr lang="en-US" altLang="ja-JP" sz="2800" dirty="0">
                <a:latin typeface="ヒラギノ角ゴ Pro W3" charset="-128"/>
                <a:ea typeface="ヒラギノ角ゴ Pro W3" charset="-128"/>
                <a:cs typeface="ヒラギノ角ゴ Pro W3" charset="-128"/>
                <a:sym typeface="ヒラギノ角ゴ Pro W3" charset="-128"/>
              </a:rPr>
              <a:t> </a:t>
            </a:r>
            <a:r>
              <a:rPr lang="ja-JP" altLang="en-US" sz="2800" dirty="0">
                <a:latin typeface="ヒラギノ角ゴ Pro W3" charset="-128"/>
                <a:ea typeface="ヒラギノ角ゴ Pro W3" charset="-128"/>
                <a:cs typeface="ヒラギノ角ゴ Pro W3" charset="-128"/>
                <a:sym typeface="ヒラギノ角ゴ Pro W3" charset="-128"/>
              </a:rPr>
              <a:t>連続空間上</a:t>
            </a:r>
          </a:p>
        </p:txBody>
      </p:sp>
      <p:sp>
        <p:nvSpPr>
          <p:cNvPr id="17412" name="Rectangle 4"/>
          <p:cNvSpPr>
            <a:spLocks/>
          </p:cNvSpPr>
          <p:nvPr/>
        </p:nvSpPr>
        <p:spPr bwMode="auto">
          <a:xfrm>
            <a:off x="1205783" y="1588770"/>
            <a:ext cx="4523986" cy="98298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写実的に物質中の電子の性質を</a:t>
            </a:r>
            <a:endParaRPr lang="en-US" altLang="ja-JP" sz="2400" dirty="0">
              <a:solidFill>
                <a:schemeClr val="tx1"/>
              </a:solidFill>
              <a:latin typeface="ヒラギノ角ゴ Pro W3" charset="-128"/>
              <a:ea typeface="ヒラギノ角ゴ Pro W3" charset="-128"/>
              <a:cs typeface="ヒラギノ角ゴ Pro W3" charset="-128"/>
              <a:sym typeface="ヒラギノ角ゴ Pro W3" charset="-128"/>
            </a:endParaRPr>
          </a:p>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シミュレートする計算</a:t>
            </a:r>
          </a:p>
        </p:txBody>
      </p:sp>
      <p:sp>
        <p:nvSpPr>
          <p:cNvPr id="17413" name="Rectangle 5"/>
          <p:cNvSpPr>
            <a:spLocks/>
          </p:cNvSpPr>
          <p:nvPr/>
        </p:nvSpPr>
        <p:spPr bwMode="auto">
          <a:xfrm>
            <a:off x="6607061" y="1895594"/>
            <a:ext cx="153888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近似はする</a:t>
            </a:r>
          </a:p>
        </p:txBody>
      </p:sp>
      <p:sp>
        <p:nvSpPr>
          <p:cNvPr id="17414" name="Rectangle 6"/>
          <p:cNvSpPr>
            <a:spLocks/>
          </p:cNvSpPr>
          <p:nvPr/>
        </p:nvSpPr>
        <p:spPr bwMode="auto">
          <a:xfrm>
            <a:off x="5375954" y="3159093"/>
            <a:ext cx="246221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クーロン相互作用</a:t>
            </a:r>
          </a:p>
        </p:txBody>
      </p:sp>
      <p:sp>
        <p:nvSpPr>
          <p:cNvPr id="17415" name="Rectangle 7"/>
          <p:cNvSpPr>
            <a:spLocks/>
          </p:cNvSpPr>
          <p:nvPr/>
        </p:nvSpPr>
        <p:spPr bwMode="auto">
          <a:xfrm>
            <a:off x="6412230" y="1760220"/>
            <a:ext cx="1954530" cy="640080"/>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47</a:t>
            </a:fld>
            <a:endParaRPr kumimoji="1" lang="ja-JP" altLang="en-US"/>
          </a:p>
        </p:txBody>
      </p:sp>
    </p:spTree>
    <p:extLst>
      <p:ext uri="{BB962C8B-B14F-4D97-AF65-F5344CB8AC3E}">
        <p14:creationId xmlns:p14="http://schemas.microsoft.com/office/powerpoint/2010/main" val="3055065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91540" y="342900"/>
            <a:ext cx="7360920" cy="1051560"/>
          </a:xfrm>
          <a:ln/>
        </p:spPr>
        <p:txBody>
          <a:bodyPr/>
          <a:lstStyle/>
          <a:p>
            <a:r>
              <a:rPr lang="ja-JP" altLang="en-US"/>
              <a:t>第一原理計算の意義</a:t>
            </a:r>
            <a:r>
              <a:rPr lang="en-US" altLang="ja-JP"/>
              <a:t>	</a:t>
            </a:r>
          </a:p>
        </p:txBody>
      </p:sp>
      <p:sp>
        <p:nvSpPr>
          <p:cNvPr id="18434" name="Rectangle 2"/>
          <p:cNvSpPr>
            <a:spLocks noGrp="1" noChangeArrowheads="1"/>
          </p:cNvSpPr>
          <p:nvPr>
            <p:ph type="body" idx="1"/>
          </p:nvPr>
        </p:nvSpPr>
        <p:spPr>
          <a:xfrm>
            <a:off x="548640" y="2228850"/>
            <a:ext cx="8046720" cy="3657600"/>
          </a:xfrm>
          <a:ln/>
        </p:spPr>
        <p:txBody>
          <a:bodyPr/>
          <a:lstStyle/>
          <a:p>
            <a:pPr marL="628650"/>
            <a:r>
              <a:rPr lang="ja-JP" altLang="en-US" dirty="0"/>
              <a:t>原子構造</a:t>
            </a:r>
            <a:r>
              <a:rPr lang="en-US" altLang="ja-JP" dirty="0"/>
              <a:t>(</a:t>
            </a:r>
            <a:r>
              <a:rPr lang="ja-JP" altLang="en-US" dirty="0"/>
              <a:t>原子の配列</a:t>
            </a:r>
            <a:r>
              <a:rPr lang="en-US" altLang="ja-JP" dirty="0"/>
              <a:t>)</a:t>
            </a:r>
            <a:endParaRPr lang="en-US" altLang="ja-JP" dirty="0" smtClean="0"/>
          </a:p>
          <a:p>
            <a:pPr marL="628650">
              <a:buNone/>
            </a:pPr>
            <a:r>
              <a:rPr lang="en-US" altLang="ja-JP" dirty="0" smtClean="0"/>
              <a:t>   ⇔ </a:t>
            </a:r>
            <a:r>
              <a:rPr lang="ja-JP" altLang="en-US" dirty="0"/>
              <a:t>格子モデル</a:t>
            </a:r>
            <a:endParaRPr lang="en-US" altLang="ja-JP" dirty="0"/>
          </a:p>
          <a:p>
            <a:pPr marL="937260" lvl="1"/>
            <a:r>
              <a:rPr lang="ja-JP" altLang="en-US" dirty="0"/>
              <a:t>構造の安定性の評価、安定構造の予測</a:t>
            </a:r>
            <a:endParaRPr lang="en-US" altLang="ja-JP" dirty="0"/>
          </a:p>
          <a:p>
            <a:pPr marL="937260" lvl="1"/>
            <a:r>
              <a:rPr lang="ja-JP" altLang="en-US" dirty="0"/>
              <a:t>化学反応における経路、活性化エネルギー</a:t>
            </a:r>
            <a:endParaRPr lang="en-US" altLang="ja-JP" dirty="0"/>
          </a:p>
          <a:p>
            <a:pPr marL="628650"/>
            <a:r>
              <a:rPr lang="ja-JP" altLang="en-US" dirty="0"/>
              <a:t>電子状態の理解、予測</a:t>
            </a:r>
          </a:p>
        </p:txBody>
      </p:sp>
      <p:sp>
        <p:nvSpPr>
          <p:cNvPr id="18435" name="Rectangle 3"/>
          <p:cNvSpPr>
            <a:spLocks/>
          </p:cNvSpPr>
          <p:nvPr/>
        </p:nvSpPr>
        <p:spPr bwMode="auto">
          <a:xfrm>
            <a:off x="690087" y="1609844"/>
            <a:ext cx="6495318"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rPr>
              <a:t>写実性による定量的</a:t>
            </a:r>
            <a:r>
              <a:rPr lang="ja-JP" altLang="en-US" sz="2400" dirty="0" smtClean="0">
                <a:solidFill>
                  <a:schemeClr val="tx1"/>
                </a:solidFill>
              </a:rPr>
              <a:t>評価</a:t>
            </a:r>
            <a:r>
              <a:rPr lang="en-US" altLang="ja-JP" sz="2400" dirty="0" smtClean="0">
                <a:solidFill>
                  <a:schemeClr val="tx1"/>
                </a:solidFill>
              </a:rPr>
              <a:t> </a:t>
            </a:r>
            <a:r>
              <a:rPr lang="en-US" altLang="ja-JP" sz="2400" dirty="0" smtClean="0">
                <a:solidFill>
                  <a:schemeClr val="tx1"/>
                </a:solidFill>
                <a:ea typeface="Lucida Grande" charset="0"/>
                <a:cs typeface="Lucida Grande" charset="0"/>
              </a:rPr>
              <a:t>→ </a:t>
            </a:r>
            <a:r>
              <a:rPr lang="ja-JP" altLang="en-US" sz="2400" dirty="0" smtClean="0">
                <a:solidFill>
                  <a:schemeClr val="tx1"/>
                </a:solidFill>
                <a:ea typeface="Lucida Grande" charset="0"/>
                <a:cs typeface="Lucida Grande" charset="0"/>
              </a:rPr>
              <a:t>実験</a:t>
            </a:r>
            <a:r>
              <a:rPr lang="ja-JP" altLang="en-US" sz="2400" dirty="0">
                <a:solidFill>
                  <a:schemeClr val="tx1"/>
                </a:solidFill>
                <a:ea typeface="Lucida Grande" charset="0"/>
                <a:cs typeface="Lucida Grande" charset="0"/>
              </a:rPr>
              <a:t>とは独立な視点</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48</a:t>
            </a:fld>
            <a:endParaRPr kumimoji="1" lang="ja-JP" altLang="en-US"/>
          </a:p>
        </p:txBody>
      </p:sp>
    </p:spTree>
    <p:extLst>
      <p:ext uri="{BB962C8B-B14F-4D97-AF65-F5344CB8AC3E}">
        <p14:creationId xmlns:p14="http://schemas.microsoft.com/office/powerpoint/2010/main" val="25329081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468630" y="3863340"/>
            <a:ext cx="8469630" cy="260604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58" name="Rectangle 2"/>
          <p:cNvSpPr>
            <a:spLocks noGrp="1" noChangeArrowheads="1"/>
          </p:cNvSpPr>
          <p:nvPr>
            <p:ph type="title"/>
          </p:nvPr>
        </p:nvSpPr>
        <p:spPr>
          <a:xfrm>
            <a:off x="891540" y="285750"/>
            <a:ext cx="7360920" cy="891540"/>
          </a:xfrm>
          <a:ln/>
        </p:spPr>
        <p:txBody>
          <a:bodyPr/>
          <a:lstStyle/>
          <a:p>
            <a:r>
              <a:rPr lang="en-US" altLang="ja-JP"/>
              <a:t>Kohn-Sham</a:t>
            </a:r>
            <a:r>
              <a:rPr lang="ja-JP" altLang="en-US"/>
              <a:t>方程式</a:t>
            </a:r>
          </a:p>
        </p:txBody>
      </p:sp>
      <p:pic>
        <p:nvPicPr>
          <p:cNvPr id="19459" name="Picture 3"/>
          <p:cNvPicPr>
            <a:picLocks noChangeAspect="1" noChangeArrowheads="1"/>
          </p:cNvPicPr>
          <p:nvPr/>
        </p:nvPicPr>
        <p:blipFill>
          <a:blip r:embed="rId2"/>
          <a:srcRect/>
          <a:stretch>
            <a:fillRect/>
          </a:stretch>
        </p:blipFill>
        <p:spPr bwMode="auto">
          <a:xfrm>
            <a:off x="861537" y="5326380"/>
            <a:ext cx="3876198" cy="742950"/>
          </a:xfrm>
          <a:prstGeom prst="rect">
            <a:avLst/>
          </a:prstGeom>
          <a:noFill/>
          <a:ln w="12700" cap="flat">
            <a:noFill/>
            <a:miter lim="800000"/>
            <a:headEnd/>
            <a:tailEnd/>
          </a:ln>
        </p:spPr>
      </p:pic>
      <p:pic>
        <p:nvPicPr>
          <p:cNvPr id="19460" name="Picture 4"/>
          <p:cNvPicPr>
            <a:picLocks noChangeAspect="1" noChangeArrowheads="1"/>
          </p:cNvPicPr>
          <p:nvPr/>
        </p:nvPicPr>
        <p:blipFill>
          <a:blip r:embed="rId3"/>
          <a:srcRect/>
          <a:stretch>
            <a:fillRect/>
          </a:stretch>
        </p:blipFill>
        <p:spPr bwMode="auto">
          <a:xfrm>
            <a:off x="5189220" y="5463540"/>
            <a:ext cx="3221832" cy="777240"/>
          </a:xfrm>
          <a:prstGeom prst="rect">
            <a:avLst/>
          </a:prstGeom>
          <a:noFill/>
          <a:ln w="12700" cap="flat">
            <a:noFill/>
            <a:miter lim="800000"/>
            <a:headEnd/>
            <a:tailEnd/>
          </a:ln>
        </p:spPr>
      </p:pic>
      <p:pic>
        <p:nvPicPr>
          <p:cNvPr id="19461" name="Picture 5"/>
          <p:cNvPicPr>
            <a:picLocks noChangeAspect="1" noChangeArrowheads="1"/>
          </p:cNvPicPr>
          <p:nvPr/>
        </p:nvPicPr>
        <p:blipFill>
          <a:blip r:embed="rId4"/>
          <a:srcRect/>
          <a:stretch>
            <a:fillRect/>
          </a:stretch>
        </p:blipFill>
        <p:spPr bwMode="auto">
          <a:xfrm>
            <a:off x="1770222" y="4286250"/>
            <a:ext cx="5876448" cy="742950"/>
          </a:xfrm>
          <a:prstGeom prst="rect">
            <a:avLst/>
          </a:prstGeom>
          <a:noFill/>
          <a:ln w="12700" cap="flat">
            <a:noFill/>
            <a:miter lim="800000"/>
            <a:headEnd/>
            <a:tailEnd/>
          </a:ln>
        </p:spPr>
      </p:pic>
      <p:sp>
        <p:nvSpPr>
          <p:cNvPr id="19462" name="Rectangle 6"/>
          <p:cNvSpPr>
            <a:spLocks/>
          </p:cNvSpPr>
          <p:nvPr/>
        </p:nvSpPr>
        <p:spPr bwMode="auto">
          <a:xfrm>
            <a:off x="2628900" y="3566160"/>
            <a:ext cx="3874770" cy="594360"/>
          </a:xfrm>
          <a:prstGeom prst="rect">
            <a:avLst/>
          </a:prstGeom>
          <a:solidFill>
            <a:schemeClr val="bg1"/>
          </a:solid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63" name="Rectangle 7"/>
          <p:cNvSpPr>
            <a:spLocks/>
          </p:cNvSpPr>
          <p:nvPr/>
        </p:nvSpPr>
        <p:spPr bwMode="auto">
          <a:xfrm>
            <a:off x="3372236" y="3672959"/>
            <a:ext cx="2385569"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ltLang="ja-JP" sz="2400" dirty="0" err="1">
                <a:solidFill>
                  <a:schemeClr val="tx1"/>
                </a:solidFill>
                <a:ea typeface="Gill Sans" charset="0"/>
                <a:cs typeface="Gill Sans" charset="0"/>
              </a:rPr>
              <a:t>V</a:t>
            </a:r>
            <a:r>
              <a:rPr lang="en-US" altLang="ja-JP" sz="2400" baseline="-6000" dirty="0" err="1">
                <a:solidFill>
                  <a:schemeClr val="tx1"/>
                </a:solidFill>
                <a:ea typeface="Gill Sans" charset="0"/>
                <a:cs typeface="Gill Sans" charset="0"/>
              </a:rPr>
              <a:t>eff</a:t>
            </a:r>
            <a:r>
              <a:rPr lang="ja-JP" altLang="en-US" sz="2400" dirty="0">
                <a:solidFill>
                  <a:schemeClr val="tx1"/>
                </a:solidFill>
              </a:rPr>
              <a:t>と</a:t>
            </a:r>
            <a:r>
              <a:rPr lang="en-US" altLang="ja-JP" sz="2400" dirty="0" err="1">
                <a:solidFill>
                  <a:schemeClr val="tx1"/>
                </a:solidFill>
              </a:rPr>
              <a:t>ρ</a:t>
            </a:r>
            <a:r>
              <a:rPr lang="ja-JP" altLang="en-US" sz="2400" dirty="0">
                <a:solidFill>
                  <a:schemeClr val="tx1"/>
                </a:solidFill>
              </a:rPr>
              <a:t>について</a:t>
            </a:r>
            <a:r>
              <a:rPr lang="en-US" altLang="ja-JP" sz="2400" dirty="0">
                <a:solidFill>
                  <a:schemeClr val="tx1"/>
                </a:solidFill>
              </a:rPr>
              <a:t>SCF</a:t>
            </a:r>
          </a:p>
        </p:txBody>
      </p:sp>
      <p:sp>
        <p:nvSpPr>
          <p:cNvPr id="19464" name="Rectangle 8"/>
          <p:cNvSpPr>
            <a:spLocks noGrp="1" noChangeArrowheads="1"/>
          </p:cNvSpPr>
          <p:nvPr>
            <p:ph type="body" idx="1"/>
          </p:nvPr>
        </p:nvSpPr>
        <p:spPr>
          <a:xfrm>
            <a:off x="377190" y="1348740"/>
            <a:ext cx="8389620" cy="2068830"/>
          </a:xfrm>
          <a:ln/>
        </p:spPr>
        <p:txBody>
          <a:bodyPr>
            <a:normAutofit/>
          </a:bodyPr>
          <a:lstStyle/>
          <a:p>
            <a:pPr marL="628650">
              <a:spcAft>
                <a:spcPts val="1200"/>
              </a:spcAft>
            </a:pPr>
            <a:r>
              <a:rPr lang="ja-JP" altLang="en-US" sz="2400" dirty="0"/>
              <a:t>密度汎関数法による第一原理計算の基本方程式</a:t>
            </a:r>
            <a:endParaRPr lang="en-US" altLang="ja-JP" sz="2400" dirty="0"/>
          </a:p>
          <a:p>
            <a:pPr marL="628650">
              <a:spcAft>
                <a:spcPts val="1200"/>
              </a:spcAft>
            </a:pPr>
            <a:r>
              <a:rPr lang="ja-JP" altLang="en-US" sz="2400" dirty="0"/>
              <a:t>基底状態に関する理論。電子密度が基本変数。</a:t>
            </a:r>
            <a:endParaRPr lang="en-US" altLang="ja-JP" sz="2400" dirty="0"/>
          </a:p>
          <a:p>
            <a:pPr marL="628650">
              <a:spcAft>
                <a:spcPts val="1200"/>
              </a:spcAft>
            </a:pPr>
            <a:r>
              <a:rPr lang="ja-JP" altLang="en-US" sz="2400" dirty="0"/>
              <a:t>多体問題を一体問題へ変換。困難を</a:t>
            </a:r>
            <a:r>
              <a:rPr lang="en-US" altLang="ja-JP" sz="2400" dirty="0"/>
              <a:t>E</a:t>
            </a:r>
            <a:r>
              <a:rPr lang="en-US" altLang="ja-JP" sz="2400" baseline="-6000" dirty="0"/>
              <a:t>XC</a:t>
            </a:r>
            <a:r>
              <a:rPr lang="en-US" altLang="ja-JP" sz="2400" dirty="0">
                <a:ea typeface="Lucida Grande" charset="0"/>
                <a:cs typeface="Lucida Grande" charset="0"/>
              </a:rPr>
              <a:t>[ρ]</a:t>
            </a:r>
            <a:r>
              <a:rPr lang="ja-JP" altLang="en-US" sz="2400" dirty="0">
                <a:ea typeface="Lucida Grande" charset="0"/>
                <a:cs typeface="Lucida Grande" charset="0"/>
              </a:rPr>
              <a:t>にまとめる。</a:t>
            </a:r>
            <a:endParaRPr lang="ja-JP" altLang="en-US" sz="2400" dirty="0"/>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49</a:t>
            </a:fld>
            <a:endParaRPr kumimoji="1" lang="ja-JP" altLang="en-US"/>
          </a:p>
        </p:txBody>
      </p:sp>
    </p:spTree>
    <p:extLst>
      <p:ext uri="{BB962C8B-B14F-4D97-AF65-F5344CB8AC3E}">
        <p14:creationId xmlns:p14="http://schemas.microsoft.com/office/powerpoint/2010/main" val="24840790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の実行ファイル（２）</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smtClean="0"/>
              <a:t>vbstm</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a:t>
            </a:r>
            <a:r>
              <a:rPr lang="en-US" altLang="ja-JP" sz="2400" dirty="0"/>
              <a:t>STM</a:t>
            </a:r>
            <a:r>
              <a:rPr lang="ja-JP" altLang="en-US" sz="2400" dirty="0"/>
              <a:t>像のシミュレーションを行うプログラム</a:t>
            </a:r>
            <a:r>
              <a:rPr lang="ja-JP" altLang="en-US" sz="2400" dirty="0" smtClean="0"/>
              <a:t>。</a:t>
            </a:r>
            <a:endParaRPr lang="en-US" altLang="ja-JP" sz="2400" dirty="0"/>
          </a:p>
          <a:p>
            <a:r>
              <a:rPr lang="en-US" altLang="ja-JP" sz="2400" b="1" dirty="0" err="1"/>
              <a:t>mdrpt</a:t>
            </a:r>
            <a:r>
              <a:rPr lang="ja-JP" altLang="en-US" sz="2400" dirty="0"/>
              <a:t>：第一原理分子動力学</a:t>
            </a:r>
            <a:r>
              <a:rPr lang="en-US" altLang="ja-JP" sz="2400" dirty="0"/>
              <a:t>(BOMD)</a:t>
            </a:r>
            <a:r>
              <a:rPr lang="ja-JP" altLang="en-US" sz="2400" dirty="0"/>
              <a:t>を行うプログラム。</a:t>
            </a:r>
            <a:endParaRPr lang="en-US" altLang="ja-JP" sz="2400" dirty="0"/>
          </a:p>
          <a:p>
            <a:r>
              <a:rPr lang="en-US" altLang="ja-JP" sz="2400" b="1" dirty="0"/>
              <a:t>wannier</a:t>
            </a:r>
            <a:r>
              <a:rPr lang="en-US" altLang="ja-JP" sz="2400" dirty="0"/>
              <a:t>: </a:t>
            </a:r>
            <a:r>
              <a:rPr lang="ja-JP" altLang="en-US" sz="2400" dirty="0"/>
              <a:t>最局在ワニエ関数の計算を行うプログラム。</a:t>
            </a:r>
            <a:r>
              <a:rPr lang="en-US" altLang="ja-JP" sz="2400" dirty="0"/>
              <a:t/>
            </a:r>
            <a:br>
              <a:rPr lang="en-US" altLang="ja-JP" sz="2400" dirty="0"/>
            </a:br>
            <a:r>
              <a:rPr lang="ja-JP" altLang="en-US" sz="2400" dirty="0"/>
              <a:t>ワニエ中心から自発電気分極を計算するのにも使う。</a:t>
            </a:r>
            <a:endParaRPr lang="en-US" altLang="ja-JP" sz="2400" dirty="0"/>
          </a:p>
          <a:p>
            <a:r>
              <a:rPr lang="en-US" altLang="ja-JP" sz="2400" b="1" dirty="0" err="1" smtClean="0"/>
              <a:t>pefcos</a:t>
            </a:r>
            <a:r>
              <a:rPr lang="ja-JP" altLang="en-US" sz="2400" dirty="0" smtClean="0"/>
              <a:t>：</a:t>
            </a:r>
            <a:r>
              <a:rPr lang="en-US" altLang="ja-JP" sz="2400" dirty="0" err="1" smtClean="0"/>
              <a:t>cgmrpt</a:t>
            </a:r>
            <a:r>
              <a:rPr lang="en-US" altLang="ja-JP" sz="2400" dirty="0" smtClean="0"/>
              <a:t> </a:t>
            </a:r>
            <a:r>
              <a:rPr lang="ja-JP" altLang="en-US" sz="2400" dirty="0"/>
              <a:t>で計算されて</a:t>
            </a:r>
            <a:r>
              <a:rPr lang="ja-JP" altLang="en-US" sz="2400" dirty="0" smtClean="0"/>
              <a:t>いる</a:t>
            </a:r>
            <a:r>
              <a:rPr lang="en-US" altLang="en-US" sz="2400" dirty="0" smtClean="0"/>
              <a:t>バンド</a:t>
            </a:r>
            <a:r>
              <a:rPr lang="ja-JP" altLang="en-US" sz="2400" dirty="0" smtClean="0"/>
              <a:t>の</a:t>
            </a:r>
            <a:r>
              <a:rPr lang="en-US" altLang="ja-JP" sz="2400" dirty="0" smtClean="0"/>
              <a:t> </a:t>
            </a:r>
            <a:r>
              <a:rPr lang="en-US" altLang="ja-JP" sz="2400" dirty="0" err="1" smtClean="0"/>
              <a:t>cos</a:t>
            </a:r>
            <a:r>
              <a:rPr lang="en-US" altLang="ja-JP" sz="2400" dirty="0" smtClean="0"/>
              <a:t> </a:t>
            </a:r>
            <a:r>
              <a:rPr lang="ja-JP" altLang="en-US" sz="2400" dirty="0" smtClean="0"/>
              <a:t>展開データからバンド図</a:t>
            </a:r>
            <a:r>
              <a:rPr lang="ja-JP" altLang="en-US" sz="2400" dirty="0"/>
              <a:t>を生成</a:t>
            </a:r>
            <a:r>
              <a:rPr lang="ja-JP" altLang="en-US" sz="2400" dirty="0" smtClean="0"/>
              <a:t>する</a:t>
            </a:r>
            <a:r>
              <a:rPr lang="en-US" altLang="en-US" sz="2400" dirty="0" smtClean="0"/>
              <a:t>プログラム。</a:t>
            </a:r>
          </a:p>
          <a:p>
            <a:r>
              <a:rPr lang="en-US" altLang="ja-JP" sz="2400" b="1" smtClean="0"/>
              <a:t>tetrapdos</a:t>
            </a:r>
            <a:r>
              <a:rPr lang="ja-JP" altLang="en-US" sz="2400" dirty="0" smtClean="0"/>
              <a:t>：</a:t>
            </a:r>
            <a:r>
              <a:rPr lang="en-US" altLang="ja-JP" sz="2400" dirty="0" smtClean="0"/>
              <a:t>wfn2chg </a:t>
            </a:r>
            <a:r>
              <a:rPr lang="ja-JP" altLang="en-US" sz="2400" dirty="0"/>
              <a:t>が出力するファイルから </a:t>
            </a:r>
            <a:r>
              <a:rPr lang="en-US" altLang="ja-JP" sz="2400" dirty="0"/>
              <a:t>projected DOS </a:t>
            </a:r>
            <a:r>
              <a:rPr lang="ja-JP" altLang="en-US" sz="2400" dirty="0"/>
              <a:t>を計算</a:t>
            </a:r>
            <a:r>
              <a:rPr lang="ja-JP" altLang="en-US" sz="2400" dirty="0" smtClean="0"/>
              <a:t>する</a:t>
            </a:r>
            <a:r>
              <a:rPr lang="en-US" altLang="en-US" sz="2400" dirty="0"/>
              <a:t>プログラム</a:t>
            </a:r>
            <a:r>
              <a:rPr lang="en-US" altLang="en-US" sz="2400" dirty="0" smtClean="0"/>
              <a:t>。</a:t>
            </a:r>
          </a:p>
          <a:p>
            <a:r>
              <a:rPr lang="en-US" altLang="en-US" sz="2400" b="1" dirty="0" smtClean="0"/>
              <a:t>pe2dos</a:t>
            </a:r>
            <a:r>
              <a:rPr lang="ja-JP" altLang="en-US" sz="2400" dirty="0" smtClean="0"/>
              <a:t>：</a:t>
            </a:r>
            <a:r>
              <a:rPr lang="en-US" altLang="ja-JP" sz="2400" dirty="0" err="1"/>
              <a:t>cgmrpt</a:t>
            </a:r>
            <a:r>
              <a:rPr lang="en-US" altLang="ja-JP" sz="2400" dirty="0"/>
              <a:t> </a:t>
            </a:r>
            <a:r>
              <a:rPr lang="ja-JP" altLang="en-US" sz="2400" dirty="0"/>
              <a:t>で計算されて</a:t>
            </a:r>
            <a:r>
              <a:rPr lang="ja-JP" altLang="en-US" sz="2400" dirty="0" smtClean="0"/>
              <a:t>いるバンドの </a:t>
            </a:r>
            <a:r>
              <a:rPr lang="en-US" altLang="ja-JP" sz="2400" dirty="0" err="1"/>
              <a:t>cos</a:t>
            </a:r>
            <a:r>
              <a:rPr lang="en-US" altLang="ja-JP" sz="2400" dirty="0"/>
              <a:t> </a:t>
            </a:r>
            <a:r>
              <a:rPr lang="ja-JP" altLang="en-US" sz="2400" dirty="0" smtClean="0"/>
              <a:t>展開データ</a:t>
            </a:r>
            <a:r>
              <a:rPr lang="ja-JP" altLang="en-US" sz="2400" dirty="0"/>
              <a:t>から状態密度を計算</a:t>
            </a:r>
            <a:r>
              <a:rPr lang="ja-JP" altLang="en-US" sz="2400" dirty="0" smtClean="0"/>
              <a:t>する</a:t>
            </a:r>
            <a:r>
              <a:rPr lang="en-US" altLang="en-US" sz="2400" dirty="0" smtClean="0"/>
              <a:t>プ</a:t>
            </a:r>
            <a:r>
              <a:rPr lang="ja-JP" altLang="en-US" sz="2400" dirty="0" smtClean="0"/>
              <a:t>ログラム。</a:t>
            </a:r>
            <a:endParaRPr lang="en-US"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a:t>
            </a:fld>
            <a:endParaRPr kumimoji="1" lang="ja-JP" altLang="en-US"/>
          </a:p>
        </p:txBody>
      </p:sp>
    </p:spTree>
    <p:extLst>
      <p:ext uri="{BB962C8B-B14F-4D97-AF65-F5344CB8AC3E}">
        <p14:creationId xmlns:p14="http://schemas.microsoft.com/office/powerpoint/2010/main" val="264278054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765810" y="354330"/>
            <a:ext cx="7600950" cy="788670"/>
          </a:xfrm>
          <a:ln/>
        </p:spPr>
        <p:txBody>
          <a:bodyPr/>
          <a:lstStyle/>
          <a:p>
            <a:pPr>
              <a:tabLst>
                <a:tab pos="857250" algn="l"/>
              </a:tabLst>
            </a:pPr>
            <a:r>
              <a:rPr lang="en-US" altLang="ja-JP" sz="4300" dirty="0" err="1"/>
              <a:t>E</a:t>
            </a:r>
            <a:r>
              <a:rPr lang="en-US" altLang="ja-JP" sz="4300" baseline="-6000" dirty="0" err="1"/>
              <a:t>xc</a:t>
            </a:r>
            <a:r>
              <a:rPr lang="ja-JP" altLang="en-US" sz="4300" dirty="0"/>
              <a:t>の近似</a:t>
            </a:r>
          </a:p>
        </p:txBody>
      </p:sp>
      <p:sp>
        <p:nvSpPr>
          <p:cNvPr id="20482" name="Rectangle 2"/>
          <p:cNvSpPr>
            <a:spLocks noGrp="1" noChangeArrowheads="1"/>
          </p:cNvSpPr>
          <p:nvPr>
            <p:ph type="body" idx="1"/>
          </p:nvPr>
        </p:nvSpPr>
        <p:spPr>
          <a:xfrm>
            <a:off x="891540" y="2048387"/>
            <a:ext cx="7360920" cy="4203372"/>
          </a:xfrm>
          <a:ln/>
        </p:spPr>
        <p:txBody>
          <a:bodyPr/>
          <a:lstStyle/>
          <a:p>
            <a:pPr marL="632937">
              <a:spcAft>
                <a:spcPts val="600"/>
              </a:spcAft>
              <a:tabLst>
                <a:tab pos="1090137" algn="l"/>
                <a:tab pos="1410177" algn="l"/>
                <a:tab pos="1718787" algn="l"/>
                <a:tab pos="1410177" algn="l"/>
                <a:tab pos="1718787" algn="l"/>
                <a:tab pos="1090137" algn="l"/>
                <a:tab pos="1410177" algn="l"/>
              </a:tabLst>
            </a:pPr>
            <a:r>
              <a:rPr lang="ja-JP" altLang="en-US" dirty="0"/>
              <a:t>この手法の</a:t>
            </a:r>
            <a:r>
              <a:rPr lang="ja-JP" altLang="en-US" dirty="0">
                <a:solidFill>
                  <a:srgbClr val="0000FF"/>
                </a:solidFill>
              </a:rPr>
              <a:t>公式誤差</a:t>
            </a:r>
            <a:r>
              <a:rPr lang="ja-JP" altLang="en-US" dirty="0"/>
              <a:t>を決める</a:t>
            </a:r>
            <a:endParaRPr lang="en-US" altLang="ja-JP" dirty="0"/>
          </a:p>
          <a:p>
            <a:pPr marL="952977" lvl="1">
              <a:spcAft>
                <a:spcPts val="600"/>
              </a:spcAft>
              <a:tabLst>
                <a:tab pos="1090137" algn="l"/>
                <a:tab pos="1410177" algn="l"/>
                <a:tab pos="1718787" algn="l"/>
                <a:tab pos="1410177" algn="l"/>
                <a:tab pos="1718787" algn="l"/>
                <a:tab pos="1090137" algn="l"/>
                <a:tab pos="1410177" algn="l"/>
              </a:tabLst>
            </a:pPr>
            <a:r>
              <a:rPr lang="ja-JP" altLang="en-US" sz="2200" dirty="0"/>
              <a:t>局所密度近似</a:t>
            </a:r>
            <a:endParaRPr lang="en-US" altLang="ja-JP" sz="2200" dirty="0"/>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計算コスト小、経済的、広く実用</a:t>
            </a:r>
            <a:endParaRPr lang="en-US" altLang="ja-JP" sz="2200" dirty="0"/>
          </a:p>
          <a:p>
            <a:pPr marL="952977" lvl="1">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交換相互作用を</a:t>
            </a:r>
            <a:r>
              <a:rPr lang="ja-JP" altLang="en-US" sz="2200" dirty="0" smtClean="0"/>
              <a:t>含む</a:t>
            </a:r>
            <a:r>
              <a:rPr lang="en-US" altLang="ja-JP" sz="2200" dirty="0" smtClean="0"/>
              <a:t> (hybrid</a:t>
            </a:r>
            <a:r>
              <a:rPr lang="ja-JP" altLang="en-US" sz="2200" dirty="0" smtClean="0"/>
              <a:t>汎関数</a:t>
            </a:r>
            <a:r>
              <a:rPr lang="en-US" altLang="ja-JP" sz="2200" dirty="0" smtClean="0"/>
              <a:t>)</a:t>
            </a:r>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計算コスト大、開発途上、一部の系での改善</a:t>
            </a:r>
            <a:endParaRPr lang="en-US" altLang="ja-JP" sz="2200" dirty="0"/>
          </a:p>
          <a:p>
            <a:pPr marL="632937">
              <a:tabLst>
                <a:tab pos="1090137" algn="l"/>
                <a:tab pos="1410177" algn="l"/>
                <a:tab pos="1718787" algn="l"/>
                <a:tab pos="1410177" algn="l"/>
                <a:tab pos="1718787" algn="l"/>
                <a:tab pos="1090137" algn="l"/>
                <a:tab pos="1410177" algn="l"/>
              </a:tabLst>
            </a:pPr>
            <a:r>
              <a:rPr lang="ja-JP" altLang="en-US" dirty="0"/>
              <a:t>実用的でかつ万能の近似はない</a:t>
            </a:r>
            <a:endParaRPr lang="en-US" altLang="ja-JP" dirty="0"/>
          </a:p>
          <a:p>
            <a:pPr marL="952977" lvl="1">
              <a:buSzPct val="150000"/>
              <a:buFont typeface="Lucida Grande" charset="0"/>
              <a:buChar char="‣"/>
              <a:tabLst>
                <a:tab pos="1090137" algn="l"/>
                <a:tab pos="1410177" algn="l"/>
                <a:tab pos="1718787" algn="l"/>
                <a:tab pos="1410177" algn="l"/>
                <a:tab pos="1718787" algn="l"/>
                <a:tab pos="1090137" algn="l"/>
                <a:tab pos="1410177" algn="l"/>
              </a:tabLst>
            </a:pPr>
            <a:r>
              <a:rPr lang="ja-JP" altLang="en-US" dirty="0">
                <a:solidFill>
                  <a:srgbClr val="FF0000"/>
                </a:solidFill>
              </a:rPr>
              <a:t>究極の方法は見つかっていない</a:t>
            </a:r>
          </a:p>
        </p:txBody>
      </p:sp>
      <p:sp>
        <p:nvSpPr>
          <p:cNvPr id="20483" name="Rectangle 3"/>
          <p:cNvSpPr>
            <a:spLocks/>
          </p:cNvSpPr>
          <p:nvPr/>
        </p:nvSpPr>
        <p:spPr bwMode="auto">
          <a:xfrm>
            <a:off x="3280410" y="1211580"/>
            <a:ext cx="2462213" cy="492443"/>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Bef>
                <a:spcPts val="180"/>
              </a:spcBef>
              <a:tabLst>
                <a:tab pos="857250" algn="l"/>
              </a:tabLst>
            </a:pPr>
            <a:r>
              <a:rPr lang="ja-JP" altLang="en-US" sz="3200" dirty="0">
                <a:solidFill>
                  <a:srgbClr val="FF7F00"/>
                </a:solidFill>
              </a:rPr>
              <a:t>仮想系の構成</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50</a:t>
            </a:fld>
            <a:endParaRPr kumimoji="1" lang="ja-JP" altLang="en-US"/>
          </a:p>
        </p:txBody>
      </p:sp>
    </p:spTree>
    <p:extLst>
      <p:ext uri="{BB962C8B-B14F-4D97-AF65-F5344CB8AC3E}">
        <p14:creationId xmlns:p14="http://schemas.microsoft.com/office/powerpoint/2010/main" val="4259270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4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4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4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P spid="2048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91540" y="692642"/>
            <a:ext cx="7360920" cy="765810"/>
          </a:xfrm>
          <a:ln/>
        </p:spPr>
        <p:txBody>
          <a:bodyPr/>
          <a:lstStyle/>
          <a:p>
            <a:r>
              <a:rPr lang="ja-JP" altLang="en-US" sz="4300" dirty="0"/>
              <a:t>局所密度近似：実験との対応</a:t>
            </a:r>
          </a:p>
        </p:txBody>
      </p:sp>
      <p:sp>
        <p:nvSpPr>
          <p:cNvPr id="21506" name="Rectangle 2"/>
          <p:cNvSpPr>
            <a:spLocks/>
          </p:cNvSpPr>
          <p:nvPr/>
        </p:nvSpPr>
        <p:spPr bwMode="auto">
          <a:xfrm>
            <a:off x="3362543" y="1655564"/>
            <a:ext cx="2425126" cy="369332"/>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pPr marL="182880">
              <a:spcBef>
                <a:spcPts val="1800"/>
              </a:spcBef>
              <a:tabLst>
                <a:tab pos="640080" algn="l"/>
              </a:tabLst>
            </a:pPr>
            <a:r>
              <a:rPr lang="ja-JP" altLang="en-US" sz="2400" dirty="0">
                <a:solidFill>
                  <a:schemeClr val="tx1"/>
                </a:solidFill>
              </a:rPr>
              <a:t>精度評価の尺度</a:t>
            </a:r>
          </a:p>
        </p:txBody>
      </p:sp>
      <p:pic>
        <p:nvPicPr>
          <p:cNvPr id="21507" name="Picture 3"/>
          <p:cNvPicPr>
            <a:picLocks noChangeAspect="1" noChangeArrowheads="1"/>
          </p:cNvPicPr>
          <p:nvPr/>
        </p:nvPicPr>
        <p:blipFill>
          <a:blip r:embed="rId2"/>
          <a:srcRect/>
          <a:stretch>
            <a:fillRect/>
          </a:stretch>
        </p:blipFill>
        <p:spPr bwMode="auto">
          <a:xfrm>
            <a:off x="240030" y="2388870"/>
            <a:ext cx="4114800" cy="2880360"/>
          </a:xfrm>
          <a:prstGeom prst="rect">
            <a:avLst/>
          </a:prstGeom>
          <a:noFill/>
          <a:ln w="12700" cap="flat">
            <a:noFill/>
            <a:miter lim="800000"/>
            <a:headEnd/>
            <a:tailEnd/>
          </a:ln>
        </p:spPr>
      </p:pic>
      <p:sp>
        <p:nvSpPr>
          <p:cNvPr id="21508" name="Rectangle 4"/>
          <p:cNvSpPr>
            <a:spLocks/>
          </p:cNvSpPr>
          <p:nvPr/>
        </p:nvSpPr>
        <p:spPr bwMode="auto">
          <a:xfrm>
            <a:off x="1245870" y="5577840"/>
            <a:ext cx="270891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Li, Na, K, Al, C, Si, </a:t>
            </a:r>
            <a:r>
              <a:rPr lang="en-US" altLang="ja-JP" sz="1300" dirty="0" err="1">
                <a:ea typeface="Gill Sans" charset="0"/>
                <a:cs typeface="Gill Sans" charset="0"/>
              </a:rPr>
              <a:t>SiC</a:t>
            </a:r>
            <a:r>
              <a:rPr lang="en-US" altLang="ja-JP" sz="1300" dirty="0">
                <a:ea typeface="Gill Sans" charset="0"/>
                <a:cs typeface="Gill Sans" charset="0"/>
              </a:rPr>
              <a:t>, </a:t>
            </a:r>
            <a:r>
              <a:rPr lang="en-US" altLang="ja-JP" sz="1300" dirty="0" err="1">
                <a:ea typeface="Gill Sans" charset="0"/>
                <a:cs typeface="Gill Sans" charset="0"/>
              </a:rPr>
              <a:t>Ge</a:t>
            </a:r>
            <a:r>
              <a:rPr lang="en-US" altLang="ja-JP" sz="1300" dirty="0">
                <a:ea typeface="Gill Sans" charset="0"/>
                <a:cs typeface="Gill Sans" charset="0"/>
              </a:rPr>
              <a:t>, </a:t>
            </a:r>
            <a:r>
              <a:rPr lang="en-US" altLang="ja-JP" sz="1300" dirty="0" err="1">
                <a:ea typeface="Gill Sans" charset="0"/>
                <a:cs typeface="Gill Sans" charset="0"/>
              </a:rPr>
              <a:t>GaAs</a:t>
            </a:r>
            <a:r>
              <a:rPr lang="en-US" altLang="ja-JP" sz="1300" dirty="0">
                <a:ea typeface="Gill Sans" charset="0"/>
                <a:cs typeface="Gill Sans" charset="0"/>
              </a:rPr>
              <a:t>, </a:t>
            </a:r>
            <a:r>
              <a:rPr lang="en-US" altLang="ja-JP" sz="1300" dirty="0" err="1">
                <a:ea typeface="Gill Sans" charset="0"/>
                <a:cs typeface="Gill Sans" charset="0"/>
              </a:rPr>
              <a:t>NaCl</a:t>
            </a:r>
            <a:r>
              <a:rPr lang="en-US" altLang="ja-JP" sz="1300" dirty="0">
                <a:ea typeface="Gill Sans" charset="0"/>
                <a:cs typeface="Gill Sans" charset="0"/>
              </a:rPr>
              <a:t>, </a:t>
            </a:r>
            <a:r>
              <a:rPr lang="en-US" altLang="ja-JP" sz="1300" dirty="0" err="1">
                <a:ea typeface="Gill Sans" charset="0"/>
                <a:cs typeface="Gill Sans" charset="0"/>
              </a:rPr>
              <a:t>NaF</a:t>
            </a:r>
            <a:r>
              <a:rPr lang="en-US" altLang="ja-JP" sz="1300" dirty="0">
                <a:ea typeface="Gill Sans" charset="0"/>
                <a:cs typeface="Gill Sans" charset="0"/>
              </a:rPr>
              <a:t>, </a:t>
            </a:r>
            <a:r>
              <a:rPr lang="en-US" altLang="ja-JP" sz="1300" dirty="0" err="1">
                <a:ea typeface="Gill Sans" charset="0"/>
                <a:cs typeface="Gill Sans" charset="0"/>
              </a:rPr>
              <a:t>LiCl</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a:t>
            </a:r>
            <a:r>
              <a:rPr lang="en-US" altLang="ja-JP" sz="1300" dirty="0" err="1">
                <a:ea typeface="Gill Sans" charset="0"/>
                <a:cs typeface="Gill Sans" charset="0"/>
              </a:rPr>
              <a:t>MgO</a:t>
            </a:r>
            <a:r>
              <a:rPr lang="en-US" altLang="ja-JP" sz="1300" dirty="0">
                <a:ea typeface="Gill Sans" charset="0"/>
                <a:cs typeface="Gill Sans" charset="0"/>
              </a:rPr>
              <a:t>, Cu, </a:t>
            </a:r>
            <a:r>
              <a:rPr lang="en-US" altLang="ja-JP" sz="1300" dirty="0" err="1">
                <a:ea typeface="Gill Sans" charset="0"/>
                <a:cs typeface="Gill Sans" charset="0"/>
              </a:rPr>
              <a:t>Rh</a:t>
            </a:r>
            <a:r>
              <a:rPr lang="en-US" altLang="ja-JP" sz="1300" dirty="0">
                <a:ea typeface="Gill Sans" charset="0"/>
                <a:cs typeface="Gill Sans" charset="0"/>
              </a:rPr>
              <a:t>, Pd, Ag</a:t>
            </a:r>
          </a:p>
        </p:txBody>
      </p:sp>
      <p:sp>
        <p:nvSpPr>
          <p:cNvPr id="21509" name="Rectangle 5"/>
          <p:cNvSpPr>
            <a:spLocks/>
          </p:cNvSpPr>
          <p:nvPr/>
        </p:nvSpPr>
        <p:spPr bwMode="auto">
          <a:xfrm>
            <a:off x="914400" y="6346492"/>
            <a:ext cx="3515285"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100, 136406 (2008)</a:t>
            </a:r>
          </a:p>
        </p:txBody>
      </p:sp>
      <p:pic>
        <p:nvPicPr>
          <p:cNvPr id="21510" name="Picture 6"/>
          <p:cNvPicPr>
            <a:picLocks noChangeAspect="1" noChangeArrowheads="1"/>
          </p:cNvPicPr>
          <p:nvPr/>
        </p:nvPicPr>
        <p:blipFill>
          <a:blip r:embed="rId3"/>
          <a:srcRect/>
          <a:stretch>
            <a:fillRect/>
          </a:stretch>
        </p:blipFill>
        <p:spPr bwMode="auto">
          <a:xfrm>
            <a:off x="4331970" y="2388870"/>
            <a:ext cx="4114800" cy="2880360"/>
          </a:xfrm>
          <a:prstGeom prst="rect">
            <a:avLst/>
          </a:prstGeom>
          <a:noFill/>
          <a:ln w="12700" cap="flat">
            <a:noFill/>
            <a:miter lim="800000"/>
            <a:headEnd/>
            <a:tailEnd/>
          </a:ln>
        </p:spPr>
      </p:pic>
      <p:sp>
        <p:nvSpPr>
          <p:cNvPr id="21511" name="Rectangle 7"/>
          <p:cNvSpPr>
            <a:spLocks/>
          </p:cNvSpPr>
          <p:nvPr/>
        </p:nvSpPr>
        <p:spPr bwMode="auto">
          <a:xfrm>
            <a:off x="5372100" y="5577840"/>
            <a:ext cx="277749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LiH</a:t>
            </a:r>
            <a:r>
              <a:rPr lang="en-US" altLang="ja-JP" sz="1300" dirty="0">
                <a:ea typeface="Gill Sans" charset="0"/>
                <a:cs typeface="Gill Sans" charset="0"/>
              </a:rPr>
              <a:t>, CH</a:t>
            </a:r>
            <a:r>
              <a:rPr lang="en-US" altLang="ja-JP" sz="1300" baseline="-6000" dirty="0">
                <a:ea typeface="Gill Sans" charset="0"/>
                <a:cs typeface="Gill Sans" charset="0"/>
              </a:rPr>
              <a:t>4</a:t>
            </a:r>
            <a:r>
              <a:rPr lang="en-US" altLang="ja-JP" sz="1300" dirty="0">
                <a:ea typeface="Gill Sans" charset="0"/>
                <a:cs typeface="Gill Sans" charset="0"/>
              </a:rPr>
              <a:t>, OH, H</a:t>
            </a:r>
            <a:r>
              <a:rPr lang="en-US" altLang="ja-JP" sz="1300" baseline="-6000" dirty="0">
                <a:ea typeface="Gill Sans" charset="0"/>
                <a:cs typeface="Gill Sans" charset="0"/>
              </a:rPr>
              <a:t>2</a:t>
            </a:r>
            <a:r>
              <a:rPr lang="en-US" altLang="ja-JP" sz="1300" dirty="0">
                <a:ea typeface="Gill Sans" charset="0"/>
                <a:cs typeface="Gill Sans" charset="0"/>
              </a:rPr>
              <a:t>O, HF, Li</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Be</a:t>
            </a:r>
            <a:r>
              <a:rPr lang="en-US" altLang="ja-JP" sz="1300" baseline="-6000" dirty="0">
                <a:ea typeface="Gill Sans" charset="0"/>
                <a:cs typeface="Gill Sans" charset="0"/>
              </a:rPr>
              <a:t>2</a:t>
            </a:r>
            <a:r>
              <a:rPr lang="en-US" altLang="ja-JP" sz="1300" dirty="0">
                <a:ea typeface="Gill Sans" charset="0"/>
                <a:cs typeface="Gill Sans" charset="0"/>
              </a:rPr>
              <a:t>, C</a:t>
            </a:r>
            <a:r>
              <a:rPr lang="en-US" altLang="ja-JP" sz="1300" baseline="-6000" dirty="0">
                <a:ea typeface="Gill Sans" charset="0"/>
                <a:cs typeface="Gill Sans" charset="0"/>
              </a:rPr>
              <a:t>2</a:t>
            </a:r>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HCN, CO, N</a:t>
            </a:r>
            <a:r>
              <a:rPr lang="en-US" altLang="ja-JP" sz="1300" baseline="-6000" dirty="0">
                <a:ea typeface="Gill Sans" charset="0"/>
                <a:cs typeface="Gill Sans" charset="0"/>
              </a:rPr>
              <a:t>2</a:t>
            </a:r>
            <a:r>
              <a:rPr lang="en-US" altLang="ja-JP" sz="1300" dirty="0">
                <a:ea typeface="Gill Sans" charset="0"/>
                <a:cs typeface="Gill Sans" charset="0"/>
              </a:rPr>
              <a:t>, NO, O</a:t>
            </a:r>
            <a:r>
              <a:rPr lang="en-US" altLang="ja-JP" sz="1300" baseline="-6000" dirty="0">
                <a:ea typeface="Gill Sans" charset="0"/>
                <a:cs typeface="Gill Sans" charset="0"/>
              </a:rPr>
              <a:t>2</a:t>
            </a:r>
            <a:r>
              <a:rPr lang="en-US" altLang="ja-JP" sz="1300" dirty="0">
                <a:ea typeface="Gill Sans" charset="0"/>
                <a:cs typeface="Gill Sans" charset="0"/>
              </a:rPr>
              <a:t>, F</a:t>
            </a:r>
            <a:r>
              <a:rPr lang="en-US" altLang="ja-JP" sz="1300" baseline="-6000" dirty="0">
                <a:ea typeface="Gill Sans" charset="0"/>
                <a:cs typeface="Gill Sans" charset="0"/>
              </a:rPr>
              <a:t>2</a:t>
            </a:r>
            <a:r>
              <a:rPr lang="en-US" altLang="ja-JP" sz="1300" dirty="0">
                <a:ea typeface="Gill Sans" charset="0"/>
                <a:cs typeface="Gill Sans" charset="0"/>
              </a:rPr>
              <a:t>, P</a:t>
            </a:r>
            <a:r>
              <a:rPr lang="en-US" altLang="ja-JP" sz="1300" baseline="-6000" dirty="0">
                <a:ea typeface="Gill Sans" charset="0"/>
                <a:cs typeface="Gill Sans" charset="0"/>
              </a:rPr>
              <a:t>2</a:t>
            </a:r>
            <a:r>
              <a:rPr lang="en-US" altLang="ja-JP" sz="1300" dirty="0">
                <a:ea typeface="Gill Sans" charset="0"/>
                <a:cs typeface="Gill Sans" charset="0"/>
              </a:rPr>
              <a:t>, Cl</a:t>
            </a:r>
            <a:r>
              <a:rPr lang="en-US" altLang="ja-JP" sz="1300" baseline="-6000" dirty="0">
                <a:ea typeface="Gill Sans" charset="0"/>
                <a:cs typeface="Gill Sans" charset="0"/>
              </a:rPr>
              <a:t>2</a:t>
            </a:r>
          </a:p>
        </p:txBody>
      </p:sp>
      <p:sp>
        <p:nvSpPr>
          <p:cNvPr id="21512" name="Rectangle 8"/>
          <p:cNvSpPr>
            <a:spLocks/>
          </p:cNvSpPr>
          <p:nvPr/>
        </p:nvSpPr>
        <p:spPr bwMode="auto">
          <a:xfrm>
            <a:off x="5040630" y="6346492"/>
            <a:ext cx="3261798"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77, 3866 (1996)</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51</a:t>
            </a:fld>
            <a:endParaRPr kumimoji="1" lang="ja-JP" altLang="en-US"/>
          </a:p>
        </p:txBody>
      </p:sp>
    </p:spTree>
    <p:extLst>
      <p:ext uri="{BB962C8B-B14F-4D97-AF65-F5344CB8AC3E}">
        <p14:creationId xmlns:p14="http://schemas.microsoft.com/office/powerpoint/2010/main" val="36854210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91540" y="914400"/>
            <a:ext cx="7360920" cy="994410"/>
          </a:xfrm>
          <a:ln/>
        </p:spPr>
        <p:txBody>
          <a:bodyPr/>
          <a:lstStyle/>
          <a:p>
            <a:r>
              <a:rPr lang="ja-JP" altLang="en-US"/>
              <a:t>密度汎関数法の特徴</a:t>
            </a:r>
          </a:p>
        </p:txBody>
      </p:sp>
      <p:sp>
        <p:nvSpPr>
          <p:cNvPr id="22530" name="Rectangle 2"/>
          <p:cNvSpPr>
            <a:spLocks noGrp="1" noChangeArrowheads="1"/>
          </p:cNvSpPr>
          <p:nvPr>
            <p:ph type="body" idx="1"/>
          </p:nvPr>
        </p:nvSpPr>
        <p:spPr>
          <a:xfrm>
            <a:off x="1502777" y="2423160"/>
            <a:ext cx="6141803" cy="2617470"/>
          </a:xfrm>
          <a:ln/>
        </p:spPr>
        <p:txBody>
          <a:bodyPr/>
          <a:lstStyle/>
          <a:p>
            <a:pPr marL="628650">
              <a:spcAft>
                <a:spcPts val="1800"/>
              </a:spcAft>
            </a:pPr>
            <a:r>
              <a:rPr lang="ja-JP" altLang="en-US" dirty="0"/>
              <a:t>安定構造に対する精度は相当</a:t>
            </a:r>
            <a:endParaRPr lang="en-US" altLang="ja-JP" dirty="0"/>
          </a:p>
          <a:p>
            <a:pPr marL="628650">
              <a:spcAft>
                <a:spcPts val="1800"/>
              </a:spcAft>
            </a:pPr>
            <a:r>
              <a:rPr lang="ja-JP" altLang="en-US" dirty="0"/>
              <a:t>交換エネルギーまでも近似</a:t>
            </a:r>
            <a:endParaRPr lang="en-US" altLang="ja-JP" dirty="0"/>
          </a:p>
          <a:p>
            <a:pPr marL="628650">
              <a:spcAft>
                <a:spcPts val="1800"/>
              </a:spcAft>
            </a:pPr>
            <a:r>
              <a:rPr lang="ja-JP" altLang="en-US" dirty="0"/>
              <a:t>経済的（</a:t>
            </a:r>
            <a:r>
              <a:rPr lang="en-US" altLang="ja-JP" dirty="0"/>
              <a:t>HF</a:t>
            </a:r>
            <a:r>
              <a:rPr lang="ja-JP" altLang="en-US" dirty="0"/>
              <a:t>と比較しても）</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52</a:t>
            </a:fld>
            <a:endParaRPr kumimoji="1" lang="ja-JP" altLang="en-US"/>
          </a:p>
        </p:txBody>
      </p:sp>
    </p:spTree>
    <p:extLst>
      <p:ext uri="{BB962C8B-B14F-4D97-AF65-F5344CB8AC3E}">
        <p14:creationId xmlns:p14="http://schemas.microsoft.com/office/powerpoint/2010/main" val="12637693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91540" y="182880"/>
            <a:ext cx="7360920" cy="880110"/>
          </a:xfrm>
          <a:ln/>
        </p:spPr>
        <p:txBody>
          <a:bodyPr/>
          <a:lstStyle/>
          <a:p>
            <a:pPr>
              <a:tabLst>
                <a:tab pos="880110" algn="l"/>
              </a:tabLst>
            </a:pPr>
            <a:r>
              <a:rPr lang="en-US" altLang="ja-JP" sz="4300" dirty="0"/>
              <a:t>Hamiltonian</a:t>
            </a:r>
            <a:r>
              <a:rPr lang="ja-JP" altLang="en-US" sz="4300" dirty="0"/>
              <a:t>の関数形</a:t>
            </a:r>
          </a:p>
        </p:txBody>
      </p:sp>
      <p:sp>
        <p:nvSpPr>
          <p:cNvPr id="23554" name="Rectangle 2"/>
          <p:cNvSpPr>
            <a:spLocks noGrp="1" noChangeArrowheads="1"/>
          </p:cNvSpPr>
          <p:nvPr>
            <p:ph type="body" idx="1"/>
          </p:nvPr>
        </p:nvSpPr>
        <p:spPr>
          <a:xfrm>
            <a:off x="891540" y="1611630"/>
            <a:ext cx="7360920" cy="525780"/>
          </a:xfrm>
          <a:ln/>
        </p:spPr>
        <p:txBody>
          <a:bodyPr>
            <a:normAutofit fontScale="92500" lnSpcReduction="10000"/>
          </a:bodyPr>
          <a:lstStyle/>
          <a:p>
            <a:pPr algn="ctr">
              <a:tabLst>
                <a:tab pos="880110" algn="l"/>
              </a:tabLst>
            </a:pPr>
            <a:r>
              <a:rPr lang="ja-JP" altLang="en-US" dirty="0"/>
              <a:t>軌道関数に数値解析的な困難</a:t>
            </a:r>
          </a:p>
        </p:txBody>
      </p:sp>
      <p:pic>
        <p:nvPicPr>
          <p:cNvPr id="23555" name="Picture 3"/>
          <p:cNvPicPr>
            <a:picLocks noChangeAspect="1" noChangeArrowheads="1"/>
          </p:cNvPicPr>
          <p:nvPr/>
        </p:nvPicPr>
        <p:blipFill>
          <a:blip r:embed="rId2"/>
          <a:srcRect/>
          <a:stretch>
            <a:fillRect/>
          </a:stretch>
        </p:blipFill>
        <p:spPr bwMode="auto">
          <a:xfrm>
            <a:off x="125730" y="2491740"/>
            <a:ext cx="4114800" cy="2880360"/>
          </a:xfrm>
          <a:prstGeom prst="rect">
            <a:avLst/>
          </a:prstGeom>
          <a:noFill/>
          <a:ln w="25400" cap="flat">
            <a:noFill/>
            <a:miter lim="800000"/>
            <a:headEnd/>
            <a:tailEnd/>
          </a:ln>
        </p:spPr>
      </p:pic>
      <p:sp>
        <p:nvSpPr>
          <p:cNvPr id="23556" name="Rectangle 4"/>
          <p:cNvSpPr>
            <a:spLocks/>
          </p:cNvSpPr>
          <p:nvPr/>
        </p:nvSpPr>
        <p:spPr bwMode="auto">
          <a:xfrm>
            <a:off x="4834890" y="2548890"/>
            <a:ext cx="339471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sz="2400" dirty="0">
                <a:solidFill>
                  <a:schemeClr val="tx1"/>
                </a:solidFill>
              </a:rPr>
              <a:t>原子核近傍に特異性</a:t>
            </a:r>
          </a:p>
        </p:txBody>
      </p:sp>
      <p:sp>
        <p:nvSpPr>
          <p:cNvPr id="23557" name="Rectangle 5"/>
          <p:cNvSpPr>
            <a:spLocks/>
          </p:cNvSpPr>
          <p:nvPr/>
        </p:nvSpPr>
        <p:spPr bwMode="auto">
          <a:xfrm>
            <a:off x="6732270" y="3943350"/>
            <a:ext cx="125730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dirty="0">
                <a:solidFill>
                  <a:schemeClr val="tx1"/>
                </a:solidFill>
              </a:rPr>
              <a:t>に由来</a:t>
            </a:r>
          </a:p>
        </p:txBody>
      </p:sp>
      <p:sp>
        <p:nvSpPr>
          <p:cNvPr id="23558" name="Oval 6"/>
          <p:cNvSpPr>
            <a:spLocks/>
          </p:cNvSpPr>
          <p:nvPr/>
        </p:nvSpPr>
        <p:spPr bwMode="auto">
          <a:xfrm>
            <a:off x="525780" y="2503170"/>
            <a:ext cx="1817370" cy="2766060"/>
          </a:xfrm>
          <a:prstGeom prst="ellipse">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3559" name="Rectangle 7"/>
          <p:cNvSpPr>
            <a:spLocks/>
          </p:cNvSpPr>
          <p:nvPr/>
        </p:nvSpPr>
        <p:spPr bwMode="auto">
          <a:xfrm>
            <a:off x="4443413" y="5166360"/>
            <a:ext cx="3202800" cy="89255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Aft>
                <a:spcPts val="1200"/>
              </a:spcAft>
              <a:tabLst>
                <a:tab pos="754380" algn="l"/>
                <a:tab pos="754380" algn="l"/>
              </a:tabLst>
            </a:pPr>
            <a:r>
              <a:rPr lang="ja-JP" altLang="en-US" sz="2400" dirty="0">
                <a:solidFill>
                  <a:schemeClr val="tx1"/>
                </a:solidFill>
              </a:rPr>
              <a:t>メッシュ間隔は</a:t>
            </a:r>
            <a:r>
              <a:rPr lang="en-US" altLang="ja-JP" sz="2400" dirty="0">
                <a:solidFill>
                  <a:srgbClr val="FF7F00"/>
                </a:solidFill>
              </a:rPr>
              <a:t>1 </a:t>
            </a:r>
            <a:r>
              <a:rPr lang="en-US" altLang="ja-JP" sz="2400" dirty="0" err="1">
                <a:solidFill>
                  <a:srgbClr val="FF7F00"/>
                </a:solidFill>
              </a:rPr>
              <a:t>a.u</a:t>
            </a:r>
            <a:r>
              <a:rPr lang="en-US" altLang="ja-JP" sz="2400" dirty="0">
                <a:solidFill>
                  <a:srgbClr val="FF7F00"/>
                </a:solidFill>
              </a:rPr>
              <a:t>.</a:t>
            </a:r>
            <a:r>
              <a:rPr lang="ja-JP" altLang="en-US" sz="2400" dirty="0">
                <a:solidFill>
                  <a:srgbClr val="FF7F00"/>
                </a:solidFill>
              </a:rPr>
              <a:t>程度</a:t>
            </a:r>
            <a:endParaRPr lang="en-US" altLang="ja-JP" sz="2400" dirty="0">
              <a:solidFill>
                <a:srgbClr val="FF7F00"/>
              </a:solidFill>
            </a:endParaRPr>
          </a:p>
          <a:p>
            <a:pPr>
              <a:spcAft>
                <a:spcPts val="1200"/>
              </a:spcAft>
              <a:tabLst>
                <a:tab pos="754380" algn="l"/>
                <a:tab pos="754380" algn="l"/>
              </a:tabLst>
            </a:pPr>
            <a:r>
              <a:rPr lang="ja-JP" altLang="en-US" sz="2400" dirty="0">
                <a:solidFill>
                  <a:schemeClr val="tx1"/>
                </a:solidFill>
              </a:rPr>
              <a:t>原子間隔は</a:t>
            </a:r>
            <a:r>
              <a:rPr lang="en-US" altLang="ja-JP" sz="2400" dirty="0">
                <a:solidFill>
                  <a:schemeClr val="tx1"/>
                </a:solidFill>
              </a:rPr>
              <a:t>4 </a:t>
            </a:r>
            <a:r>
              <a:rPr lang="en-US" altLang="ja-JP" sz="2400" dirty="0" err="1">
                <a:solidFill>
                  <a:schemeClr val="tx1"/>
                </a:solidFill>
              </a:rPr>
              <a:t>a.u</a:t>
            </a:r>
            <a:r>
              <a:rPr lang="en-US" altLang="ja-JP" sz="2400" dirty="0">
                <a:solidFill>
                  <a:schemeClr val="tx1"/>
                </a:solidFill>
              </a:rPr>
              <a:t>.</a:t>
            </a:r>
            <a:r>
              <a:rPr lang="ja-JP" altLang="en-US" sz="2400" dirty="0">
                <a:solidFill>
                  <a:schemeClr val="tx1"/>
                </a:solidFill>
              </a:rPr>
              <a:t>程度</a:t>
            </a:r>
          </a:p>
        </p:txBody>
      </p:sp>
      <p:sp>
        <p:nvSpPr>
          <p:cNvPr id="23560" name="Rectangle 8"/>
          <p:cNvSpPr>
            <a:spLocks/>
          </p:cNvSpPr>
          <p:nvPr/>
        </p:nvSpPr>
        <p:spPr bwMode="auto">
          <a:xfrm>
            <a:off x="1911668" y="5829300"/>
            <a:ext cx="603681" cy="276999"/>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tabLst>
                <a:tab pos="754380" algn="l"/>
              </a:tabLst>
            </a:pPr>
            <a:r>
              <a:rPr lang="en-US" altLang="ja-JP" dirty="0">
                <a:solidFill>
                  <a:schemeClr val="tx1"/>
                </a:solidFill>
                <a:ea typeface="Gill Sans" charset="0"/>
                <a:cs typeface="Gill Sans" charset="0"/>
              </a:rPr>
              <a:t>Silicon</a:t>
            </a:r>
          </a:p>
        </p:txBody>
      </p:sp>
      <p:pic>
        <p:nvPicPr>
          <p:cNvPr id="23561" name="Picture 9"/>
          <p:cNvPicPr>
            <a:picLocks noChangeAspect="1" noChangeArrowheads="1"/>
          </p:cNvPicPr>
          <p:nvPr/>
        </p:nvPicPr>
        <p:blipFill>
          <a:blip r:embed="rId3"/>
          <a:srcRect/>
          <a:stretch>
            <a:fillRect/>
          </a:stretch>
        </p:blipFill>
        <p:spPr bwMode="auto">
          <a:xfrm>
            <a:off x="4960620" y="3257550"/>
            <a:ext cx="2103120" cy="342900"/>
          </a:xfrm>
          <a:prstGeom prst="rect">
            <a:avLst/>
          </a:prstGeom>
          <a:noFill/>
          <a:ln w="25400" cap="flat">
            <a:noFill/>
            <a:miter lim="800000"/>
            <a:headEnd/>
            <a:tailEnd/>
          </a:ln>
        </p:spPr>
      </p:pic>
      <p:pic>
        <p:nvPicPr>
          <p:cNvPr id="23562" name="Picture 10"/>
          <p:cNvPicPr>
            <a:picLocks noChangeAspect="1" noChangeArrowheads="1"/>
          </p:cNvPicPr>
          <p:nvPr/>
        </p:nvPicPr>
        <p:blipFill>
          <a:blip r:embed="rId4"/>
          <a:srcRect/>
          <a:stretch>
            <a:fillRect/>
          </a:stretch>
        </p:blipFill>
        <p:spPr bwMode="auto">
          <a:xfrm>
            <a:off x="4663440" y="3760470"/>
            <a:ext cx="1943100" cy="86868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53</a:t>
            </a:fld>
            <a:endParaRPr kumimoji="1" lang="ja-JP" altLang="en-US"/>
          </a:p>
        </p:txBody>
      </p:sp>
    </p:spTree>
    <p:extLst>
      <p:ext uri="{BB962C8B-B14F-4D97-AF65-F5344CB8AC3E}">
        <p14:creationId xmlns:p14="http://schemas.microsoft.com/office/powerpoint/2010/main" val="2200286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91540" y="779534"/>
            <a:ext cx="7360920" cy="777240"/>
          </a:xfrm>
          <a:ln/>
        </p:spPr>
        <p:txBody>
          <a:bodyPr/>
          <a:lstStyle/>
          <a:p>
            <a:pPr>
              <a:tabLst>
                <a:tab pos="857250" algn="l"/>
              </a:tabLst>
            </a:pPr>
            <a:r>
              <a:rPr lang="ja-JP" altLang="en-US" sz="4300" dirty="0"/>
              <a:t>対応の一つ</a:t>
            </a:r>
            <a:r>
              <a:rPr lang="en-US" altLang="ja-JP" sz="4300" dirty="0"/>
              <a:t>: </a:t>
            </a:r>
            <a:r>
              <a:rPr lang="ja-JP" altLang="en-US" sz="4300" dirty="0"/>
              <a:t>擬ポテシャル法</a:t>
            </a:r>
          </a:p>
        </p:txBody>
      </p:sp>
      <p:sp>
        <p:nvSpPr>
          <p:cNvPr id="24578" name="Rectangle 2"/>
          <p:cNvSpPr>
            <a:spLocks noGrp="1" noChangeArrowheads="1"/>
          </p:cNvSpPr>
          <p:nvPr>
            <p:ph type="body" idx="1"/>
          </p:nvPr>
        </p:nvSpPr>
        <p:spPr>
          <a:xfrm>
            <a:off x="216761" y="1928556"/>
            <a:ext cx="4560979" cy="3003960"/>
          </a:xfrm>
          <a:ln/>
        </p:spPr>
        <p:txBody>
          <a:bodyPr>
            <a:normAutofit/>
          </a:bodyPr>
          <a:lstStyle/>
          <a:p>
            <a:pPr marL="632937">
              <a:spcAft>
                <a:spcPts val="1800"/>
              </a:spcAft>
              <a:tabLst>
                <a:tab pos="1090137" algn="l"/>
                <a:tab pos="1090137" algn="l"/>
                <a:tab pos="1090137" algn="l"/>
              </a:tabLst>
            </a:pPr>
            <a:r>
              <a:rPr lang="ja-JP" altLang="en-US" sz="2400" dirty="0"/>
              <a:t>原子核位置にある特異性を除去</a:t>
            </a:r>
            <a:r>
              <a:rPr lang="en-US" altLang="ja-JP" sz="2400" dirty="0"/>
              <a:t>:  V, </a:t>
            </a:r>
            <a:r>
              <a:rPr lang="en-US" altLang="ja-JP" sz="2400" dirty="0" err="1">
                <a:latin typeface="ヒラギノ角ゴ Pro W3" charset="-128"/>
                <a:ea typeface="ヒラギノ角ゴ Pro W3" charset="-128"/>
                <a:cs typeface="ヒラギノ角ゴ Pro W3" charset="-128"/>
                <a:sym typeface="ヒラギノ角ゴ Pro W3" charset="-128"/>
              </a:rPr>
              <a:t>Ψ</a:t>
            </a:r>
            <a:endParaRPr lang="en-US" altLang="ja-JP" sz="2400" dirty="0"/>
          </a:p>
          <a:p>
            <a:pPr marL="632937">
              <a:spcAft>
                <a:spcPts val="1800"/>
              </a:spcAft>
              <a:tabLst>
                <a:tab pos="1090137" algn="l"/>
                <a:tab pos="1090137" algn="l"/>
                <a:tab pos="1090137" algn="l"/>
              </a:tabLst>
            </a:pPr>
            <a:r>
              <a:rPr lang="ja-JP" altLang="en-US" sz="2400" dirty="0"/>
              <a:t>芯の電子は取り除く。価電子だけ。</a:t>
            </a:r>
            <a:endParaRPr lang="en-US" altLang="ja-JP" sz="2400" dirty="0"/>
          </a:p>
          <a:p>
            <a:pPr marL="632937">
              <a:spcAft>
                <a:spcPts val="1800"/>
              </a:spcAft>
              <a:tabLst>
                <a:tab pos="1090137" algn="l"/>
                <a:tab pos="1090137" algn="l"/>
                <a:tab pos="1090137" algn="l"/>
              </a:tabLst>
            </a:pPr>
            <a:r>
              <a:rPr lang="ja-JP" altLang="en-US" sz="2400" dirty="0"/>
              <a:t>おつりを打ち消す非局所ポテンシャル</a:t>
            </a:r>
            <a:r>
              <a:rPr lang="en-US" altLang="ja-JP" sz="2400" dirty="0"/>
              <a:t>:  V</a:t>
            </a:r>
            <a:r>
              <a:rPr lang="en-US" altLang="ja-JP" sz="2400" baseline="32000" dirty="0"/>
              <a:t>NL</a:t>
            </a:r>
          </a:p>
        </p:txBody>
      </p:sp>
      <p:pic>
        <p:nvPicPr>
          <p:cNvPr id="24579" name="Picture 3"/>
          <p:cNvPicPr>
            <a:picLocks noChangeAspect="1" noChangeArrowheads="1"/>
          </p:cNvPicPr>
          <p:nvPr/>
        </p:nvPicPr>
        <p:blipFill>
          <a:blip r:embed="rId2"/>
          <a:srcRect/>
          <a:stretch>
            <a:fillRect/>
          </a:stretch>
        </p:blipFill>
        <p:spPr bwMode="auto">
          <a:xfrm>
            <a:off x="4777740" y="1760220"/>
            <a:ext cx="4114800" cy="288036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54</a:t>
            </a:fld>
            <a:endParaRPr kumimoji="1" lang="ja-JP" altLang="en-US"/>
          </a:p>
        </p:txBody>
      </p:sp>
    </p:spTree>
    <p:extLst>
      <p:ext uri="{BB962C8B-B14F-4D97-AF65-F5344CB8AC3E}">
        <p14:creationId xmlns:p14="http://schemas.microsoft.com/office/powerpoint/2010/main" val="25145477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891540" y="571500"/>
            <a:ext cx="7360920" cy="925830"/>
          </a:xfrm>
          <a:ln/>
        </p:spPr>
        <p:txBody>
          <a:bodyPr/>
          <a:lstStyle/>
          <a:p>
            <a:pPr>
              <a:tabLst>
                <a:tab pos="880110" algn="l"/>
              </a:tabLst>
            </a:pPr>
            <a:r>
              <a:rPr lang="ja-JP" altLang="en-US" sz="4300" dirty="0">
                <a:latin typeface="ヒラギノ角ゴ Pro W3" charset="-128"/>
                <a:ea typeface="ヒラギノ角ゴ Pro W3" charset="-128"/>
                <a:cs typeface="ヒラギノ角ゴ Pro W3" charset="-128"/>
                <a:sym typeface="ヒラギノ角ゴ Pro W3" charset="-128"/>
              </a:rPr>
              <a:t>平面波基底による計算</a:t>
            </a:r>
          </a:p>
        </p:txBody>
      </p:sp>
      <p:sp>
        <p:nvSpPr>
          <p:cNvPr id="25602" name="Rectangle 2"/>
          <p:cNvSpPr>
            <a:spLocks noGrp="1" noChangeArrowheads="1"/>
          </p:cNvSpPr>
          <p:nvPr>
            <p:ph type="body" idx="1"/>
          </p:nvPr>
        </p:nvSpPr>
        <p:spPr>
          <a:xfrm>
            <a:off x="891540" y="1748790"/>
            <a:ext cx="7360920" cy="525780"/>
          </a:xfrm>
          <a:ln/>
        </p:spPr>
        <p:txBody>
          <a:bodyPr/>
          <a:lstStyle/>
          <a:p>
            <a:pPr lvl="1" algn="ctr">
              <a:spcBef>
                <a:spcPct val="0"/>
              </a:spcBef>
              <a:tabLst>
                <a:tab pos="1488758" algn="l"/>
              </a:tabLst>
            </a:pPr>
            <a:r>
              <a:rPr lang="en-US" altLang="ja-JP" dirty="0">
                <a:latin typeface="ヒラギノ角ゴ Pro W3" charset="-128"/>
                <a:ea typeface="ヒラギノ角ゴ Pro W3" charset="-128"/>
                <a:cs typeface="ヒラギノ角ゴ Pro W3" charset="-128"/>
                <a:sym typeface="ヒラギノ角ゴ Pro W3" charset="-128"/>
              </a:rPr>
              <a:t>A die hard method</a:t>
            </a:r>
          </a:p>
        </p:txBody>
      </p:sp>
      <p:sp>
        <p:nvSpPr>
          <p:cNvPr id="25603" name="Rectangle 3"/>
          <p:cNvSpPr>
            <a:spLocks/>
          </p:cNvSpPr>
          <p:nvPr/>
        </p:nvSpPr>
        <p:spPr bwMode="auto">
          <a:xfrm>
            <a:off x="1348740" y="2566035"/>
            <a:ext cx="6435090" cy="53721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電子軌道</a:t>
            </a:r>
            <a:r>
              <a:rPr lang="en-US" altLang="ja-JP" sz="2400" dirty="0" err="1">
                <a:solidFill>
                  <a:schemeClr val="tx1"/>
                </a:solidFill>
              </a:rPr>
              <a:t>Ψ</a:t>
            </a:r>
            <a:r>
              <a:rPr lang="ja-JP" altLang="en-US" sz="2400" dirty="0">
                <a:solidFill>
                  <a:schemeClr val="tx1"/>
                </a:solidFill>
              </a:rPr>
              <a:t>を展開する基底関数の種類</a:t>
            </a:r>
          </a:p>
        </p:txBody>
      </p:sp>
      <p:sp>
        <p:nvSpPr>
          <p:cNvPr id="25604" name="Rectangle 4"/>
          <p:cNvSpPr>
            <a:spLocks/>
          </p:cNvSpPr>
          <p:nvPr/>
        </p:nvSpPr>
        <p:spPr bwMode="auto">
          <a:xfrm>
            <a:off x="2661680" y="3580581"/>
            <a:ext cx="3803030" cy="2286000"/>
          </a:xfrm>
          <a:prstGeom prst="rect">
            <a:avLst/>
          </a:prstGeom>
          <a:noFill/>
          <a:ln w="12700" cap="flat">
            <a:noFill/>
            <a:miter lim="800000"/>
            <a:headEnd type="none" w="med" len="med"/>
            <a:tailEnd type="none" w="med" len="med"/>
          </a:ln>
        </p:spPr>
        <p:txBody>
          <a:bodyPr lIns="0" tIns="0" rIns="0" bIns="0">
            <a:prstTxWarp prst="textNoShape">
              <a:avLst/>
            </a:prstTxWarp>
          </a:bodyPr>
          <a:lstStyle/>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実空間メッシュ</a:t>
            </a:r>
            <a:r>
              <a:rPr lang="en-US" altLang="ja-JP" sz="2400" dirty="0">
                <a:solidFill>
                  <a:srgbClr val="BFBFBF"/>
                </a:solidFill>
              </a:rPr>
              <a:t>(RSDFT)</a:t>
            </a: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実空間有限要素</a:t>
            </a:r>
            <a:endParaRPr lang="en-US" altLang="ja-JP" sz="2400" dirty="0">
              <a:solidFill>
                <a:srgbClr val="BFBFBF"/>
              </a:solidFill>
            </a:endParaRP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ガウス関数</a:t>
            </a:r>
            <a:r>
              <a:rPr lang="en-US" altLang="ja-JP" sz="2400" dirty="0">
                <a:solidFill>
                  <a:srgbClr val="BFBFBF"/>
                </a:solidFill>
              </a:rPr>
              <a:t>(Gaussian)</a:t>
            </a:r>
          </a:p>
          <a:p>
            <a:pPr marL="400050" indent="-400050">
              <a:spcAft>
                <a:spcPts val="1800"/>
              </a:spcAft>
              <a:buSzPct val="150000"/>
              <a:buFont typeface="Gill Sans" charset="0"/>
              <a:buChar char="•"/>
              <a:tabLst>
                <a:tab pos="754380" algn="l"/>
                <a:tab pos="754380" algn="l"/>
                <a:tab pos="754380" algn="l"/>
                <a:tab pos="754380" algn="l"/>
              </a:tabLst>
            </a:pPr>
            <a:r>
              <a:rPr lang="ja-JP" altLang="en-US" sz="2400" dirty="0">
                <a:solidFill>
                  <a:schemeClr val="tx1"/>
                </a:solidFill>
              </a:rPr>
              <a:t>平面波（フーリエ変換）</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55</a:t>
            </a:fld>
            <a:endParaRPr kumimoji="1" lang="ja-JP" altLang="en-US"/>
          </a:p>
        </p:txBody>
      </p:sp>
    </p:spTree>
    <p:extLst>
      <p:ext uri="{BB962C8B-B14F-4D97-AF65-F5344CB8AC3E}">
        <p14:creationId xmlns:p14="http://schemas.microsoft.com/office/powerpoint/2010/main" val="37166061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891540" y="308610"/>
            <a:ext cx="7360920" cy="822960"/>
          </a:xfrm>
          <a:ln/>
        </p:spPr>
        <p:txBody>
          <a:bodyPr/>
          <a:lstStyle/>
          <a:p>
            <a:pPr>
              <a:tabLst>
                <a:tab pos="857250" algn="l"/>
              </a:tabLst>
            </a:pPr>
            <a:r>
              <a:rPr lang="ja-JP" altLang="en-US" sz="4300" dirty="0"/>
              <a:t>平面波基底の良い点</a:t>
            </a:r>
          </a:p>
        </p:txBody>
      </p:sp>
      <p:sp>
        <p:nvSpPr>
          <p:cNvPr id="26626" name="Rectangle 2"/>
          <p:cNvSpPr>
            <a:spLocks noGrp="1" noChangeArrowheads="1"/>
          </p:cNvSpPr>
          <p:nvPr>
            <p:ph type="body" idx="1"/>
          </p:nvPr>
        </p:nvSpPr>
        <p:spPr>
          <a:xfrm>
            <a:off x="891540" y="1931670"/>
            <a:ext cx="7360920" cy="4401943"/>
          </a:xfrm>
          <a:ln/>
        </p:spPr>
        <p:txBody>
          <a:bodyPr/>
          <a:lstStyle/>
          <a:p>
            <a:pPr marL="632937">
              <a:spcBef>
                <a:spcPct val="0"/>
              </a:spcBef>
              <a:spcAft>
                <a:spcPts val="1800"/>
              </a:spcAft>
              <a:tabLst>
                <a:tab pos="1090137" algn="l"/>
                <a:tab pos="1090137" algn="l"/>
                <a:tab pos="1410177" algn="l"/>
                <a:tab pos="1090137" algn="l"/>
                <a:tab pos="1090137" algn="l"/>
                <a:tab pos="1090137" algn="l"/>
              </a:tabLst>
            </a:pPr>
            <a:r>
              <a:rPr lang="ja-JP" altLang="en-US" sz="2200" dirty="0"/>
              <a:t>周期境界条件の下で自然（結晶格子）</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物体を並進しても精度が変化しない</a:t>
            </a:r>
            <a:endParaRPr lang="en-US" altLang="ja-JP" sz="2200" dirty="0"/>
          </a:p>
          <a:p>
            <a:pPr marL="952977" lvl="1">
              <a:spcBef>
                <a:spcPts val="900"/>
              </a:spcBef>
              <a:spcAft>
                <a:spcPts val="1800"/>
              </a:spcAft>
              <a:tabLst>
                <a:tab pos="1090137" algn="l"/>
                <a:tab pos="1090137" algn="l"/>
                <a:tab pos="1410177" algn="l"/>
                <a:tab pos="1090137" algn="l"/>
                <a:tab pos="1090137" algn="l"/>
                <a:tab pos="1090137" algn="l"/>
              </a:tabLst>
            </a:pPr>
            <a:r>
              <a:rPr lang="ja-JP" altLang="en-US" sz="2200" dirty="0"/>
              <a:t>関数の微分について閉じている</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ほとんどすべての行列要素が厳密に得られる。定式化が単純にすむ。</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シミュレーションセルの形状変化への追随が簡単</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ハードウエアの利用効率が高い</a:t>
            </a:r>
            <a:r>
              <a:rPr lang="en-US" altLang="ja-JP" sz="2200" dirty="0"/>
              <a:t>(BLAS3)</a:t>
            </a:r>
          </a:p>
        </p:txBody>
      </p:sp>
      <p:sp>
        <p:nvSpPr>
          <p:cNvPr id="26627" name="Rectangle 3"/>
          <p:cNvSpPr>
            <a:spLocks/>
          </p:cNvSpPr>
          <p:nvPr/>
        </p:nvSpPr>
        <p:spPr bwMode="auto">
          <a:xfrm>
            <a:off x="777240" y="1280160"/>
            <a:ext cx="757809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空間的局在性を持たないのに使われるのは？</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56</a:t>
            </a:fld>
            <a:endParaRPr kumimoji="1" lang="ja-JP" altLang="en-US"/>
          </a:p>
        </p:txBody>
      </p:sp>
    </p:spTree>
    <p:extLst>
      <p:ext uri="{BB962C8B-B14F-4D97-AF65-F5344CB8AC3E}">
        <p14:creationId xmlns:p14="http://schemas.microsoft.com/office/powerpoint/2010/main" val="7039761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6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6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6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の実行ファイル（３）</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xticonv</a:t>
            </a:r>
            <a:r>
              <a:rPr lang="ja-JP" altLang="en-US" sz="2400" dirty="0"/>
              <a:t>：入力ファイルの構造データを可視化ツール用に変換するツール。</a:t>
            </a:r>
            <a:endParaRPr lang="en-US" altLang="ja-JP" sz="2400" dirty="0"/>
          </a:p>
          <a:p>
            <a:r>
              <a:rPr lang="en-US" altLang="ja-JP" sz="2400" b="1" dirty="0" err="1"/>
              <a:t>strconv</a:t>
            </a:r>
            <a:r>
              <a:rPr lang="ja-JP" altLang="en-US" sz="2400" dirty="0"/>
              <a:t>：構造最適化の結果ファイルを可視化ツール用に変換するツール</a:t>
            </a:r>
            <a:r>
              <a:rPr lang="ja-JP" altLang="en-US" sz="2400" dirty="0" smtClean="0"/>
              <a:t>。</a:t>
            </a:r>
            <a:endParaRPr lang="en-US" altLang="en-US" sz="2400" dirty="0" smtClean="0"/>
          </a:p>
          <a:p>
            <a:r>
              <a:rPr lang="en-US" altLang="ja-JP" sz="2400" b="1" dirty="0" err="1" smtClean="0"/>
              <a:t>diffstr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の</a:t>
            </a:r>
            <a:r>
              <a:rPr lang="ja-JP" altLang="en-US" sz="2400" dirty="0" smtClean="0"/>
              <a:t>差分ベクトル</a:t>
            </a:r>
            <a:r>
              <a:rPr lang="ja-JP" altLang="en-US" sz="2400" dirty="0"/>
              <a:t>をセル</a:t>
            </a:r>
            <a:r>
              <a:rPr lang="ja-JP" altLang="en-US" sz="2400" dirty="0" smtClean="0"/>
              <a:t>座標</a:t>
            </a:r>
            <a:r>
              <a:rPr lang="ja-JP" altLang="en-US" sz="2400" dirty="0"/>
              <a:t>で出力する</a:t>
            </a:r>
            <a:r>
              <a:rPr lang="ja-JP" altLang="en-US" sz="2400" dirty="0" smtClean="0"/>
              <a:t>ツール。</a:t>
            </a:r>
            <a:endParaRPr lang="ja-JP" altLang="en-US" sz="2400" dirty="0"/>
          </a:p>
          <a:p>
            <a:r>
              <a:rPr lang="en-US" altLang="ja-JP" sz="2400" b="1" dirty="0" err="1" smtClean="0"/>
              <a:t>iplstr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を線形補間した</a:t>
            </a:r>
            <a:r>
              <a:rPr lang="ja-JP" altLang="en-US" sz="2400" dirty="0" smtClean="0"/>
              <a:t>構造データを</a:t>
            </a:r>
            <a:r>
              <a:rPr lang="ja-JP" altLang="en-US" sz="2400" dirty="0"/>
              <a:t>セル座標で出力するツール。</a:t>
            </a:r>
          </a:p>
          <a:p>
            <a:r>
              <a:rPr lang="en-US" altLang="ja-JP" sz="2400" b="1" dirty="0" err="1" smtClean="0"/>
              <a:t>cmpstr</a:t>
            </a:r>
            <a:r>
              <a:rPr lang="ja-JP" altLang="en-US" sz="2400" dirty="0"/>
              <a:t>：</a:t>
            </a:r>
            <a:r>
              <a:rPr lang="ja-JP" altLang="en-US" sz="2400" dirty="0" smtClean="0"/>
              <a:t>構造</a:t>
            </a:r>
            <a:r>
              <a:rPr lang="ja-JP" altLang="en-US" sz="2400" dirty="0"/>
              <a:t>最適化の結果ファイルが誤差の</a:t>
            </a:r>
            <a:r>
              <a:rPr lang="ja-JP" altLang="en-US" sz="2400" dirty="0" smtClean="0"/>
              <a:t>範囲で同一</a:t>
            </a:r>
            <a:r>
              <a:rPr lang="ja-JP" altLang="en-US" sz="2400" dirty="0"/>
              <a:t>かチェックするツール</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6</a:t>
            </a:fld>
            <a:endParaRPr kumimoji="1" lang="ja-JP" altLang="en-US"/>
          </a:p>
        </p:txBody>
      </p:sp>
    </p:spTree>
    <p:extLst>
      <p:ext uri="{BB962C8B-B14F-4D97-AF65-F5344CB8AC3E}">
        <p14:creationId xmlns:p14="http://schemas.microsoft.com/office/powerpoint/2010/main" val="10337438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1464"/>
            <a:ext cx="8229600" cy="1143000"/>
          </a:xfrm>
        </p:spPr>
        <p:txBody>
          <a:bodyPr/>
          <a:lstStyle/>
          <a:p>
            <a:r>
              <a:rPr lang="en-US" altLang="ja-JP" dirty="0" err="1" smtClean="0"/>
              <a:t>xTAPP-util</a:t>
            </a:r>
            <a:endParaRPr lang="ja-JP" altLang="en-US" dirty="0"/>
          </a:p>
        </p:txBody>
      </p:sp>
      <p:sp>
        <p:nvSpPr>
          <p:cNvPr id="3" name="コンテンツ プレースホルダ 2"/>
          <p:cNvSpPr>
            <a:spLocks noGrp="1"/>
          </p:cNvSpPr>
          <p:nvPr>
            <p:ph idx="1"/>
          </p:nvPr>
        </p:nvSpPr>
        <p:spPr>
          <a:xfrm>
            <a:off x="457200" y="1753419"/>
            <a:ext cx="8229600" cy="4232202"/>
          </a:xfrm>
        </p:spPr>
        <p:txBody>
          <a:bodyPr>
            <a:normAutofit/>
          </a:bodyPr>
          <a:lstStyle/>
          <a:p>
            <a:pPr>
              <a:spcAft>
                <a:spcPts val="2400"/>
              </a:spcAft>
            </a:pPr>
            <a:r>
              <a:rPr lang="en-US" altLang="ja-JP" sz="2400" b="1" dirty="0" err="1" smtClean="0"/>
              <a:t>fldtool</a:t>
            </a:r>
            <a:r>
              <a:rPr lang="en-US" altLang="ja-JP" sz="2400" dirty="0" smtClean="0"/>
              <a:t>: </a:t>
            </a:r>
            <a:r>
              <a:rPr lang="en-US" altLang="ja-JP" sz="2400" dirty="0" err="1" smtClean="0"/>
              <a:t>xTAPP</a:t>
            </a:r>
            <a:r>
              <a:rPr lang="ja-JP" altLang="en-US" sz="2400" dirty="0" smtClean="0"/>
              <a:t>の各種ファイルを可視化するためのツール群</a:t>
            </a:r>
            <a:endParaRPr lang="en-US" altLang="ja-JP" sz="2400" dirty="0" smtClean="0"/>
          </a:p>
          <a:p>
            <a:pPr>
              <a:spcAft>
                <a:spcPts val="2400"/>
              </a:spcAft>
            </a:pPr>
            <a:r>
              <a:rPr lang="en-US" altLang="ja-JP" sz="2400" b="1" dirty="0" err="1" smtClean="0"/>
              <a:t>mdtool</a:t>
            </a:r>
            <a:r>
              <a:rPr lang="en-US" altLang="ja-JP" sz="2400" dirty="0" smtClean="0"/>
              <a:t>: </a:t>
            </a:r>
            <a:r>
              <a:rPr lang="en-US" altLang="ja-JP" sz="2400" dirty="0" err="1" smtClean="0"/>
              <a:t>xTAPP</a:t>
            </a:r>
            <a:r>
              <a:rPr lang="ja-JP" altLang="en-US" sz="2400" dirty="0" smtClean="0"/>
              <a:t>の分子動力学の記録データを読み出すためのツール群</a:t>
            </a:r>
            <a:endParaRPr lang="en-US" altLang="ja-JP" sz="2400" dirty="0" smtClean="0"/>
          </a:p>
          <a:p>
            <a:pPr>
              <a:spcAft>
                <a:spcPts val="2400"/>
              </a:spcAft>
            </a:pPr>
            <a:r>
              <a:rPr lang="en-US" altLang="ja-JP" sz="2400" b="1" dirty="0" smtClean="0"/>
              <a:t>vbpef2gp-lsda</a:t>
            </a:r>
            <a:r>
              <a:rPr lang="en-US" altLang="ja-JP" sz="2400" dirty="0" smtClean="0"/>
              <a:t>: </a:t>
            </a:r>
            <a:r>
              <a:rPr lang="en-US" altLang="ja-JP" sz="2400" dirty="0" err="1" smtClean="0"/>
              <a:t>xTAPP</a:t>
            </a:r>
            <a:r>
              <a:rPr lang="ja-JP" altLang="en-US" sz="2400" dirty="0" smtClean="0"/>
              <a:t>のバンド計算の結果からバンド図を作成するツール</a:t>
            </a:r>
            <a:endParaRPr lang="en-US" altLang="ja-JP" sz="2400"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7</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の文書</a:t>
            </a:r>
            <a:endParaRPr kumimoji="1" lang="ja-JP" altLang="en-US"/>
          </a:p>
        </p:txBody>
      </p:sp>
      <p:sp>
        <p:nvSpPr>
          <p:cNvPr id="3" name="コンテンツ プレースホルダー 2"/>
          <p:cNvSpPr>
            <a:spLocks noGrp="1"/>
          </p:cNvSpPr>
          <p:nvPr>
            <p:ph idx="1"/>
          </p:nvPr>
        </p:nvSpPr>
        <p:spPr/>
        <p:txBody>
          <a:bodyPr/>
          <a:lstStyle/>
          <a:p>
            <a:r>
              <a:rPr kumimoji="1" lang="ja-JP" altLang="en-US"/>
              <a:t>配布ファイルの</a:t>
            </a:r>
            <a:r>
              <a:rPr kumimoji="1" lang="en-US" altLang="ja-JP"/>
              <a:t>doc</a:t>
            </a:r>
            <a:r>
              <a:rPr kumimoji="1" lang="ja-JP" altLang="en-US"/>
              <a:t>ディレクトリ</a:t>
            </a:r>
            <a:endParaRPr kumimoji="1" lang="en-US" altLang="ja-JP"/>
          </a:p>
          <a:p>
            <a:r>
              <a:rPr lang="en-US" altLang="ja-JP"/>
              <a:t>xTAPP</a:t>
            </a:r>
            <a:r>
              <a:rPr lang="ja-JP" altLang="en-US"/>
              <a:t>公式サイトには</a:t>
            </a:r>
            <a:r>
              <a:rPr lang="en-US" altLang="ja-JP"/>
              <a:t>PDF</a:t>
            </a:r>
            <a:r>
              <a:rPr lang="ja-JP" altLang="en-US"/>
              <a:t>版</a:t>
            </a:r>
            <a:r>
              <a:rPr lang="en-US" altLang="ja-JP"/>
              <a:t/>
            </a:r>
            <a:br>
              <a:rPr lang="en-US" altLang="ja-JP"/>
            </a:br>
            <a:r>
              <a:rPr lang="en-US" altLang="ja-JP" sz="2800"/>
              <a:t>http://xtapp.cp.is.s.u-tokyo.ac.jp/documents.htm</a:t>
            </a:r>
          </a:p>
          <a:p>
            <a:pPr lvl="1"/>
            <a:r>
              <a:rPr lang="ja-JP" altLang="en-US" sz="2400"/>
              <a:t>チュートリアル、プログラムの使い方、入力フォーマット</a:t>
            </a:r>
            <a:endParaRPr lang="en-US" altLang="ja-JP" sz="2400"/>
          </a:p>
          <a:p>
            <a:pPr lvl="1"/>
            <a:r>
              <a:rPr lang="ja-JP" altLang="en-US" sz="2400"/>
              <a:t>実行例：</a:t>
            </a:r>
            <a:r>
              <a:rPr lang="en-US" altLang="ja-JP" sz="2400"/>
              <a:t>Cu</a:t>
            </a:r>
            <a:r>
              <a:rPr lang="ja-JP" altLang="en-US" sz="2400"/>
              <a:t>、</a:t>
            </a:r>
            <a:r>
              <a:rPr lang="en-US" altLang="ja-JP" sz="2400"/>
              <a:t>Cu</a:t>
            </a:r>
            <a:r>
              <a:rPr lang="ja-JP" altLang="en-US" sz="2400"/>
              <a:t>表面、</a:t>
            </a:r>
            <a:r>
              <a:rPr lang="en-US" altLang="ja-JP" sz="2400"/>
              <a:t>Pt(111)-CO</a:t>
            </a:r>
            <a:r>
              <a:rPr lang="ja-JP" altLang="en-US" sz="2400"/>
              <a:t>、</a:t>
            </a:r>
            <a:r>
              <a:rPr lang="en-US" altLang="ja-JP" sz="2400"/>
              <a:t>C6H12</a:t>
            </a:r>
            <a:r>
              <a:rPr lang="ja-JP" altLang="en-US" sz="2400"/>
              <a:t>エネルギー障壁</a:t>
            </a:r>
            <a:endParaRPr lang="en-US" altLang="ja-JP" sz="2400"/>
          </a:p>
          <a:p>
            <a:pPr lvl="1"/>
            <a:r>
              <a:rPr lang="ja-JP" altLang="en-US" sz="2400"/>
              <a:t>実行例：</a:t>
            </a:r>
            <a:r>
              <a:rPr lang="en-US" altLang="ja-JP" sz="2400"/>
              <a:t>phonopy</a:t>
            </a:r>
            <a:r>
              <a:rPr lang="ja-JP" altLang="en-US" sz="2400"/>
              <a:t>との連携による</a:t>
            </a:r>
            <a:r>
              <a:rPr lang="en-US" altLang="ja-JP" sz="2400"/>
              <a:t>Si</a:t>
            </a:r>
            <a:r>
              <a:rPr lang="ja-JP" altLang="en-US" sz="2400"/>
              <a:t>のフォノン分散</a:t>
            </a:r>
            <a:endParaRPr lang="en-US" altLang="ja-JP" sz="2400"/>
          </a:p>
          <a:p>
            <a:pPr lvl="1"/>
            <a:r>
              <a:rPr lang="ja-JP" altLang="en-US" sz="2400"/>
              <a:t>実行例：ワニエ関数</a:t>
            </a:r>
            <a:endParaRPr lang="en-US" altLang="ja-JP" sz="2400"/>
          </a:p>
          <a:p>
            <a:pPr lvl="1"/>
            <a:r>
              <a:rPr lang="ja-JP" altLang="en-US" sz="2400"/>
              <a:t>定式化、開発者向け</a:t>
            </a:r>
            <a:endParaRPr lang="en-US" altLang="ja-JP" sz="240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8</a:t>
            </a:fld>
            <a:endParaRPr kumimoji="1" lang="ja-JP" altLang="en-US"/>
          </a:p>
        </p:txBody>
      </p:sp>
    </p:spTree>
    <p:extLst>
      <p:ext uri="{BB962C8B-B14F-4D97-AF65-F5344CB8AC3E}">
        <p14:creationId xmlns:p14="http://schemas.microsoft.com/office/powerpoint/2010/main" val="134773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のコンパイル</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ja-JP" altLang="en-US" sz="2400" dirty="0" smtClean="0"/>
              <a:t>ソースコードなどの入手</a:t>
            </a:r>
            <a:endParaRPr lang="en-US" altLang="ja-JP" sz="2400" dirty="0"/>
          </a:p>
          <a:p>
            <a:pPr lvl="1">
              <a:lnSpc>
                <a:spcPct val="110000"/>
              </a:lnSpc>
            </a:pPr>
            <a:r>
              <a:rPr lang="en-US" altLang="ja-JP" sz="2000" b="1" dirty="0" err="1" smtClean="0"/>
              <a:t>xTAPP</a:t>
            </a:r>
            <a:r>
              <a:rPr lang="en-US" altLang="ja-JP" sz="2000" b="1" dirty="0" smtClean="0"/>
              <a:t> </a:t>
            </a:r>
            <a:r>
              <a:rPr lang="ja-JP" altLang="en-US" sz="2000" b="1" dirty="0"/>
              <a:t>公式</a:t>
            </a:r>
            <a:r>
              <a:rPr lang="ja-JP" altLang="en-US" sz="2000" b="1" dirty="0" smtClean="0"/>
              <a:t>サイト</a:t>
            </a:r>
            <a:r>
              <a:rPr lang="ja-JP" altLang="ja-JP" sz="2000" dirty="0" smtClean="0"/>
              <a:t> </a:t>
            </a:r>
            <a:r>
              <a:rPr lang="en-US" altLang="ja-JP" sz="2000" dirty="0" smtClean="0">
                <a:hlinkClick r:id="rId2"/>
              </a:rPr>
              <a:t>http</a:t>
            </a:r>
            <a:r>
              <a:rPr lang="en-US" altLang="ja-JP" sz="2000" dirty="0">
                <a:hlinkClick r:id="rId2"/>
              </a:rPr>
              <a:t>://xtapp.cp.is.s.u-</a:t>
            </a:r>
            <a:r>
              <a:rPr lang="en-US" altLang="ja-JP" sz="2000" dirty="0" smtClean="0">
                <a:hlinkClick r:id="rId2"/>
              </a:rPr>
              <a:t>tokyo.ac.jp</a:t>
            </a:r>
            <a:endParaRPr lang="en-US" altLang="ja-JP" sz="2000" dirty="0"/>
          </a:p>
          <a:p>
            <a:pPr lvl="1">
              <a:lnSpc>
                <a:spcPct val="110000"/>
              </a:lnSpc>
            </a:pPr>
            <a:r>
              <a:rPr lang="en-US" altLang="ja-JP" sz="2000" b="1" dirty="0" err="1" smtClean="0"/>
              <a:t>MateriApps</a:t>
            </a:r>
            <a:r>
              <a:rPr lang="ja-JP" altLang="en-US" sz="2000" b="1" dirty="0" smtClean="0"/>
              <a:t>のサイト</a:t>
            </a:r>
            <a:r>
              <a:rPr lang="ja-JP" altLang="ja-JP" sz="2000" dirty="0" smtClean="0"/>
              <a:t> </a:t>
            </a:r>
            <a:r>
              <a:rPr lang="en-US" altLang="ja-JP" sz="2000" dirty="0" smtClean="0">
                <a:hlinkClick r:id="rId3"/>
              </a:rPr>
              <a:t>http</a:t>
            </a:r>
            <a:r>
              <a:rPr lang="en-US" altLang="ja-JP" sz="2000" dirty="0">
                <a:hlinkClick r:id="rId3"/>
              </a:rPr>
              <a:t>://ma.cms-initiative.jp/</a:t>
            </a:r>
            <a:r>
              <a:rPr lang="en-US" altLang="ja-JP" sz="2000" dirty="0" smtClean="0">
                <a:hlinkClick r:id="rId3"/>
              </a:rPr>
              <a:t>ja</a:t>
            </a:r>
            <a:endParaRPr lang="en-US" altLang="ja-JP" sz="2000" dirty="0" smtClean="0"/>
          </a:p>
          <a:p>
            <a:pPr lvl="2">
              <a:lnSpc>
                <a:spcPct val="110000"/>
              </a:lnSpc>
            </a:pPr>
            <a:r>
              <a:rPr lang="ja-JP" altLang="en-US" sz="1600" dirty="0" smtClean="0">
                <a:solidFill>
                  <a:srgbClr val="F79646"/>
                </a:solidFill>
              </a:rPr>
              <a:t>日本語フォーラムがあるので質問はなんでもこちらに</a:t>
            </a:r>
            <a:endParaRPr lang="en-US" altLang="ja-JP" sz="1600" dirty="0">
              <a:solidFill>
                <a:srgbClr val="F79646"/>
              </a:solidFill>
            </a:endParaRPr>
          </a:p>
          <a:p>
            <a:pPr>
              <a:lnSpc>
                <a:spcPct val="110000"/>
              </a:lnSpc>
            </a:pPr>
            <a:r>
              <a:rPr lang="ja-JP" altLang="en-US" sz="2400" dirty="0" smtClean="0"/>
              <a:t>動作環境</a:t>
            </a:r>
            <a:endParaRPr lang="en-US" altLang="ja-JP" sz="2400" dirty="0"/>
          </a:p>
          <a:p>
            <a:pPr lvl="1">
              <a:lnSpc>
                <a:spcPct val="110000"/>
              </a:lnSpc>
            </a:pPr>
            <a:r>
              <a:rPr lang="en-US" altLang="ja-JP" sz="2000" dirty="0" smtClean="0"/>
              <a:t>Fortran90</a:t>
            </a:r>
            <a:r>
              <a:rPr lang="ja-JP" altLang="en-US" sz="2000" dirty="0"/>
              <a:t>（</a:t>
            </a:r>
            <a:r>
              <a:rPr lang="en-US" altLang="ja-JP" sz="2000" dirty="0" err="1"/>
              <a:t>intel</a:t>
            </a:r>
            <a:r>
              <a:rPr lang="en-US" altLang="ja-JP" sz="2000" dirty="0"/>
              <a:t> </a:t>
            </a:r>
            <a:r>
              <a:rPr lang="en-US" altLang="ja-JP" sz="2000" dirty="0" smtClean="0"/>
              <a:t>Fortran</a:t>
            </a:r>
            <a:r>
              <a:rPr lang="ja-JP" altLang="en-US" sz="2000" dirty="0" smtClean="0"/>
              <a:t>が高性能だが</a:t>
            </a:r>
            <a:r>
              <a:rPr lang="en-US" altLang="ja-JP" sz="2000" dirty="0" err="1" smtClean="0"/>
              <a:t>gfortran</a:t>
            </a:r>
            <a:r>
              <a:rPr lang="ja-JP" altLang="en-US" sz="2000" dirty="0" smtClean="0"/>
              <a:t>でも良い）</a:t>
            </a:r>
            <a:endParaRPr lang="en-US" altLang="ja-JP" sz="2000" dirty="0"/>
          </a:p>
          <a:p>
            <a:pPr lvl="1">
              <a:lnSpc>
                <a:spcPct val="110000"/>
              </a:lnSpc>
            </a:pPr>
            <a:r>
              <a:rPr lang="en-US" altLang="ja-JP" sz="2000" dirty="0" smtClean="0"/>
              <a:t>MPI</a:t>
            </a:r>
            <a:r>
              <a:rPr lang="ja-JP" altLang="en-US" sz="2000" dirty="0"/>
              <a:t>（</a:t>
            </a:r>
            <a:r>
              <a:rPr lang="en-US" altLang="ja-JP" sz="2000" dirty="0" err="1"/>
              <a:t>OpenMPI</a:t>
            </a:r>
            <a:r>
              <a:rPr lang="ja-JP" altLang="en-US" sz="2000" dirty="0" smtClean="0"/>
              <a:t>など</a:t>
            </a:r>
            <a:r>
              <a:rPr lang="en-US" altLang="ja-JP" sz="2000" dirty="0" smtClean="0"/>
              <a:t>)</a:t>
            </a:r>
          </a:p>
          <a:p>
            <a:pPr lvl="1">
              <a:lnSpc>
                <a:spcPct val="110000"/>
              </a:lnSpc>
            </a:pPr>
            <a:r>
              <a:rPr lang="en-US" altLang="ja-JP" sz="2000" dirty="0" smtClean="0"/>
              <a:t>UNIX</a:t>
            </a:r>
            <a:r>
              <a:rPr lang="ja-JP" altLang="en-US" sz="2000" dirty="0"/>
              <a:t>系の環境</a:t>
            </a:r>
            <a:r>
              <a:rPr lang="ja-JP" altLang="en-US" sz="2000" dirty="0" smtClean="0"/>
              <a:t>で動作。</a:t>
            </a:r>
            <a:r>
              <a:rPr lang="en-US" altLang="ja-JP" sz="2000" dirty="0" err="1" smtClean="0"/>
              <a:t>OpenMP</a:t>
            </a:r>
            <a:r>
              <a:rPr lang="ja-JP" altLang="en-US" sz="2000" dirty="0"/>
              <a:t>が使えることが</a:t>
            </a:r>
            <a:r>
              <a:rPr lang="ja-JP" altLang="en-US" sz="2000" dirty="0" smtClean="0"/>
              <a:t>望ましい。</a:t>
            </a:r>
            <a:endParaRPr lang="en-US" altLang="ja-JP" sz="2000" dirty="0" smtClean="0"/>
          </a:p>
          <a:p>
            <a:pPr>
              <a:lnSpc>
                <a:spcPct val="110000"/>
              </a:lnSpc>
            </a:pPr>
            <a:r>
              <a:rPr lang="ja-JP" altLang="en-US" sz="2400" dirty="0" smtClean="0"/>
              <a:t>コンパイル時の設定（ほとんど必要ない）：</a:t>
            </a:r>
            <a:r>
              <a:rPr lang="en-US" altLang="en-US" sz="2400" dirty="0" smtClean="0"/>
              <a:t> </a:t>
            </a:r>
            <a:r>
              <a:rPr lang="en-US" altLang="ja-JP" sz="2400" dirty="0" smtClean="0"/>
              <a:t>config90</a:t>
            </a:r>
            <a:r>
              <a:rPr lang="en-US" altLang="ja-JP" sz="2400" dirty="0"/>
              <a:t>.</a:t>
            </a:r>
            <a:r>
              <a:rPr lang="en-US" altLang="ja-JP" sz="2400" dirty="0" smtClean="0"/>
              <a:t>h</a:t>
            </a:r>
            <a:r>
              <a:rPr lang="ja-JP" altLang="en-US" sz="2400" dirty="0" smtClean="0"/>
              <a:t>、</a:t>
            </a:r>
            <a:r>
              <a:rPr lang="en-US" altLang="ja-JP" sz="2400" dirty="0" err="1" smtClean="0"/>
              <a:t>config.h</a:t>
            </a:r>
            <a:endParaRPr lang="en-US" altLang="ja-JP" sz="2400" dirty="0" smtClean="0"/>
          </a:p>
          <a:p>
            <a:pPr>
              <a:lnSpc>
                <a:spcPct val="110000"/>
              </a:lnSpc>
            </a:pPr>
            <a:r>
              <a:rPr lang="ja-JP" altLang="en-US" sz="2400" dirty="0" smtClean="0"/>
              <a:t>高性能なB</a:t>
            </a:r>
            <a:r>
              <a:rPr lang="ja-JP" altLang="ja-JP" sz="2400" dirty="0" smtClean="0"/>
              <a:t>L</a:t>
            </a:r>
            <a:r>
              <a:rPr lang="en-US" altLang="ja-JP" sz="2400" dirty="0" smtClean="0"/>
              <a:t>AS</a:t>
            </a:r>
            <a:r>
              <a:rPr lang="ja-JP" altLang="en-US" sz="2400" dirty="0"/>
              <a:t>ライブラリと</a:t>
            </a:r>
            <a:r>
              <a:rPr lang="en-US" altLang="ja-JP" sz="2400" dirty="0"/>
              <a:t>FFT</a:t>
            </a:r>
            <a:r>
              <a:rPr lang="ja-JP" altLang="en-US" sz="2400" dirty="0" smtClean="0"/>
              <a:t>ライブラリがあると良い。</a:t>
            </a:r>
            <a:endParaRPr lang="en-US" altLang="ja-JP" sz="2400" dirty="0" smtClean="0"/>
          </a:p>
          <a:p>
            <a:pPr lvl="1">
              <a:lnSpc>
                <a:spcPct val="110000"/>
              </a:lnSpc>
            </a:pPr>
            <a:r>
              <a:rPr lang="en-US" altLang="ja-JP" sz="2000" dirty="0" smtClean="0"/>
              <a:t>Intel MKL (</a:t>
            </a:r>
            <a:r>
              <a:rPr lang="ja-JP" altLang="en-US" sz="2000" dirty="0" smtClean="0"/>
              <a:t>有償、ただし学生向けは無償</a:t>
            </a:r>
            <a:r>
              <a:rPr lang="en-US" altLang="ja-JP" sz="2000" dirty="0" smtClean="0"/>
              <a:t>)</a:t>
            </a:r>
          </a:p>
          <a:p>
            <a:pPr lvl="1">
              <a:lnSpc>
                <a:spcPct val="110000"/>
              </a:lnSpc>
            </a:pPr>
            <a:r>
              <a:rPr lang="en-US" altLang="ja-JP" sz="2000" dirty="0" err="1" smtClean="0"/>
              <a:t>OpenBLAS</a:t>
            </a:r>
            <a:r>
              <a:rPr lang="en-US" altLang="ja-JP" sz="2000" dirty="0" smtClean="0"/>
              <a:t>, FFTW (</a:t>
            </a:r>
            <a:r>
              <a:rPr lang="ja-JP" altLang="en-US" sz="2000" dirty="0" smtClean="0"/>
              <a:t>無償</a:t>
            </a:r>
            <a:r>
              <a:rPr lang="en-US" altLang="ja-JP" sz="2000" dirty="0" smtClean="0"/>
              <a:t>)</a:t>
            </a:r>
            <a:endParaRPr lang="en-US" altLang="ja-JP" sz="2000" dirty="0"/>
          </a:p>
          <a:p>
            <a:pPr marL="0" indent="0">
              <a:lnSpc>
                <a:spcPct val="110000"/>
              </a:lnSpc>
              <a:buNone/>
            </a:pPr>
            <a:endParaRPr lang="en-US" altLang="ja-JP" sz="24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9</a:t>
            </a:fld>
            <a:endParaRPr kumimoji="1" lang="ja-JP" altLang="en-US"/>
          </a:p>
        </p:txBody>
      </p:sp>
    </p:spTree>
    <p:extLst>
      <p:ext uri="{BB962C8B-B14F-4D97-AF65-F5344CB8AC3E}">
        <p14:creationId xmlns:p14="http://schemas.microsoft.com/office/powerpoint/2010/main" val="16195866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4595</TotalTime>
  <Words>4183</Words>
  <Application>Microsoft Macintosh PowerPoint</Application>
  <PresentationFormat>画面に合わせる (4:3)</PresentationFormat>
  <Paragraphs>695</Paragraphs>
  <Slides>56</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56</vt:i4>
      </vt:variant>
    </vt:vector>
  </HeadingPairs>
  <TitlesOfParts>
    <vt:vector size="58" baseType="lpstr">
      <vt:lpstr>ホワイト</vt:lpstr>
      <vt:lpstr>数式</vt:lpstr>
      <vt:lpstr>￼CCMSハンズオン：xTAPP 講習会</vt:lpstr>
      <vt:lpstr>xTAPPの概要の解説</vt:lpstr>
      <vt:lpstr>xTAPPについて</vt:lpstr>
      <vt:lpstr>xTAPPの実行ファイル（１）</vt:lpstr>
      <vt:lpstr>xTAPPの実行ファイル（２）</vt:lpstr>
      <vt:lpstr>xTAPPの実行ファイル（３）</vt:lpstr>
      <vt:lpstr>xTAPP-util</vt:lpstr>
      <vt:lpstr>xTAPPの文書</vt:lpstr>
      <vt:lpstr>xTAPPのコンパイル</vt:lpstr>
      <vt:lpstr>xTAPPの並列実行</vt:lpstr>
      <vt:lpstr>xTAPPの実行とVirtualBox</vt:lpstr>
      <vt:lpstr>xTAPPの実行テスト（１）</vt:lpstr>
      <vt:lpstr>xTAPPの実行テスト（２）</vt:lpstr>
      <vt:lpstr>xTAPPのinputファイル</vt:lpstr>
      <vt:lpstr>xTAPPのinputファイルの例</vt:lpstr>
      <vt:lpstr>xTAPPのinputファイルの例</vt:lpstr>
      <vt:lpstr>xTAPPのinputファイルの例</vt:lpstr>
      <vt:lpstr>xTAPPのinputファイルの例</vt:lpstr>
      <vt:lpstr>xTAPPのinputファイル（１）</vt:lpstr>
      <vt:lpstr>xTAPPのinputファイル（２）</vt:lpstr>
      <vt:lpstr>xTAPPのinputファイル（３）</vt:lpstr>
      <vt:lpstr>xTAPPのk点の取り方</vt:lpstr>
      <vt:lpstr>ログの確認</vt:lpstr>
      <vt:lpstr>計算結果のサマリ（*.strファイル）</vt:lpstr>
      <vt:lpstr>計算結果のサマリ（*.strファイル）</vt:lpstr>
      <vt:lpstr>原子構造の可視化</vt:lpstr>
      <vt:lpstr>電子密度、局所ポテンシャルの可視化</vt:lpstr>
      <vt:lpstr>バンド図のデータ（*.band)</vt:lpstr>
      <vt:lpstr>Tutorial Cu（１）</vt:lpstr>
      <vt:lpstr>Tutorial Cu（２）</vt:lpstr>
      <vt:lpstr>Tutorial Cu（３）</vt:lpstr>
      <vt:lpstr>Tutorial Cu（４）</vt:lpstr>
      <vt:lpstr>Tutorial Cu（５）</vt:lpstr>
      <vt:lpstr>Tutorial Cu（６）</vt:lpstr>
      <vt:lpstr>Tutorial Cu（７）</vt:lpstr>
      <vt:lpstr>Tutorial Cu（８）</vt:lpstr>
      <vt:lpstr>Tutorial Cu（９）</vt:lpstr>
      <vt:lpstr>Tutorial Cu（１０）</vt:lpstr>
      <vt:lpstr>OpenDXによる可視化（１）</vt:lpstr>
      <vt:lpstr>OpenDXによる可視化（２）</vt:lpstr>
      <vt:lpstr>OpenDXによる可視化（３）</vt:lpstr>
      <vt:lpstr>構造最適化</vt:lpstr>
      <vt:lpstr>セルを動かす（１）</vt:lpstr>
      <vt:lpstr>セルを動かす（２）</vt:lpstr>
      <vt:lpstr>スピン軌道相互作用、ノンコリニア磁性</vt:lpstr>
      <vt:lpstr>UNIX commands</vt:lpstr>
      <vt:lpstr>第一原理的電子状態計算</vt:lpstr>
      <vt:lpstr>第一原理計算の意義 </vt:lpstr>
      <vt:lpstr>Kohn-Sham方程式</vt:lpstr>
      <vt:lpstr>Excの近似</vt:lpstr>
      <vt:lpstr>局所密度近似：実験との対応</vt:lpstr>
      <vt:lpstr>密度汎関数法の特徴</vt:lpstr>
      <vt:lpstr>Hamiltonianの関数形</vt:lpstr>
      <vt:lpstr>対応の一つ: 擬ポテシャル法</vt:lpstr>
      <vt:lpstr>平面波基底による計算</vt:lpstr>
      <vt:lpstr>平面波基底の良い点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￼xTAPPチュートリアル 第３回CMSI神戸ハンズオン</dc:title>
  <dc:creator>Yoshizawa Kanako</dc:creator>
  <cp:lastModifiedBy>吉本 芳英</cp:lastModifiedBy>
  <cp:revision>568</cp:revision>
  <dcterms:created xsi:type="dcterms:W3CDTF">2014-02-25T10:14:59Z</dcterms:created>
  <dcterms:modified xsi:type="dcterms:W3CDTF">2017-10-25T16:27:35Z</dcterms:modified>
</cp:coreProperties>
</file>