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0" r:id="rId2"/>
    <p:sldId id="289" r:id="rId3"/>
    <p:sldId id="288" r:id="rId4"/>
    <p:sldId id="291" r:id="rId5"/>
    <p:sldId id="292" r:id="rId6"/>
    <p:sldId id="293" r:id="rId7"/>
    <p:sldId id="294" r:id="rId8"/>
    <p:sldId id="295" r:id="rId9"/>
    <p:sldId id="296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23" r:id="rId18"/>
    <p:sldId id="324" r:id="rId19"/>
    <p:sldId id="332" r:id="rId20"/>
    <p:sldId id="331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CC1B-517A-1049-A8BD-3F350744D516}" type="datetimeFigureOut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B88A-56B9-4E42-A9CD-FD8777F62E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22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F0E0A-B150-354E-BA42-2968E1F2CCCC}" type="datetimeFigureOut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8FA52-6648-3346-AD91-4A0FC4E5F15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9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76F-B81B-2F4B-8CA6-21D16C53F494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0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4285-B3CE-8949-8928-9B8545C9978E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3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5F5E-FB0B-604D-8519-17A2B51CB686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25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A298-DA9B-F843-A84C-EFE7B8E1DA69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9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863-EABB-4C4F-85D8-437068DE0263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2E9A-50CB-FC4F-A196-86E924BC7555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36C-AA5A-8E4F-8EED-EB4941F86D0F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1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AD07-F659-8E44-9D75-1D299EA213D3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BE9-4E55-8A4A-BE86-1163B07F2644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283-964F-6547-BDD0-8F0907B075C2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099-F4DC-C347-BE90-81B1D550CB6B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TAPIOCA-log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31" y="81018"/>
            <a:ext cx="2225040" cy="54356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2F15-7AB8-2B4E-B4D6-A1A32F69A80B}" type="datetime1">
              <a:rPr kumimoji="1" lang="ja-JP" altLang="en-US" smtClean="0"/>
              <a:pPr/>
              <a:t>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800" y="1201043"/>
            <a:ext cx="8255000" cy="239940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￼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CCMS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ハンズオン：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xTAPP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講習会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のチュートリアル）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8650" y="3886200"/>
            <a:ext cx="7886700" cy="2470150"/>
          </a:xfrm>
        </p:spPr>
        <p:txBody>
          <a:bodyPr>
            <a:normAutofit/>
          </a:bodyPr>
          <a:lstStyle/>
          <a:p>
            <a:r>
              <a:rPr lang="ja-JP" altLang="en-US" dirty="0"/>
              <a:t>吉本芳英（東大院情報理工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吉澤</a:t>
            </a:r>
            <a:r>
              <a:rPr lang="ja-JP" altLang="en-US" dirty="0"/>
              <a:t>香奈子（高度情報科学技術研究機構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740" y="141111"/>
            <a:ext cx="45725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201</a:t>
            </a:r>
            <a:r>
              <a:rPr lang="en-US" altLang="ja-JP" sz="1600" dirty="0" smtClean="0"/>
              <a:t>7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月</a:t>
            </a:r>
            <a:r>
              <a:rPr lang="en-US" altLang="ja-JP" sz="1600" dirty="0" smtClean="0"/>
              <a:t>26</a:t>
            </a:r>
            <a:r>
              <a:rPr lang="ja-JP" altLang="en-US" sz="1600" dirty="0" smtClean="0"/>
              <a:t>日</a:t>
            </a:r>
            <a:r>
              <a:rPr lang="en-US" altLang="ja-JP" sz="1600" dirty="0" smtClean="0"/>
              <a:t>(</a:t>
            </a:r>
            <a:r>
              <a:rPr lang="en-US" altLang="en-US" sz="1600" dirty="0" smtClean="0"/>
              <a:t>木</a:t>
            </a:r>
            <a:r>
              <a:rPr lang="en-US" altLang="ja-JP" sz="1600" dirty="0" smtClean="0"/>
              <a:t>)</a:t>
            </a:r>
          </a:p>
          <a:p>
            <a:r>
              <a:rPr lang="ja-JP" altLang="en-US" sz="1600" dirty="0"/>
              <a:t>東京大学柏の葉キャンパス駅前サテライト</a:t>
            </a:r>
            <a:r>
              <a:rPr lang="en-US" altLang="ja-JP" sz="1600" dirty="0"/>
              <a:t>205</a:t>
            </a:r>
            <a:r>
              <a:rPr lang="ja-JP" altLang="en-US" sz="1600" dirty="0"/>
              <a:t>号室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24209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5" name="図 4" descr="スクリーンショット 2014-01-22 0.33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457200" y="2149792"/>
            <a:ext cx="1910073" cy="2418080"/>
          </a:xfrm>
          <a:prstGeom prst="rect">
            <a:avLst/>
          </a:prstGeom>
        </p:spPr>
      </p:pic>
      <p:pic>
        <p:nvPicPr>
          <p:cNvPr id="6" name="図 5" descr="スクリーンショット 2014-01-22 0.3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149792"/>
            <a:ext cx="6298565" cy="44164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41197" y="1351260"/>
            <a:ext cx="518048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﻿</a:t>
            </a:r>
            <a:r>
              <a:rPr lang="en-US" altLang="ja-JP" sz="2400" dirty="0"/>
              <a:t>/</a:t>
            </a:r>
            <a:r>
              <a:rPr lang="en-US" altLang="ja-JP" sz="2400" dirty="0" err="1"/>
              <a:t>usr</a:t>
            </a:r>
            <a:r>
              <a:rPr lang="en-US" altLang="ja-JP" sz="2400" dirty="0"/>
              <a:t>/share/tapioca/sample/</a:t>
            </a:r>
            <a:r>
              <a:rPr lang="en-US" altLang="ja-JP" sz="2400" dirty="0" err="1" smtClean="0"/>
              <a:t>Si.cg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を開く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891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 2014-01-22 0.4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0553"/>
            <a:ext cx="7022592" cy="4852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95996" y="1358507"/>
            <a:ext cx="6893804" cy="53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200" dirty="0" smtClean="0"/>
              <a:t>[Lattice settings] dialog box </a:t>
            </a:r>
            <a:r>
              <a:rPr lang="ja-JP" altLang="en-US" sz="2200" dirty="0" smtClean="0"/>
              <a:t>の</a:t>
            </a:r>
            <a:r>
              <a:rPr lang="en-US" altLang="ja-JP" sz="2200" dirty="0" smtClean="0"/>
              <a:t> [</a:t>
            </a:r>
            <a:r>
              <a:rPr lang="en-US" altLang="ja-JP" sz="2200" dirty="0" err="1" smtClean="0"/>
              <a:t>Brillouin</a:t>
            </a:r>
            <a:r>
              <a:rPr lang="en-US" altLang="ja-JP" sz="2200" dirty="0" smtClean="0"/>
              <a:t>] </a:t>
            </a:r>
            <a:r>
              <a:rPr lang="ja-JP" altLang="en-US" sz="2200" dirty="0" smtClean="0"/>
              <a:t>選択</a:t>
            </a:r>
            <a:endParaRPr lang="en-US" altLang="ja-JP" sz="19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412564" y="5335293"/>
            <a:ext cx="2623236" cy="2088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552264" y="2164996"/>
            <a:ext cx="654736" cy="229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（３）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8" name="図 7" descr="スクリーンショット 2014-01-21 15.4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417637"/>
            <a:ext cx="7828609" cy="530383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164664" y="3582692"/>
            <a:ext cx="1569136" cy="1497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879632" y="1695096"/>
            <a:ext cx="654736" cy="229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30064" y="2401592"/>
            <a:ext cx="2851836" cy="118109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086600" y="2922293"/>
            <a:ext cx="419100" cy="3289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79632" y="4146114"/>
            <a:ext cx="25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Set the path by double click 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81900" y="2922293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Input 10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>
            <a:endCxn id="12" idx="1"/>
          </p:cNvCxnSpPr>
          <p:nvPr/>
        </p:nvCxnSpPr>
        <p:spPr>
          <a:xfrm>
            <a:off x="3749332" y="4292600"/>
            <a:ext cx="1130300" cy="227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71500" y="6259150"/>
            <a:ext cx="3606800" cy="2940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7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1-21 15.4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316990"/>
            <a:ext cx="7165340" cy="55060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（４）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02511" y="3035814"/>
            <a:ext cx="2040689" cy="5582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130800" y="6369057"/>
            <a:ext cx="21844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1200" y="1892806"/>
            <a:ext cx="2120900" cy="5836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360111" y="1571913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27200" y="1843299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Set ‘none’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15.4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278242"/>
            <a:ext cx="6807200" cy="55416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（５）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953000" y="6407157"/>
            <a:ext cx="20828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1200" y="1829306"/>
            <a:ext cx="2032000" cy="4947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02611" y="1543626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11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15.5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78890"/>
            <a:ext cx="6795262" cy="55511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（６）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5300" y="6445250"/>
            <a:ext cx="2184400" cy="196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838700" y="6419857"/>
            <a:ext cx="21844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838700" y="5042406"/>
            <a:ext cx="2032000" cy="7360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45122" y="5310399"/>
            <a:ext cx="174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 </a:t>
            </a:r>
            <a:r>
              <a:rPr lang="en-US" altLang="ja-JP" sz="1600" b="1" dirty="0" err="1">
                <a:solidFill>
                  <a:srgbClr val="FF0000"/>
                </a:solidFill>
              </a:rPr>
              <a:t>initial_lpt</a:t>
            </a:r>
            <a:r>
              <a:rPr lang="en-US" altLang="ja-JP" sz="1600" b="1" dirty="0">
                <a:solidFill>
                  <a:srgbClr val="FF0000"/>
                </a:solidFill>
              </a:rPr>
              <a:t> = 1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6011" y="1543626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6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5-05-19 9.1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5059993"/>
            <a:ext cx="7747000" cy="927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95996" y="1394007"/>
            <a:ext cx="8539534" cy="12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200" dirty="0" smtClean="0"/>
              <a:t>[file] menu </a:t>
            </a:r>
            <a:r>
              <a:rPr lang="ja-JP" altLang="en-US" sz="2200" dirty="0" smtClean="0"/>
              <a:t>を開く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[Save </a:t>
            </a:r>
            <a:r>
              <a:rPr lang="en-US" altLang="ja-JP" sz="2200" dirty="0" err="1" smtClean="0"/>
              <a:t>xTAPP</a:t>
            </a:r>
            <a:r>
              <a:rPr lang="en-US" altLang="ja-JP" sz="2200" dirty="0" smtClean="0"/>
              <a:t> input file] </a:t>
            </a:r>
            <a:r>
              <a:rPr lang="ja-JP" altLang="en-US" sz="2200" dirty="0" smtClean="0"/>
              <a:t>を選択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input file (</a:t>
            </a:r>
            <a:r>
              <a:rPr lang="en-US" altLang="ja-JP" sz="2200" u="sng" dirty="0" err="1" smtClean="0"/>
              <a:t>Si.pef</a:t>
            </a:r>
            <a:r>
              <a:rPr lang="en-US" altLang="ja-JP" sz="2200" dirty="0" smtClean="0"/>
              <a:t>) </a:t>
            </a:r>
            <a:r>
              <a:rPr lang="ja-JP" altLang="en-US" sz="2200" dirty="0" smtClean="0"/>
              <a:t>を出力</a:t>
            </a:r>
            <a:endParaRPr lang="en-US" altLang="ja-JP" sz="1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450" y="6156295"/>
            <a:ext cx="48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例</a:t>
            </a:r>
            <a:r>
              <a:rPr lang="en-US" altLang="ja-JP" sz="2000" dirty="0"/>
              <a:t>: $HOME/</a:t>
            </a:r>
            <a:r>
              <a:rPr lang="en-US" altLang="ja-JP" sz="2000" dirty="0" err="1"/>
              <a:t>xtapp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si</a:t>
            </a:r>
            <a:r>
              <a:rPr lang="en-US" altLang="ja-JP" sz="2000" dirty="0" smtClean="0"/>
              <a:t> </a:t>
            </a:r>
            <a:r>
              <a:rPr kumimoji="1" lang="ja-JP" altLang="en-US" sz="2000" dirty="0" smtClean="0"/>
              <a:t>に</a:t>
            </a:r>
            <a:r>
              <a:rPr kumimoji="1" lang="en-US" altLang="ja-JP" sz="2000" dirty="0" smtClean="0"/>
              <a:t> </a:t>
            </a:r>
            <a:r>
              <a:rPr kumimoji="1" lang="en-US" altLang="ja-JP" sz="2000" u="sng" dirty="0" err="1" smtClean="0"/>
              <a:t>Si.pef</a:t>
            </a:r>
            <a:r>
              <a:rPr kumimoji="1" lang="en-US" altLang="ja-JP" sz="2000" u="sng" dirty="0" smtClean="0"/>
              <a:t> </a:t>
            </a:r>
            <a:r>
              <a:rPr kumimoji="1" lang="ja-JP" altLang="en-US" sz="2000" dirty="0" smtClean="0"/>
              <a:t>をセーブ</a:t>
            </a:r>
            <a:endParaRPr kumimoji="1" lang="ja-JP" altLang="en-US" sz="2000" dirty="0"/>
          </a:p>
        </p:txBody>
      </p:sp>
      <p:pic>
        <p:nvPicPr>
          <p:cNvPr id="5" name="図 4" descr="スクリーンショット 2014-01-21 15.3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647644"/>
            <a:ext cx="1715770" cy="209804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270000" y="5193942"/>
            <a:ext cx="5642660" cy="305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16960" y="1387924"/>
            <a:ext cx="3791400" cy="7078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TAPIOCA</a:t>
            </a:r>
            <a:r>
              <a:rPr kumimoji="1" lang="ja-JP" altLang="en-US" sz="2000" dirty="0" smtClean="0"/>
              <a:t>を用いて</a:t>
            </a:r>
            <a:endParaRPr kumimoji="1" lang="en-US" altLang="ja-JP" sz="2000" dirty="0" smtClean="0"/>
          </a:p>
          <a:p>
            <a:r>
              <a:rPr lang="en-US" altLang="ja-JP" sz="2000" dirty="0" err="1" smtClean="0"/>
              <a:t>vbpef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用の入力ファルを作成した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738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2-26 5.3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26" y="1423227"/>
            <a:ext cx="4605020" cy="52984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altLang="ja-JP" dirty="0" err="1" smtClean="0">
                <a:solidFill>
                  <a:schemeClr val="accent1">
                    <a:lumMod val="50000"/>
                  </a:schemeClr>
                </a:solidFill>
              </a:rPr>
              <a:t>Supercell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１）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837" y="1368606"/>
            <a:ext cx="4036129" cy="308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dirty="0" smtClean="0"/>
              <a:t>input </a:t>
            </a:r>
            <a:r>
              <a:rPr lang="en-US" altLang="ja-JP" sz="2200" dirty="0"/>
              <a:t>file (</a:t>
            </a:r>
            <a:r>
              <a:rPr lang="en-US" altLang="ja-JP" sz="2200" dirty="0" err="1"/>
              <a:t>Si.cg</a:t>
            </a:r>
            <a:r>
              <a:rPr lang="en-US" altLang="ja-JP" sz="2200" dirty="0" smtClean="0"/>
              <a:t>) </a:t>
            </a:r>
            <a:r>
              <a:rPr lang="ja-JP" altLang="en-US" sz="2200" dirty="0" smtClean="0"/>
              <a:t>を開く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 smtClean="0"/>
              <a:t>[</a:t>
            </a:r>
            <a:r>
              <a:rPr lang="en-US" altLang="ja-JP" sz="2200" dirty="0"/>
              <a:t>file] </a:t>
            </a:r>
            <a:r>
              <a:rPr lang="en-US" altLang="ja-JP" sz="2200" dirty="0" smtClean="0"/>
              <a:t>menu </a:t>
            </a:r>
            <a:r>
              <a:rPr lang="ja-JP" altLang="en-US" sz="2200" dirty="0" smtClean="0"/>
              <a:t>の</a:t>
            </a:r>
            <a:r>
              <a:rPr lang="en-US" altLang="ja-JP" sz="2200" dirty="0" smtClean="0"/>
              <a:t> </a:t>
            </a:r>
            <a:br>
              <a:rPr lang="en-US" altLang="ja-JP" sz="2200" dirty="0" smtClean="0"/>
            </a:br>
            <a:r>
              <a:rPr lang="en-US" altLang="ja-JP" sz="2200" dirty="0" smtClean="0"/>
              <a:t>[</a:t>
            </a:r>
            <a:r>
              <a:rPr lang="en-US" altLang="ja-JP" sz="2200" dirty="0"/>
              <a:t>Load </a:t>
            </a:r>
            <a:r>
              <a:rPr lang="en-US" altLang="ja-JP" sz="2200" dirty="0" err="1" smtClean="0"/>
              <a:t>xTAPP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config</a:t>
            </a:r>
            <a:r>
              <a:rPr lang="en-US" altLang="ja-JP" sz="2200" dirty="0" smtClean="0"/>
              <a:t> file] </a:t>
            </a:r>
            <a:br>
              <a:rPr lang="en-US" altLang="ja-JP" sz="2200" dirty="0" smtClean="0"/>
            </a:br>
            <a:r>
              <a:rPr lang="ja-JP" altLang="en-US" sz="2200" dirty="0" smtClean="0"/>
              <a:t>を選択</a:t>
            </a:r>
            <a:r>
              <a:rPr lang="en-US" altLang="ja-JP" sz="1900" dirty="0" smtClean="0"/>
              <a:t/>
            </a:r>
            <a:br>
              <a:rPr lang="en-US" altLang="ja-JP" sz="1900" dirty="0" smtClean="0"/>
            </a:br>
            <a:endParaRPr lang="en-US" altLang="ja-JP" sz="2200" dirty="0"/>
          </a:p>
          <a:p>
            <a:r>
              <a:rPr lang="en-US" altLang="ja-JP" sz="2200" dirty="0" smtClean="0"/>
              <a:t>[</a:t>
            </a:r>
            <a:r>
              <a:rPr lang="en-US" altLang="ja-JP" sz="2200" dirty="0"/>
              <a:t>Lattice] </a:t>
            </a:r>
            <a:r>
              <a:rPr lang="en-US" altLang="ja-JP" sz="2200" dirty="0" smtClean="0"/>
              <a:t>menu </a:t>
            </a:r>
            <a:r>
              <a:rPr lang="ja-JP" altLang="en-US" sz="2200" dirty="0" smtClean="0"/>
              <a:t>を選択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 smtClean="0"/>
              <a:t>[</a:t>
            </a:r>
            <a:r>
              <a:rPr lang="en-US" altLang="ja-JP" sz="2200" dirty="0"/>
              <a:t>Lattice settings] dialog </a:t>
            </a:r>
            <a:r>
              <a:rPr lang="en-US" altLang="ja-JP" sz="2200" dirty="0" smtClean="0"/>
              <a:t>box </a:t>
            </a:r>
            <a:r>
              <a:rPr lang="ja-JP" altLang="en-US" sz="2200" dirty="0" smtClean="0"/>
              <a:t>の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 [</a:t>
            </a:r>
            <a:r>
              <a:rPr lang="en-US" altLang="ja-JP" sz="2200" dirty="0"/>
              <a:t>Clustering</a:t>
            </a:r>
            <a:r>
              <a:rPr lang="en-US" altLang="ja-JP" sz="2200" dirty="0" smtClean="0"/>
              <a:t>] </a:t>
            </a:r>
            <a:r>
              <a:rPr lang="ja-JP" altLang="en-US" sz="2200" dirty="0" smtClean="0"/>
              <a:t>を選択</a:t>
            </a:r>
            <a:endParaRPr lang="en-US" altLang="ja-JP" sz="2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088923" y="1736087"/>
            <a:ext cx="877558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647421" y="2247827"/>
            <a:ext cx="64019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75692" y="2704489"/>
            <a:ext cx="2708328" cy="10745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775692" y="5659144"/>
            <a:ext cx="2708328" cy="30789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612539" y="6242080"/>
            <a:ext cx="3621669" cy="31210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78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2-26 5.33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26974" b="9936"/>
          <a:stretch/>
        </p:blipFill>
        <p:spPr>
          <a:xfrm>
            <a:off x="5198360" y="1298241"/>
            <a:ext cx="3624994" cy="4598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altLang="ja-JP" dirty="0" err="1" smtClean="0">
                <a:solidFill>
                  <a:schemeClr val="accent1">
                    <a:lumMod val="50000"/>
                  </a:schemeClr>
                </a:solidFill>
              </a:rPr>
              <a:t>Supercell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（２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34995" y="6041786"/>
            <a:ext cx="27199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 smtClean="0"/>
              <a:t>64</a:t>
            </a:r>
            <a:r>
              <a:rPr lang="ja-JP" altLang="en-US" sz="2200" dirty="0"/>
              <a:t>原子の立方体セル</a:t>
            </a:r>
            <a:endParaRPr kumimoji="1" lang="ja-JP" altLang="en-US" sz="2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6115" y="5637569"/>
            <a:ext cx="1665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 smtClean="0"/>
              <a:t>Primitive cell</a:t>
            </a:r>
            <a:endParaRPr kumimoji="1" lang="ja-JP" altLang="en-US" sz="2200" dirty="0"/>
          </a:p>
        </p:txBody>
      </p:sp>
      <p:sp>
        <p:nvSpPr>
          <p:cNvPr id="7" name="右矢印 6"/>
          <p:cNvSpPr/>
          <p:nvPr/>
        </p:nvSpPr>
        <p:spPr>
          <a:xfrm>
            <a:off x="3753749" y="2879408"/>
            <a:ext cx="762000" cy="584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Clusterin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4262"/>
          <a:stretch/>
        </p:blipFill>
        <p:spPr>
          <a:xfrm>
            <a:off x="184092" y="1431608"/>
            <a:ext cx="306070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7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601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xTAPP</a:t>
            </a:r>
            <a:r>
              <a:rPr lang="ja-JP" altLang="en-US" sz="3200" dirty="0" smtClean="0"/>
              <a:t>でフィールドデータ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（</a:t>
            </a:r>
            <a:r>
              <a:rPr lang="en-US" altLang="ja-JP" sz="3200" dirty="0" smtClean="0"/>
              <a:t>dx</a:t>
            </a:r>
            <a:r>
              <a:rPr lang="ja-JP" altLang="en-US" sz="3200" dirty="0" smtClean="0"/>
              <a:t>ファイル）の作成例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018" y="973041"/>
            <a:ext cx="8986982" cy="588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Cu </a:t>
            </a:r>
            <a:r>
              <a:rPr lang="ja-JP" altLang="en-US" sz="2400" dirty="0" smtClean="0"/>
              <a:t>のフェルミ面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200" dirty="0" smtClean="0"/>
              <a:t>$ $HOME/</a:t>
            </a:r>
            <a:r>
              <a:rPr lang="en-US" altLang="ja-JP" sz="2200" dirty="0" err="1" smtClean="0"/>
              <a:t>xTAPP-</a:t>
            </a:r>
            <a:r>
              <a:rPr lang="en-US" altLang="ja-JP" sz="2200" dirty="0" err="1"/>
              <a:t>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 smtClean="0"/>
              <a:t>/</a:t>
            </a:r>
            <a:r>
              <a:rPr lang="ro-RO" altLang="ja-JP" sz="2200" dirty="0"/>
              <a:t>wfn2ee cu </a:t>
            </a:r>
            <a:r>
              <a:rPr lang="ro-RO" altLang="ja-JP" sz="2200" dirty="0" smtClean="0"/>
              <a:t>‘1 </a:t>
            </a:r>
            <a:r>
              <a:rPr lang="ro-RO" altLang="ja-JP" sz="2200" dirty="0"/>
              <a:t>1 </a:t>
            </a:r>
            <a:r>
              <a:rPr lang="ro-RO" altLang="ja-JP" sz="2200" dirty="0" smtClean="0"/>
              <a:t>0’ ‘1 </a:t>
            </a:r>
            <a:r>
              <a:rPr lang="ro-RO" altLang="ja-JP" sz="2200" dirty="0"/>
              <a:t>0 </a:t>
            </a:r>
            <a:r>
              <a:rPr lang="ro-RO" altLang="ja-JP" sz="2200" dirty="0" smtClean="0"/>
              <a:t>1’ ‘0 </a:t>
            </a:r>
            <a:r>
              <a:rPr lang="ro-RO" altLang="ja-JP" sz="2200" dirty="0"/>
              <a:t>1 </a:t>
            </a:r>
            <a:r>
              <a:rPr lang="ro-RO" altLang="ja-JP" sz="2200" dirty="0" smtClean="0"/>
              <a:t>1’ ‘-</a:t>
            </a:r>
            <a:r>
              <a:rPr lang="ro-RO" altLang="ja-JP" sz="2200" dirty="0"/>
              <a:t>16 -16 -</a:t>
            </a:r>
            <a:r>
              <a:rPr lang="ro-RO" altLang="ja-JP" sz="2200" dirty="0" smtClean="0"/>
              <a:t>16’ ‘32 </a:t>
            </a:r>
            <a:r>
              <a:rPr lang="ro-RO" altLang="ja-JP" sz="2200" dirty="0"/>
              <a:t>32 </a:t>
            </a:r>
            <a:r>
              <a:rPr lang="ro-RO" altLang="ja-JP" sz="2200" dirty="0" smtClean="0"/>
              <a:t>32’</a:t>
            </a:r>
            <a:br>
              <a:rPr lang="ro-RO" altLang="ja-JP" sz="2200" dirty="0" smtClean="0"/>
            </a:br>
            <a:r>
              <a:rPr lang="en-US" altLang="ja-JP" sz="2200" dirty="0" smtClean="0"/>
              <a:t>cu.</a:t>
            </a: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</a:t>
            </a:r>
            <a:r>
              <a:rPr lang="en-US" altLang="ja-JP" sz="2200" dirty="0" smtClean="0"/>
              <a:t>.</a:t>
            </a:r>
            <a:r>
              <a:rPr lang="en-US" altLang="ja-JP" sz="2200" dirty="0" err="1" smtClean="0"/>
              <a:t>ee.dx</a:t>
            </a:r>
            <a:r>
              <a:rPr lang="en-US" altLang="ja-JP" sz="2200" dirty="0" smtClean="0"/>
              <a:t> </a:t>
            </a:r>
            <a:r>
              <a:rPr lang="ja-JP" altLang="en-US" sz="2200" dirty="0"/>
              <a:t>というファイルが出来る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 smtClean="0"/>
              <a:t>バンドインデックス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>
              <a:buNone/>
            </a:pPr>
            <a:r>
              <a:rPr lang="en-US" altLang="ja-JP" sz="2400" dirty="0" smtClean="0"/>
              <a:t>Cu 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波動関数</a:t>
            </a:r>
            <a:endParaRPr lang="en-US" altLang="ja-JP" sz="2400" dirty="0" smtClean="0"/>
          </a:p>
          <a:p>
            <a:r>
              <a:rPr lang="en-US" altLang="ja-JP" sz="2200" dirty="0"/>
              <a:t>$ </a:t>
            </a:r>
            <a:r>
              <a:rPr lang="en-US" altLang="ja-JP" sz="2200" dirty="0" smtClean="0"/>
              <a:t>$HOME/</a:t>
            </a:r>
            <a:r>
              <a:rPr lang="en-US" altLang="ja-JP" sz="2200" dirty="0" err="1" smtClean="0"/>
              <a:t>xTAPP-</a:t>
            </a:r>
            <a:r>
              <a:rPr lang="en-US" altLang="ja-JP" sz="2200" dirty="0" err="1"/>
              <a:t>util</a:t>
            </a:r>
            <a:r>
              <a:rPr lang="en-US" altLang="ja-JP" sz="2200" dirty="0"/>
              <a:t>/</a:t>
            </a:r>
            <a:r>
              <a:rPr lang="en-US" altLang="ja-JP" sz="2200" dirty="0" err="1" smtClean="0"/>
              <a:t>fldtool</a:t>
            </a:r>
            <a:r>
              <a:rPr lang="en-US" altLang="ja-JP" sz="2200" dirty="0"/>
              <a:t>/</a:t>
            </a:r>
            <a:r>
              <a:rPr lang="en-US" altLang="ja-JP" sz="2200" dirty="0" smtClean="0"/>
              <a:t>wfn2dx </a:t>
            </a:r>
            <a:r>
              <a:rPr lang="en-US" altLang="ja-JP" sz="2200" dirty="0" err="1" smtClean="0"/>
              <a:t>cu.wfn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err="1" smtClean="0"/>
              <a:t>cu.wfn</a:t>
            </a:r>
            <a:r>
              <a:rPr lang="en-US" altLang="ja-JP" sz="2200" dirty="0" smtClean="0"/>
              <a:t>.(</a:t>
            </a:r>
            <a:r>
              <a:rPr lang="ja-JP" altLang="en-US" sz="2200" dirty="0" smtClean="0"/>
              <a:t>番号</a:t>
            </a:r>
            <a:r>
              <a:rPr lang="en-US" altLang="ja-JP" sz="2200" dirty="0" smtClean="0"/>
              <a:t>).[</a:t>
            </a:r>
            <a:r>
              <a:rPr lang="ja-JP" altLang="en-US" sz="2200" dirty="0" smtClean="0"/>
              <a:t>番号</a:t>
            </a:r>
            <a:r>
              <a:rPr lang="en-US" altLang="ja-JP" sz="2200" dirty="0" smtClean="0"/>
              <a:t>].dx </a:t>
            </a:r>
            <a:r>
              <a:rPr lang="ja-JP" altLang="en-US" sz="2200" dirty="0" smtClean="0"/>
              <a:t>というファイルが出来る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 smtClean="0"/>
              <a:t>) : </a:t>
            </a:r>
            <a:r>
              <a:rPr lang="ja-JP" altLang="en-US" sz="2200" dirty="0" smtClean="0"/>
              <a:t>バンドインデックス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[</a:t>
            </a:r>
            <a:r>
              <a:rPr lang="ja-JP" altLang="en-US" sz="2200" dirty="0"/>
              <a:t>番号</a:t>
            </a:r>
            <a:r>
              <a:rPr lang="en-US" altLang="ja-JP" sz="2200" dirty="0" smtClean="0"/>
              <a:t>] : k</a:t>
            </a:r>
            <a:r>
              <a:rPr lang="ja-JP" altLang="en-US" sz="2200" dirty="0" smtClean="0"/>
              <a:t>点の番号</a:t>
            </a:r>
            <a:endParaRPr lang="en-US" altLang="ja-JP" sz="2200" dirty="0" smtClean="0"/>
          </a:p>
          <a:p>
            <a:r>
              <a:rPr lang="en-US" altLang="ja-JP" sz="2200" dirty="0"/>
              <a:t>$ </a:t>
            </a:r>
            <a:r>
              <a:rPr lang="en-US" altLang="ja-JP" sz="2200" dirty="0" smtClean="0"/>
              <a:t>$HOME/</a:t>
            </a:r>
            <a:r>
              <a:rPr lang="en-US" altLang="ja-JP" sz="2200" dirty="0" err="1" smtClean="0"/>
              <a:t>xTAPP-</a:t>
            </a:r>
            <a:r>
              <a:rPr lang="en-US" altLang="ja-JP" sz="2200" dirty="0" err="1"/>
              <a:t>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/wfk2dx </a:t>
            </a:r>
            <a:r>
              <a:rPr lang="en-US" altLang="ja-JP" sz="2200" dirty="0" err="1"/>
              <a:t>cu.wfk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 err="1"/>
              <a:t>cu.wfk</a:t>
            </a:r>
            <a:r>
              <a:rPr lang="en-US" altLang="ja-JP" sz="2200" dirty="0"/>
              <a:t>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).[</a:t>
            </a:r>
            <a:r>
              <a:rPr lang="ja-JP" altLang="en-US" sz="2200" dirty="0"/>
              <a:t>番号</a:t>
            </a:r>
            <a:r>
              <a:rPr lang="en-US" altLang="ja-JP" sz="2200" dirty="0"/>
              <a:t>].dx </a:t>
            </a:r>
            <a:r>
              <a:rPr lang="ja-JP" altLang="en-US" sz="2200" dirty="0"/>
              <a:t>というファイルが出来る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[</a:t>
            </a:r>
            <a:r>
              <a:rPr lang="ja-JP" altLang="en-US" sz="2200" dirty="0"/>
              <a:t>番号</a:t>
            </a:r>
            <a:r>
              <a:rPr lang="en-US" altLang="ja-JP" sz="2200" dirty="0"/>
              <a:t>] : k</a:t>
            </a:r>
            <a:r>
              <a:rPr lang="ja-JP" altLang="en-US" sz="2200" dirty="0"/>
              <a:t>点の番号</a:t>
            </a:r>
            <a:r>
              <a:rPr lang="en-US" altLang="ja-JP" sz="2200" dirty="0"/>
              <a:t> </a:t>
            </a:r>
            <a:r>
              <a:rPr lang="ja-JP" altLang="en-US" sz="2200" dirty="0"/>
              <a:t>（バンド図を書いた時の</a:t>
            </a:r>
            <a:r>
              <a:rPr lang="en-US" altLang="ja-JP" sz="2200" dirty="0"/>
              <a:t>k</a:t>
            </a:r>
            <a:r>
              <a:rPr lang="ja-JP" altLang="en-US" sz="2200" dirty="0"/>
              <a:t>点</a:t>
            </a:r>
            <a:r>
              <a:rPr lang="ja-JP" altLang="en-US" sz="2200" dirty="0" smtClean="0"/>
              <a:t>）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対応しているファイル</a:t>
            </a:r>
            <a:r>
              <a:rPr lang="ja-JP" altLang="en-US" sz="3200" dirty="0"/>
              <a:t>の入出力の</a:t>
            </a:r>
            <a:r>
              <a:rPr lang="ja-JP" altLang="en-US" sz="3200" dirty="0" smtClean="0"/>
              <a:t>概要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93500"/>
              </p:ext>
            </p:extLst>
          </p:nvPr>
        </p:nvGraphicFramePr>
        <p:xfrm>
          <a:off x="457200" y="1983867"/>
          <a:ext cx="6922694" cy="1600200"/>
        </p:xfrm>
        <a:graphic>
          <a:graphicData uri="http://schemas.openxmlformats.org/drawingml/2006/table">
            <a:tbl>
              <a:tblPr/>
              <a:tblGrid>
                <a:gridCol w="1759164"/>
                <a:gridCol w="5163530"/>
              </a:tblGrid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構造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</a:t>
                      </a:r>
                      <a:r>
                        <a:rPr 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ja-JP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cif</a:t>
                      </a:r>
                      <a:r>
                        <a:rPr 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CIF</a:t>
                      </a:r>
                      <a:r>
                        <a:rPr 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形式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　</a:t>
                      </a:r>
                      <a:r>
                        <a:rPr lang="ja-JP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*.xyz(XYZ形式)　</a:t>
                      </a:r>
                      <a:r>
                        <a:rPr 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.pdb(PDB形式)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計算設定データ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*.cg (TAPP入力形式)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三次元フィールド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*.dx (OpenDX形式)　*.cube (Gaussian形式)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*.56 (TAPP出力形式)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バンドデータ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*.band (TAPP出力形式)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57200" y="1348726"/>
            <a:ext cx="31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入力できるファイルの種類</a:t>
            </a:r>
            <a:endParaRPr kumimoji="1" lang="ja-JP" altLang="en-US" sz="2000" b="1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2319"/>
              </p:ext>
            </p:extLst>
          </p:nvPr>
        </p:nvGraphicFramePr>
        <p:xfrm>
          <a:off x="457200" y="4638235"/>
          <a:ext cx="6188507" cy="1282700"/>
        </p:xfrm>
        <a:graphic>
          <a:graphicData uri="http://schemas.openxmlformats.org/drawingml/2006/table">
            <a:tbl>
              <a:tblPr/>
              <a:tblGrid>
                <a:gridCol w="1964791"/>
                <a:gridCol w="4223716"/>
              </a:tblGrid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計算設定データ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*.cg (TAPP入力形式)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三次元描画画面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image???.bmp(Windows Bitmap形式)(連番)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バンド図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*.bmp(Windows Bitmap形式)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*.eps(Encapsulated PostScript形式)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461507" y="3991812"/>
            <a:ext cx="31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出力</a:t>
            </a:r>
            <a:r>
              <a:rPr kumimoji="1" lang="ja-JP" altLang="en-US" sz="2000" b="1" dirty="0" smtClean="0"/>
              <a:t>できるファイルの種類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58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1">
                    <a:lumMod val="50000"/>
                  </a:schemeClr>
                </a:solidFill>
              </a:rPr>
              <a:t>cif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ファイルの作成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5230" y="1501568"/>
            <a:ext cx="8381570" cy="5219907"/>
          </a:xfrm>
        </p:spPr>
        <p:txBody>
          <a:bodyPr>
            <a:normAutofit/>
          </a:bodyPr>
          <a:lstStyle/>
          <a:p>
            <a:r>
              <a:rPr lang="ja-JP" altLang="en-US" sz="2200" dirty="0" smtClean="0"/>
              <a:t>変換ツールを用いて結晶構造（</a:t>
            </a:r>
            <a:r>
              <a:rPr lang="en-US" altLang="ja-JP" sz="2200" dirty="0" err="1" smtClean="0"/>
              <a:t>cif</a:t>
            </a:r>
            <a:r>
              <a:rPr lang="ja-JP" altLang="en-US" sz="2200" dirty="0" smtClean="0"/>
              <a:t>）ファイルを作成できる。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例えば、</a:t>
            </a:r>
            <a:r>
              <a:rPr lang="en-US" altLang="ja-JP" sz="2200" dirty="0" smtClean="0"/>
              <a:t>Cu</a:t>
            </a:r>
            <a:r>
              <a:rPr lang="ja-JP" altLang="en-US" sz="2200" dirty="0" smtClean="0"/>
              <a:t>の計算において、</a:t>
            </a:r>
            <a:r>
              <a:rPr lang="en-US" altLang="ja-JP" sz="2200" dirty="0" smtClean="0"/>
              <a:t>input</a:t>
            </a:r>
            <a:r>
              <a:rPr lang="ja-JP" altLang="en-US" sz="2200" dirty="0" smtClean="0"/>
              <a:t>ファイル（</a:t>
            </a:r>
            <a:r>
              <a:rPr lang="en-US" altLang="ja-JP" sz="2200" dirty="0" err="1"/>
              <a:t>c</a:t>
            </a:r>
            <a:r>
              <a:rPr lang="en-US" altLang="ja-JP" sz="2200" dirty="0" err="1" smtClean="0"/>
              <a:t>u.cg</a:t>
            </a:r>
            <a:r>
              <a:rPr lang="ja-JP" altLang="en-US" sz="2200" dirty="0" smtClean="0"/>
              <a:t>）や</a:t>
            </a:r>
            <a:r>
              <a:rPr lang="en-US" altLang="ja-JP" sz="2200" dirty="0" smtClean="0"/>
              <a:t>output</a:t>
            </a:r>
            <a:r>
              <a:rPr lang="ja-JP" altLang="en-US" sz="2200" dirty="0" smtClean="0"/>
              <a:t>ファイル（</a:t>
            </a:r>
            <a:r>
              <a:rPr lang="en-US" altLang="ja-JP" sz="2200" dirty="0" err="1"/>
              <a:t>c</a:t>
            </a:r>
            <a:r>
              <a:rPr lang="en-US" altLang="ja-JP" sz="2200" dirty="0" err="1" smtClean="0"/>
              <a:t>u.str</a:t>
            </a:r>
            <a:r>
              <a:rPr lang="ja-JP" altLang="en-US" sz="2200" dirty="0" smtClean="0"/>
              <a:t>）を変換するには、それぞれ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$ $HOME/bin/</a:t>
            </a:r>
            <a:r>
              <a:rPr lang="en-US" altLang="ja-JP" sz="2200" dirty="0" err="1" smtClean="0"/>
              <a:t>xticonv</a:t>
            </a:r>
            <a:r>
              <a:rPr lang="en-US" altLang="ja-JP" sz="2200" dirty="0" smtClean="0"/>
              <a:t> </a:t>
            </a:r>
            <a:r>
              <a:rPr lang="en-US" altLang="ja-JP" sz="2200" dirty="0" err="1"/>
              <a:t>cif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</a:t>
            </a:r>
            <a:r>
              <a:rPr lang="en-US" altLang="ja-JP" sz="2200" dirty="0" err="1" smtClean="0"/>
              <a:t>u.cg</a:t>
            </a:r>
            <a:r>
              <a:rPr lang="en-US" altLang="ja-JP" sz="2200" dirty="0" smtClean="0"/>
              <a:t> </a:t>
            </a:r>
            <a:r>
              <a:rPr lang="en-US" altLang="ja-JP" sz="2200" dirty="0"/>
              <a:t>&gt; </a:t>
            </a:r>
            <a:r>
              <a:rPr lang="en-US" altLang="ja-JP" sz="2200" dirty="0" err="1"/>
              <a:t>c</a:t>
            </a:r>
            <a:r>
              <a:rPr lang="en-US" altLang="ja-JP" sz="2200" dirty="0" err="1" smtClean="0"/>
              <a:t>u.cif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$ $HOME/bin/</a:t>
            </a:r>
            <a:r>
              <a:rPr lang="en-US" altLang="ja-JP" sz="2200" dirty="0" err="1" smtClean="0"/>
              <a:t>strconv</a:t>
            </a:r>
            <a:r>
              <a:rPr lang="en-US" altLang="ja-JP" sz="2200" dirty="0" smtClean="0"/>
              <a:t> </a:t>
            </a:r>
            <a:r>
              <a:rPr lang="en-US" altLang="ja-JP" sz="2200" dirty="0" err="1"/>
              <a:t>cif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</a:t>
            </a:r>
            <a:r>
              <a:rPr lang="en-US" altLang="ja-JP" sz="2200" dirty="0" err="1" smtClean="0"/>
              <a:t>u.str</a:t>
            </a:r>
            <a:r>
              <a:rPr lang="en-US" altLang="ja-JP" sz="2200" dirty="0" smtClean="0"/>
              <a:t> </a:t>
            </a:r>
            <a:r>
              <a:rPr lang="en-US" altLang="ja-JP" sz="2200" dirty="0"/>
              <a:t>&gt; </a:t>
            </a:r>
            <a:r>
              <a:rPr lang="en-US" altLang="ja-JP" sz="2200" dirty="0" err="1"/>
              <a:t>c</a:t>
            </a:r>
            <a:r>
              <a:rPr lang="en-US" altLang="ja-JP" sz="2200" dirty="0" err="1" smtClean="0"/>
              <a:t>u.cif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出来た</a:t>
            </a:r>
            <a:r>
              <a:rPr lang="en-US" altLang="ja-JP" sz="2200" dirty="0" err="1" smtClean="0"/>
              <a:t>cif</a:t>
            </a:r>
            <a:r>
              <a:rPr lang="ja-JP" altLang="en-US" sz="2200" dirty="0" smtClean="0"/>
              <a:t>ファイルは可視化ソフト（例えば</a:t>
            </a:r>
            <a:r>
              <a:rPr lang="en-US" altLang="ja-JP" sz="2200" dirty="0" smtClean="0"/>
              <a:t>VESTA</a:t>
            </a:r>
            <a:r>
              <a:rPr lang="ja-JP" altLang="en-US" sz="2200" dirty="0" smtClean="0"/>
              <a:t>など）で表示できる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6-09-08 14.3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6" y="1714598"/>
            <a:ext cx="6217920" cy="4307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TAPIOCA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5379" y="965657"/>
            <a:ext cx="1888631" cy="61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$ tapioca &amp;</a:t>
            </a:r>
            <a:endParaRPr kumimoji="1" lang="ja-JP" altLang="en-US" sz="24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8076" y="3330254"/>
            <a:ext cx="170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Quit </a:t>
            </a:r>
            <a:r>
              <a:rPr lang="en-US" altLang="ja-JP" sz="2400" dirty="0" smtClean="0"/>
              <a:t>tapioca</a:t>
            </a:r>
            <a:endParaRPr lang="ja-JP" altLang="en-US" sz="2400" dirty="0"/>
          </a:p>
        </p:txBody>
      </p:sp>
      <p:pic>
        <p:nvPicPr>
          <p:cNvPr id="8" name="図 7" descr="スクリーンショット 2014-01-21 23.3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33638"/>
            <a:ext cx="2505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23.3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40" y="2660015"/>
            <a:ext cx="4820920" cy="358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7836088" cy="2868019"/>
          </a:xfrm>
        </p:spPr>
        <p:txBody>
          <a:bodyPr>
            <a:normAutofit/>
          </a:bodyPr>
          <a:lstStyle/>
          <a:p>
            <a:r>
              <a:rPr lang="en-US" altLang="ja-JP" sz="2200" dirty="0" smtClean="0"/>
              <a:t>cu</a:t>
            </a:r>
            <a:r>
              <a:rPr lang="ja-JP" altLang="en-US" sz="2200" dirty="0" smtClean="0"/>
              <a:t>の作業ディレクトリへ</a:t>
            </a:r>
            <a:r>
              <a:rPr lang="ja-JP" altLang="en-US" sz="2200" dirty="0"/>
              <a:t>移動する。</a:t>
            </a:r>
            <a:r>
              <a:rPr lang="en-US" altLang="ja-JP" sz="2200" dirty="0"/>
              <a:t>(</a:t>
            </a:r>
            <a:r>
              <a:rPr lang="ja-JP" altLang="en-US" sz="2200" dirty="0"/>
              <a:t>例</a:t>
            </a:r>
            <a:r>
              <a:rPr lang="en-US" altLang="ja-JP" sz="2200" dirty="0"/>
              <a:t>: $HOME/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/cu)</a:t>
            </a:r>
            <a:br>
              <a:rPr lang="en-US" altLang="ja-JP" sz="2200" dirty="0"/>
            </a:br>
            <a:r>
              <a:rPr lang="en-US" altLang="ja-JP" sz="2200" dirty="0"/>
              <a:t>$ cd cu</a:t>
            </a:r>
            <a:br>
              <a:rPr lang="en-US" altLang="ja-JP" sz="2200" dirty="0"/>
            </a:br>
            <a:r>
              <a:rPr lang="en-US" altLang="ja-JP" sz="2200" dirty="0" smtClean="0"/>
              <a:t>$ tapioca &amp;</a:t>
            </a:r>
            <a:br>
              <a:rPr lang="en-US" altLang="ja-JP" sz="2200" dirty="0" smtClean="0"/>
            </a:br>
            <a:endParaRPr lang="en-US" altLang="ja-JP" sz="1900" dirty="0" smtClean="0"/>
          </a:p>
          <a:p>
            <a:r>
              <a:rPr lang="ja-JP" altLang="en-US" sz="2200" dirty="0" smtClean="0"/>
              <a:t>バンド図を見る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Choose </a:t>
            </a:r>
            <a:r>
              <a:rPr lang="en-US" altLang="ja-JP" sz="2200" dirty="0" smtClean="0"/>
              <a:t>the [file] menu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Select the </a:t>
            </a:r>
            <a:r>
              <a:rPr lang="en-US" altLang="ja-JP" sz="2200" dirty="0" smtClean="0"/>
              <a:t>[Load Band data…]</a:t>
            </a:r>
            <a:br>
              <a:rPr lang="en-US" altLang="ja-JP" sz="2200" dirty="0" smtClean="0"/>
            </a:br>
            <a:r>
              <a:rPr lang="en-US" altLang="ja-JP" sz="2200" dirty="0" smtClean="0"/>
              <a:t>Open </a:t>
            </a:r>
            <a:r>
              <a:rPr lang="en-US" altLang="ja-JP" sz="2200" u="sng" dirty="0" err="1" smtClean="0"/>
              <a:t>cu.band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6" name="図 5" descr="スクリーンショット 2014-01-21 22.22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2450"/>
            <a:ext cx="1733550" cy="21069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559776" y="3619407"/>
            <a:ext cx="885724" cy="2286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2 8.24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"/>
          <a:stretch/>
        </p:blipFill>
        <p:spPr>
          <a:xfrm>
            <a:off x="457200" y="1417638"/>
            <a:ext cx="5671820" cy="43919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11042" y="1638207"/>
            <a:ext cx="407468" cy="1350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2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2 8.2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/>
          <a:stretch/>
        </p:blipFill>
        <p:spPr>
          <a:xfrm>
            <a:off x="3906801" y="2333624"/>
            <a:ext cx="5162550" cy="40227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5831344" cy="2533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 smtClean="0"/>
              <a:t>DOS</a:t>
            </a:r>
            <a:r>
              <a:rPr lang="ja-JP" altLang="en-US" sz="2200" dirty="0" smtClean="0"/>
              <a:t>を見る</a:t>
            </a:r>
            <a:endParaRPr lang="en-US" altLang="ja-JP" sz="2200" dirty="0" smtClean="0"/>
          </a:p>
          <a:p>
            <a:r>
              <a:rPr lang="pt-BR" altLang="ja-JP" sz="2200" dirty="0"/>
              <a:t>$ </a:t>
            </a:r>
            <a:r>
              <a:rPr lang="pt-BR" altLang="ja-JP" sz="2200" dirty="0" err="1"/>
              <a:t>ltzpdos</a:t>
            </a:r>
            <a:r>
              <a:rPr lang="pt-BR" altLang="ja-JP" sz="2200" dirty="0"/>
              <a:t> </a:t>
            </a:r>
            <a:r>
              <a:rPr lang="pt-BR" altLang="ja-JP" sz="2200" dirty="0" err="1" smtClean="0"/>
              <a:t>cu.bunpu</a:t>
            </a:r>
            <a:r>
              <a:rPr lang="pt-BR" altLang="ja-JP" sz="2200" dirty="0" smtClean="0"/>
              <a:t> </a:t>
            </a:r>
            <a:r>
              <a:rPr lang="pt-BR" altLang="ja-JP" sz="2200" dirty="0"/>
              <a:t>300 0.0 1.2 </a:t>
            </a:r>
            <a:r>
              <a:rPr lang="pt-BR" altLang="ja-JP" sz="2200" dirty="0" smtClean="0"/>
              <a:t>0.010</a:t>
            </a:r>
            <a:br>
              <a:rPr lang="pt-BR" altLang="ja-JP" sz="2200" dirty="0" smtClean="0"/>
            </a:br>
            <a:endParaRPr lang="en-US" altLang="ja-JP" sz="2200" dirty="0" smtClean="0"/>
          </a:p>
          <a:p>
            <a:r>
              <a:rPr lang="en-US" altLang="ja-JP" sz="2200" dirty="0" smtClean="0"/>
              <a:t>Choose the [file] menu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Select the </a:t>
            </a:r>
            <a:r>
              <a:rPr lang="en-US" altLang="ja-JP" sz="2200" dirty="0" smtClean="0"/>
              <a:t>[Load Dos data…]</a:t>
            </a:r>
            <a:br>
              <a:rPr lang="en-US" altLang="ja-JP" sz="2200" dirty="0" smtClean="0"/>
            </a:br>
            <a:r>
              <a:rPr lang="en-US" altLang="ja-JP" sz="2200" dirty="0" smtClean="0"/>
              <a:t>Open </a:t>
            </a:r>
            <a:r>
              <a:rPr lang="en-US" altLang="ja-JP" sz="2200" u="sng" dirty="0" err="1" smtClean="0"/>
              <a:t>cu.bunpu.pdos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6488076" y="2539328"/>
            <a:ext cx="3810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スクリーンショット 2014-01-21 22.2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2390"/>
            <a:ext cx="1733550" cy="21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（４）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8744326" cy="3312321"/>
          </a:xfrm>
        </p:spPr>
        <p:txBody>
          <a:bodyPr>
            <a:normAutofit/>
          </a:bodyPr>
          <a:lstStyle/>
          <a:p>
            <a:r>
              <a:rPr lang="ja-JP" altLang="en-US" sz="2200" dirty="0" smtClean="0"/>
              <a:t>フェルミ面を見る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ro-RO" altLang="ja-JP" sz="2200" dirty="0"/>
              <a:t>$ </a:t>
            </a:r>
            <a:r>
              <a:rPr lang="ro-RO" altLang="ja-JP" sz="2200" dirty="0" smtClean="0"/>
              <a:t>$HOME/xTAPP-util</a:t>
            </a:r>
            <a:r>
              <a:rPr lang="ro-RO" altLang="ja-JP" sz="2200" dirty="0"/>
              <a:t>/fldtool/wfn2ee cu ‘1 1 0’ ‘1 0 1’ ‘0 1 1’ ‘-16 -16 -16’ ‘32 32 32’</a:t>
            </a:r>
            <a:br>
              <a:rPr lang="ro-RO" altLang="ja-JP" sz="2200" dirty="0"/>
            </a:br>
            <a:r>
              <a:rPr lang="ro-RO" altLang="ja-JP" sz="2200" dirty="0"/>
              <a:t>Create cu.???.ee.dx</a:t>
            </a:r>
            <a:br>
              <a:rPr lang="ro-RO" altLang="ja-JP" sz="2200" dirty="0"/>
            </a:br>
            <a:r>
              <a:rPr lang="ro-RO" altLang="ja-JP" sz="2200" dirty="0"/>
              <a:t>??? : band </a:t>
            </a:r>
            <a:r>
              <a:rPr lang="ro-RO" altLang="ja-JP" sz="2200" dirty="0" smtClean="0"/>
              <a:t>index</a:t>
            </a:r>
            <a:br>
              <a:rPr lang="ro-RO" altLang="ja-JP" sz="2200" dirty="0" smtClean="0"/>
            </a:b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altLang="ja-JP" sz="2200" dirty="0" smtClean="0"/>
              <a:t>Choose the [file] menu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Select the </a:t>
            </a:r>
            <a:r>
              <a:rPr lang="en-US" altLang="ja-JP" sz="2200" dirty="0" smtClean="0"/>
              <a:t>[Load Field data…]</a:t>
            </a:r>
            <a:br>
              <a:rPr lang="en-US" altLang="ja-JP" sz="2200" dirty="0" smtClean="0"/>
            </a:br>
            <a:r>
              <a:rPr lang="en-US" altLang="ja-JP" sz="2200" dirty="0" smtClean="0"/>
              <a:t>Open </a:t>
            </a:r>
            <a:r>
              <a:rPr lang="en-US" altLang="ja-JP" sz="2200" dirty="0"/>
              <a:t>the </a:t>
            </a:r>
            <a:r>
              <a:rPr lang="en-US" altLang="ja-JP" sz="2200" dirty="0" smtClean="0"/>
              <a:t>c</a:t>
            </a:r>
            <a:r>
              <a:rPr lang="en-US" altLang="ja-JP" sz="2200" u="sng" dirty="0" smtClean="0"/>
              <a:t>u.6.ee.dx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5" name="図 4" descr="スクリーンショット 2014-01-21 22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69" y="2776220"/>
            <a:ext cx="5135542" cy="3580130"/>
          </a:xfrm>
          <a:prstGeom prst="rect">
            <a:avLst/>
          </a:prstGeom>
        </p:spPr>
      </p:pic>
      <p:pic>
        <p:nvPicPr>
          <p:cNvPr id="8" name="図 7" descr="スクリーンショット 2014-01-21 15.3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699000"/>
            <a:ext cx="1715770" cy="21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Graphic_sett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2209801"/>
            <a:ext cx="5770245" cy="37395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（５）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8731626" cy="84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 smtClean="0"/>
              <a:t>Choose the [Graphics] menu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/>
              <a:t>Open a </a:t>
            </a:r>
            <a:r>
              <a:rPr lang="en-US" altLang="ja-JP" sz="2200" dirty="0" smtClean="0"/>
              <a:t>[Graphics </a:t>
            </a:r>
            <a:r>
              <a:rPr lang="en-US" altLang="ja-JP" sz="2200" dirty="0"/>
              <a:t>settings] dialog box to to select the </a:t>
            </a:r>
            <a:r>
              <a:rPr lang="en-US" altLang="ja-JP" sz="2200" dirty="0" smtClean="0"/>
              <a:t>[Field]</a:t>
            </a:r>
            <a:endParaRPr lang="en-US" altLang="ja-JP" sz="1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2324100" y="2491762"/>
            <a:ext cx="4572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 flipV="1">
            <a:off x="3848100" y="3812562"/>
            <a:ext cx="6604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43400" y="6033184"/>
            <a:ext cx="3835400" cy="7694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/>
              <a:t>Input the </a:t>
            </a:r>
            <a:r>
              <a:rPr lang="en-US" altLang="ja-JP" sz="2200" dirty="0"/>
              <a:t>F</a:t>
            </a:r>
            <a:r>
              <a:rPr kumimoji="1" lang="en-US" altLang="ja-JP" sz="2200" dirty="0" smtClean="0"/>
              <a:t>ermi energy [</a:t>
            </a:r>
            <a:r>
              <a:rPr kumimoji="1" lang="en-US" altLang="ja-JP" sz="2200" dirty="0" err="1" smtClean="0"/>
              <a:t>Hatree</a:t>
            </a:r>
            <a:r>
              <a:rPr kumimoji="1" lang="en-US" altLang="ja-JP" sz="2200" dirty="0" smtClean="0"/>
              <a:t>]</a:t>
            </a:r>
            <a:br>
              <a:rPr kumimoji="1" lang="en-US" altLang="ja-JP" sz="2200" dirty="0" smtClean="0"/>
            </a:br>
            <a:r>
              <a:rPr kumimoji="1" lang="en-US" altLang="ja-JP" sz="2200" dirty="0" smtClean="0"/>
              <a:t>See </a:t>
            </a:r>
            <a:r>
              <a:rPr lang="ja-JP" altLang="ja-JP" sz="2200" u="sng" dirty="0" err="1"/>
              <a:t>c</a:t>
            </a:r>
            <a:r>
              <a:rPr kumimoji="1" lang="en-US" altLang="ja-JP" sz="2200" u="sng" dirty="0" err="1" smtClean="0"/>
              <a:t>u.str</a:t>
            </a:r>
            <a:r>
              <a:rPr kumimoji="1" lang="en-US" altLang="ja-JP" sz="2200" dirty="0" smtClean="0"/>
              <a:t> (</a:t>
            </a:r>
            <a:r>
              <a:rPr kumimoji="1" lang="en-US" altLang="ja-JP" sz="2200" u="sng" dirty="0" smtClean="0"/>
              <a:t>fort.99</a:t>
            </a:r>
            <a:r>
              <a:rPr kumimoji="1" lang="en-US" altLang="ja-JP" sz="2200" dirty="0" smtClean="0"/>
              <a:t>)</a:t>
            </a:r>
            <a:endParaRPr kumimoji="1" lang="ja-JP" altLang="en-US" sz="22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43400" y="4010629"/>
            <a:ext cx="0" cy="2022555"/>
          </a:xfrm>
          <a:prstGeom prst="straightConnector1">
            <a:avLst/>
          </a:prstGeom>
          <a:ln w="34925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（６）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1874" y="1132267"/>
            <a:ext cx="2483226" cy="50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 smtClean="0"/>
              <a:t>Fermi Surface of Cu</a:t>
            </a:r>
            <a:endParaRPr lang="en-US" altLang="ja-JP" sz="1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9" name="図 8" descr="Cu_fermi_su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5" y="1688160"/>
            <a:ext cx="5829300" cy="40538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8155" y="5977259"/>
            <a:ext cx="3043285" cy="7078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TAPIOCA</a:t>
            </a:r>
            <a:r>
              <a:rPr kumimoji="1" lang="ja-JP" altLang="en-US" sz="2000" dirty="0" smtClean="0"/>
              <a:t>を用いて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簡単に出力を確認できる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2628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446</Words>
  <Application>Microsoft Macintosh PowerPoint</Application>
  <PresentationFormat>画面に合わせる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ホワイト</vt:lpstr>
      <vt:lpstr>￼CCMSハンズオン：xTAPP 講習会 （TAPIOCAのチュートリアル）</vt:lpstr>
      <vt:lpstr>対応しているファイルの入出力の概要</vt:lpstr>
      <vt:lpstr>TAPIOCAの起動</vt:lpstr>
      <vt:lpstr>Run TAPIOCA（１）</vt:lpstr>
      <vt:lpstr>Run TAPIOCA（２）</vt:lpstr>
      <vt:lpstr>Run TAPIOCA（３）</vt:lpstr>
      <vt:lpstr>Run TAPIOCA（４）</vt:lpstr>
      <vt:lpstr>Run TAPIOCA（５）</vt:lpstr>
      <vt:lpstr>Run TAPIOCA（６）</vt:lpstr>
      <vt:lpstr>Tutorial Si（１）</vt:lpstr>
      <vt:lpstr>Tutorial Si（２）</vt:lpstr>
      <vt:lpstr>Tutorial Si（３）</vt:lpstr>
      <vt:lpstr>Tutorial Si（４）</vt:lpstr>
      <vt:lpstr>Tutorial Si（５）</vt:lpstr>
      <vt:lpstr>Tutorial Si（６）</vt:lpstr>
      <vt:lpstr>Tutorial Si（７）</vt:lpstr>
      <vt:lpstr>Create Supercell（１）</vt:lpstr>
      <vt:lpstr>Create Supercell（２）</vt:lpstr>
      <vt:lpstr>xTAPPでフィールドデータ （dxファイル）の作成例</vt:lpstr>
      <vt:lpstr>cifファイルの作成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￼xTAPPチュートリアル 第３回CMSI神戸ハンズオン</dc:title>
  <dc:creator>Yoshizawa Kanako</dc:creator>
  <cp:lastModifiedBy>Yoshizawa Kanako</cp:lastModifiedBy>
  <cp:revision>469</cp:revision>
  <dcterms:created xsi:type="dcterms:W3CDTF">2013-04-14T09:50:19Z</dcterms:created>
  <dcterms:modified xsi:type="dcterms:W3CDTF">2017-10-22T06:50:04Z</dcterms:modified>
</cp:coreProperties>
</file>