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412" r:id="rId3"/>
    <p:sldId id="419" r:id="rId4"/>
    <p:sldId id="420" r:id="rId5"/>
    <p:sldId id="421" r:id="rId6"/>
    <p:sldId id="422" r:id="rId7"/>
    <p:sldId id="426" r:id="rId8"/>
    <p:sldId id="423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1" autoAdjust="0"/>
    <p:restoredTop sz="81376" autoAdjust="0"/>
  </p:normalViewPr>
  <p:slideViewPr>
    <p:cSldViewPr snapToGrid="0" snapToObjects="1">
      <p:cViewPr varScale="1">
        <p:scale>
          <a:sx n="82" d="100"/>
          <a:sy n="82" d="100"/>
        </p:scale>
        <p:origin x="20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72"/>
    </p:cViewPr>
  </p:sorterViewPr>
  <p:notesViewPr>
    <p:cSldViewPr snapToGrid="0" snapToObjects="1">
      <p:cViewPr varScale="1">
        <p:scale>
          <a:sx n="72" d="100"/>
          <a:sy n="72" d="100"/>
        </p:scale>
        <p:origin x="-23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sz="80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7CC1B-517A-1049-A8BD-3F350744D516}" type="datetimeFigureOut">
              <a:rPr kumimoji="1" lang="ja-JP" altLang="en-US" sz="800" smtClean="0"/>
              <a:pPr/>
              <a:t>2018/10/19</a:t>
            </a:fld>
            <a:endParaRPr kumimoji="1" lang="ja-JP" altLang="en-US" sz="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sz="8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B88A-56B9-4E42-A9CD-FD8777F62E01}" type="slidenum">
              <a:rPr kumimoji="1" lang="ja-JP" altLang="en-US" sz="800" smtClean="0"/>
              <a:pPr/>
              <a:t>‹#›</a:t>
            </a:fld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4127227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E46F0E0A-B150-354E-BA42-2968E1F2CCCC}" type="datetimeFigureOut">
              <a:rPr lang="ja-JP" altLang="en-US" smtClean="0"/>
              <a:pPr/>
              <a:t>2018/10/19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6208FA52-6648-3346-AD91-4A0FC4E5F15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9495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351479" y="6491883"/>
            <a:ext cx="169515" cy="1772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4" name="Shape 34"/>
          <p:cNvSpPr/>
          <p:nvPr/>
        </p:nvSpPr>
        <p:spPr>
          <a:xfrm>
            <a:off x="-2771" y="6437392"/>
            <a:ext cx="3992304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51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defTabSz="321457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12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46485" y="133945"/>
            <a:ext cx="7031850" cy="98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8" tIns="26788" rIns="26788" bIns="26788" anchor="b"/>
          <a:lstStyle/>
          <a:p>
            <a:r>
              <a:t>タイトルテキスト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8992" y="1348383"/>
            <a:ext cx="8126016" cy="4902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8" tIns="26788" rIns="26788" bIns="26788"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" name="Shape 5"/>
          <p:cNvSpPr/>
          <p:nvPr/>
        </p:nvSpPr>
        <p:spPr>
          <a:xfrm>
            <a:off x="278971" y="6452780"/>
            <a:ext cx="3428820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51" hangingPunct="0"/>
            <a:r>
              <a:rPr kumimoji="0" sz="1200" kern="0" dirty="0" err="1">
                <a:solidFill>
                  <a:srgbClr val="000000"/>
                </a:solidFill>
              </a:rPr>
              <a:t>MateriApps</a:t>
            </a:r>
            <a:r>
              <a:rPr kumimoji="0" sz="1200" kern="0" dirty="0">
                <a:solidFill>
                  <a:srgbClr val="000000"/>
                </a:solidFill>
              </a:rPr>
              <a:t>, 2013-201</a:t>
            </a:r>
            <a:r>
              <a:rPr kumimoji="0" lang="en-US" altLang="ja-JP" sz="1200" kern="0" dirty="0">
                <a:solidFill>
                  <a:srgbClr val="000000"/>
                </a:solidFill>
              </a:rPr>
              <a:t>8</a:t>
            </a:r>
            <a:r>
              <a:rPr kumimoji="0" sz="1200" kern="0" dirty="0">
                <a:solidFill>
                  <a:srgbClr val="000000"/>
                </a:solidFill>
              </a:rPr>
              <a:t>. All rights reserved.</a:t>
            </a:r>
          </a:p>
        </p:txBody>
      </p:sp>
      <p:pic>
        <p:nvPicPr>
          <p:cNvPr id="6" name="cmsi-logo-gree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348045" y="6493383"/>
            <a:ext cx="169515" cy="177210"/>
          </a:xfrm>
          <a:prstGeom prst="rect">
            <a:avLst/>
          </a:prstGeom>
          <a:ln w="12700">
            <a:miter lim="400000"/>
          </a:ln>
        </p:spPr>
        <p:txBody>
          <a:bodyPr wrap="none" lIns="26788" tIns="26788" rIns="26788" bIns="26788">
            <a:spAutoFit/>
          </a:bodyPr>
          <a:lstStyle>
            <a:lvl1pPr algn="r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10751" hangingPunct="0"/>
            <a:fld id="{86CB4B4D-7CA3-9044-876B-883B54F8677D}" type="slidenum">
              <a:rPr kumimoji="0" kern="0">
                <a:solidFill>
                  <a:srgbClr val="000000"/>
                </a:solidFill>
              </a:rPr>
              <a:pPr defTabSz="410751" hangingPunct="0"/>
              <a:t>‹#›</a:t>
            </a:fld>
            <a:endParaRPr kumimoji="0" ker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 spd="med"/>
  <p:hf hdr="0" ftr="0" dt="0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142870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383963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625056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866149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107242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348335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589428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830521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071614" marR="0" indent="-142870" algn="l" defTabSz="410751" latinLnBrk="0">
        <a:lnSpc>
          <a:spcPct val="100000"/>
        </a:lnSpc>
        <a:spcBef>
          <a:spcPts val="3445"/>
        </a:spcBef>
        <a:spcAft>
          <a:spcPts val="0"/>
        </a:spcAft>
        <a:buClrTx/>
        <a:buSzPct val="100000"/>
        <a:buFontTx/>
        <a:buChar char="•"/>
        <a:tabLst/>
        <a:defRPr sz="17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60729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21457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482186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42915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03643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964372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125101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285829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materiappslive/files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cmsi/MateriAppsLive/wiki/MateriAppsLive-o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線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5" name="MateriApps LIVE! とは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MateriApps LIVE! とは？</a:t>
            </a:r>
          </a:p>
        </p:txBody>
      </p:sp>
      <p:sp>
        <p:nvSpPr>
          <p:cNvPr id="46" name="仮想マシン(VirtualBox)上で直接ブートできるDebian Linu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</a:pPr>
            <a:r>
              <a:t>仮想マシン(VirtualBox)上で直接ブートできるDebian Linux</a:t>
            </a:r>
          </a:p>
          <a:p>
            <a:pPr lvl="1">
              <a:spcBef>
                <a:spcPts val="703"/>
              </a:spcBef>
            </a:pPr>
            <a:r>
              <a:t>Windows、Macなどで利用可</a:t>
            </a:r>
          </a:p>
          <a:p>
            <a:pPr lvl="1">
              <a:spcBef>
                <a:spcPts val="703"/>
              </a:spcBef>
            </a:pPr>
            <a:r>
              <a:t>インストール作業なしで物質科学アプリを実行できる</a:t>
            </a:r>
          </a:p>
          <a:p>
            <a:pPr>
              <a:spcBef>
                <a:spcPts val="703"/>
              </a:spcBef>
            </a:pPr>
            <a:r>
              <a:t>最新版: バージョン2.0 (2018年8月26日公開)</a:t>
            </a:r>
          </a:p>
          <a:p>
            <a:pPr>
              <a:spcBef>
                <a:spcPts val="703"/>
              </a:spcBef>
            </a:pPr>
            <a:r>
              <a:t>MateriAppsで紹介している公開アプリ・ツールを収録</a:t>
            </a:r>
          </a:p>
          <a:p>
            <a:pPr lvl="1">
              <a:spcBef>
                <a:spcPts val="281"/>
              </a:spcBef>
            </a:pPr>
            <a:r>
              <a:t>abinit, AkaiKKR, ALPS, CP2K, Feram ,ERmod,                                            DCore, DSQSS, HΦ, LAMMPS, mVMC,                                                          OpenMX, Quantum ESPRESSO, SMASH, xTAPP 等</a:t>
            </a:r>
          </a:p>
          <a:p>
            <a:pPr lvl="1">
              <a:lnSpc>
                <a:spcPct val="120000"/>
              </a:lnSpc>
              <a:spcBef>
                <a:spcPts val="422"/>
              </a:spcBef>
            </a:pPr>
            <a:r>
              <a:t>ParaView, Tapioca, VESTA, VMD, XCrysDen…</a:t>
            </a:r>
          </a:p>
          <a:p>
            <a:pPr lvl="1">
              <a:spcBef>
                <a:spcPts val="703"/>
              </a:spcBef>
            </a:pPr>
            <a:r>
              <a:t>GAMESS, VMDには自動インストーラーを準備</a:t>
            </a:r>
          </a:p>
          <a:p>
            <a:pPr>
              <a:spcBef>
                <a:spcPts val="703"/>
              </a:spcBef>
            </a:pPr>
            <a:r>
              <a:t>MateriApps LIVE!サイトからダウンロード可能</a:t>
            </a:r>
          </a:p>
          <a:p>
            <a:pPr lvl="1">
              <a:spcBef>
                <a:spcPts val="703"/>
              </a:spcBef>
            </a:pPr>
            <a:r>
              <a:t>2013年7月以来、4500+コピーを配布</a:t>
            </a:r>
          </a:p>
        </p:txBody>
      </p:sp>
      <p:grpSp>
        <p:nvGrpSpPr>
          <p:cNvPr id="50" name="P3130031-small.jpg"/>
          <p:cNvGrpSpPr/>
          <p:nvPr/>
        </p:nvGrpSpPr>
        <p:grpSpPr>
          <a:xfrm>
            <a:off x="6389381" y="1862581"/>
            <a:ext cx="2254245" cy="1279154"/>
            <a:chOff x="0" y="0"/>
            <a:chExt cx="3206037" cy="1819240"/>
          </a:xfrm>
        </p:grpSpPr>
        <p:pic>
          <p:nvPicPr>
            <p:cNvPr id="49" name="P3130031-small.jpg" descr="P3130031-small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308" t="23307" r="2509" b="16017"/>
            <a:stretch>
              <a:fillRect/>
            </a:stretch>
          </p:blipFill>
          <p:spPr>
            <a:xfrm>
              <a:off x="127000" y="88900"/>
              <a:ext cx="2952038" cy="148904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8" name="P3130031-small.jpg" descr="P3130031-small.jp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3206038" cy="1819242"/>
            </a:xfrm>
            <a:prstGeom prst="rect">
              <a:avLst/>
            </a:prstGeom>
            <a:effectLst/>
          </p:spPr>
        </p:pic>
      </p:grpSp>
      <p:sp>
        <p:nvSpPr>
          <p:cNvPr id="51" name="正方形"/>
          <p:cNvSpPr/>
          <p:nvPr/>
        </p:nvSpPr>
        <p:spPr>
          <a:xfrm>
            <a:off x="7794133" y="759023"/>
            <a:ext cx="892969" cy="8929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3400"/>
            </a:pPr>
            <a:endParaRPr sz="2391"/>
          </a:p>
        </p:txBody>
      </p:sp>
      <p:pic>
        <p:nvPicPr>
          <p:cNvPr id="52" name="qr-malive.gif" descr="qr-maliv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1123" y="789694"/>
            <a:ext cx="918992" cy="918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VirtualBox_MateriAppsLive-2.0-amd64_26_08_2018_23_07_08.png" descr="VirtualBox_MateriAppsLive-2.0-amd64_26_08_2018_23_07_0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05523" y="3794342"/>
            <a:ext cx="2689926" cy="2017445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4575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508992" y="1348382"/>
            <a:ext cx="8126016" cy="253769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562"/>
              </a:spcBef>
            </a:pPr>
            <a:r>
              <a:rPr dirty="0"/>
              <a:t>VirtualBox インストーラ: VirtualBox-*-OSX.dmg, VirtualBox-*-Win.exe</a:t>
            </a:r>
            <a:br>
              <a:rPr dirty="0"/>
            </a:br>
            <a:r>
              <a:rPr dirty="0"/>
              <a:t>(</a:t>
            </a:r>
            <a:r>
              <a:rPr u="sng" dirty="0">
                <a:hlinkClick r:id="rId2"/>
              </a:rPr>
              <a:t>https://www.virtualbox.org/wiki/Downloads</a:t>
            </a:r>
            <a:r>
              <a:rPr dirty="0"/>
              <a:t> からダウンロード可)</a:t>
            </a:r>
          </a:p>
          <a:p>
            <a:pPr>
              <a:lnSpc>
                <a:spcPct val="120000"/>
              </a:lnSpc>
              <a:spcBef>
                <a:spcPts val="562"/>
              </a:spcBef>
            </a:pPr>
            <a:r>
              <a:rPr dirty="0"/>
              <a:t>MateriApps LIVE! VitualBox 仮想ディスクイメージ: MateriAppsLive-*-i386.ova</a:t>
            </a:r>
            <a:br>
              <a:rPr dirty="0"/>
            </a:br>
            <a:r>
              <a:rPr dirty="0"/>
              <a:t>(</a:t>
            </a:r>
            <a:r>
              <a:rPr u="sng" dirty="0">
                <a:hlinkClick r:id="rId3"/>
              </a:rPr>
              <a:t>http://sourceforge.net/projects/materiappslive/files/</a:t>
            </a:r>
            <a:r>
              <a:rPr dirty="0"/>
              <a:t> からダウンロード可)</a:t>
            </a:r>
            <a:endParaRPr lang="en-US" dirty="0"/>
          </a:p>
          <a:p>
            <a:pPr>
              <a:lnSpc>
                <a:spcPct val="120000"/>
              </a:lnSpc>
              <a:spcBef>
                <a:spcPts val="562"/>
              </a:spcBef>
            </a:pPr>
            <a:r>
              <a:rPr lang="ja-JP" altLang="en-US" dirty="0"/>
              <a:t>ドキュメント</a:t>
            </a:r>
            <a:br>
              <a:rPr lang="en-US" altLang="ja-JP" dirty="0"/>
            </a:br>
            <a:r>
              <a:rPr lang="en-US" altLang="ja-JP" dirty="0" err="1"/>
              <a:t>README.html</a:t>
            </a:r>
            <a:r>
              <a:rPr lang="en-US" altLang="ja-JP" dirty="0"/>
              <a:t>, README-</a:t>
            </a:r>
            <a:r>
              <a:rPr lang="en-US" altLang="ja-JP" dirty="0" err="1"/>
              <a:t>en.html</a:t>
            </a:r>
            <a:br>
              <a:rPr lang="en-US" altLang="ja-JP" dirty="0"/>
            </a:br>
            <a:r>
              <a:rPr lang="en-US" altLang="ja-JP" u="sng" dirty="0">
                <a:hlinkClick r:id="rId4"/>
              </a:rPr>
              <a:t>https://github.com/cmsi/MateriAppsLive/wiki/MateriAppsLive-ova</a:t>
            </a:r>
            <a:r>
              <a:rPr lang="en-US" altLang="ja-JP" dirty="0"/>
              <a:t> </a:t>
            </a:r>
          </a:p>
        </p:txBody>
      </p:sp>
      <p:sp>
        <p:nvSpPr>
          <p:cNvPr id="49" name="Shape 49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必要なファイルのダウンロード</a:t>
            </a:r>
            <a:endParaRPr dirty="0"/>
          </a:p>
        </p:txBody>
      </p:sp>
      <p:sp>
        <p:nvSpPr>
          <p:cNvPr id="51" name="Shape 51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52" name="cmsi-logo-gree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VirtualBox からの起動方法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  <a:buClr>
                <a:srgbClr val="FF2600"/>
              </a:buClr>
              <a:buFontTx/>
              <a:buChar char="✓"/>
            </a:pPr>
            <a:r>
              <a:rPr lang="en-US" altLang="ja-JP" dirty="0"/>
              <a:t>USB </a:t>
            </a:r>
            <a:r>
              <a:rPr lang="ja-JP" altLang="en-US" dirty="0"/>
              <a:t>メモリのファイルをパソコンに差し込む</a:t>
            </a:r>
            <a:r>
              <a:rPr dirty="0"/>
              <a:t> </a:t>
            </a:r>
            <a:endParaRPr lang="en-US" dirty="0"/>
          </a:p>
          <a:p>
            <a:pPr>
              <a:spcBef>
                <a:spcPts val="703"/>
              </a:spcBef>
              <a:buClr>
                <a:srgbClr val="FF2600"/>
              </a:buClr>
              <a:buChar char="✓"/>
            </a:pPr>
            <a:r>
              <a:rPr dirty="0"/>
              <a:t>インストーラをダブルクリックして VirtualBox をインストール</a:t>
            </a:r>
          </a:p>
          <a:p>
            <a:pPr lvl="1">
              <a:spcBef>
                <a:spcPts val="703"/>
              </a:spcBef>
            </a:pPr>
            <a:r>
              <a:rPr dirty="0"/>
              <a:t>Windows版: </a:t>
            </a:r>
            <a:r>
              <a:rPr dirty="0">
                <a:solidFill>
                  <a:srgbClr val="FF0000"/>
                </a:solidFill>
              </a:rPr>
              <a:t>VirutalBox-5.*-Win.exe</a:t>
            </a:r>
          </a:p>
          <a:p>
            <a:pPr lvl="1">
              <a:spcBef>
                <a:spcPts val="703"/>
              </a:spcBef>
            </a:pPr>
            <a:r>
              <a:rPr dirty="0"/>
              <a:t>Mac版: </a:t>
            </a:r>
            <a:r>
              <a:rPr dirty="0">
                <a:solidFill>
                  <a:srgbClr val="FF0000"/>
                </a:solidFill>
              </a:rPr>
              <a:t>VirtualBox-5.*-OSX.dmg</a:t>
            </a:r>
          </a:p>
          <a:p>
            <a:pPr lvl="1">
              <a:spcBef>
                <a:spcPts val="703"/>
              </a:spcBef>
            </a:pPr>
            <a:r>
              <a:rPr dirty="0"/>
              <a:t>途中の質問には適当に答える</a:t>
            </a:r>
          </a:p>
          <a:p>
            <a:pPr>
              <a:spcBef>
                <a:spcPts val="703"/>
              </a:spcBef>
              <a:buClr>
                <a:srgbClr val="FF2600"/>
              </a:buClr>
              <a:buChar char="✓"/>
            </a:pPr>
            <a:r>
              <a:rPr dirty="0"/>
              <a:t> MateriApps LIVE! のインポート</a:t>
            </a:r>
          </a:p>
          <a:p>
            <a:pPr lvl="1">
              <a:spcBef>
                <a:spcPts val="703"/>
              </a:spcBef>
            </a:pPr>
            <a:r>
              <a:rPr dirty="0">
                <a:solidFill>
                  <a:srgbClr val="FF0000"/>
                </a:solidFill>
              </a:rPr>
              <a:t>MateriAppsLive-*-i386.ova </a:t>
            </a:r>
            <a:r>
              <a:rPr dirty="0"/>
              <a:t>をダブルクリック</a:t>
            </a:r>
          </a:p>
          <a:p>
            <a:pPr lvl="1">
              <a:spcBef>
                <a:spcPts val="703"/>
              </a:spcBef>
            </a:pPr>
            <a:r>
              <a:rPr dirty="0"/>
              <a:t>VirtualBox が起動してインポート画面が開くので、「インポート」ボタンを押す</a:t>
            </a:r>
          </a:p>
          <a:p>
            <a:pPr lvl="1">
              <a:spcBef>
                <a:spcPts val="703"/>
              </a:spcBef>
            </a:pPr>
            <a:r>
              <a:rPr dirty="0"/>
              <a:t>2〜3分かかるが完了するとマネージャーが起動</a:t>
            </a:r>
          </a:p>
          <a:p>
            <a:pPr lvl="1">
              <a:spcBef>
                <a:spcPts val="703"/>
              </a:spcBef>
            </a:pPr>
            <a:endParaRPr dirty="0"/>
          </a:p>
          <a:p>
            <a:pPr>
              <a:spcBef>
                <a:spcPts val="703"/>
              </a:spcBef>
            </a:pPr>
            <a:r>
              <a:rPr dirty="0"/>
              <a:t>ホスト (ホストOS) : もともと動いている OS (Windows、Mac OS X など)のこと</a:t>
            </a:r>
          </a:p>
          <a:p>
            <a:pPr>
              <a:spcBef>
                <a:spcPts val="703"/>
              </a:spcBef>
            </a:pPr>
            <a:r>
              <a:rPr dirty="0"/>
              <a:t>仮想マシン (ゲストOS) : VirtualBox の中で動いている OS (= MateriApps LIVE!)</a:t>
            </a:r>
          </a:p>
        </p:txBody>
      </p:sp>
      <p:sp>
        <p:nvSpPr>
          <p:cNvPr id="129" name="Shape 129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30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3</a:t>
            </a:fld>
            <a:endParaRPr lang="uk-UA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VirtualBox の設定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FF2600"/>
              </a:buClr>
              <a:buChar char="✓"/>
            </a:pPr>
            <a:r>
              <a:rPr dirty="0"/>
              <a:t> 設定: 不要なポップアップメッセージを非表示にする</a:t>
            </a:r>
          </a:p>
          <a:p>
            <a:pPr lvl="1">
              <a:spcBef>
                <a:spcPts val="0"/>
              </a:spcBef>
            </a:pPr>
            <a:r>
              <a:rPr dirty="0"/>
              <a:t>Windows: USBメモリからコピーした vbconfig.bat をダブルクリック</a:t>
            </a:r>
          </a:p>
          <a:p>
            <a:pPr lvl="1">
              <a:spcBef>
                <a:spcPts val="0"/>
              </a:spcBef>
            </a:pPr>
            <a:r>
              <a:rPr dirty="0"/>
              <a:t>Mac OS X: vbconfig.command をダブルクリック</a:t>
            </a:r>
            <a:br>
              <a:rPr dirty="0"/>
            </a:br>
            <a:r>
              <a:rPr dirty="0"/>
              <a:t>あるいはターミナルで「</a:t>
            </a:r>
            <a:r>
              <a:rPr i="1" dirty="0"/>
              <a:t>sh vbconfig.command</a:t>
            </a:r>
            <a:r>
              <a:rPr dirty="0"/>
              <a:t>」を実行</a:t>
            </a:r>
            <a:br>
              <a:rPr lang="en-US" dirty="0"/>
            </a:br>
            <a:endParaRPr dirty="0"/>
          </a:p>
          <a:p>
            <a:pPr>
              <a:spcBef>
                <a:spcPts val="0"/>
              </a:spcBef>
              <a:buClr>
                <a:srgbClr val="FF2600"/>
              </a:buClr>
              <a:buChar char="✓"/>
            </a:pPr>
            <a:r>
              <a:rPr dirty="0"/>
              <a:t> 設定: ホストOSのディスクに仮想マシンからアクセスできるように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rPr dirty="0"/>
              <a:t>	VirtualBox マネージャー画面で MateriAppsLive-* を選択し「設定」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rPr dirty="0"/>
              <a:t>	「共有フォルダー」タブを開き、右側の「+」(新規共有フォルダーを追加します)をクリック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rPr dirty="0"/>
              <a:t>	「フォルダーのパス」の右側の「ｖ」マークをクリックし、「その他」を選択。さきほどUSBメモリからコピーしたフォルダーを選択する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rPr dirty="0"/>
              <a:t>	「自動マウント」をチェックし「OK」⇒ さらに「OK」</a:t>
            </a:r>
          </a:p>
          <a:p>
            <a:pPr marL="744076" lvl="1" indent="-297630">
              <a:spcBef>
                <a:spcPts val="0"/>
              </a:spcBef>
              <a:buAutoNum type="arabicPeriod"/>
            </a:pPr>
            <a:r>
              <a:rPr dirty="0"/>
              <a:t>	仮想マシンを起動すると、3で選択したフォルダが、/media/sf_... の下に見える</a:t>
            </a:r>
          </a:p>
        </p:txBody>
      </p:sp>
      <p:sp>
        <p:nvSpPr>
          <p:cNvPr id="136" name="Shape 136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37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4</a:t>
            </a:fld>
            <a:endParaRPr lang="uk-UA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VirtualBox からの起動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5543127" y="1348383"/>
            <a:ext cx="3192589" cy="4557568"/>
          </a:xfrm>
          <a:prstGeom prst="rect">
            <a:avLst/>
          </a:prstGeom>
        </p:spPr>
        <p:txBody>
          <a:bodyPr/>
          <a:lstStyle/>
          <a:p>
            <a:pPr marL="297630" indent="-297630">
              <a:buAutoNum type="arabicPeriod"/>
            </a:pPr>
            <a:r>
              <a:t>「MateriAppsLive…」を選択</a:t>
            </a:r>
          </a:p>
          <a:p>
            <a:pPr marL="297630" indent="-297630">
              <a:buAutoNum type="arabicPeriod"/>
            </a:pPr>
            <a:r>
              <a:t>起動ボタンを押す</a:t>
            </a:r>
          </a:p>
          <a:p>
            <a:pPr marL="297630" indent="-297630">
              <a:buAutoNum type="arabicPeriod"/>
            </a:pPr>
            <a:r>
              <a:t>ログイン画面がでるまでそのまま待つ</a:t>
            </a:r>
          </a:p>
        </p:txBody>
      </p:sp>
      <p:sp>
        <p:nvSpPr>
          <p:cNvPr id="143" name="Shape 143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44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881" y="1154076"/>
            <a:ext cx="5158292" cy="4394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図 146"/>
          <p:cNvPicPr>
            <a:picLocks/>
          </p:cNvPicPr>
          <p:nvPr/>
        </p:nvPicPr>
        <p:blipFill>
          <a:blip r:embed="rId4">
            <a:alphaModFix amt="69943"/>
            <a:extLst/>
          </a:blip>
          <a:stretch>
            <a:fillRect/>
          </a:stretch>
        </p:blipFill>
        <p:spPr>
          <a:xfrm rot="10392027">
            <a:off x="967976" y="1670817"/>
            <a:ext cx="4533198" cy="222472"/>
          </a:xfrm>
          <a:prstGeom prst="rect">
            <a:avLst/>
          </a:prstGeom>
        </p:spPr>
      </p:pic>
      <p:pic>
        <p:nvPicPr>
          <p:cNvPr id="149" name="図 148"/>
          <p:cNvPicPr>
            <a:picLocks/>
          </p:cNvPicPr>
          <p:nvPr/>
        </p:nvPicPr>
        <p:blipFill>
          <a:blip r:embed="rId5">
            <a:alphaModFix amt="69943"/>
            <a:extLst/>
          </a:blip>
          <a:stretch>
            <a:fillRect/>
          </a:stretch>
        </p:blipFill>
        <p:spPr>
          <a:xfrm rot="11352587">
            <a:off x="1637839" y="1824743"/>
            <a:ext cx="3873406" cy="222472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MateriApps LIVE! へのログイン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</a:pPr>
            <a:r>
              <a:rPr dirty="0"/>
              <a:t>しばらするとログイン画面が表示される</a:t>
            </a:r>
          </a:p>
          <a:p>
            <a:pPr>
              <a:spcBef>
                <a:spcPts val="703"/>
              </a:spcBef>
            </a:pPr>
            <a:r>
              <a:rPr dirty="0"/>
              <a:t>下記の情報を使ってログイン</a:t>
            </a:r>
          </a:p>
          <a:p>
            <a:pPr lvl="1">
              <a:spcBef>
                <a:spcPts val="703"/>
              </a:spcBef>
            </a:pPr>
            <a:r>
              <a:rPr dirty="0"/>
              <a:t>ユーザ名(login): </a:t>
            </a:r>
            <a:r>
              <a:rPr i="1" dirty="0">
                <a:solidFill>
                  <a:srgbClr val="FF2600"/>
                </a:solidFill>
              </a:rPr>
              <a:t>user</a:t>
            </a:r>
          </a:p>
          <a:p>
            <a:pPr lvl="1">
              <a:spcBef>
                <a:spcPts val="703"/>
              </a:spcBef>
            </a:pPr>
            <a:r>
              <a:rPr dirty="0"/>
              <a:t>パスワード(password): </a:t>
            </a:r>
            <a:r>
              <a:rPr i="1" dirty="0">
                <a:solidFill>
                  <a:srgbClr val="FF2600"/>
                </a:solidFill>
              </a:rPr>
              <a:t>live</a:t>
            </a:r>
            <a:endParaRPr dirty="0">
              <a:solidFill>
                <a:srgbClr val="FF2600"/>
              </a:solidFill>
            </a:endParaRPr>
          </a:p>
          <a:p>
            <a:pPr>
              <a:spcBef>
                <a:spcPts val="703"/>
              </a:spcBef>
            </a:pPr>
            <a:r>
              <a:rPr dirty="0"/>
              <a:t>右の画面が出れば成功</a:t>
            </a:r>
          </a:p>
          <a:p>
            <a:pPr>
              <a:spcBef>
                <a:spcPts val="703"/>
              </a:spcBef>
            </a:pPr>
            <a:r>
              <a:rPr dirty="0"/>
              <a:t>重要なボタン</a:t>
            </a:r>
          </a:p>
          <a:p>
            <a:pPr lvl="1">
              <a:spcBef>
                <a:spcPts val="703"/>
              </a:spcBef>
              <a:defRPr>
                <a:solidFill>
                  <a:srgbClr val="FF2600"/>
                </a:solidFill>
              </a:defRPr>
            </a:pPr>
            <a:r>
              <a:rPr dirty="0"/>
              <a:t>スタートメニュー</a:t>
            </a:r>
          </a:p>
          <a:p>
            <a:pPr lvl="1">
              <a:spcBef>
                <a:spcPts val="703"/>
              </a:spcBef>
              <a:defRPr>
                <a:solidFill>
                  <a:srgbClr val="FF2600"/>
                </a:solidFill>
              </a:defRPr>
            </a:pPr>
            <a:r>
              <a:rPr dirty="0"/>
              <a:t>終了</a:t>
            </a:r>
          </a:p>
        </p:txBody>
      </p:sp>
      <p:sp>
        <p:nvSpPr>
          <p:cNvPr id="155" name="Shape 155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56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4771" y="1753346"/>
            <a:ext cx="5025673" cy="4092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図 158"/>
          <p:cNvPicPr>
            <a:picLocks/>
          </p:cNvPicPr>
          <p:nvPr/>
        </p:nvPicPr>
        <p:blipFill>
          <a:blip r:embed="rId4">
            <a:alphaModFix amt="69943"/>
            <a:extLst/>
          </a:blip>
          <a:stretch>
            <a:fillRect/>
          </a:stretch>
        </p:blipFill>
        <p:spPr>
          <a:xfrm rot="3283947">
            <a:off x="2113943" y="4561318"/>
            <a:ext cx="2354631" cy="222472"/>
          </a:xfrm>
          <a:prstGeom prst="rect">
            <a:avLst/>
          </a:prstGeom>
        </p:spPr>
      </p:pic>
      <p:pic>
        <p:nvPicPr>
          <p:cNvPr id="161" name="図 160"/>
          <p:cNvPicPr>
            <a:picLocks/>
          </p:cNvPicPr>
          <p:nvPr/>
        </p:nvPicPr>
        <p:blipFill>
          <a:blip r:embed="rId5">
            <a:alphaModFix amt="69943"/>
            <a:extLst/>
          </a:blip>
          <a:stretch>
            <a:fillRect/>
          </a:stretch>
        </p:blipFill>
        <p:spPr>
          <a:xfrm rot="782220">
            <a:off x="1517397" y="4613231"/>
            <a:ext cx="7229180" cy="222472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6</a:t>
            </a:fld>
            <a:endParaRPr lang="uk-UA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ターミナル</a:t>
            </a:r>
            <a:r>
              <a:rPr dirty="0"/>
              <a:t> </a:t>
            </a:r>
            <a:r>
              <a:rPr lang="ja-JP" altLang="en-US" dirty="0"/>
              <a:t>の起動</a:t>
            </a:r>
            <a:endParaRPr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703"/>
              </a:spcBef>
            </a:pPr>
            <a:r>
              <a:rPr lang="ja-JP" altLang="en-US" dirty="0"/>
              <a:t>スタートメニュー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Accessories</a:t>
            </a:r>
            <a:r>
              <a:rPr lang="ja-JP" altLang="en-US" dirty="0"/>
              <a:t>」の中の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 err="1">
                <a:solidFill>
                  <a:srgbClr val="FF0000"/>
                </a:solidFill>
              </a:rPr>
              <a:t>LXTerminal</a:t>
            </a:r>
            <a:r>
              <a:rPr lang="ja-JP" altLang="en-US" dirty="0"/>
              <a:t>」を選択</a:t>
            </a:r>
            <a:endParaRPr dirty="0"/>
          </a:p>
        </p:txBody>
      </p:sp>
      <p:sp>
        <p:nvSpPr>
          <p:cNvPr id="155" name="Shape 155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56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図 3" descr="スクリーンショット 2017-11-13 2.0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5" y="3112759"/>
            <a:ext cx="4610100" cy="2870835"/>
          </a:xfrm>
          <a:prstGeom prst="rect">
            <a:avLst/>
          </a:prstGeom>
        </p:spPr>
      </p:pic>
      <p:pic>
        <p:nvPicPr>
          <p:cNvPr id="5" name="図 4" descr="スクリーンショット 2017-11-13 2.09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12" y="1307701"/>
            <a:ext cx="3531870" cy="310896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7095907" y="2747780"/>
            <a:ext cx="1152124" cy="21898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214926" y="1317051"/>
            <a:ext cx="1453614" cy="21898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22503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55414" y="1205508"/>
            <a:ext cx="8233172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5" tIns="35715" rIns="35715" bIns="35715" anchor="ctr"/>
          <a:lstStyle/>
          <a:p>
            <a:pPr defTabSz="321440" hangingPunct="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日本語キーボード、コピー&amp;ペースト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3"/>
              </a:spcBef>
            </a:pPr>
            <a:r>
              <a:t>日本語キーボード(「＠」が「P」の右にあるタイプ)では、記号が正しく入力できません。その場合、以下の設定を行ってください</a:t>
            </a:r>
          </a:p>
          <a:p>
            <a:pPr lvl="1">
              <a:spcBef>
                <a:spcPts val="703"/>
              </a:spcBef>
            </a:pPr>
            <a:r>
              <a:t>「スタートメニュー」⇒「Accessories」⇒「LXTerminal」</a:t>
            </a:r>
          </a:p>
          <a:p>
            <a:pPr lvl="1">
              <a:spcBef>
                <a:spcPts val="703"/>
              </a:spcBef>
            </a:pPr>
            <a:r>
              <a:t>ターミナル(端末)が立ち上がるので「</a:t>
            </a:r>
            <a:r>
              <a:rPr i="1"/>
              <a:t>setxkbmap -layout jp</a:t>
            </a:r>
            <a:r>
              <a:t>」と入力しリターン</a:t>
            </a:r>
          </a:p>
          <a:p>
            <a:pPr lvl="1">
              <a:spcBef>
                <a:spcPts val="703"/>
              </a:spcBef>
            </a:pPr>
            <a:r>
              <a:t>「＠」が正しく入力できることを確認</a:t>
            </a:r>
          </a:p>
          <a:p>
            <a:pPr lvl="1">
              <a:spcBef>
                <a:spcPts val="703"/>
              </a:spcBef>
            </a:pPr>
            <a:r>
              <a:t>(英語配列に戻したいとき: 「</a:t>
            </a:r>
            <a:r>
              <a:rPr i="1"/>
              <a:t>setxkbmap -layout us</a:t>
            </a:r>
            <a:r>
              <a:t>」)</a:t>
            </a:r>
          </a:p>
          <a:p>
            <a:pPr>
              <a:spcBef>
                <a:spcPts val="703"/>
              </a:spcBef>
            </a:pPr>
            <a:r>
              <a:t>ホストOSでPDFファイルからコピーした文字列を、仮想マシンの端末でペーストする方法</a:t>
            </a:r>
          </a:p>
          <a:p>
            <a:pPr lvl="1">
              <a:spcBef>
                <a:spcPts val="703"/>
              </a:spcBef>
            </a:pPr>
            <a:r>
              <a:t>端末上で右クリック ⇒「Paste」</a:t>
            </a:r>
          </a:p>
          <a:p>
            <a:pPr lvl="1">
              <a:spcBef>
                <a:spcPts val="703"/>
              </a:spcBef>
            </a:pPr>
            <a:r>
              <a:t> あるいは、「shift」と「control」を同時に押しながら「V」</a:t>
            </a:r>
          </a:p>
          <a:p>
            <a:pPr lvl="1">
              <a:spcBef>
                <a:spcPts val="703"/>
              </a:spcBef>
            </a:pPr>
            <a:r>
              <a:t>文字列のコピーは、右クリック ⇒「Copy」あるいは「shift + control + C」</a:t>
            </a:r>
          </a:p>
        </p:txBody>
      </p:sp>
      <p:sp>
        <p:nvSpPr>
          <p:cNvPr id="167" name="Shape 167"/>
          <p:cNvSpPr/>
          <p:nvPr/>
        </p:nvSpPr>
        <p:spPr>
          <a:xfrm>
            <a:off x="-2769" y="6437394"/>
            <a:ext cx="3992299" cy="287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5" tIns="35715" rIns="35715" bIns="35715" anchor="ctr">
            <a:spAutoFit/>
          </a:bodyPr>
          <a:lstStyle>
            <a:lvl1pPr>
              <a:defRPr sz="1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 algn="ctr" defTabSz="410730" hangingPunct="0"/>
            <a:r>
              <a:rPr kumimoji="0" kern="0">
                <a:solidFill>
                  <a:srgbClr val="000000"/>
                </a:solidFill>
              </a:rPr>
              <a:t>MateriApps, 2013-2017. All rights reserved.</a:t>
            </a:r>
          </a:p>
        </p:txBody>
      </p:sp>
      <p:pic>
        <p:nvPicPr>
          <p:cNvPr id="168" name="cmsi-logo-gree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206" y="292889"/>
            <a:ext cx="1036826" cy="342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8</a:t>
            </a:fld>
            <a:endParaRPr lang="uk-UA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</TotalTime>
  <Words>466</Words>
  <Application>Microsoft Macintosh PowerPoint</Application>
  <PresentationFormat>画面に合わせる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ヒラギノ角ゴ ProN W3</vt:lpstr>
      <vt:lpstr>Calibri</vt:lpstr>
      <vt:lpstr>Helvetica</vt:lpstr>
      <vt:lpstr>Helvetica Neue</vt:lpstr>
      <vt:lpstr>Helvetica Neue Light</vt:lpstr>
      <vt:lpstr>White</vt:lpstr>
      <vt:lpstr>MateriApps LIVE! とは？</vt:lpstr>
      <vt:lpstr>必要なファイルのダウンロード</vt:lpstr>
      <vt:lpstr>VirtualBox からの起動方法</vt:lpstr>
      <vt:lpstr>VirtualBox の設定</vt:lpstr>
      <vt:lpstr>VirtualBox からの起動</vt:lpstr>
      <vt:lpstr>MateriApps LIVE! へのログイン</vt:lpstr>
      <vt:lpstr>ターミナル の起動</vt:lpstr>
      <vt:lpstr>日本語キーボード、コピー&amp;ペースト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￼xTAPPチュートリアル 第３回CMSI神戸ハンズオン</dc:title>
  <dc:creator>Yoshizawa Kanako</dc:creator>
  <cp:lastModifiedBy>吉澤香奈子</cp:lastModifiedBy>
  <cp:revision>1805</cp:revision>
  <dcterms:created xsi:type="dcterms:W3CDTF">2013-04-14T09:50:19Z</dcterms:created>
  <dcterms:modified xsi:type="dcterms:W3CDTF">2018-10-18T19:26:17Z</dcterms:modified>
</cp:coreProperties>
</file>