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256" r:id="rId2"/>
    <p:sldId id="262" r:id="rId3"/>
    <p:sldId id="269" r:id="rId4"/>
    <p:sldId id="266" r:id="rId5"/>
    <p:sldId id="267" r:id="rId6"/>
    <p:sldId id="323" r:id="rId7"/>
    <p:sldId id="298" r:id="rId8"/>
    <p:sldId id="344" r:id="rId9"/>
    <p:sldId id="268" r:id="rId10"/>
    <p:sldId id="326" r:id="rId11"/>
    <p:sldId id="333" r:id="rId12"/>
    <p:sldId id="345" r:id="rId13"/>
    <p:sldId id="346" r:id="rId14"/>
    <p:sldId id="347" r:id="rId15"/>
    <p:sldId id="350" r:id="rId16"/>
    <p:sldId id="348" r:id="rId17"/>
    <p:sldId id="349" r:id="rId18"/>
    <p:sldId id="351" r:id="rId19"/>
    <p:sldId id="352" r:id="rId20"/>
    <p:sldId id="265" r:id="rId21"/>
    <p:sldId id="324" r:id="rId22"/>
    <p:sldId id="318" r:id="rId23"/>
    <p:sldId id="319" r:id="rId24"/>
    <p:sldId id="320" r:id="rId25"/>
    <p:sldId id="321" r:id="rId26"/>
    <p:sldId id="322" r:id="rId27"/>
    <p:sldId id="273" r:id="rId28"/>
    <p:sldId id="277" r:id="rId29"/>
    <p:sldId id="278" r:id="rId30"/>
    <p:sldId id="276" r:id="rId31"/>
    <p:sldId id="317" r:id="rId32"/>
    <p:sldId id="328" r:id="rId33"/>
    <p:sldId id="329" r:id="rId34"/>
    <p:sldId id="330" r:id="rId35"/>
    <p:sldId id="331" r:id="rId36"/>
    <p:sldId id="332" r:id="rId37"/>
    <p:sldId id="303" r:id="rId38"/>
    <p:sldId id="314" r:id="rId39"/>
    <p:sldId id="325" r:id="rId40"/>
    <p:sldId id="316" r:id="rId41"/>
    <p:sldId id="315" r:id="rId42"/>
    <p:sldId id="305" r:id="rId43"/>
    <p:sldId id="306" r:id="rId44"/>
    <p:sldId id="307" r:id="rId45"/>
    <p:sldId id="308" r:id="rId46"/>
    <p:sldId id="309" r:id="rId47"/>
    <p:sldId id="301" r:id="rId48"/>
    <p:sldId id="300" r:id="rId49"/>
    <p:sldId id="302" r:id="rId50"/>
    <p:sldId id="313" r:id="rId51"/>
    <p:sldId id="311" r:id="rId52"/>
    <p:sldId id="312" r:id="rId53"/>
    <p:sldId id="327" r:id="rId54"/>
    <p:sldId id="310" r:id="rId55"/>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2">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0" autoAdjust="0"/>
    <p:restoredTop sz="90604" autoAdjust="0"/>
  </p:normalViewPr>
  <p:slideViewPr>
    <p:cSldViewPr snapToGrid="0" snapToObjects="1">
      <p:cViewPr varScale="1">
        <p:scale>
          <a:sx n="92" d="100"/>
          <a:sy n="92" d="100"/>
        </p:scale>
        <p:origin x="1552" y="184"/>
      </p:cViewPr>
      <p:guideLst>
        <p:guide orient="horz" pos="1672"/>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37CC1B-517A-1049-A8BD-3F350744D516}" type="datetimeFigureOut">
              <a:rPr kumimoji="1" lang="ja-JP" altLang="en-US" smtClean="0"/>
              <a:pPr/>
              <a:t>2018/10/19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92B88A-56B9-4E42-A9CD-FD8777F62E01}" type="slidenum">
              <a:rPr kumimoji="1" lang="ja-JP" altLang="en-US" smtClean="0"/>
              <a:pPr/>
              <a:t>‹#›</a:t>
            </a:fld>
            <a:endParaRPr kumimoji="1" lang="ja-JP" altLang="en-US"/>
          </a:p>
        </p:txBody>
      </p:sp>
    </p:spTree>
    <p:extLst>
      <p:ext uri="{BB962C8B-B14F-4D97-AF65-F5344CB8AC3E}">
        <p14:creationId xmlns:p14="http://schemas.microsoft.com/office/powerpoint/2010/main" val="41272278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F0E0A-B150-354E-BA42-2968E1F2CCCC}" type="datetimeFigureOut">
              <a:rPr kumimoji="1" lang="ja-JP" altLang="en-US" smtClean="0"/>
              <a:pPr/>
              <a:t>2018/10/19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8FA52-6648-3346-AD91-4A0FC4E5F15C}" type="slidenum">
              <a:rPr kumimoji="1" lang="ja-JP" altLang="en-US" smtClean="0"/>
              <a:pPr/>
              <a:t>‹#›</a:t>
            </a:fld>
            <a:endParaRPr kumimoji="1" lang="ja-JP" altLang="en-US"/>
          </a:p>
        </p:txBody>
      </p:sp>
    </p:spTree>
    <p:extLst>
      <p:ext uri="{BB962C8B-B14F-4D97-AF65-F5344CB8AC3E}">
        <p14:creationId xmlns:p14="http://schemas.microsoft.com/office/powerpoint/2010/main" val="24094956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8</a:t>
            </a:fld>
            <a:endParaRPr kumimoji="1" lang="ja-JP" altLang="en-US"/>
          </a:p>
        </p:txBody>
      </p:sp>
    </p:spTree>
    <p:extLst>
      <p:ext uri="{BB962C8B-B14F-4D97-AF65-F5344CB8AC3E}">
        <p14:creationId xmlns:p14="http://schemas.microsoft.com/office/powerpoint/2010/main" val="53092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43</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08FA52-6648-3346-AD91-4A0FC4E5F15C}" type="slidenum">
              <a:rPr kumimoji="1" lang="ja-JP" altLang="en-US" smtClean="0"/>
              <a:pPr/>
              <a:t>44</a:t>
            </a:fld>
            <a:endParaRPr kumimoji="1" lang="ja-JP" altLang="en-US"/>
          </a:p>
        </p:txBody>
      </p:sp>
    </p:spTree>
    <p:extLst>
      <p:ext uri="{BB962C8B-B14F-4D97-AF65-F5344CB8AC3E}">
        <p14:creationId xmlns:p14="http://schemas.microsoft.com/office/powerpoint/2010/main" val="119313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8373688-BF31-D44B-A1B4-F3C7282E39A4}" type="datetime1">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3207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08EB633-FDB9-3C45-AE1E-C8989E7738A5}" type="datetime1">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96730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2EDF052-B7F3-EF48-AD3F-9FF052DC9BE3}" type="datetime1">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9562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B4C4840-80BE-204C-8E3A-7D2A26CA7F5C}" type="datetime1">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86389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2EBDB01-442D-9143-8155-7BD0B680FAFD}" type="datetime1">
              <a:rPr kumimoji="1" lang="ja-JP" altLang="en-US" smtClean="0"/>
              <a:t>2018/10/19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75063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DFFAEF8-B4C4-9E43-A3C4-1D095512F47B}" type="datetime1">
              <a:rPr kumimoji="1" lang="ja-JP" altLang="en-US" smtClean="0"/>
              <a:t>2018/10/19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9057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3E46089-BCAC-6643-935A-7560A16800C7}" type="datetime1">
              <a:rPr kumimoji="1" lang="ja-JP" altLang="en-US" smtClean="0"/>
              <a:t>2018/10/19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4131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AFAB339-E667-8843-B473-D8EAE61CA64B}" type="datetime1">
              <a:rPr kumimoji="1" lang="ja-JP" altLang="en-US" smtClean="0"/>
              <a:t>2018/10/19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330969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3AD3C6-D3A6-5A47-8516-D17B4F6D4BAF}" type="datetime1">
              <a:rPr kumimoji="1" lang="ja-JP" altLang="en-US" smtClean="0"/>
              <a:t>2018/10/19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187550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D84B474-ADCD-7047-BB9B-56C78D6C59C7}" type="datetime1">
              <a:rPr kumimoji="1" lang="ja-JP" altLang="en-US" smtClean="0"/>
              <a:t>2018/10/19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522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4115968-3A81-1A42-8ADA-60ABD14B3E48}" type="datetime1">
              <a:rPr kumimoji="1" lang="ja-JP" altLang="en-US" smtClean="0"/>
              <a:t>2018/10/19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FDF1CC8-78FC-444A-A46F-F0C924EEE8AE}" type="slidenum">
              <a:rPr kumimoji="1" lang="ja-JP" altLang="en-US" smtClean="0"/>
              <a:pPr/>
              <a:t>‹#›</a:t>
            </a:fld>
            <a:endParaRPr kumimoji="1" lang="ja-JP" altLang="en-US"/>
          </a:p>
        </p:txBody>
      </p:sp>
    </p:spTree>
    <p:extLst>
      <p:ext uri="{BB962C8B-B14F-4D97-AF65-F5344CB8AC3E}">
        <p14:creationId xmlns:p14="http://schemas.microsoft.com/office/powerpoint/2010/main" val="212380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ED8D8-AC30-D741-BC00-229357D150E6}" type="datetime1">
              <a:rPr kumimoji="1" lang="ja-JP" altLang="en-US" smtClean="0"/>
              <a:t>2018/10/19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F1CC8-78FC-444A-A46F-F0C924EEE8AE}" type="slidenum">
              <a:rPr kumimoji="1" lang="ja-JP" altLang="en-US" smtClean="0"/>
              <a:pPr/>
              <a:t>‹#›</a:t>
            </a:fld>
            <a:endParaRPr kumimoji="1" lang="ja-JP" altLang="en-US"/>
          </a:p>
        </p:txBody>
      </p:sp>
      <p:pic>
        <p:nvPicPr>
          <p:cNvPr id="7" name="図 6" descr="tapp5.eps"/>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9656" y="81018"/>
            <a:ext cx="1746355" cy="578514"/>
          </a:xfrm>
          <a:prstGeom prst="rect">
            <a:avLst/>
          </a:prstGeom>
        </p:spPr>
      </p:pic>
    </p:spTree>
    <p:extLst>
      <p:ext uri="{BB962C8B-B14F-4D97-AF65-F5344CB8AC3E}">
        <p14:creationId xmlns:p14="http://schemas.microsoft.com/office/powerpoint/2010/main" val="414414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kumimoji="1" sz="4000" b="1"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xtapp.cp.is.s.u-tokyo.ac.j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31800" y="1201043"/>
            <a:ext cx="8255000" cy="2399408"/>
          </a:xfrm>
        </p:spPr>
        <p:txBody>
          <a:bodyPr>
            <a:normAutofit/>
          </a:bodyPr>
          <a:lstStyle/>
          <a:p>
            <a:r>
              <a:rPr lang="ja-JP" altLang="en-US" dirty="0"/>
              <a:t>￼</a:t>
            </a:r>
            <a:r>
              <a:rPr lang="en-US" altLang="ja-JP" dirty="0">
                <a:solidFill>
                  <a:schemeClr val="accent1">
                    <a:lumMod val="50000"/>
                  </a:schemeClr>
                </a:solidFill>
              </a:rPr>
              <a:t>CCMS</a:t>
            </a:r>
            <a:r>
              <a:rPr lang="ja-JP" altLang="en-US" dirty="0">
                <a:solidFill>
                  <a:schemeClr val="accent1">
                    <a:lumMod val="50000"/>
                  </a:schemeClr>
                </a:solidFill>
              </a:rPr>
              <a:t>ハンズオン：</a:t>
            </a:r>
            <a:r>
              <a:rPr lang="en-US" altLang="ja-JP" dirty="0" err="1">
                <a:solidFill>
                  <a:schemeClr val="accent1">
                    <a:lumMod val="50000"/>
                  </a:schemeClr>
                </a:solidFill>
              </a:rPr>
              <a:t>xTAPP</a:t>
            </a:r>
            <a:r>
              <a:rPr lang="en-US" altLang="ja-JP" dirty="0">
                <a:solidFill>
                  <a:schemeClr val="accent1">
                    <a:lumMod val="50000"/>
                  </a:schemeClr>
                </a:solidFill>
              </a:rPr>
              <a:t> </a:t>
            </a:r>
            <a:r>
              <a:rPr lang="ja-JP" altLang="en-US" dirty="0">
                <a:solidFill>
                  <a:schemeClr val="accent1">
                    <a:lumMod val="50000"/>
                  </a:schemeClr>
                </a:solidFill>
              </a:rPr>
              <a:t>講習会</a:t>
            </a:r>
            <a:endParaRPr kumimoji="1" lang="ja-JP" altLang="en-US" b="1" dirty="0">
              <a:solidFill>
                <a:schemeClr val="accent1">
                  <a:lumMod val="50000"/>
                </a:schemeClr>
              </a:solidFill>
            </a:endParaRPr>
          </a:p>
        </p:txBody>
      </p:sp>
      <p:sp>
        <p:nvSpPr>
          <p:cNvPr id="3" name="サブタイトル 2"/>
          <p:cNvSpPr>
            <a:spLocks noGrp="1"/>
          </p:cNvSpPr>
          <p:nvPr>
            <p:ph type="subTitle" idx="1"/>
          </p:nvPr>
        </p:nvSpPr>
        <p:spPr>
          <a:xfrm>
            <a:off x="628650" y="3886200"/>
            <a:ext cx="7886700" cy="1402477"/>
          </a:xfrm>
        </p:spPr>
        <p:txBody>
          <a:bodyPr>
            <a:normAutofit/>
          </a:bodyPr>
          <a:lstStyle/>
          <a:p>
            <a:r>
              <a:rPr lang="ja-JP" altLang="en-US" dirty="0"/>
              <a:t>吉本芳英（東大院情報理工）</a:t>
            </a:r>
            <a:endParaRPr lang="en-US" altLang="ja-JP" dirty="0"/>
          </a:p>
          <a:p>
            <a:r>
              <a:rPr lang="ja-JP" altLang="en-US" dirty="0"/>
              <a:t>吉澤香奈子（高度情報科学技術研究機構）</a:t>
            </a:r>
            <a:endParaRPr lang="en-US" altLang="ja-JP" dirty="0"/>
          </a:p>
        </p:txBody>
      </p:sp>
      <p:sp>
        <p:nvSpPr>
          <p:cNvPr id="5" name="スライド番号プレースホルダー 4"/>
          <p:cNvSpPr>
            <a:spLocks noGrp="1"/>
          </p:cNvSpPr>
          <p:nvPr>
            <p:ph type="sldNum" sz="quarter" idx="12"/>
          </p:nvPr>
        </p:nvSpPr>
        <p:spPr/>
        <p:txBody>
          <a:bodyPr/>
          <a:lstStyle/>
          <a:p>
            <a:fld id="{AFDF1CC8-78FC-444A-A46F-F0C924EEE8AE}" type="slidenum">
              <a:rPr kumimoji="1" lang="ja-JP" altLang="en-US" smtClean="0"/>
              <a:pPr/>
              <a:t>1</a:t>
            </a:fld>
            <a:endParaRPr kumimoji="1" lang="ja-JP" altLang="en-US"/>
          </a:p>
        </p:txBody>
      </p:sp>
      <p:sp>
        <p:nvSpPr>
          <p:cNvPr id="6" name="テキスト ボックス 5"/>
          <p:cNvSpPr txBox="1"/>
          <p:nvPr/>
        </p:nvSpPr>
        <p:spPr>
          <a:xfrm>
            <a:off x="178740" y="141112"/>
            <a:ext cx="4476387" cy="584776"/>
          </a:xfrm>
          <a:prstGeom prst="rect">
            <a:avLst/>
          </a:prstGeom>
          <a:noFill/>
        </p:spPr>
        <p:txBody>
          <a:bodyPr wrap="square" rtlCol="0">
            <a:spAutoFit/>
          </a:bodyPr>
          <a:lstStyle/>
          <a:p>
            <a:r>
              <a:rPr lang="en-US" altLang="ja-JP" sz="1600" dirty="0"/>
              <a:t>2018</a:t>
            </a:r>
            <a:r>
              <a:rPr lang="ja-JP" altLang="en-US" sz="1600" dirty="0"/>
              <a:t>年</a:t>
            </a:r>
            <a:r>
              <a:rPr lang="en-US" altLang="ja-JP" sz="1600" dirty="0"/>
              <a:t>10</a:t>
            </a:r>
            <a:r>
              <a:rPr lang="ja-JP" altLang="en-US" sz="1600" dirty="0"/>
              <a:t>月</a:t>
            </a:r>
            <a:r>
              <a:rPr lang="en-US" altLang="ja-JP" sz="1600" dirty="0"/>
              <a:t>19</a:t>
            </a:r>
            <a:r>
              <a:rPr lang="ja-JP" altLang="en-US" sz="1600" dirty="0"/>
              <a:t>日</a:t>
            </a:r>
            <a:r>
              <a:rPr lang="en-US" altLang="ja-JP" sz="1600" dirty="0"/>
              <a:t>(</a:t>
            </a:r>
            <a:r>
              <a:rPr lang="ja-JP" altLang="en-US" sz="1600" dirty="0"/>
              <a:t>金</a:t>
            </a:r>
            <a:r>
              <a:rPr lang="en-US" altLang="ja-JP" sz="1600" dirty="0"/>
              <a:t>)</a:t>
            </a:r>
          </a:p>
          <a:p>
            <a:r>
              <a:rPr lang="ja-JP" altLang="en-US" sz="1600" dirty="0"/>
              <a:t>東京大学柏の葉</a:t>
            </a:r>
            <a:r>
              <a:rPr lang="ja-JP" altLang="en-US" sz="1600"/>
              <a:t>キャンパス前サテライト</a:t>
            </a:r>
            <a:r>
              <a:rPr lang="en-US" altLang="ja-JP" sz="1600" dirty="0"/>
              <a:t>205</a:t>
            </a:r>
            <a:r>
              <a:rPr lang="ja-JP" altLang="en-US" sz="1600"/>
              <a:t>号室</a:t>
            </a:r>
            <a:endParaRPr lang="ja-JP" altLang="en-US" sz="1600" dirty="0"/>
          </a:p>
        </p:txBody>
      </p:sp>
    </p:spTree>
    <p:extLst>
      <p:ext uri="{BB962C8B-B14F-4D97-AF65-F5344CB8AC3E}">
        <p14:creationId xmlns:p14="http://schemas.microsoft.com/office/powerpoint/2010/main" val="141316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a:t>xTAPP</a:t>
            </a:r>
            <a:r>
              <a:rPr kumimoji="1" lang="ja-JP" altLang="en-US" dirty="0"/>
              <a:t>の並列実行</a:t>
            </a:r>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en-US" altLang="en-US" sz="2400" dirty="0"/>
              <a:t>MPI</a:t>
            </a:r>
            <a:r>
              <a:rPr lang="ja-JP" altLang="en-US" sz="2400" dirty="0"/>
              <a:t>分散並列では</a:t>
            </a:r>
            <a:r>
              <a:rPr lang="en-US" altLang="ja-JP" sz="2400" dirty="0"/>
              <a:t>NUMA</a:t>
            </a:r>
            <a:r>
              <a:rPr lang="ja-JP" altLang="en-US" sz="2400" dirty="0"/>
              <a:t>に注意</a:t>
            </a:r>
            <a:endParaRPr lang="en-US" altLang="ja-JP" sz="2400" dirty="0"/>
          </a:p>
          <a:p>
            <a:pPr lvl="1">
              <a:lnSpc>
                <a:spcPct val="110000"/>
              </a:lnSpc>
            </a:pPr>
            <a:r>
              <a:rPr lang="en-US" altLang="ja-JP" sz="2000" dirty="0"/>
              <a:t>2 CPU</a:t>
            </a:r>
            <a:r>
              <a:rPr lang="ja-JP" altLang="en-US" sz="2000" dirty="0"/>
              <a:t>ソケット以上を持つ計算機を使う場合に問題</a:t>
            </a:r>
            <a:endParaRPr lang="en-US" altLang="ja-JP" sz="2000" dirty="0"/>
          </a:p>
          <a:p>
            <a:pPr lvl="1">
              <a:lnSpc>
                <a:spcPct val="110000"/>
              </a:lnSpc>
            </a:pPr>
            <a:r>
              <a:rPr lang="en-US" altLang="ja-JP" sz="2000" dirty="0"/>
              <a:t>1 CPU</a:t>
            </a:r>
            <a:r>
              <a:rPr lang="ja-JP" altLang="en-US" sz="2000" dirty="0"/>
              <a:t>ソケットを</a:t>
            </a:r>
            <a:r>
              <a:rPr lang="en-US" altLang="ja-JP" sz="2000" dirty="0"/>
              <a:t>1 MPI</a:t>
            </a:r>
            <a:r>
              <a:rPr lang="ja-JP" altLang="en-US" sz="2000" dirty="0"/>
              <a:t>プロセスに対応させる方式が大抵良い</a:t>
            </a:r>
            <a:br>
              <a:rPr lang="en-US" altLang="ja-JP" sz="2000" dirty="0"/>
            </a:br>
            <a:r>
              <a:rPr lang="en-US" altLang="ja-JP" sz="2000" dirty="0"/>
              <a:t>MPI</a:t>
            </a:r>
            <a:r>
              <a:rPr lang="ja-JP" altLang="en-US" sz="2000" dirty="0"/>
              <a:t>プロセスに割り当てるメモリは、その</a:t>
            </a:r>
            <a:r>
              <a:rPr lang="en-US" altLang="ja-JP" sz="2000" dirty="0"/>
              <a:t>CPU</a:t>
            </a:r>
            <a:r>
              <a:rPr lang="ja-JP" altLang="en-US" sz="2000" dirty="0"/>
              <a:t>ソケットのメモリに限る</a:t>
            </a:r>
            <a:endParaRPr lang="en-US" altLang="ja-JP" sz="2000" dirty="0"/>
          </a:p>
          <a:p>
            <a:pPr lvl="1">
              <a:lnSpc>
                <a:spcPct val="110000"/>
              </a:lnSpc>
            </a:pPr>
            <a:r>
              <a:rPr lang="ja-JP" altLang="en-US" sz="2000" dirty="0"/>
              <a:t>やり方は計算機システムごとに異なるための管理者に聞く</a:t>
            </a:r>
            <a:endParaRPr lang="en-US" altLang="ja-JP" sz="2000" dirty="0"/>
          </a:p>
          <a:p>
            <a:pPr>
              <a:lnSpc>
                <a:spcPct val="110000"/>
              </a:lnSpc>
            </a:pPr>
            <a:r>
              <a:rPr lang="en-US" altLang="ja-JP" sz="2400" dirty="0"/>
              <a:t>flat MPI</a:t>
            </a:r>
            <a:r>
              <a:rPr lang="ja-JP" altLang="en-US" sz="2400" dirty="0"/>
              <a:t>か</a:t>
            </a:r>
            <a:r>
              <a:rPr lang="en-US" altLang="ja-JP" sz="2400" dirty="0"/>
              <a:t>hybrid MPI</a:t>
            </a:r>
            <a:r>
              <a:rPr lang="ja-JP" altLang="en-US" sz="2400" dirty="0"/>
              <a:t>か</a:t>
            </a:r>
            <a:endParaRPr lang="en-US" altLang="ja-JP" sz="2400" dirty="0"/>
          </a:p>
          <a:p>
            <a:pPr lvl="1">
              <a:lnSpc>
                <a:spcPct val="110000"/>
              </a:lnSpc>
            </a:pPr>
            <a:r>
              <a:rPr lang="en-US" altLang="ja-JP" sz="2000" dirty="0"/>
              <a:t>hybrid MPI</a:t>
            </a:r>
            <a:r>
              <a:rPr lang="ja-JP" altLang="en-US" sz="2000" dirty="0"/>
              <a:t>の方がノードあたりのメモリ利用に無駄が少ない</a:t>
            </a:r>
            <a:endParaRPr lang="en-US" altLang="ja-JP" sz="2000" dirty="0"/>
          </a:p>
          <a:p>
            <a:pPr lvl="1">
              <a:lnSpc>
                <a:spcPct val="110000"/>
              </a:lnSpc>
            </a:pPr>
            <a:r>
              <a:rPr lang="en-US" altLang="ja-JP" sz="2000" dirty="0"/>
              <a:t>hybrid MPI</a:t>
            </a:r>
            <a:r>
              <a:rPr lang="ja-JP" altLang="en-US" sz="2000" dirty="0"/>
              <a:t>の方が</a:t>
            </a:r>
            <a:r>
              <a:rPr lang="en-US" altLang="ja-JP" sz="2000" dirty="0"/>
              <a:t>1 MPI</a:t>
            </a:r>
            <a:r>
              <a:rPr lang="ja-JP" altLang="en-US" sz="2000" dirty="0"/>
              <a:t>プロセスあたりの計算能力が高い</a:t>
            </a:r>
            <a:br>
              <a:rPr lang="en-US" altLang="ja-JP" sz="2000" dirty="0"/>
            </a:br>
            <a:r>
              <a:rPr lang="en-US" altLang="ja-JP" sz="2000" dirty="0"/>
              <a:t>MPI</a:t>
            </a:r>
            <a:r>
              <a:rPr lang="ja-JP" altLang="en-US" sz="2000" dirty="0"/>
              <a:t>分散が困難な中小規模密行列固有値の高速計算に有利</a:t>
            </a:r>
            <a:endParaRPr lang="en-US" altLang="ja-JP" sz="2000" dirty="0"/>
          </a:p>
          <a:p>
            <a:pPr lvl="1">
              <a:lnSpc>
                <a:spcPct val="110000"/>
              </a:lnSpc>
            </a:pPr>
            <a:r>
              <a:rPr lang="en-US" altLang="ja-JP" sz="2000" dirty="0"/>
              <a:t>hybrid MPI</a:t>
            </a:r>
            <a:r>
              <a:rPr lang="ja-JP" altLang="en-US" sz="2000" dirty="0"/>
              <a:t>では</a:t>
            </a:r>
            <a:r>
              <a:rPr lang="en-US" altLang="ja-JP" sz="2000" dirty="0"/>
              <a:t>multi-core</a:t>
            </a:r>
            <a:r>
              <a:rPr lang="ja-JP" altLang="en-US" sz="2000" dirty="0"/>
              <a:t>対応の</a:t>
            </a:r>
            <a:r>
              <a:rPr lang="en-US" altLang="ja-JP" sz="2000" dirty="0"/>
              <a:t>BLAS, FFT</a:t>
            </a:r>
            <a:r>
              <a:rPr lang="ja-JP" altLang="en-US" sz="2000" dirty="0"/>
              <a:t>ライブラリが必要</a:t>
            </a:r>
            <a:br>
              <a:rPr lang="en-US" altLang="ja-JP" sz="2000" dirty="0"/>
            </a:br>
            <a:r>
              <a:rPr lang="en-US" altLang="ja-JP" sz="2000" dirty="0" err="1"/>
              <a:t>intel</a:t>
            </a:r>
            <a:r>
              <a:rPr lang="en-US" altLang="ja-JP" sz="2000" dirty="0"/>
              <a:t> MKL</a:t>
            </a:r>
            <a:r>
              <a:rPr lang="ja-JP" altLang="en-US" sz="2000" dirty="0"/>
              <a:t>か</a:t>
            </a:r>
            <a:r>
              <a:rPr lang="en-US" altLang="ja-JP" sz="2000" dirty="0" err="1"/>
              <a:t>OpenBLAS</a:t>
            </a:r>
            <a:r>
              <a:rPr lang="en-US" altLang="ja-JP" sz="2000" dirty="0"/>
              <a:t> + FFTW</a:t>
            </a:r>
          </a:p>
          <a:p>
            <a:pPr lvl="1">
              <a:lnSpc>
                <a:spcPct val="110000"/>
              </a:lnSpc>
            </a:pPr>
            <a:r>
              <a:rPr lang="ja-JP" altLang="en-US" sz="2000" dirty="0"/>
              <a:t>バンド数が少なく平面波数が大きい場合には</a:t>
            </a:r>
            <a:r>
              <a:rPr lang="en-US" altLang="ja-JP" sz="2000" dirty="0"/>
              <a:t>flat MPI</a:t>
            </a:r>
            <a:r>
              <a:rPr lang="ja-JP" altLang="en-US" sz="2000" dirty="0"/>
              <a:t>を考える</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10</a:t>
            </a:fld>
            <a:endParaRPr kumimoji="1" lang="ja-JP" altLang="en-US"/>
          </a:p>
        </p:txBody>
      </p:sp>
    </p:spTree>
    <p:extLst>
      <p:ext uri="{BB962C8B-B14F-4D97-AF65-F5344CB8AC3E}">
        <p14:creationId xmlns:p14="http://schemas.microsoft.com/office/powerpoint/2010/main" val="61360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xTAPP</a:t>
            </a:r>
            <a:r>
              <a:rPr kumimoji="1" lang="ja-JP" altLang="en-US"/>
              <a:t>の実行</a:t>
            </a:r>
            <a:r>
              <a:rPr lang="ja-JP" altLang="en-US"/>
              <a:t>と</a:t>
            </a:r>
            <a:r>
              <a:rPr kumimoji="1" lang="en-US" altLang="ja-JP"/>
              <a:t>VirtualBox</a:t>
            </a:r>
            <a:endParaRPr kumimoji="1" lang="ja-JP" altLang="en-US"/>
          </a:p>
        </p:txBody>
      </p:sp>
      <p:sp>
        <p:nvSpPr>
          <p:cNvPr id="3" name="コンテンツ プレースホルダー 2"/>
          <p:cNvSpPr>
            <a:spLocks noGrp="1"/>
          </p:cNvSpPr>
          <p:nvPr>
            <p:ph idx="1"/>
          </p:nvPr>
        </p:nvSpPr>
        <p:spPr>
          <a:xfrm>
            <a:off x="457200" y="1600201"/>
            <a:ext cx="8229600" cy="4285860"/>
          </a:xfrm>
        </p:spPr>
        <p:txBody>
          <a:bodyPr/>
          <a:lstStyle/>
          <a:p>
            <a:r>
              <a:rPr lang="ja-JP" altLang="en-US"/>
              <a:t>複数</a:t>
            </a:r>
            <a:r>
              <a:rPr lang="en-US" altLang="ja-JP"/>
              <a:t>core</a:t>
            </a:r>
            <a:r>
              <a:rPr lang="ja-JP" altLang="en-US"/>
              <a:t>で並列実行すれば速くなる</a:t>
            </a:r>
            <a:endParaRPr lang="en-US" altLang="ja-JP"/>
          </a:p>
          <a:p>
            <a:pPr lvl="1"/>
            <a:r>
              <a:rPr lang="en-US" altLang="ja-JP"/>
              <a:t>VirtualBox</a:t>
            </a:r>
            <a:r>
              <a:rPr lang="ja-JP" altLang="en-US"/>
              <a:t>の仮想マシンの設定で変更できる</a:t>
            </a:r>
            <a:endParaRPr lang="en-US" altLang="ja-JP"/>
          </a:p>
          <a:p>
            <a:pPr lvl="1"/>
            <a:r>
              <a:rPr lang="ja-JP" altLang="en-US"/>
              <a:t>最近はノート</a:t>
            </a:r>
            <a:r>
              <a:rPr lang="en-US" altLang="ja-JP"/>
              <a:t>PC</a:t>
            </a:r>
            <a:r>
              <a:rPr lang="ja-JP" altLang="en-US"/>
              <a:t>でも複数</a:t>
            </a:r>
            <a:r>
              <a:rPr lang="en-US" altLang="ja-JP"/>
              <a:t>core</a:t>
            </a:r>
            <a:r>
              <a:rPr lang="ja-JP" altLang="en-US"/>
              <a:t>あるのが普通</a:t>
            </a:r>
            <a:endParaRPr lang="en-US" altLang="ja-JP"/>
          </a:p>
          <a:p>
            <a:r>
              <a:rPr kumimoji="1" lang="ja-JP" altLang="en-US"/>
              <a:t>注意</a:t>
            </a:r>
            <a:endParaRPr kumimoji="1" lang="en-US" altLang="ja-JP"/>
          </a:p>
          <a:p>
            <a:pPr lvl="1"/>
            <a:r>
              <a:rPr lang="en-US" altLang="ja-JP"/>
              <a:t>OpenMP</a:t>
            </a:r>
            <a:r>
              <a:rPr lang="ja-JP" altLang="en-US"/>
              <a:t>によるスレッド実行は性能がでない</a:t>
            </a:r>
            <a:endParaRPr lang="en-US" altLang="ja-JP"/>
          </a:p>
          <a:p>
            <a:pPr lvl="1"/>
            <a:r>
              <a:rPr kumimoji="1" lang="en-US" altLang="ja-JP"/>
              <a:t>MPI</a:t>
            </a:r>
            <a:r>
              <a:rPr lang="ja-JP" altLang="en-US"/>
              <a:t>で複数プロセスを起動すると性能が出る</a:t>
            </a:r>
            <a:endParaRPr lang="en-US" altLang="ja-JP"/>
          </a:p>
          <a:p>
            <a:pPr lvl="1"/>
            <a:r>
              <a:rPr kumimoji="1" lang="ja-JP" altLang="en-US"/>
              <a:t>コマンドの例</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11</a:t>
            </a:fld>
            <a:endParaRPr kumimoji="1" lang="ja-JP" altLang="en-US"/>
          </a:p>
        </p:txBody>
      </p:sp>
      <p:sp>
        <p:nvSpPr>
          <p:cNvPr id="5" name="テキスト ボックス 4"/>
          <p:cNvSpPr txBox="1"/>
          <p:nvPr/>
        </p:nvSpPr>
        <p:spPr>
          <a:xfrm>
            <a:off x="944797" y="5669201"/>
            <a:ext cx="7186646" cy="369332"/>
          </a:xfrm>
          <a:prstGeom prst="rect">
            <a:avLst/>
          </a:prstGeom>
          <a:noFill/>
        </p:spPr>
        <p:txBody>
          <a:bodyPr wrap="square" rtlCol="0">
            <a:spAutoFit/>
          </a:bodyPr>
          <a:lstStyle/>
          <a:p>
            <a:pPr algn="ctr"/>
            <a:r>
              <a:rPr kumimoji="1" lang="en-US" altLang="ja-JP"/>
              <a:t>$ OMP_NUM_THREADS=1 mpirun –np 2 cgmrpt &gt; cgmrpt.log</a:t>
            </a:r>
            <a:endParaRPr kumimoji="1" lang="ja-JP" altLang="en-US"/>
          </a:p>
        </p:txBody>
      </p:sp>
    </p:spTree>
    <p:extLst>
      <p:ext uri="{BB962C8B-B14F-4D97-AF65-F5344CB8AC3E}">
        <p14:creationId xmlns:p14="http://schemas.microsoft.com/office/powerpoint/2010/main" val="18257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物性研究所スーパーコンピュータ</a:t>
            </a:r>
            <a:endParaRPr kumimoji="1" lang="ja-JP" altLang="en-US"/>
          </a:p>
        </p:txBody>
      </p:sp>
      <p:sp>
        <p:nvSpPr>
          <p:cNvPr id="4" name="コンテンツ プレースホルダー 3"/>
          <p:cNvSpPr>
            <a:spLocks noGrp="1"/>
          </p:cNvSpPr>
          <p:nvPr>
            <p:ph idx="1"/>
          </p:nvPr>
        </p:nvSpPr>
        <p:spPr/>
        <p:txBody>
          <a:bodyPr/>
          <a:lstStyle/>
          <a:p>
            <a:r>
              <a:rPr lang="ja-JP" altLang="en-US"/>
              <a:t>講習会用のアカウント</a:t>
            </a:r>
            <a:endParaRPr lang="en-US" altLang="ja-JP"/>
          </a:p>
          <a:p>
            <a:r>
              <a:rPr kumimoji="1" lang="ja-JP" altLang="en-US"/>
              <a:t>ログインする前に</a:t>
            </a:r>
            <a:r>
              <a:rPr kumimoji="1" lang="en-US" altLang="ja-JP"/>
              <a:t>ssh</a:t>
            </a:r>
            <a:r>
              <a:rPr kumimoji="1" lang="ja-JP" altLang="en-US"/>
              <a:t>の鍵登録が必要</a:t>
            </a:r>
            <a:endParaRPr kumimoji="1" lang="en-US" altLang="ja-JP"/>
          </a:p>
          <a:p>
            <a:pPr lvl="1"/>
            <a:r>
              <a:rPr lang="en-US" altLang="ja-JP"/>
              <a:t>Virtual Box</a:t>
            </a:r>
            <a:r>
              <a:rPr lang="ja-JP" altLang="en-US"/>
              <a:t>のコマンド窓を使って、</a:t>
            </a:r>
            <a:r>
              <a:rPr lang="en-US" altLang="ja-JP"/>
              <a:t>ssh-keygen</a:t>
            </a:r>
            <a:r>
              <a:rPr lang="ja-JP" altLang="en-US"/>
              <a:t>して鍵を作る。鍵のパスワードは必要ならつける。</a:t>
            </a:r>
            <a:endParaRPr lang="en-US" altLang="ja-JP"/>
          </a:p>
          <a:p>
            <a:pPr lvl="1"/>
            <a:r>
              <a:rPr lang="ja-JP" altLang="en-US"/>
              <a:t>できた</a:t>
            </a:r>
            <a:r>
              <a:rPr kumimoji="1" lang="ja-JP" altLang="en-US"/>
              <a:t>公開鍵</a:t>
            </a:r>
            <a:r>
              <a:rPr kumimoji="1" lang="en-US" altLang="ja-JP"/>
              <a:t>(.ssh/id_rsa.pub)</a:t>
            </a:r>
            <a:r>
              <a:rPr kumimoji="1" lang="ja-JP" altLang="en-US"/>
              <a:t>をスパコン側に</a:t>
            </a:r>
            <a:r>
              <a:rPr kumimoji="1" lang="en-US" altLang="ja-JP"/>
              <a:t>web</a:t>
            </a:r>
            <a:r>
              <a:rPr kumimoji="1" lang="ja-JP" altLang="en-US"/>
              <a:t>システム経由で登録する。</a:t>
            </a:r>
            <a:endParaRPr kumimoji="1" lang="en-US" altLang="ja-JP"/>
          </a:p>
          <a:p>
            <a:pPr lvl="1"/>
            <a:r>
              <a:rPr lang="en-US" altLang="ja-JP"/>
              <a:t>https://scm-web.issp.u-tokyo.ac.jp/systemB/index.cgi</a:t>
            </a:r>
            <a:endParaRPr kumimoji="1" lang="ja-JP" altLang="en-US"/>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12</a:t>
            </a:fld>
            <a:endParaRPr kumimoji="1" lang="ja-JP" altLang="en-US"/>
          </a:p>
        </p:txBody>
      </p:sp>
    </p:spTree>
    <p:extLst>
      <p:ext uri="{BB962C8B-B14F-4D97-AF65-F5344CB8AC3E}">
        <p14:creationId xmlns:p14="http://schemas.microsoft.com/office/powerpoint/2010/main" val="260947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物性研究所スーパーコンピュータ</a:t>
            </a:r>
            <a:endParaRPr kumimoji="1" lang="ja-JP" altLang="en-US"/>
          </a:p>
        </p:txBody>
      </p:sp>
      <p:sp>
        <p:nvSpPr>
          <p:cNvPr id="4" name="コンテンツ プレースホルダー 3"/>
          <p:cNvSpPr>
            <a:spLocks noGrp="1"/>
          </p:cNvSpPr>
          <p:nvPr>
            <p:ph idx="1"/>
          </p:nvPr>
        </p:nvSpPr>
        <p:spPr/>
        <p:txBody>
          <a:bodyPr/>
          <a:lstStyle/>
          <a:p>
            <a:r>
              <a:rPr lang="ja-JP" altLang="en-US"/>
              <a:t>システム</a:t>
            </a:r>
            <a:r>
              <a:rPr lang="en-US" altLang="ja-JP"/>
              <a:t>B</a:t>
            </a:r>
            <a:r>
              <a:rPr lang="ja-JP" altLang="en-US"/>
              <a:t>の利用の手引きは</a:t>
            </a:r>
            <a:br>
              <a:rPr lang="en-US" altLang="ja-JP"/>
            </a:br>
            <a:r>
              <a:rPr lang="en-US" altLang="ja-JP"/>
              <a:t>https://www.issp.u-tokyo.ac.jp/supercom/for-users/documents</a:t>
            </a:r>
          </a:p>
          <a:p>
            <a:r>
              <a:rPr lang="ja-JP" altLang="en-US"/>
              <a:t>ユーザ</a:t>
            </a:r>
            <a:r>
              <a:rPr lang="en-US" altLang="ja-JP"/>
              <a:t>ID </a:t>
            </a:r>
            <a:r>
              <a:rPr lang="ja-JP" altLang="en-US"/>
              <a:t>：</a:t>
            </a:r>
            <a:r>
              <a:rPr lang="en-US" altLang="ja-JP"/>
              <a:t> </a:t>
            </a:r>
            <a:r>
              <a:rPr lang="ja-JP" altLang="en-US"/>
              <a:t>スパコンでのユーザ名</a:t>
            </a:r>
            <a:br>
              <a:rPr lang="en-US" altLang="ja-JP"/>
            </a:br>
            <a:r>
              <a:rPr lang="ja-JP" altLang="en-US"/>
              <a:t>　　　　　　　</a:t>
            </a:r>
            <a:r>
              <a:rPr lang="en-US" altLang="ja-JP"/>
              <a:t>t000100</a:t>
            </a:r>
            <a:r>
              <a:rPr lang="ja-JP" altLang="en-US"/>
              <a:t>など</a:t>
            </a:r>
            <a:endParaRPr lang="en-US" altLang="ja-JP"/>
          </a:p>
          <a:p>
            <a:r>
              <a:rPr kumimoji="1" lang="ja-JP" altLang="en-US"/>
              <a:t>パスワード</a:t>
            </a:r>
            <a:r>
              <a:rPr kumimoji="1" lang="en-US" altLang="ja-JP"/>
              <a:t> : </a:t>
            </a:r>
            <a:r>
              <a:rPr kumimoji="1" lang="ja-JP" altLang="en-US"/>
              <a:t>登録メールアドレスのユーザ名</a:t>
            </a:r>
            <a:br>
              <a:rPr kumimoji="1" lang="en-US" altLang="ja-JP"/>
            </a:br>
            <a:r>
              <a:rPr kumimoji="1" lang="ja-JP" altLang="en-US"/>
              <a:t>　　　　　　　</a:t>
            </a:r>
            <a:r>
              <a:rPr kumimoji="1" lang="en-US" altLang="ja-JP"/>
              <a:t>yosimoto</a:t>
            </a:r>
            <a:r>
              <a:rPr kumimoji="1" lang="ja-JP" altLang="en-US"/>
              <a:t>など</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13</a:t>
            </a:fld>
            <a:endParaRPr kumimoji="1" lang="ja-JP" altLang="en-US"/>
          </a:p>
        </p:txBody>
      </p:sp>
    </p:spTree>
    <p:extLst>
      <p:ext uri="{BB962C8B-B14F-4D97-AF65-F5344CB8AC3E}">
        <p14:creationId xmlns:p14="http://schemas.microsoft.com/office/powerpoint/2010/main" val="29993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物性研究所スーパーコンピュータ</a:t>
            </a:r>
            <a:endParaRPr kumimoji="1" lang="ja-JP" altLang="en-US"/>
          </a:p>
        </p:txBody>
      </p:sp>
      <p:sp>
        <p:nvSpPr>
          <p:cNvPr id="4" name="コンテンツ プレースホルダー 3"/>
          <p:cNvSpPr>
            <a:spLocks noGrp="1"/>
          </p:cNvSpPr>
          <p:nvPr>
            <p:ph idx="1"/>
          </p:nvPr>
        </p:nvSpPr>
        <p:spPr/>
        <p:txBody>
          <a:bodyPr/>
          <a:lstStyle/>
          <a:p>
            <a:r>
              <a:rPr kumimoji="1" lang="en-US" altLang="ja-JP"/>
              <a:t>ssh</a:t>
            </a:r>
            <a:r>
              <a:rPr kumimoji="1" lang="ja-JP" altLang="en-US"/>
              <a:t>での</a:t>
            </a:r>
            <a:r>
              <a:rPr kumimoji="1" lang="en-US" altLang="ja-JP"/>
              <a:t>systemB </a:t>
            </a:r>
            <a:r>
              <a:rPr kumimoji="1" lang="ja-JP" altLang="en-US"/>
              <a:t>へのアクセス</a:t>
            </a:r>
            <a:br>
              <a:rPr lang="en-US" altLang="ja-JP"/>
            </a:br>
            <a:r>
              <a:rPr lang="en-US" altLang="ja-JP"/>
              <a:t>$ ssh t000100@sekirei.issp.u-tokyo.ac.jp</a:t>
            </a:r>
          </a:p>
          <a:p>
            <a:r>
              <a:rPr kumimoji="1" lang="ja-JP" altLang="en-US"/>
              <a:t>ログインできるのはフロントエンド</a:t>
            </a:r>
            <a:endParaRPr kumimoji="1" lang="en-US" altLang="ja-JP"/>
          </a:p>
          <a:p>
            <a:r>
              <a:rPr kumimoji="1" lang="ja-JP" altLang="en-US"/>
              <a:t>主に計算を動かすバックエンドには直接は入れない</a:t>
            </a:r>
            <a:endParaRPr kumimoji="1" lang="en-US" altLang="ja-JP"/>
          </a:p>
          <a:p>
            <a:pPr lvl="1"/>
            <a:r>
              <a:rPr lang="ja-JP" altLang="en-US"/>
              <a:t>大きなジョブは、それを動かすバッチスクリプトを作って</a:t>
            </a:r>
            <a:r>
              <a:rPr lang="en-US" altLang="ja-JP"/>
              <a:t>qsub</a:t>
            </a:r>
          </a:p>
          <a:p>
            <a:pPr lvl="1"/>
            <a:r>
              <a:rPr kumimoji="1" lang="ja-JP" altLang="en-US"/>
              <a:t>テスト目的の場合、</a:t>
            </a:r>
            <a:r>
              <a:rPr kumimoji="1" lang="en-US" altLang="ja-JP"/>
              <a:t>interactive job</a:t>
            </a:r>
            <a:r>
              <a:rPr kumimoji="1" lang="ja-JP" altLang="en-US"/>
              <a:t>を</a:t>
            </a:r>
            <a:r>
              <a:rPr kumimoji="1" lang="en-US" altLang="ja-JP"/>
              <a:t>qsub</a:t>
            </a:r>
            <a:endParaRPr kumimoji="1" lang="ja-JP" altLang="en-US"/>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14</a:t>
            </a:fld>
            <a:endParaRPr kumimoji="1" lang="ja-JP" altLang="en-US"/>
          </a:p>
        </p:txBody>
      </p:sp>
    </p:spTree>
    <p:extLst>
      <p:ext uri="{BB962C8B-B14F-4D97-AF65-F5344CB8AC3E}">
        <p14:creationId xmlns:p14="http://schemas.microsoft.com/office/powerpoint/2010/main" val="180087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module</a:t>
            </a:r>
            <a:endParaRPr kumimoji="1" lang="ja-JP" altLang="en-US"/>
          </a:p>
        </p:txBody>
      </p:sp>
      <p:sp>
        <p:nvSpPr>
          <p:cNvPr id="4" name="コンテンツ プレースホルダー 3"/>
          <p:cNvSpPr>
            <a:spLocks noGrp="1"/>
          </p:cNvSpPr>
          <p:nvPr>
            <p:ph idx="1"/>
          </p:nvPr>
        </p:nvSpPr>
        <p:spPr>
          <a:xfrm>
            <a:off x="457200" y="1442487"/>
            <a:ext cx="8229600" cy="4958403"/>
          </a:xfrm>
        </p:spPr>
        <p:txBody>
          <a:bodyPr/>
          <a:lstStyle/>
          <a:p>
            <a:r>
              <a:rPr lang="ja-JP" altLang="en-US"/>
              <a:t>コンパイラやライブラリの設定の切り替えをする機能</a:t>
            </a:r>
            <a:r>
              <a:rPr lang="en-US" altLang="ja-JP"/>
              <a:t> module </a:t>
            </a:r>
            <a:r>
              <a:rPr lang="ja-JP" altLang="en-US"/>
              <a:t>が用意されている。</a:t>
            </a:r>
            <a:endParaRPr lang="en-US" altLang="ja-JP"/>
          </a:p>
          <a:p>
            <a:r>
              <a:rPr lang="ja-JP" altLang="en-US"/>
              <a:t>設定の一覧</a:t>
            </a:r>
            <a:br>
              <a:rPr lang="en-US" altLang="ja-JP"/>
            </a:br>
            <a:r>
              <a:rPr lang="en-US" altLang="ja-JP"/>
              <a:t>$ module list</a:t>
            </a:r>
          </a:p>
          <a:p>
            <a:r>
              <a:rPr lang="ja-JP" altLang="en-US"/>
              <a:t>設定の追加</a:t>
            </a:r>
            <a:br>
              <a:rPr lang="en-US" altLang="ja-JP"/>
            </a:br>
            <a:r>
              <a:rPr lang="en-US" altLang="ja-JP"/>
              <a:t>$ module load perfsuite/1.1.4</a:t>
            </a:r>
          </a:p>
          <a:p>
            <a:pPr lvl="1"/>
            <a:r>
              <a:rPr lang="ja-JP" altLang="en-US"/>
              <a:t>性能プロファイラ</a:t>
            </a:r>
            <a:endParaRPr lang="en-US" altLang="ja-JP"/>
          </a:p>
          <a:p>
            <a:r>
              <a:rPr lang="en-US" altLang="ja-JP"/>
              <a:t>module</a:t>
            </a:r>
            <a:r>
              <a:rPr lang="ja-JP" altLang="en-US"/>
              <a:t>の設定状態が正しくないとバイナリが動かなくなる。</a:t>
            </a:r>
            <a:endParaRPr lang="en-US" altLang="ja-JP"/>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15</a:t>
            </a:fld>
            <a:endParaRPr kumimoji="1" lang="ja-JP" altLang="en-US"/>
          </a:p>
        </p:txBody>
      </p:sp>
    </p:spTree>
    <p:extLst>
      <p:ext uri="{BB962C8B-B14F-4D97-AF65-F5344CB8AC3E}">
        <p14:creationId xmlns:p14="http://schemas.microsoft.com/office/powerpoint/2010/main" val="363351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job script</a:t>
            </a:r>
            <a:endParaRPr kumimoji="1" lang="ja-JP" altLang="en-US"/>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16</a:t>
            </a:fld>
            <a:endParaRPr kumimoji="1" lang="ja-JP" altLang="en-US"/>
          </a:p>
        </p:txBody>
      </p:sp>
      <p:sp>
        <p:nvSpPr>
          <p:cNvPr id="5" name="テキスト ボックス 4"/>
          <p:cNvSpPr txBox="1"/>
          <p:nvPr/>
        </p:nvSpPr>
        <p:spPr>
          <a:xfrm>
            <a:off x="457200" y="1703951"/>
            <a:ext cx="8229600" cy="3785652"/>
          </a:xfrm>
          <a:prstGeom prst="rect">
            <a:avLst/>
          </a:prstGeom>
          <a:noFill/>
        </p:spPr>
        <p:txBody>
          <a:bodyPr wrap="square" rtlCol="0">
            <a:spAutoFit/>
          </a:bodyPr>
          <a:lstStyle/>
          <a:p>
            <a:r>
              <a:rPr kumimoji="1" lang="en-US" altLang="ja-JP" sz="2400"/>
              <a:t>#!/bin/sh</a:t>
            </a:r>
          </a:p>
          <a:p>
            <a:r>
              <a:rPr lang="en-US" altLang="ja-JP" sz="2400"/>
              <a:t>#QSUB </a:t>
            </a:r>
            <a:r>
              <a:rPr lang="mr-IN" altLang="ja-JP" sz="2400"/>
              <a:t>–</a:t>
            </a:r>
            <a:r>
              <a:rPr lang="en-US" altLang="ja-JP" sz="2400"/>
              <a:t>queue i18cpu                </a:t>
            </a:r>
            <a:r>
              <a:rPr lang="ja-JP" altLang="en-US" sz="2400"/>
              <a:t>投入する</a:t>
            </a:r>
            <a:r>
              <a:rPr lang="en-US" altLang="ja-JP" sz="2400"/>
              <a:t>queue</a:t>
            </a:r>
            <a:r>
              <a:rPr lang="ja-JP" altLang="en-US" sz="2400"/>
              <a:t>の名前</a:t>
            </a:r>
            <a:endParaRPr lang="en-US" altLang="ja-JP" sz="2400"/>
          </a:p>
          <a:p>
            <a:r>
              <a:rPr kumimoji="1" lang="en-US" altLang="ja-JP" sz="2400"/>
              <a:t>#QSUB </a:t>
            </a:r>
            <a:r>
              <a:rPr kumimoji="1" lang="mr-IN" altLang="ja-JP" sz="2400"/>
              <a:t>–</a:t>
            </a:r>
            <a:r>
              <a:rPr kumimoji="1" lang="en-US" altLang="ja-JP" sz="2400"/>
              <a:t>node 1</a:t>
            </a:r>
            <a:r>
              <a:rPr kumimoji="1" lang="ja-JP" altLang="en-US" sz="2400"/>
              <a:t>                     要求ノード数</a:t>
            </a:r>
            <a:endParaRPr kumimoji="1" lang="en-US" altLang="ja-JP" sz="2400"/>
          </a:p>
          <a:p>
            <a:r>
              <a:rPr lang="en-US" altLang="ja-JP" sz="2400"/>
              <a:t>#QSUB </a:t>
            </a:r>
            <a:r>
              <a:rPr lang="mr-IN" altLang="ja-JP" sz="2400"/>
              <a:t>–</a:t>
            </a:r>
            <a:r>
              <a:rPr lang="en-US" altLang="ja-JP" sz="2400"/>
              <a:t>mpi 2</a:t>
            </a:r>
            <a:r>
              <a:rPr lang="ja-JP" altLang="en-US" sz="2400"/>
              <a:t>                       総</a:t>
            </a:r>
            <a:r>
              <a:rPr lang="en-US" altLang="ja-JP" sz="2400"/>
              <a:t>MPI</a:t>
            </a:r>
            <a:r>
              <a:rPr lang="ja-JP" altLang="en-US" sz="2400"/>
              <a:t>プロセス数</a:t>
            </a:r>
            <a:endParaRPr lang="en-US" altLang="ja-JP" sz="2400"/>
          </a:p>
          <a:p>
            <a:r>
              <a:rPr kumimoji="1" lang="en-US" altLang="ja-JP" sz="2400"/>
              <a:t>#QSUB </a:t>
            </a:r>
            <a:r>
              <a:rPr kumimoji="1" lang="mr-IN" altLang="ja-JP" sz="2400"/>
              <a:t>–</a:t>
            </a:r>
            <a:r>
              <a:rPr kumimoji="1" lang="en-US" altLang="ja-JP" sz="2400"/>
              <a:t>omp 12</a:t>
            </a:r>
            <a:r>
              <a:rPr kumimoji="1" lang="ja-JP" altLang="en-US" sz="2400"/>
              <a:t>                    </a:t>
            </a:r>
            <a:r>
              <a:rPr lang="ja-JP" altLang="en-US" sz="2400"/>
              <a:t>      </a:t>
            </a:r>
            <a:r>
              <a:rPr lang="en-US" altLang="ja-JP" sz="2400"/>
              <a:t>openmp</a:t>
            </a:r>
            <a:r>
              <a:rPr lang="ja-JP" altLang="en-US" sz="2400"/>
              <a:t>スレッド数</a:t>
            </a:r>
            <a:r>
              <a:rPr lang="en-US" altLang="ja-JP" sz="2400"/>
              <a:t> / MPI proc</a:t>
            </a:r>
            <a:endParaRPr kumimoji="1" lang="en-US" altLang="ja-JP" sz="2400"/>
          </a:p>
          <a:p>
            <a:r>
              <a:rPr lang="en-US" altLang="ja-JP" sz="2400"/>
              <a:t>#QSUB </a:t>
            </a:r>
            <a:r>
              <a:rPr lang="mr-IN" altLang="ja-JP" sz="2400"/>
              <a:t>–</a:t>
            </a:r>
            <a:r>
              <a:rPr lang="en-US" altLang="ja-JP" sz="2400"/>
              <a:t>place pack</a:t>
            </a:r>
            <a:r>
              <a:rPr lang="ja-JP" altLang="en-US" sz="2400"/>
              <a:t>                     </a:t>
            </a:r>
            <a:r>
              <a:rPr lang="en-US" altLang="ja-JP" sz="2400"/>
              <a:t>xTAPP</a:t>
            </a:r>
            <a:r>
              <a:rPr lang="ja-JP" altLang="en-US" sz="2400"/>
              <a:t>の場合</a:t>
            </a:r>
            <a:r>
              <a:rPr lang="en-US" altLang="ja-JP" sz="2400"/>
              <a:t>pack</a:t>
            </a:r>
            <a:r>
              <a:rPr lang="ja-JP" altLang="en-US" sz="2400"/>
              <a:t>が良い</a:t>
            </a:r>
            <a:endParaRPr lang="en-US" altLang="ja-JP" sz="2400"/>
          </a:p>
          <a:p>
            <a:r>
              <a:rPr kumimoji="1" lang="en-US" altLang="ja-JP" sz="2400"/>
              <a:t>#QSUB </a:t>
            </a:r>
            <a:r>
              <a:rPr kumimoji="1" lang="mr-IN" altLang="ja-JP" sz="2400"/>
              <a:t>–</a:t>
            </a:r>
            <a:r>
              <a:rPr kumimoji="1" lang="en-US" altLang="ja-JP" sz="2400"/>
              <a:t>over false</a:t>
            </a:r>
            <a:r>
              <a:rPr kumimoji="1" lang="ja-JP" altLang="en-US" sz="2400"/>
              <a:t>                      </a:t>
            </a:r>
            <a:r>
              <a:rPr kumimoji="1" lang="en-US" altLang="ja-JP" sz="2400"/>
              <a:t>xTAPP</a:t>
            </a:r>
            <a:r>
              <a:rPr kumimoji="1" lang="ja-JP" altLang="en-US" sz="2400"/>
              <a:t>の場合</a:t>
            </a:r>
            <a:r>
              <a:rPr kumimoji="1" lang="en-US" altLang="ja-JP" sz="2400"/>
              <a:t>false</a:t>
            </a:r>
            <a:r>
              <a:rPr kumimoji="1" lang="ja-JP" altLang="en-US" sz="2400"/>
              <a:t>が良い</a:t>
            </a:r>
            <a:endParaRPr kumimoji="1" lang="en-US" altLang="ja-JP" sz="2400"/>
          </a:p>
          <a:p>
            <a:r>
              <a:rPr lang="en-US" altLang="ja-JP" sz="2400"/>
              <a:t>#PBS </a:t>
            </a:r>
            <a:r>
              <a:rPr lang="mr-IN" altLang="ja-JP" sz="2400"/>
              <a:t>–</a:t>
            </a:r>
            <a:r>
              <a:rPr lang="en-US" altLang="ja-JP" sz="2400"/>
              <a:t>l walltime=0:30:00</a:t>
            </a:r>
          </a:p>
          <a:p>
            <a:r>
              <a:rPr kumimoji="1" lang="en-US" altLang="ja-JP" sz="2400"/>
              <a:t>#PBS </a:t>
            </a:r>
            <a:r>
              <a:rPr kumimoji="1" lang="mr-IN" altLang="ja-JP" sz="2400"/>
              <a:t>–</a:t>
            </a:r>
            <a:r>
              <a:rPr kumimoji="1" lang="en-US" altLang="ja-JP" sz="2400"/>
              <a:t>N xtapp_lecture</a:t>
            </a:r>
            <a:r>
              <a:rPr kumimoji="1" lang="ja-JP" altLang="en-US" sz="2400"/>
              <a:t>            </a:t>
            </a:r>
            <a:r>
              <a:rPr lang="ja-JP" altLang="en-US" sz="2400"/>
              <a:t>ジョブの名前</a:t>
            </a:r>
            <a:endParaRPr kumimoji="1" lang="en-US" altLang="ja-JP" sz="2400"/>
          </a:p>
          <a:p>
            <a:r>
              <a:rPr lang="en-US" altLang="ja-JP" sz="2400"/>
              <a:t>#PBS </a:t>
            </a:r>
            <a:r>
              <a:rPr lang="mr-IN" altLang="ja-JP" sz="2400"/>
              <a:t>–</a:t>
            </a:r>
            <a:r>
              <a:rPr lang="en-US" altLang="ja-JP" sz="2400"/>
              <a:t>I</a:t>
            </a:r>
            <a:r>
              <a:rPr lang="ja-JP" altLang="en-US" sz="2400"/>
              <a:t>                                 インタラクティブ　ジョブ</a:t>
            </a:r>
            <a:endParaRPr kumimoji="1" lang="ja-JP" altLang="en-US" sz="2400"/>
          </a:p>
        </p:txBody>
      </p:sp>
    </p:spTree>
    <p:extLst>
      <p:ext uri="{BB962C8B-B14F-4D97-AF65-F5344CB8AC3E}">
        <p14:creationId xmlns:p14="http://schemas.microsoft.com/office/powerpoint/2010/main" val="180087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job script</a:t>
            </a:r>
            <a:r>
              <a:rPr lang="ja-JP" altLang="en-US"/>
              <a:t>の実行文脈</a:t>
            </a:r>
            <a:endParaRPr kumimoji="1" lang="ja-JP" altLang="en-US"/>
          </a:p>
        </p:txBody>
      </p:sp>
      <p:sp>
        <p:nvSpPr>
          <p:cNvPr id="6" name="コンテンツ プレースホルダー 5"/>
          <p:cNvSpPr>
            <a:spLocks noGrp="1"/>
          </p:cNvSpPr>
          <p:nvPr>
            <p:ph idx="1"/>
          </p:nvPr>
        </p:nvSpPr>
        <p:spPr/>
        <p:txBody>
          <a:bodyPr>
            <a:normAutofit lnSpcReduction="10000"/>
          </a:bodyPr>
          <a:lstStyle/>
          <a:p>
            <a:r>
              <a:rPr lang="ja-JP" altLang="en-US"/>
              <a:t>指定したシェルスクリプトがマスターノードで一つだけ実行される</a:t>
            </a:r>
            <a:endParaRPr lang="en-US" altLang="ja-JP"/>
          </a:p>
          <a:p>
            <a:pPr lvl="1"/>
            <a:r>
              <a:rPr lang="ja-JP" altLang="en-US"/>
              <a:t>ここから</a:t>
            </a:r>
            <a:r>
              <a:rPr lang="en-US" altLang="ja-JP"/>
              <a:t>MPI</a:t>
            </a:r>
            <a:r>
              <a:rPr lang="ja-JP" altLang="en-US"/>
              <a:t>プログラムを起動すると、そのときに他のノードが使われる</a:t>
            </a:r>
            <a:endParaRPr lang="en-US" altLang="ja-JP"/>
          </a:p>
          <a:p>
            <a:r>
              <a:rPr kumimoji="1" lang="ja-JP" altLang="en-US"/>
              <a:t>ジョブを</a:t>
            </a:r>
            <a:r>
              <a:rPr kumimoji="1" lang="en-US" altLang="ja-JP"/>
              <a:t>submit</a:t>
            </a:r>
            <a:r>
              <a:rPr kumimoji="1" lang="ja-JP" altLang="en-US"/>
              <a:t>した時のカレントディレクトリが引き継がれる。</a:t>
            </a:r>
            <a:br>
              <a:rPr kumimoji="1" lang="en-US" altLang="ja-JP"/>
            </a:br>
            <a:r>
              <a:rPr lang="en-US" altLang="ja-JP"/>
              <a:t>cwd</a:t>
            </a:r>
            <a:r>
              <a:rPr kumimoji="1" lang="ja-JP" altLang="en-US"/>
              <a:t>は</a:t>
            </a:r>
            <a:r>
              <a:rPr kumimoji="1" lang="en-US" altLang="ja-JP"/>
              <a:t>$PBS_O_WORKDIR</a:t>
            </a:r>
            <a:r>
              <a:rPr kumimoji="1" lang="ja-JP" altLang="en-US"/>
              <a:t>に設定される。</a:t>
            </a:r>
            <a:endParaRPr kumimoji="1" lang="en-US" altLang="ja-JP"/>
          </a:p>
          <a:p>
            <a:r>
              <a:rPr kumimoji="1" lang="ja-JP" altLang="en-US"/>
              <a:t>ジョブを</a:t>
            </a:r>
            <a:r>
              <a:rPr kumimoji="1" lang="en-US" altLang="ja-JP"/>
              <a:t>submit</a:t>
            </a:r>
            <a:r>
              <a:rPr kumimoji="1" lang="ja-JP" altLang="en-US"/>
              <a:t>した時の環境変数は引き継がれない。</a:t>
            </a:r>
            <a:r>
              <a:rPr kumimoji="1" lang="en-US" altLang="ja-JP"/>
              <a:t>module</a:t>
            </a:r>
            <a:r>
              <a:rPr kumimoji="1" lang="ja-JP" altLang="en-US"/>
              <a:t>の設定も引き継がれない。</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17</a:t>
            </a:fld>
            <a:endParaRPr kumimoji="1" lang="ja-JP" altLang="en-US"/>
          </a:p>
        </p:txBody>
      </p:sp>
    </p:spTree>
    <p:extLst>
      <p:ext uri="{BB962C8B-B14F-4D97-AF65-F5344CB8AC3E}">
        <p14:creationId xmlns:p14="http://schemas.microsoft.com/office/powerpoint/2010/main" val="4224863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MPI</a:t>
            </a:r>
            <a:r>
              <a:rPr kumimoji="1" lang="ja-JP" altLang="en-US"/>
              <a:t>プログラムの起動</a:t>
            </a:r>
          </a:p>
        </p:txBody>
      </p:sp>
      <p:sp>
        <p:nvSpPr>
          <p:cNvPr id="4" name="コンテンツ プレースホルダー 3"/>
          <p:cNvSpPr>
            <a:spLocks noGrp="1"/>
          </p:cNvSpPr>
          <p:nvPr>
            <p:ph idx="1"/>
          </p:nvPr>
        </p:nvSpPr>
        <p:spPr/>
        <p:txBody>
          <a:bodyPr/>
          <a:lstStyle/>
          <a:p>
            <a:r>
              <a:rPr kumimoji="1" lang="ja-JP" altLang="en-US"/>
              <a:t>ジョブスクリプト中で</a:t>
            </a:r>
            <a:r>
              <a:rPr kumimoji="1" lang="en-US" altLang="ja-JP"/>
              <a:t>mpijob</a:t>
            </a:r>
            <a:r>
              <a:rPr kumimoji="1" lang="ja-JP" altLang="en-US"/>
              <a:t>コマンドを使う。</a:t>
            </a:r>
            <a:endParaRPr kumimoji="1" lang="en-US" altLang="ja-JP"/>
          </a:p>
          <a:p>
            <a:r>
              <a:rPr lang="ja-JP" altLang="en-US"/>
              <a:t>動かす</a:t>
            </a:r>
            <a:r>
              <a:rPr lang="en-US" altLang="ja-JP"/>
              <a:t>MPI</a:t>
            </a:r>
            <a:r>
              <a:rPr lang="ja-JP" altLang="en-US"/>
              <a:t>プロセス数、</a:t>
            </a:r>
            <a:r>
              <a:rPr lang="en-US" altLang="ja-JP"/>
              <a:t>OpenMP</a:t>
            </a:r>
            <a:r>
              <a:rPr lang="ja-JP" altLang="en-US"/>
              <a:t>スレッド数はバッチシステムに</a:t>
            </a:r>
            <a:r>
              <a:rPr lang="en-US" altLang="ja-JP"/>
              <a:t>mpijob</a:t>
            </a:r>
            <a:r>
              <a:rPr lang="ja-JP" altLang="en-US"/>
              <a:t>が問い合わせるので設定しなくて良い。</a:t>
            </a:r>
            <a:br>
              <a:rPr lang="en-US" altLang="ja-JP"/>
            </a:br>
            <a:r>
              <a:rPr lang="en-US" altLang="ja-JP"/>
              <a:t>$ mpijob cgmrpt</a:t>
            </a:r>
          </a:p>
          <a:p>
            <a:r>
              <a:rPr lang="en-US" altLang="ja-JP"/>
              <a:t>mpijob</a:t>
            </a:r>
            <a:r>
              <a:rPr lang="ja-JP" altLang="en-US"/>
              <a:t>を使わないと</a:t>
            </a:r>
            <a:r>
              <a:rPr lang="en-US" altLang="ja-JP"/>
              <a:t>MPI</a:t>
            </a:r>
            <a:r>
              <a:rPr lang="ja-JP" altLang="en-US"/>
              <a:t>プログラムは動かない。</a:t>
            </a:r>
            <a:endParaRPr lang="en-US" altLang="ja-JP"/>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18</a:t>
            </a:fld>
            <a:endParaRPr kumimoji="1" lang="ja-JP" altLang="en-US"/>
          </a:p>
        </p:txBody>
      </p:sp>
    </p:spTree>
    <p:extLst>
      <p:ext uri="{BB962C8B-B14F-4D97-AF65-F5344CB8AC3E}">
        <p14:creationId xmlns:p14="http://schemas.microsoft.com/office/powerpoint/2010/main" val="37148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xTAPP</a:t>
            </a:r>
            <a:r>
              <a:rPr kumimoji="1" lang="ja-JP" altLang="en-US"/>
              <a:t>の</a:t>
            </a:r>
            <a:r>
              <a:rPr lang="ja-JP" altLang="en-US"/>
              <a:t>利用</a:t>
            </a:r>
            <a:endParaRPr kumimoji="1" lang="ja-JP" altLang="en-US"/>
          </a:p>
        </p:txBody>
      </p:sp>
      <p:sp>
        <p:nvSpPr>
          <p:cNvPr id="4" name="コンテンツ プレースホルダー 3"/>
          <p:cNvSpPr>
            <a:spLocks noGrp="1"/>
          </p:cNvSpPr>
          <p:nvPr>
            <p:ph idx="1"/>
          </p:nvPr>
        </p:nvSpPr>
        <p:spPr/>
        <p:txBody>
          <a:bodyPr>
            <a:normAutofit lnSpcReduction="10000"/>
          </a:bodyPr>
          <a:lstStyle/>
          <a:p>
            <a:r>
              <a:rPr lang="en-US" altLang="ja-JP">
                <a:solidFill>
                  <a:schemeClr val="bg1">
                    <a:lumMod val="50000"/>
                  </a:schemeClr>
                </a:solidFill>
              </a:rPr>
              <a:t>/home/issp/materiapps/xTAPP</a:t>
            </a:r>
            <a:br>
              <a:rPr lang="en-US" altLang="ja-JP">
                <a:solidFill>
                  <a:schemeClr val="bg1">
                    <a:lumMod val="50000"/>
                  </a:schemeClr>
                </a:solidFill>
              </a:rPr>
            </a:br>
            <a:r>
              <a:rPr lang="ja-JP" altLang="en-US">
                <a:solidFill>
                  <a:schemeClr val="bg1">
                    <a:lumMod val="50000"/>
                  </a:schemeClr>
                </a:solidFill>
              </a:rPr>
              <a:t>プリインストール版</a:t>
            </a:r>
            <a:endParaRPr lang="en-US" altLang="ja-JP">
              <a:solidFill>
                <a:schemeClr val="bg1">
                  <a:lumMod val="50000"/>
                </a:schemeClr>
              </a:solidFill>
            </a:endParaRPr>
          </a:p>
          <a:p>
            <a:pPr lvl="1"/>
            <a:r>
              <a:rPr lang="en-US" altLang="ja-JP">
                <a:solidFill>
                  <a:schemeClr val="bg1">
                    <a:lumMod val="50000"/>
                  </a:schemeClr>
                </a:solidFill>
              </a:rPr>
              <a:t>/home/issp/materiapps/xTAPP/xTAPPvars.sh</a:t>
            </a:r>
            <a:r>
              <a:rPr lang="ja-JP" altLang="en-US">
                <a:solidFill>
                  <a:schemeClr val="bg1">
                    <a:lumMod val="50000"/>
                  </a:schemeClr>
                </a:solidFill>
              </a:rPr>
              <a:t>を読み込むとパスの設定ができる</a:t>
            </a:r>
            <a:endParaRPr lang="en-US" altLang="ja-JP">
              <a:solidFill>
                <a:schemeClr val="bg1">
                  <a:lumMod val="50000"/>
                </a:schemeClr>
              </a:solidFill>
            </a:endParaRPr>
          </a:p>
          <a:p>
            <a:r>
              <a:rPr lang="en-US" altLang="ja-JP"/>
              <a:t>/home/t0001/t000100/xTAPP-lecture</a:t>
            </a:r>
            <a:br>
              <a:rPr lang="en-US" altLang="ja-JP"/>
            </a:br>
            <a:r>
              <a:rPr lang="ja-JP" altLang="en-US"/>
              <a:t>講習会用にコンパイルしたもの</a:t>
            </a:r>
            <a:endParaRPr lang="en-US" altLang="ja-JP"/>
          </a:p>
          <a:p>
            <a:pPr lvl="1"/>
            <a:r>
              <a:rPr lang="en-US" altLang="ja-JP"/>
              <a:t>/home/t0001/t000100/xTAPP-lecture/setup.sh</a:t>
            </a:r>
            <a:r>
              <a:rPr lang="ja-JP" altLang="en-US"/>
              <a:t>を読み込むとパスの設定ができる</a:t>
            </a:r>
            <a:endParaRPr lang="en-US" altLang="ja-JP"/>
          </a:p>
          <a:p>
            <a:pPr lvl="1"/>
            <a:r>
              <a:rPr lang="en-US" altLang="ja-JP"/>
              <a:t>octave</a:t>
            </a:r>
            <a:r>
              <a:rPr lang="ja-JP" altLang="en-US"/>
              <a:t>も使えるようになる</a:t>
            </a:r>
            <a:endParaRPr lang="en-US" altLang="ja-JP"/>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19</a:t>
            </a:fld>
            <a:endParaRPr kumimoji="1" lang="ja-JP" altLang="en-US"/>
          </a:p>
        </p:txBody>
      </p:sp>
    </p:spTree>
    <p:extLst>
      <p:ext uri="{BB962C8B-B14F-4D97-AF65-F5344CB8AC3E}">
        <p14:creationId xmlns:p14="http://schemas.microsoft.com/office/powerpoint/2010/main" val="147055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7046"/>
            <a:ext cx="8229600" cy="1143000"/>
          </a:xfrm>
        </p:spPr>
        <p:txBody>
          <a:bodyPr/>
          <a:lstStyle/>
          <a:p>
            <a:r>
              <a:rPr kumimoji="1" lang="en-US" altLang="ja-JP" dirty="0" err="1"/>
              <a:t>xTAPP</a:t>
            </a:r>
            <a:r>
              <a:rPr kumimoji="1" lang="ja-JP" altLang="en-US" dirty="0"/>
              <a:t>の概要の解説</a:t>
            </a:r>
          </a:p>
        </p:txBody>
      </p:sp>
      <p:sp>
        <p:nvSpPr>
          <p:cNvPr id="3" name="コンテンツ プレースホルダー 2"/>
          <p:cNvSpPr>
            <a:spLocks noGrp="1"/>
          </p:cNvSpPr>
          <p:nvPr>
            <p:ph idx="1"/>
          </p:nvPr>
        </p:nvSpPr>
        <p:spPr>
          <a:xfrm>
            <a:off x="457200" y="1324794"/>
            <a:ext cx="8229600" cy="5616690"/>
          </a:xfrm>
        </p:spPr>
        <p:txBody>
          <a:bodyPr>
            <a:normAutofit/>
          </a:bodyPr>
          <a:lstStyle/>
          <a:p>
            <a:r>
              <a:rPr lang="en-US" altLang="ja-JP" sz="2400" b="1" dirty="0" err="1"/>
              <a:t>xTAPP</a:t>
            </a:r>
            <a:r>
              <a:rPr lang="en-US" altLang="ja-JP" sz="2400" b="1" dirty="0"/>
              <a:t> (</a:t>
            </a:r>
            <a:r>
              <a:rPr lang="en-US" altLang="ja-JP" sz="2400" b="1" dirty="0" err="1"/>
              <a:t>eXtended</a:t>
            </a:r>
            <a:r>
              <a:rPr lang="en-US" altLang="ja-JP" sz="2400" b="1" dirty="0"/>
              <a:t> Tokyo </a:t>
            </a:r>
            <a:r>
              <a:rPr lang="en-US" altLang="ja-JP" sz="2400" b="1" dirty="0" err="1"/>
              <a:t>Ab</a:t>
            </a:r>
            <a:r>
              <a:rPr lang="en-US" altLang="ja-JP" sz="2400" b="1" dirty="0"/>
              <a:t>-initio Program Package)</a:t>
            </a:r>
            <a:br>
              <a:rPr lang="en-US" altLang="ja-JP" sz="2400" b="1" dirty="0"/>
            </a:br>
            <a:r>
              <a:rPr lang="ja-JP" altLang="en-US" sz="2400" dirty="0"/>
              <a:t>密度汎関数理論に基づく擬ポテンシャル法による平面波基底の第一原理計算コード</a:t>
            </a:r>
            <a:endParaRPr lang="en-US" altLang="ja-JP" sz="2400" dirty="0"/>
          </a:p>
          <a:p>
            <a:r>
              <a:rPr lang="en-US" altLang="ja-JP" sz="2400" b="1" dirty="0" err="1"/>
              <a:t>xTAPP</a:t>
            </a:r>
            <a:r>
              <a:rPr kumimoji="1" lang="ja-JP" altLang="en-US" sz="2400" b="1" dirty="0"/>
              <a:t>の歴史</a:t>
            </a:r>
            <a:br>
              <a:rPr lang="en-US" altLang="ja-JP" sz="2400" dirty="0"/>
            </a:br>
            <a:r>
              <a:rPr lang="en-US" altLang="ja-JP" sz="2400" dirty="0"/>
              <a:t>* </a:t>
            </a:r>
            <a:r>
              <a:rPr lang="en-US" altLang="ja-JP" sz="2400" b="1" dirty="0"/>
              <a:t>TAPP (Tokyo </a:t>
            </a:r>
            <a:r>
              <a:rPr lang="en-US" altLang="ja-JP" sz="2400" b="1" dirty="0" err="1"/>
              <a:t>Ab</a:t>
            </a:r>
            <a:r>
              <a:rPr lang="en-US" altLang="ja-JP" sz="2400" b="1" dirty="0"/>
              <a:t>-initio Program Package) </a:t>
            </a:r>
            <a:r>
              <a:rPr lang="ja-JP" altLang="en-US" sz="2400" b="1" dirty="0"/>
              <a:t>について</a:t>
            </a:r>
            <a:br>
              <a:rPr lang="en-US" altLang="ja-JP" sz="2400" dirty="0"/>
            </a:br>
            <a:r>
              <a:rPr lang="ja-JP" altLang="en-US" sz="2000" dirty="0"/>
              <a:t>白石賢二氏（現　筑波大）など東大理・物理の植村、上村研究室の関係者が開発した平面波基底擬ポテンシャル全エネルギー計算プログラム</a:t>
            </a:r>
            <a:r>
              <a:rPr lang="en-US" altLang="ja-JP" sz="2000" dirty="0"/>
              <a:t>PPSF</a:t>
            </a:r>
            <a:r>
              <a:rPr lang="ja-JP" altLang="en-US" sz="2000" dirty="0"/>
              <a:t>が基礎。</a:t>
            </a:r>
            <a:br>
              <a:rPr lang="en-US" altLang="ja-JP" sz="2000" dirty="0"/>
            </a:br>
            <a:r>
              <a:rPr lang="ja-JP" altLang="en-US" sz="2000" dirty="0"/>
              <a:t>その後、押山淳氏（現　東大工）のグループに在籍していた杉野修氏（現　東大物性研）が開発した共役勾配法による対角化コードを取り込んで、山内淳氏（現　慶大理工）などがウルトラソフト擬ポテンシャルに対応させたプログラム（</a:t>
            </a:r>
            <a:r>
              <a:rPr lang="en-US" altLang="ja-JP" sz="2000" dirty="0"/>
              <a:t>1990</a:t>
            </a:r>
            <a:r>
              <a:rPr lang="ja-JP" altLang="en-US" sz="2000" dirty="0"/>
              <a:t>年）</a:t>
            </a:r>
            <a:br>
              <a:rPr lang="en-US" altLang="ja-JP" sz="2000" dirty="0"/>
            </a:br>
            <a:r>
              <a:rPr lang="en-US" altLang="ja-JP" sz="2400" dirty="0"/>
              <a:t>* </a:t>
            </a:r>
            <a:r>
              <a:rPr lang="en-US" altLang="ja-JP" sz="2400" b="1" dirty="0" err="1"/>
              <a:t>xTAPP</a:t>
            </a:r>
            <a:r>
              <a:rPr lang="ja-JP" altLang="en-US" sz="2400" b="1" dirty="0"/>
              <a:t>へ</a:t>
            </a:r>
            <a:br>
              <a:rPr lang="en-US" altLang="ja-JP" sz="2000" dirty="0"/>
            </a:br>
            <a:r>
              <a:rPr lang="en-US" altLang="ja-JP" sz="2000" dirty="0"/>
              <a:t>TAPP</a:t>
            </a:r>
            <a:r>
              <a:rPr lang="ja-JP" altLang="en-US" sz="2000" dirty="0"/>
              <a:t>を</a:t>
            </a:r>
            <a:r>
              <a:rPr lang="en-US" altLang="ja-JP" sz="2000" dirty="0"/>
              <a:t>2000</a:t>
            </a:r>
            <a:r>
              <a:rPr lang="ja-JP" altLang="en-US" sz="2000" dirty="0"/>
              <a:t>年ごろ吉本が分岐させ、</a:t>
            </a:r>
            <a:r>
              <a:rPr lang="en-US" altLang="ja-JP" sz="2000" dirty="0" err="1"/>
              <a:t>OpenMP</a:t>
            </a:r>
            <a:r>
              <a:rPr lang="en-US" altLang="ja-JP" sz="2000" dirty="0"/>
              <a:t> </a:t>
            </a:r>
            <a:r>
              <a:rPr lang="ja-JP" altLang="en-US" sz="2000" dirty="0"/>
              <a:t>および </a:t>
            </a:r>
            <a:r>
              <a:rPr lang="en-US" altLang="ja-JP" sz="2000" dirty="0"/>
              <a:t>MPI </a:t>
            </a:r>
            <a:r>
              <a:rPr lang="ja-JP" altLang="en-US" sz="2000" dirty="0"/>
              <a:t>や</a:t>
            </a:r>
            <a:r>
              <a:rPr lang="en-US" altLang="ja-JP" sz="2000" dirty="0"/>
              <a:t>GPU</a:t>
            </a:r>
            <a:r>
              <a:rPr lang="ja-JP" altLang="en-US" sz="2000" dirty="0"/>
              <a:t>並列などによる高速化、セル変形への対応、分子動力学の実装、コード全体の近代化などを行ったものが</a:t>
            </a:r>
            <a:r>
              <a:rPr lang="en-US" altLang="ja-JP" sz="2000" dirty="0" err="1"/>
              <a:t>xTAPP</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a:t>
            </a:fld>
            <a:endParaRPr kumimoji="1" lang="ja-JP" altLang="en-US"/>
          </a:p>
        </p:txBody>
      </p:sp>
    </p:spTree>
    <p:extLst>
      <p:ext uri="{BB962C8B-B14F-4D97-AF65-F5344CB8AC3E}">
        <p14:creationId xmlns:p14="http://schemas.microsoft.com/office/powerpoint/2010/main" val="1863623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a:t>xTAPP</a:t>
            </a:r>
            <a:r>
              <a:rPr kumimoji="1" lang="ja-JP" altLang="en-US" dirty="0"/>
              <a:t>の実行テスト（１）</a:t>
            </a:r>
          </a:p>
        </p:txBody>
      </p:sp>
      <p:sp>
        <p:nvSpPr>
          <p:cNvPr id="3" name="コンテンツ プレースホルダー 2"/>
          <p:cNvSpPr>
            <a:spLocks noGrp="1"/>
          </p:cNvSpPr>
          <p:nvPr>
            <p:ph idx="1"/>
          </p:nvPr>
        </p:nvSpPr>
        <p:spPr>
          <a:xfrm>
            <a:off x="0" y="1176766"/>
            <a:ext cx="9144000" cy="5681234"/>
          </a:xfrm>
        </p:spPr>
        <p:txBody>
          <a:bodyPr>
            <a:normAutofit/>
          </a:bodyPr>
          <a:lstStyle/>
          <a:p>
            <a:pPr marL="0" indent="0">
              <a:buNone/>
            </a:pPr>
            <a:r>
              <a:rPr lang="en-US" altLang="ja-JP" sz="2800" dirty="0">
                <a:solidFill>
                  <a:srgbClr val="FF0000"/>
                </a:solidFill>
              </a:rPr>
              <a:t>  Login </a:t>
            </a:r>
            <a:r>
              <a:rPr lang="en-US" altLang="ja-JP" sz="2800" dirty="0" err="1">
                <a:solidFill>
                  <a:srgbClr val="FF0000"/>
                </a:solidFill>
              </a:rPr>
              <a:t>MateriApps</a:t>
            </a:r>
            <a:r>
              <a:rPr lang="en-US" altLang="ja-JP" sz="2800" dirty="0">
                <a:solidFill>
                  <a:srgbClr val="FF0000"/>
                </a:solidFill>
              </a:rPr>
              <a:t> LIVE!</a:t>
            </a:r>
          </a:p>
          <a:p>
            <a:pPr marL="0" indent="0">
              <a:buNone/>
            </a:pPr>
            <a:r>
              <a:rPr lang="ja-JP" altLang="ja-JP" sz="2800" dirty="0">
                <a:solidFill>
                  <a:srgbClr val="FF0000"/>
                </a:solidFill>
              </a:rPr>
              <a:t> </a:t>
            </a:r>
            <a:r>
              <a:rPr lang="ja-JP" altLang="en-US" sz="2800" dirty="0">
                <a:solidFill>
                  <a:srgbClr val="FF0000"/>
                </a:solidFill>
              </a:rPr>
              <a:t> </a:t>
            </a:r>
            <a:r>
              <a:rPr lang="en-US" altLang="ja-JP" sz="2800" dirty="0">
                <a:solidFill>
                  <a:srgbClr val="FF0000"/>
                </a:solidFill>
              </a:rPr>
              <a:t>ID</a:t>
            </a:r>
            <a:r>
              <a:rPr lang="ja-JP" altLang="en-US" sz="2800" dirty="0">
                <a:solidFill>
                  <a:srgbClr val="FF0000"/>
                </a:solidFill>
              </a:rPr>
              <a:t>: </a:t>
            </a:r>
            <a:r>
              <a:rPr lang="ja-JP" altLang="ja-JP" sz="2800" dirty="0">
                <a:solidFill>
                  <a:srgbClr val="FF0000"/>
                </a:solidFill>
              </a:rPr>
              <a:t>u</a:t>
            </a:r>
            <a:r>
              <a:rPr lang="en-US" altLang="ja-JP" sz="2800" dirty="0" err="1">
                <a:solidFill>
                  <a:srgbClr val="FF0000"/>
                </a:solidFill>
              </a:rPr>
              <a:t>ser</a:t>
            </a:r>
            <a:r>
              <a:rPr lang="en-US" altLang="ja-JP" sz="2800" dirty="0">
                <a:solidFill>
                  <a:srgbClr val="FF0000"/>
                </a:solidFill>
              </a:rPr>
              <a:t>,</a:t>
            </a:r>
            <a:r>
              <a:rPr lang="ja-JP" altLang="en-US" sz="2800" dirty="0">
                <a:solidFill>
                  <a:srgbClr val="FF0000"/>
                </a:solidFill>
              </a:rPr>
              <a:t> </a:t>
            </a:r>
            <a:r>
              <a:rPr lang="en-US" altLang="ja-JP" sz="2800" dirty="0">
                <a:solidFill>
                  <a:srgbClr val="FF0000"/>
                </a:solidFill>
              </a:rPr>
              <a:t>Password</a:t>
            </a:r>
            <a:r>
              <a:rPr lang="ja-JP" altLang="en-US" sz="2800" dirty="0">
                <a:solidFill>
                  <a:srgbClr val="FF0000"/>
                </a:solidFill>
              </a:rPr>
              <a:t>: </a:t>
            </a:r>
            <a:r>
              <a:rPr lang="en-US" altLang="ja-JP" sz="2800" dirty="0">
                <a:solidFill>
                  <a:srgbClr val="FF0000"/>
                </a:solidFill>
              </a:rPr>
              <a:t>live, </a:t>
            </a:r>
            <a:r>
              <a:rPr lang="ja-JP" altLang="en-US" sz="2800" dirty="0">
                <a:solidFill>
                  <a:srgbClr val="FF0000"/>
                </a:solidFill>
              </a:rPr>
              <a:t>コマンド窓から</a:t>
            </a:r>
            <a:r>
              <a:rPr lang="en-US" altLang="ja-JP" sz="2800" dirty="0">
                <a:solidFill>
                  <a:srgbClr val="FF0000"/>
                </a:solidFill>
              </a:rPr>
              <a:t>ssh </a:t>
            </a:r>
            <a:r>
              <a:rPr lang="mr-IN" altLang="ja-JP" sz="2800" dirty="0">
                <a:solidFill>
                  <a:srgbClr val="FF0000"/>
                </a:solidFill>
              </a:rPr>
              <a:t>–</a:t>
            </a:r>
            <a:r>
              <a:rPr lang="en-US" altLang="ja-JP" sz="2800" dirty="0">
                <a:solidFill>
                  <a:srgbClr val="FF0000"/>
                </a:solidFill>
              </a:rPr>
              <a:t>Y sekirei</a:t>
            </a:r>
            <a:endParaRPr kumimoji="1" lang="en-US" altLang="ja-JP" sz="2800" dirty="0"/>
          </a:p>
          <a:p>
            <a:r>
              <a:rPr kumimoji="1" lang="ja-JP" altLang="en-US" sz="2400" dirty="0"/>
              <a:t>自分のディレクトリに作業ディレクトリを作る。</a:t>
            </a:r>
            <a:r>
              <a:rPr lang="en-US" altLang="ja-JP" sz="2400" dirty="0"/>
              <a:t> (</a:t>
            </a:r>
            <a:r>
              <a:rPr lang="ja-JP" altLang="en-US" sz="2400" dirty="0"/>
              <a:t>例</a:t>
            </a:r>
            <a:r>
              <a:rPr lang="en-US" altLang="ja-JP" sz="2400" dirty="0"/>
              <a:t>: $HOME/</a:t>
            </a:r>
            <a:r>
              <a:rPr lang="en-US" altLang="ja-JP" sz="2400" dirty="0" err="1"/>
              <a:t>xtapp</a:t>
            </a:r>
            <a:r>
              <a:rPr lang="en-US" altLang="ja-JP" sz="2400" dirty="0"/>
              <a:t>)</a:t>
            </a:r>
            <a:br>
              <a:rPr lang="en-US" altLang="ja-JP" sz="2400" dirty="0"/>
            </a:br>
            <a:r>
              <a:rPr kumimoji="1" lang="en-US" altLang="ja-JP" sz="2000" dirty="0"/>
              <a:t>$ </a:t>
            </a:r>
            <a:r>
              <a:rPr lang="en-US" altLang="ja-JP" sz="2000" dirty="0" err="1"/>
              <a:t>mkdir</a:t>
            </a:r>
            <a:r>
              <a:rPr lang="en-US" altLang="ja-JP" sz="2000" dirty="0"/>
              <a:t> </a:t>
            </a:r>
            <a:r>
              <a:rPr lang="en-US" altLang="ja-JP" sz="2000" dirty="0" err="1"/>
              <a:t>xtapp</a:t>
            </a:r>
            <a:endParaRPr kumimoji="1" lang="en-US" altLang="ja-JP" sz="2000" dirty="0"/>
          </a:p>
          <a:p>
            <a:r>
              <a:rPr lang="ja-JP" altLang="en-US" sz="2400" dirty="0"/>
              <a:t>作成した作業ディレクトリへ移動する。</a:t>
            </a:r>
            <a:r>
              <a:rPr lang="en-US" altLang="ja-JP" sz="2400" dirty="0"/>
              <a:t> ($HOME/</a:t>
            </a:r>
            <a:r>
              <a:rPr lang="en-US" altLang="ja-JP" sz="2400" dirty="0" err="1"/>
              <a:t>xtapp</a:t>
            </a:r>
            <a:r>
              <a:rPr lang="en-US" altLang="ja-JP" sz="2400" dirty="0"/>
              <a:t>)</a:t>
            </a:r>
            <a:br>
              <a:rPr lang="en-US" altLang="ja-JP" sz="2400" dirty="0"/>
            </a:br>
            <a:r>
              <a:rPr lang="en-US" altLang="ja-JP" sz="2000" dirty="0"/>
              <a:t>$ cd </a:t>
            </a:r>
            <a:r>
              <a:rPr lang="en-US" altLang="ja-JP" sz="2000" dirty="0" err="1"/>
              <a:t>xtapp</a:t>
            </a:r>
            <a:endParaRPr lang="en-US" altLang="ja-JP" sz="2000" dirty="0"/>
          </a:p>
          <a:p>
            <a:r>
              <a:rPr lang="ja-JP" altLang="en-US" sz="2400" dirty="0"/>
              <a:t>実行テスト用のデータを入手する。</a:t>
            </a:r>
            <a:r>
              <a:rPr lang="en-US" altLang="ja-JP" sz="2400" dirty="0"/>
              <a:t> </a:t>
            </a:r>
            <a:br>
              <a:rPr lang="en-US" altLang="ja-JP" sz="2400" dirty="0"/>
            </a:br>
            <a:r>
              <a:rPr lang="en-US" altLang="ja-JP" sz="2000" dirty="0"/>
              <a:t>$ </a:t>
            </a:r>
            <a:r>
              <a:rPr lang="en-US" altLang="ja-JP" sz="2000" dirty="0" err="1"/>
              <a:t>wget</a:t>
            </a:r>
            <a:r>
              <a:rPr lang="en-US" altLang="ja-JP" sz="2000" dirty="0"/>
              <a:t> http://</a:t>
            </a:r>
            <a:r>
              <a:rPr lang="en-US" altLang="ja-JP" sz="2000" dirty="0" err="1"/>
              <a:t>xtapp.cp.is.s.u-tokyo.ac.jp</a:t>
            </a:r>
            <a:r>
              <a:rPr lang="en-US" altLang="ja-JP" sz="2000" dirty="0"/>
              <a:t>/</a:t>
            </a:r>
            <a:r>
              <a:rPr lang="en-US" altLang="ja-JP" sz="2000" dirty="0" err="1"/>
              <a:t>misc</a:t>
            </a:r>
            <a:r>
              <a:rPr lang="en-US" altLang="ja-JP" sz="2000" dirty="0"/>
              <a:t>/</a:t>
            </a:r>
            <a:r>
              <a:rPr lang="en-US" altLang="ja-JP" sz="2000" dirty="0" err="1"/>
              <a:t>xtapp-check-issp.tgz</a:t>
            </a:r>
            <a:endParaRPr lang="en-US" altLang="ja-JP" sz="2000" dirty="0"/>
          </a:p>
          <a:p>
            <a:r>
              <a:rPr lang="ja-JP" altLang="en-US" sz="2400" dirty="0"/>
              <a:t>実行テスト用のファイルを展開する。</a:t>
            </a:r>
            <a:r>
              <a:rPr lang="en-US" altLang="ja-JP" sz="2400" dirty="0"/>
              <a:t> </a:t>
            </a:r>
            <a:br>
              <a:rPr lang="en-US" altLang="ja-JP" sz="2400" dirty="0"/>
            </a:br>
            <a:r>
              <a:rPr lang="en-US" altLang="ja-JP" sz="2000" dirty="0"/>
              <a:t>$</a:t>
            </a:r>
            <a:r>
              <a:rPr lang="ja-JP" altLang="en-US" sz="2000" dirty="0"/>
              <a:t> </a:t>
            </a:r>
            <a:r>
              <a:rPr lang="en-US" altLang="ja-JP" sz="2000" dirty="0"/>
              <a:t>tar</a:t>
            </a:r>
            <a:r>
              <a:rPr lang="ja-JP" altLang="en-US" sz="2000" dirty="0"/>
              <a:t> </a:t>
            </a:r>
            <a:r>
              <a:rPr lang="en-US" altLang="ja-JP" sz="2000" dirty="0" err="1"/>
              <a:t>zxvf</a:t>
            </a:r>
            <a:r>
              <a:rPr lang="ja-JP" altLang="en-US" sz="2000" dirty="0"/>
              <a:t> </a:t>
            </a:r>
            <a:r>
              <a:rPr lang="en-US" altLang="ja-JP" sz="2000" dirty="0" err="1"/>
              <a:t>xtapp-check-issp.tgz</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20</a:t>
            </a:fld>
            <a:endParaRPr kumimoji="1" lang="ja-JP" altLang="en-US"/>
          </a:p>
        </p:txBody>
      </p:sp>
    </p:spTree>
    <p:extLst>
      <p:ext uri="{BB962C8B-B14F-4D97-AF65-F5344CB8AC3E}">
        <p14:creationId xmlns:p14="http://schemas.microsoft.com/office/powerpoint/2010/main" val="264426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3766"/>
            <a:ext cx="8229600" cy="1143000"/>
          </a:xfrm>
        </p:spPr>
        <p:txBody>
          <a:bodyPr/>
          <a:lstStyle/>
          <a:p>
            <a:r>
              <a:rPr kumimoji="1" lang="en-US" altLang="ja-JP" dirty="0" err="1"/>
              <a:t>xTAPP</a:t>
            </a:r>
            <a:r>
              <a:rPr kumimoji="1" lang="ja-JP" altLang="en-US" dirty="0"/>
              <a:t>の実行テスト（２）</a:t>
            </a:r>
          </a:p>
        </p:txBody>
      </p:sp>
      <p:sp>
        <p:nvSpPr>
          <p:cNvPr id="3" name="コンテンツ プレースホルダー 2"/>
          <p:cNvSpPr>
            <a:spLocks noGrp="1"/>
          </p:cNvSpPr>
          <p:nvPr>
            <p:ph idx="1"/>
          </p:nvPr>
        </p:nvSpPr>
        <p:spPr>
          <a:xfrm>
            <a:off x="0" y="1176766"/>
            <a:ext cx="9144000" cy="5681234"/>
          </a:xfrm>
        </p:spPr>
        <p:txBody>
          <a:bodyPr>
            <a:normAutofit/>
          </a:bodyPr>
          <a:lstStyle/>
          <a:p>
            <a:r>
              <a:rPr lang="en-US" altLang="ja-JP" sz="2400" dirty="0" err="1"/>
              <a:t>inipot</a:t>
            </a:r>
            <a:r>
              <a:rPr lang="en-US" altLang="ja-JP" sz="2400" dirty="0"/>
              <a:t> </a:t>
            </a:r>
            <a:r>
              <a:rPr lang="ja-JP" altLang="en-US" sz="2400" dirty="0"/>
              <a:t>と</a:t>
            </a:r>
            <a:r>
              <a:rPr lang="en-US" altLang="ja-JP" sz="2400" dirty="0"/>
              <a:t> </a:t>
            </a:r>
            <a:r>
              <a:rPr lang="en-US" altLang="ja-JP" sz="2400" dirty="0" err="1"/>
              <a:t>cgmrpt</a:t>
            </a:r>
            <a:r>
              <a:rPr lang="ja-JP" altLang="en-US" sz="2400" dirty="0"/>
              <a:t> を実行</a:t>
            </a:r>
            <a:br>
              <a:rPr lang="en-US" altLang="ja-JP" sz="2400" dirty="0"/>
            </a:br>
            <a:r>
              <a:rPr lang="en-US" altLang="ja-JP" sz="2000" dirty="0"/>
              <a:t>$ qsub I-job.sh</a:t>
            </a:r>
            <a:br>
              <a:rPr lang="en-US" altLang="ja-JP" sz="2000" dirty="0"/>
            </a:br>
            <a:r>
              <a:rPr lang="en-US" altLang="ja-JP" sz="2000" dirty="0"/>
              <a:t>backend:$ cd si-check</a:t>
            </a:r>
            <a:br>
              <a:rPr lang="en-US" altLang="ja-JP" sz="2000" dirty="0"/>
            </a:br>
            <a:r>
              <a:rPr lang="en-US" altLang="ja-JP" sz="2000" dirty="0"/>
              <a:t>backend:$ </a:t>
            </a:r>
            <a:r>
              <a:rPr lang="en-US" altLang="ja-JP" sz="2000" dirty="0" err="1"/>
              <a:t>sh</a:t>
            </a:r>
            <a:r>
              <a:rPr lang="en-US" altLang="ja-JP" sz="2000" dirty="0"/>
              <a:t> </a:t>
            </a:r>
            <a:r>
              <a:rPr lang="en-US" altLang="ja-JP" sz="2000" dirty="0" err="1"/>
              <a:t>si.sh</a:t>
            </a:r>
            <a:br>
              <a:rPr lang="en-US" altLang="ja-JP" sz="2000" dirty="0"/>
            </a:br>
            <a:br>
              <a:rPr lang="en-US" altLang="ja-JP" sz="2000" dirty="0"/>
            </a:br>
            <a:r>
              <a:rPr lang="en-US" altLang="ja-JP" sz="2000" dirty="0"/>
              <a:t>$ tail –n 1 </a:t>
            </a:r>
            <a:r>
              <a:rPr lang="en-US" altLang="ja-JP" sz="2000" dirty="0" err="1"/>
              <a:t>si-inipot.log</a:t>
            </a:r>
            <a:r>
              <a:rPr lang="en-US" altLang="ja-JP" sz="2000" dirty="0"/>
              <a:t>  (check log file)</a:t>
            </a:r>
            <a:br>
              <a:rPr lang="en-US" altLang="ja-JP" sz="2000" dirty="0"/>
            </a:br>
            <a:r>
              <a:rPr lang="en-US" altLang="ja-JP" sz="2000" dirty="0"/>
              <a:t>TOTAL TIME=  0.369528000000000 </a:t>
            </a:r>
            <a:br>
              <a:rPr lang="en-US" altLang="ja-JP" sz="2000" dirty="0"/>
            </a:br>
            <a:br>
              <a:rPr lang="en-US" altLang="ja-JP" sz="2000" dirty="0"/>
            </a:br>
            <a:r>
              <a:rPr lang="en-US" altLang="ja-JP" sz="2000" dirty="0"/>
              <a:t>$ tail –n 1 </a:t>
            </a:r>
            <a:r>
              <a:rPr lang="en-US" altLang="ja-JP" sz="2000" dirty="0" err="1"/>
              <a:t>si-cgmrpt.log</a:t>
            </a:r>
            <a:r>
              <a:rPr lang="en-US" altLang="ja-JP" sz="2000" dirty="0"/>
              <a:t>  (check log file)</a:t>
            </a:r>
            <a:br>
              <a:rPr lang="en-US" altLang="ja-JP" sz="2000" dirty="0"/>
            </a:br>
            <a:r>
              <a:rPr lang="en-US" altLang="ja-JP" sz="2000" dirty="0"/>
              <a:t>TOTAL TIME=   2.09062000000000</a:t>
            </a:r>
            <a:br>
              <a:rPr lang="en-US" altLang="ja-JP" sz="2000" dirty="0"/>
            </a:br>
            <a:br>
              <a:rPr lang="en-US" altLang="ja-JP" sz="2000" dirty="0"/>
            </a:br>
            <a:r>
              <a:rPr lang="en-US" altLang="ja-JP" sz="2000" dirty="0"/>
              <a:t>$ tail –n 1 </a:t>
            </a:r>
            <a:r>
              <a:rPr lang="en-US" altLang="ja-JP" sz="2000" dirty="0" err="1"/>
              <a:t>si-vbpef.log</a:t>
            </a:r>
            <a:r>
              <a:rPr lang="en-US" altLang="ja-JP" sz="2000" dirty="0"/>
              <a:t>  (check log file)</a:t>
            </a:r>
            <a:br>
              <a:rPr lang="en-US" altLang="ja-JP" sz="2000" dirty="0"/>
            </a:br>
            <a:r>
              <a:rPr lang="en-US" altLang="ja-JP" sz="2000" dirty="0"/>
              <a:t>TOTAL TIME=   1.52416900200000</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21</a:t>
            </a:fld>
            <a:endParaRPr kumimoji="1" lang="ja-JP" altLang="en-US"/>
          </a:p>
        </p:txBody>
      </p:sp>
      <p:graphicFrame>
        <p:nvGraphicFramePr>
          <p:cNvPr id="5" name="オブジェクト 4"/>
          <p:cNvGraphicFramePr>
            <a:graphicFrameLocks noChangeAspect="1"/>
          </p:cNvGraphicFramePr>
          <p:nvPr>
            <p:extLst>
              <p:ext uri="{D42A27DB-BD31-4B8C-83A1-F6EECF244321}">
                <p14:modId xmlns:p14="http://schemas.microsoft.com/office/powerpoint/2010/main" val="2569468295"/>
              </p:ext>
            </p:extLst>
          </p:nvPr>
        </p:nvGraphicFramePr>
        <p:xfrm>
          <a:off x="1461868" y="2344703"/>
          <a:ext cx="76200" cy="381987"/>
        </p:xfrm>
        <a:graphic>
          <a:graphicData uri="http://schemas.openxmlformats.org/presentationml/2006/ole">
            <mc:AlternateContent xmlns:mc="http://schemas.openxmlformats.org/markup-compatibility/2006">
              <mc:Choice xmlns:v="urn:schemas-microsoft-com:vml" Requires="v">
                <p:oleObj spid="_x0000_s1348" name="数式" r:id="rId3" imgW="76200" imgH="190500" progId="Equation.3">
                  <p:embed/>
                </p:oleObj>
              </mc:Choice>
              <mc:Fallback>
                <p:oleObj name="数式" r:id="rId3" imgW="76200" imgH="190500" progId="Equation.3">
                  <p:embed/>
                  <p:pic>
                    <p:nvPicPr>
                      <p:cNvPr id="0" name=""/>
                      <p:cNvPicPr/>
                      <p:nvPr/>
                    </p:nvPicPr>
                    <p:blipFill>
                      <a:blip r:embed="rId4"/>
                      <a:stretch>
                        <a:fillRect/>
                      </a:stretch>
                    </p:blipFill>
                    <p:spPr>
                      <a:xfrm>
                        <a:off x="1461868" y="2344703"/>
                        <a:ext cx="76200" cy="381987"/>
                      </a:xfrm>
                      <a:prstGeom prst="rect">
                        <a:avLst/>
                      </a:prstGeom>
                    </p:spPr>
                  </p:pic>
                </p:oleObj>
              </mc:Fallback>
            </mc:AlternateContent>
          </a:graphicData>
        </a:graphic>
      </p:graphicFrame>
    </p:spTree>
    <p:extLst>
      <p:ext uri="{BB962C8B-B14F-4D97-AF65-F5344CB8AC3E}">
        <p14:creationId xmlns:p14="http://schemas.microsoft.com/office/powerpoint/2010/main" val="51390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xTAPP</a:t>
            </a:r>
            <a:r>
              <a:rPr lang="ja-JP" altLang="en-US" dirty="0"/>
              <a:t>の</a:t>
            </a:r>
            <a:r>
              <a:rPr lang="en-US" altLang="ja-JP" dirty="0" err="1"/>
              <a:t>input</a:t>
            </a:r>
            <a:r>
              <a:rPr lang="en-US" altLang="en-US" dirty="0" err="1"/>
              <a:t>ファイル</a:t>
            </a:r>
            <a:endParaRPr lang="ja-JP" altLang="en-US" dirty="0"/>
          </a:p>
        </p:txBody>
      </p:sp>
      <p:sp>
        <p:nvSpPr>
          <p:cNvPr id="3" name="コンテンツ プレースホルダ 2"/>
          <p:cNvSpPr>
            <a:spLocks noGrp="1"/>
          </p:cNvSpPr>
          <p:nvPr>
            <p:ph idx="1"/>
          </p:nvPr>
        </p:nvSpPr>
        <p:spPr/>
        <p:txBody>
          <a:bodyPr/>
          <a:lstStyle/>
          <a:p>
            <a:r>
              <a:rPr lang="en-US" altLang="ja-JP" dirty="0"/>
              <a:t># </a:t>
            </a:r>
            <a:r>
              <a:rPr lang="ja-JP" altLang="en-US" dirty="0"/>
              <a:t>で始まる行で指定されるセクションごとに記述する</a:t>
            </a:r>
            <a:endParaRPr lang="en-US" altLang="ja-JP" dirty="0"/>
          </a:p>
          <a:p>
            <a:r>
              <a:rPr lang="ja-JP" altLang="en-US" dirty="0"/>
              <a:t>セクションを記述する順番は自由</a:t>
            </a:r>
            <a:endParaRPr lang="en-US" altLang="ja-JP" dirty="0"/>
          </a:p>
          <a:p>
            <a:r>
              <a:rPr lang="en-US" altLang="ja-JP" dirty="0"/>
              <a:t>Fortran</a:t>
            </a:r>
            <a:r>
              <a:rPr lang="ja-JP" altLang="en-US" dirty="0"/>
              <a:t>の</a:t>
            </a:r>
            <a:r>
              <a:rPr lang="en-US" altLang="ja-JP" dirty="0" err="1"/>
              <a:t>namelist</a:t>
            </a:r>
            <a:r>
              <a:rPr lang="ja-JP" altLang="en-US" dirty="0"/>
              <a:t>を内部で使用している</a:t>
            </a:r>
            <a:endParaRPr lang="en-US" altLang="ja-JP" dirty="0"/>
          </a:p>
          <a:p>
            <a:r>
              <a:rPr lang="ja-JP" altLang="en-US" dirty="0"/>
              <a:t>マニュアルの</a:t>
            </a:r>
            <a:r>
              <a:rPr lang="en-US" altLang="ja-JP" dirty="0" err="1"/>
              <a:t>inputformat.tex</a:t>
            </a:r>
            <a:r>
              <a:rPr lang="ja-JP" altLang="en-US" dirty="0"/>
              <a:t>に詳しい説明</a:t>
            </a:r>
            <a:endParaRPr lang="en-US" altLang="ja-JP"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6"/>
            <a:ext cx="8229600" cy="705282"/>
          </a:xfrm>
        </p:spPr>
        <p:txBody>
          <a:bodyPr/>
          <a:lstStyle/>
          <a:p>
            <a:r>
              <a:rPr kumimoji="1" lang="en-US" altLang="ja-JP" dirty="0" err="1"/>
              <a:t>xTAPP</a:t>
            </a:r>
            <a:r>
              <a:rPr kumimoji="1" lang="ja-JP" altLang="en-US" dirty="0"/>
              <a:t>の</a:t>
            </a:r>
            <a:r>
              <a:rPr lang="en-US" altLang="ja-JP" dirty="0" err="1"/>
              <a:t>i</a:t>
            </a:r>
            <a:r>
              <a:rPr kumimoji="1" lang="en-US" altLang="ja-JP" dirty="0" err="1"/>
              <a:t>nput</a:t>
            </a:r>
            <a:r>
              <a:rPr lang="en-US" altLang="en-US" dirty="0" err="1"/>
              <a:t>ファイル</a:t>
            </a:r>
            <a:r>
              <a:rPr lang="ja-JP" altLang="en-US" dirty="0"/>
              <a:t>の例</a:t>
            </a:r>
            <a:endParaRPr kumimoji="1" lang="ja-JP" altLang="en-US" dirty="0"/>
          </a:p>
        </p:txBody>
      </p:sp>
      <p:sp>
        <p:nvSpPr>
          <p:cNvPr id="6" name="テキスト ボックス 5"/>
          <p:cNvSpPr txBox="1"/>
          <p:nvPr/>
        </p:nvSpPr>
        <p:spPr>
          <a:xfrm>
            <a:off x="919596" y="893664"/>
            <a:ext cx="7181639" cy="5755423"/>
          </a:xfrm>
          <a:prstGeom prst="rect">
            <a:avLst/>
          </a:prstGeom>
          <a:noFill/>
          <a:ln w="19050">
            <a:solidFill>
              <a:schemeClr val="tx1"/>
            </a:solidFill>
          </a:ln>
        </p:spPr>
        <p:txBody>
          <a:bodyPr wrap="square" rtlCol="0">
            <a:spAutoFit/>
          </a:bodyPr>
          <a:lstStyle/>
          <a:p>
            <a:r>
              <a:rPr lang="en-US" altLang="ja-JP" sz="1600" dirty="0">
                <a:latin typeface="Courier"/>
                <a:cs typeface="Courier"/>
              </a:rPr>
              <a:t># file map data</a:t>
            </a:r>
          </a:p>
          <a:p>
            <a:r>
              <a:rPr lang="en-US" altLang="ja-JP" sz="1600" dirty="0">
                <a:latin typeface="Courier"/>
                <a:cs typeface="Courier"/>
              </a:rPr>
              <a:t>&amp;</a:t>
            </a:r>
            <a:r>
              <a:rPr lang="en-US" altLang="ja-JP" sz="1600" dirty="0" err="1">
                <a:latin typeface="Courier"/>
                <a:cs typeface="Courier"/>
              </a:rPr>
              <a:t>filemap</a:t>
            </a:r>
            <a:endParaRPr lang="en-US" altLang="ja-JP" sz="1600" dirty="0">
              <a:latin typeface="Courier"/>
              <a:cs typeface="Courier"/>
            </a:endParaRPr>
          </a:p>
          <a:p>
            <a:r>
              <a:rPr lang="en-US" altLang="ja-JP" sz="1600" dirty="0">
                <a:latin typeface="Courier"/>
                <a:cs typeface="Courier"/>
              </a:rPr>
              <a:t> </a:t>
            </a:r>
            <a:r>
              <a:rPr lang="en-US" altLang="ja-JP" sz="1600" dirty="0" err="1">
                <a:latin typeface="Courier"/>
                <a:cs typeface="Courier"/>
              </a:rPr>
              <a:t>basename</a:t>
            </a:r>
            <a:r>
              <a:rPr lang="en-US" altLang="ja-JP" sz="1600" dirty="0">
                <a:latin typeface="Courier"/>
                <a:cs typeface="Courier"/>
              </a:rPr>
              <a:t> = 'al',</a:t>
            </a:r>
          </a:p>
          <a:p>
            <a:r>
              <a:rPr lang="en-US" altLang="ja-JP" sz="1600" dirty="0">
                <a:latin typeface="Courier"/>
                <a:cs typeface="Courier"/>
              </a:rPr>
              <a:t> </a:t>
            </a:r>
            <a:r>
              <a:rPr lang="en-US" altLang="ja-JP" sz="1600" dirty="0" err="1">
                <a:latin typeface="Courier"/>
                <a:cs typeface="Courier"/>
              </a:rPr>
              <a:t>number_PP_file</a:t>
            </a:r>
            <a:r>
              <a:rPr lang="en-US" altLang="ja-JP" sz="1600" dirty="0">
                <a:latin typeface="Courier"/>
                <a:cs typeface="Courier"/>
              </a:rPr>
              <a:t> = 1</a:t>
            </a:r>
          </a:p>
          <a:p>
            <a:r>
              <a:rPr lang="en-US" altLang="ja-JP" sz="1600" dirty="0">
                <a:latin typeface="Courier"/>
                <a:cs typeface="Courier"/>
              </a:rPr>
              <a:t>/</a:t>
            </a:r>
          </a:p>
          <a:p>
            <a:r>
              <a:rPr lang="en-US" altLang="ja-JP" sz="1600" dirty="0" err="1">
                <a:latin typeface="Courier"/>
                <a:cs typeface="Courier"/>
              </a:rPr>
              <a:t>ps</a:t>
            </a:r>
            <a:r>
              <a:rPr lang="en-US" altLang="ja-JP" sz="1600" dirty="0">
                <a:latin typeface="Courier"/>
                <a:cs typeface="Courier"/>
              </a:rPr>
              <a:t>-Al </a:t>
            </a:r>
            <a:r>
              <a:rPr lang="en-US" altLang="ja-JP" sz="1600" dirty="0" err="1">
                <a:latin typeface="Courier"/>
                <a:cs typeface="Courier"/>
              </a:rPr>
              <a:t>ps-Al.ichr</a:t>
            </a:r>
            <a:endParaRPr lang="en-US" altLang="ja-JP" sz="1600" dirty="0">
              <a:latin typeface="Courier"/>
              <a:cs typeface="Courier"/>
            </a:endParaRPr>
          </a:p>
          <a:p>
            <a:endParaRPr lang="en-US" altLang="ja-JP" sz="1600" dirty="0">
              <a:latin typeface="Courier"/>
              <a:cs typeface="Courier"/>
            </a:endParaRPr>
          </a:p>
          <a:p>
            <a:r>
              <a:rPr lang="en-US" altLang="ja-JP" sz="1600" dirty="0">
                <a:latin typeface="Courier"/>
                <a:cs typeface="Courier"/>
              </a:rPr>
              <a:t># main data</a:t>
            </a:r>
          </a:p>
          <a:p>
            <a:r>
              <a:rPr lang="en-US" altLang="ja-JP" sz="1600" dirty="0">
                <a:latin typeface="Courier"/>
                <a:cs typeface="Courier"/>
              </a:rPr>
              <a:t>&amp;</a:t>
            </a:r>
            <a:r>
              <a:rPr lang="en-US" altLang="ja-JP" sz="1600" dirty="0" err="1">
                <a:latin typeface="Courier"/>
                <a:cs typeface="Courier"/>
              </a:rPr>
              <a:t>tappinput</a:t>
            </a:r>
            <a:endParaRPr lang="en-US" altLang="ja-JP" sz="1600" dirty="0">
              <a:latin typeface="Courier"/>
              <a:cs typeface="Courier"/>
            </a:endParaRPr>
          </a:p>
          <a:p>
            <a:r>
              <a:rPr lang="en-US" altLang="ja-JP" sz="1600" dirty="0" err="1">
                <a:latin typeface="Courier"/>
                <a:cs typeface="Courier"/>
              </a:rPr>
              <a:t>lattice_factor</a:t>
            </a:r>
            <a:r>
              <a:rPr lang="en-US" altLang="ja-JP" sz="1600" dirty="0">
                <a:latin typeface="Courier"/>
                <a:cs typeface="Courier"/>
              </a:rPr>
              <a:t> = 7.6375,</a:t>
            </a:r>
          </a:p>
          <a:p>
            <a:r>
              <a:rPr lang="en-US" altLang="ja-JP" sz="1600" dirty="0" err="1">
                <a:latin typeface="Courier"/>
                <a:cs typeface="Courier"/>
              </a:rPr>
              <a:t>lattice_list</a:t>
            </a:r>
            <a:r>
              <a:rPr lang="en-US" altLang="ja-JP" sz="1600" dirty="0">
                <a:latin typeface="Courier"/>
                <a:cs typeface="Courier"/>
              </a:rPr>
              <a:t> = 0.5,  0.5,  0.0,</a:t>
            </a:r>
          </a:p>
          <a:p>
            <a:r>
              <a:rPr lang="en-US" altLang="ja-JP" sz="1600" dirty="0">
                <a:latin typeface="Courier"/>
                <a:cs typeface="Courier"/>
              </a:rPr>
              <a:t>               0.5,  0.0,  0.5,</a:t>
            </a:r>
          </a:p>
          <a:p>
            <a:r>
              <a:rPr lang="en-US" altLang="ja-JP" sz="1600" dirty="0">
                <a:latin typeface="Courier"/>
                <a:cs typeface="Courier"/>
              </a:rPr>
              <a:t>               0.0,  0.5,  0.5,</a:t>
            </a:r>
          </a:p>
          <a:p>
            <a:r>
              <a:rPr lang="en-US" altLang="ja-JP" sz="1600" dirty="0" err="1">
                <a:latin typeface="Courier"/>
                <a:cs typeface="Courier"/>
              </a:rPr>
              <a:t>cutoff_wave_function</a:t>
            </a:r>
            <a:r>
              <a:rPr lang="en-US" altLang="ja-JP" sz="1600" dirty="0">
                <a:latin typeface="Courier"/>
                <a:cs typeface="Courier"/>
              </a:rPr>
              <a:t> = 5.0,</a:t>
            </a:r>
          </a:p>
          <a:p>
            <a:r>
              <a:rPr lang="en-US" altLang="ja-JP" sz="1600" dirty="0" err="1">
                <a:latin typeface="Courier"/>
                <a:cs typeface="Courier"/>
              </a:rPr>
              <a:t>number_element</a:t>
            </a:r>
            <a:r>
              <a:rPr lang="en-US" altLang="ja-JP" sz="1600" dirty="0">
                <a:latin typeface="Courier"/>
                <a:cs typeface="Courier"/>
              </a:rPr>
              <a:t> = 1,</a:t>
            </a:r>
          </a:p>
          <a:p>
            <a:r>
              <a:rPr lang="en-US" altLang="ja-JP" sz="1600" dirty="0" err="1">
                <a:latin typeface="Courier"/>
                <a:cs typeface="Courier"/>
              </a:rPr>
              <a:t>number_atom</a:t>
            </a:r>
            <a:r>
              <a:rPr lang="en-US" altLang="ja-JP" sz="1600" dirty="0">
                <a:latin typeface="Courier"/>
                <a:cs typeface="Courier"/>
              </a:rPr>
              <a:t> = 1,</a:t>
            </a:r>
          </a:p>
          <a:p>
            <a:r>
              <a:rPr lang="en-US" altLang="ja-JP" sz="1600" dirty="0" err="1">
                <a:latin typeface="Courier"/>
                <a:cs typeface="Courier"/>
              </a:rPr>
              <a:t>number_band</a:t>
            </a:r>
            <a:r>
              <a:rPr lang="en-US" altLang="ja-JP" sz="1600" dirty="0">
                <a:latin typeface="Courier"/>
                <a:cs typeface="Courier"/>
              </a:rPr>
              <a:t> = 6,</a:t>
            </a:r>
          </a:p>
          <a:p>
            <a:r>
              <a:rPr lang="en-US" altLang="ja-JP" sz="1600" dirty="0" err="1">
                <a:latin typeface="Courier"/>
                <a:cs typeface="Courier"/>
              </a:rPr>
              <a:t>store_wfn</a:t>
            </a:r>
            <a:r>
              <a:rPr lang="en-US" altLang="ja-JP" sz="1600" dirty="0">
                <a:latin typeface="Courier"/>
                <a:cs typeface="Courier"/>
              </a:rPr>
              <a:t> = 1,</a:t>
            </a:r>
          </a:p>
          <a:p>
            <a:r>
              <a:rPr lang="en-US" altLang="ja-JP" sz="1600" dirty="0">
                <a:latin typeface="Courier"/>
                <a:cs typeface="Courier"/>
              </a:rPr>
              <a:t>scf_number_iter_1st = 40,</a:t>
            </a:r>
          </a:p>
          <a:p>
            <a:r>
              <a:rPr lang="en-US" altLang="ja-JP" sz="1600" dirty="0" err="1">
                <a:latin typeface="Courier"/>
                <a:cs typeface="Courier"/>
              </a:rPr>
              <a:t>scf_number_iter</a:t>
            </a:r>
            <a:r>
              <a:rPr lang="en-US" altLang="ja-JP" sz="1600" dirty="0">
                <a:latin typeface="Courier"/>
                <a:cs typeface="Courier"/>
              </a:rPr>
              <a:t> = 40,</a:t>
            </a:r>
          </a:p>
          <a:p>
            <a:r>
              <a:rPr lang="en-US" altLang="ja-JP" sz="1600" dirty="0" err="1">
                <a:latin typeface="Courier"/>
                <a:cs typeface="Courier"/>
              </a:rPr>
              <a:t>xc_type</a:t>
            </a:r>
            <a:r>
              <a:rPr lang="en-US" altLang="ja-JP" sz="1600" dirty="0">
                <a:latin typeface="Courier"/>
                <a:cs typeface="Courier"/>
              </a:rPr>
              <a:t> = 'PBE',</a:t>
            </a:r>
          </a:p>
          <a:p>
            <a:r>
              <a:rPr lang="en-US" altLang="ja-JP" sz="1600" dirty="0" err="1">
                <a:latin typeface="Courier"/>
                <a:cs typeface="Courier"/>
              </a:rPr>
              <a:t>control_uptime</a:t>
            </a:r>
            <a:r>
              <a:rPr lang="en-US" altLang="ja-JP" sz="1600" dirty="0">
                <a:latin typeface="Courier"/>
                <a:cs typeface="Courier"/>
              </a:rPr>
              <a:t> = 7200.0</a:t>
            </a:r>
          </a:p>
          <a:p>
            <a:r>
              <a:rPr lang="en-US" altLang="ja-JP" sz="1600" dirty="0">
                <a:latin typeface="Courier"/>
                <a:cs typeface="Courier"/>
              </a:rPr>
              <a:t>/</a:t>
            </a:r>
            <a:endParaRPr lang="is-IS" altLang="ja-JP" sz="1600" dirty="0">
              <a:latin typeface="Courier"/>
              <a:cs typeface="Courier"/>
            </a:endParaRPr>
          </a:p>
        </p:txBody>
      </p:sp>
      <p:sp>
        <p:nvSpPr>
          <p:cNvPr id="3" name="テキスト ボックス 2"/>
          <p:cNvSpPr txBox="1"/>
          <p:nvPr/>
        </p:nvSpPr>
        <p:spPr>
          <a:xfrm>
            <a:off x="4156028" y="2025902"/>
            <a:ext cx="3516334" cy="461665"/>
          </a:xfrm>
          <a:prstGeom prst="rect">
            <a:avLst/>
          </a:prstGeom>
          <a:noFill/>
          <a:ln>
            <a:solidFill>
              <a:schemeClr val="tx1"/>
            </a:solidFill>
          </a:ln>
        </p:spPr>
        <p:txBody>
          <a:bodyPr wrap="square" rtlCol="0">
            <a:spAutoFit/>
          </a:bodyPr>
          <a:lstStyle/>
          <a:p>
            <a:r>
              <a:rPr lang="en-US" altLang="ja-JP" sz="2400" u="sng" dirty="0" err="1"/>
              <a:t>xtapp</a:t>
            </a:r>
            <a:r>
              <a:rPr lang="en-US" altLang="ja-JP" sz="2400" u="sng" dirty="0"/>
              <a:t>-check/al-check/</a:t>
            </a:r>
            <a:r>
              <a:rPr lang="en-US" altLang="ja-JP" sz="2400" u="sng" dirty="0" err="1"/>
              <a:t>al.cg</a:t>
            </a:r>
            <a:endParaRPr kumimoji="1" lang="ja-JP" altLang="en-US" sz="24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23</a:t>
            </a:fld>
            <a:endParaRPr kumimoji="1" lang="ja-JP" altLang="en-US"/>
          </a:p>
        </p:txBody>
      </p:sp>
      <p:sp>
        <p:nvSpPr>
          <p:cNvPr id="7" name="テキスト ボックス 6"/>
          <p:cNvSpPr txBox="1"/>
          <p:nvPr/>
        </p:nvSpPr>
        <p:spPr>
          <a:xfrm>
            <a:off x="2961979" y="893664"/>
            <a:ext cx="3111222" cy="338554"/>
          </a:xfrm>
          <a:prstGeom prst="rect">
            <a:avLst/>
          </a:prstGeom>
          <a:noFill/>
        </p:spPr>
        <p:txBody>
          <a:bodyPr wrap="square" rtlCol="0">
            <a:spAutoFit/>
          </a:bodyPr>
          <a:lstStyle/>
          <a:p>
            <a:r>
              <a:rPr kumimoji="1" lang="ja-JP" altLang="en-US" sz="1600" dirty="0">
                <a:solidFill>
                  <a:schemeClr val="accent6"/>
                </a:solidFill>
              </a:rPr>
              <a:t>セクション名：　セクションは順不問</a:t>
            </a:r>
          </a:p>
        </p:txBody>
      </p:sp>
      <p:sp>
        <p:nvSpPr>
          <p:cNvPr id="8" name="テキスト ボックス 7"/>
          <p:cNvSpPr txBox="1"/>
          <p:nvPr/>
        </p:nvSpPr>
        <p:spPr>
          <a:xfrm>
            <a:off x="4039080" y="3066378"/>
            <a:ext cx="4004235" cy="338554"/>
          </a:xfrm>
          <a:prstGeom prst="rect">
            <a:avLst/>
          </a:prstGeom>
          <a:noFill/>
        </p:spPr>
        <p:txBody>
          <a:bodyPr wrap="square" rtlCol="0">
            <a:spAutoFit/>
          </a:bodyPr>
          <a:lstStyle/>
          <a:p>
            <a:r>
              <a:rPr lang="ja-JP" altLang="en-US" sz="1600" dirty="0">
                <a:solidFill>
                  <a:schemeClr val="accent6"/>
                </a:solidFill>
              </a:rPr>
              <a:t>制御系のデータは</a:t>
            </a:r>
            <a:r>
              <a:rPr lang="en-US" altLang="ja-JP" sz="1600" dirty="0" err="1">
                <a:solidFill>
                  <a:schemeClr val="accent6"/>
                </a:solidFill>
              </a:rPr>
              <a:t>namelist</a:t>
            </a:r>
            <a:r>
              <a:rPr lang="ja-JP" altLang="en-US" sz="1600" dirty="0">
                <a:solidFill>
                  <a:schemeClr val="accent6"/>
                </a:solidFill>
              </a:rPr>
              <a:t>入力</a:t>
            </a:r>
            <a:endParaRPr kumimoji="1" lang="ja-JP" altLang="en-US" sz="1600" dirty="0">
              <a:solidFill>
                <a:schemeClr val="accent6"/>
              </a:solidFill>
            </a:endParaRPr>
          </a:p>
        </p:txBody>
      </p:sp>
      <p:sp>
        <p:nvSpPr>
          <p:cNvPr id="9" name="テキスト ボックス 8"/>
          <p:cNvSpPr txBox="1"/>
          <p:nvPr/>
        </p:nvSpPr>
        <p:spPr>
          <a:xfrm>
            <a:off x="2419629" y="2823147"/>
            <a:ext cx="4004235" cy="338554"/>
          </a:xfrm>
          <a:prstGeom prst="rect">
            <a:avLst/>
          </a:prstGeom>
          <a:noFill/>
        </p:spPr>
        <p:txBody>
          <a:bodyPr wrap="square" rtlCol="0">
            <a:spAutoFit/>
          </a:bodyPr>
          <a:lstStyle/>
          <a:p>
            <a:r>
              <a:rPr kumimoji="1" lang="en-US" altLang="ja-JP" sz="1600" dirty="0" err="1">
                <a:solidFill>
                  <a:srgbClr val="4F81BD"/>
                </a:solidFill>
              </a:rPr>
              <a:t>namelist</a:t>
            </a:r>
            <a:r>
              <a:rPr kumimoji="1" lang="en-US" altLang="ja-JP" sz="1600" dirty="0">
                <a:solidFill>
                  <a:srgbClr val="4F81BD"/>
                </a:solidFill>
              </a:rPr>
              <a:t> TAPPINPUT</a:t>
            </a:r>
            <a:r>
              <a:rPr kumimoji="1" lang="ja-JP" altLang="en-US" sz="1600" dirty="0">
                <a:solidFill>
                  <a:srgbClr val="4F81BD"/>
                </a:solidFill>
              </a:rPr>
              <a:t>の始まり</a:t>
            </a:r>
          </a:p>
        </p:txBody>
      </p:sp>
      <p:sp>
        <p:nvSpPr>
          <p:cNvPr id="10" name="テキスト ボックス 9"/>
          <p:cNvSpPr txBox="1"/>
          <p:nvPr/>
        </p:nvSpPr>
        <p:spPr>
          <a:xfrm>
            <a:off x="1309422" y="6272431"/>
            <a:ext cx="4004235" cy="338554"/>
          </a:xfrm>
          <a:prstGeom prst="rect">
            <a:avLst/>
          </a:prstGeom>
          <a:noFill/>
        </p:spPr>
        <p:txBody>
          <a:bodyPr wrap="square" rtlCol="0">
            <a:spAutoFit/>
          </a:bodyPr>
          <a:lstStyle/>
          <a:p>
            <a:r>
              <a:rPr kumimoji="1" lang="en-US" altLang="ja-JP" sz="1600" dirty="0" err="1">
                <a:solidFill>
                  <a:srgbClr val="4F81BD"/>
                </a:solidFill>
              </a:rPr>
              <a:t>namelist</a:t>
            </a:r>
            <a:r>
              <a:rPr kumimoji="1" lang="en-US" altLang="ja-JP" sz="1600" dirty="0">
                <a:solidFill>
                  <a:srgbClr val="4F81BD"/>
                </a:solidFill>
              </a:rPr>
              <a:t> TAPPINPUT</a:t>
            </a:r>
            <a:r>
              <a:rPr kumimoji="1" lang="ja-JP" altLang="en-US" sz="1600" dirty="0">
                <a:solidFill>
                  <a:srgbClr val="4F81BD"/>
                </a:solidFill>
              </a:rPr>
              <a:t>の終わり</a:t>
            </a:r>
          </a:p>
        </p:txBody>
      </p:sp>
      <p:sp>
        <p:nvSpPr>
          <p:cNvPr id="11" name="テキスト ボックス 10"/>
          <p:cNvSpPr txBox="1"/>
          <p:nvPr/>
        </p:nvSpPr>
        <p:spPr>
          <a:xfrm>
            <a:off x="3142765" y="1358158"/>
            <a:ext cx="3111222" cy="338554"/>
          </a:xfrm>
          <a:prstGeom prst="rect">
            <a:avLst/>
          </a:prstGeom>
          <a:noFill/>
        </p:spPr>
        <p:txBody>
          <a:bodyPr wrap="square" rtlCol="0">
            <a:spAutoFit/>
          </a:bodyPr>
          <a:lstStyle/>
          <a:p>
            <a:r>
              <a:rPr kumimoji="1" lang="en-US" altLang="ja-JP" sz="1600" dirty="0" err="1">
                <a:solidFill>
                  <a:schemeClr val="accent6"/>
                </a:solidFill>
              </a:rPr>
              <a:t>gfortran</a:t>
            </a:r>
            <a:r>
              <a:rPr kumimoji="1" lang="ja-JP" altLang="en-US" sz="1600" dirty="0">
                <a:solidFill>
                  <a:schemeClr val="accent6"/>
                </a:solidFill>
              </a:rPr>
              <a:t>では文字列に</a:t>
            </a:r>
            <a:r>
              <a:rPr kumimoji="1" lang="en-US" altLang="ja-JP" sz="1600" dirty="0">
                <a:solidFill>
                  <a:schemeClr val="accent6"/>
                </a:solidFill>
              </a:rPr>
              <a:t>’ ’</a:t>
            </a:r>
            <a:r>
              <a:rPr kumimoji="1" lang="ja-JP" altLang="en-US" sz="1600" dirty="0">
                <a:solidFill>
                  <a:schemeClr val="accent6"/>
                </a:solidFill>
              </a:rPr>
              <a:t>が必要</a:t>
            </a:r>
          </a:p>
        </p:txBody>
      </p:sp>
      <p:sp>
        <p:nvSpPr>
          <p:cNvPr id="12" name="テキスト ボックス 11"/>
          <p:cNvSpPr txBox="1"/>
          <p:nvPr/>
        </p:nvSpPr>
        <p:spPr>
          <a:xfrm>
            <a:off x="3668128" y="4568222"/>
            <a:ext cx="3634420" cy="584776"/>
          </a:xfrm>
          <a:prstGeom prst="rect">
            <a:avLst/>
          </a:prstGeom>
          <a:noFill/>
        </p:spPr>
        <p:txBody>
          <a:bodyPr wrap="square" rtlCol="0">
            <a:spAutoFit/>
          </a:bodyPr>
          <a:lstStyle/>
          <a:p>
            <a:r>
              <a:rPr lang="en-US" altLang="ja-JP" sz="1600" dirty="0" err="1">
                <a:solidFill>
                  <a:schemeClr val="accent6"/>
                </a:solidFill>
              </a:rPr>
              <a:t>namelist</a:t>
            </a:r>
            <a:r>
              <a:rPr lang="ja-JP" altLang="en-US" sz="1600" dirty="0">
                <a:solidFill>
                  <a:schemeClr val="accent6"/>
                </a:solidFill>
              </a:rPr>
              <a:t>のキーワードには大文字小文字の区別がない</a:t>
            </a:r>
            <a:endParaRPr kumimoji="1" lang="ja-JP" altLang="en-US" sz="1600" dirty="0">
              <a:solidFill>
                <a:schemeClr val="accent6"/>
              </a:solidFill>
            </a:endParaRPr>
          </a:p>
        </p:txBody>
      </p:sp>
      <p:sp>
        <p:nvSpPr>
          <p:cNvPr id="13" name="テキスト ボックス 12"/>
          <p:cNvSpPr txBox="1"/>
          <p:nvPr/>
        </p:nvSpPr>
        <p:spPr>
          <a:xfrm>
            <a:off x="4421746" y="4078716"/>
            <a:ext cx="3621569" cy="338554"/>
          </a:xfrm>
          <a:prstGeom prst="rect">
            <a:avLst/>
          </a:prstGeom>
          <a:noFill/>
        </p:spPr>
        <p:txBody>
          <a:bodyPr wrap="square" rtlCol="0">
            <a:spAutoFit/>
          </a:bodyPr>
          <a:lstStyle/>
          <a:p>
            <a:r>
              <a:rPr lang="ja-JP" altLang="en-US" sz="1600" dirty="0">
                <a:solidFill>
                  <a:schemeClr val="accent6"/>
                </a:solidFill>
              </a:rPr>
              <a:t>次元のある量はほとんどが原子単位系</a:t>
            </a:r>
            <a:endParaRPr kumimoji="1" lang="ja-JP" altLang="en-US" sz="1600" dirty="0">
              <a:solidFill>
                <a:schemeClr val="accent6"/>
              </a:solidFill>
            </a:endParaRPr>
          </a:p>
        </p:txBody>
      </p:sp>
    </p:spTree>
    <p:extLst>
      <p:ext uri="{BB962C8B-B14F-4D97-AF65-F5344CB8AC3E}">
        <p14:creationId xmlns:p14="http://schemas.microsoft.com/office/powerpoint/2010/main" val="364865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a:t>xTAPP</a:t>
            </a:r>
            <a:r>
              <a:rPr kumimoji="1" lang="ja-JP" altLang="en-US" dirty="0"/>
              <a:t>の</a:t>
            </a:r>
            <a:r>
              <a:rPr lang="en-US" altLang="ja-JP" dirty="0" err="1"/>
              <a:t>i</a:t>
            </a:r>
            <a:r>
              <a:rPr kumimoji="1" lang="en-US" altLang="ja-JP" dirty="0" err="1"/>
              <a:t>nput</a:t>
            </a:r>
            <a:r>
              <a:rPr lang="en-US" altLang="en-US" dirty="0" err="1"/>
              <a:t>ファイル</a:t>
            </a:r>
            <a:r>
              <a:rPr lang="ja-JP" altLang="en-US" dirty="0"/>
              <a:t>の例</a:t>
            </a:r>
            <a:endParaRPr kumimoji="1" lang="ja-JP" altLang="en-US" dirty="0"/>
          </a:p>
        </p:txBody>
      </p:sp>
      <p:sp>
        <p:nvSpPr>
          <p:cNvPr id="6" name="テキスト ボックス 5"/>
          <p:cNvSpPr txBox="1"/>
          <p:nvPr/>
        </p:nvSpPr>
        <p:spPr>
          <a:xfrm>
            <a:off x="602119" y="1231505"/>
            <a:ext cx="7181639" cy="5355313"/>
          </a:xfrm>
          <a:prstGeom prst="rect">
            <a:avLst/>
          </a:prstGeom>
          <a:noFill/>
          <a:ln w="19050">
            <a:solidFill>
              <a:schemeClr val="tx1"/>
            </a:solidFill>
          </a:ln>
        </p:spPr>
        <p:txBody>
          <a:bodyPr wrap="square" rtlCol="0">
            <a:spAutoFit/>
          </a:bodyPr>
          <a:lstStyle/>
          <a:p>
            <a:r>
              <a:rPr lang="en-US" altLang="ja-JP" dirty="0">
                <a:latin typeface="Courier"/>
                <a:cs typeface="Courier"/>
              </a:rPr>
              <a:t># symmetry data</a:t>
            </a:r>
          </a:p>
          <a:p>
            <a:r>
              <a:rPr lang="en-US" altLang="ja-JP" dirty="0">
                <a:latin typeface="Courier"/>
                <a:cs typeface="Courier"/>
              </a:rPr>
              <a:t>&amp;symmetry</a:t>
            </a:r>
          </a:p>
          <a:p>
            <a:r>
              <a:rPr lang="en-US" altLang="ja-JP" dirty="0" err="1">
                <a:latin typeface="Courier"/>
                <a:cs typeface="Courier"/>
              </a:rPr>
              <a:t>symmetry_format</a:t>
            </a:r>
            <a:r>
              <a:rPr lang="en-US" altLang="ja-JP" dirty="0">
                <a:latin typeface="Courier"/>
                <a:cs typeface="Courier"/>
              </a:rPr>
              <a:t> = 'reciprocal',</a:t>
            </a:r>
          </a:p>
          <a:p>
            <a:r>
              <a:rPr lang="en-US" altLang="ja-JP" dirty="0" err="1">
                <a:latin typeface="Courier"/>
                <a:cs typeface="Courier"/>
              </a:rPr>
              <a:t>number_sym_op</a:t>
            </a:r>
            <a:r>
              <a:rPr lang="en-US" altLang="ja-JP" dirty="0">
                <a:latin typeface="Courier"/>
                <a:cs typeface="Courier"/>
              </a:rPr>
              <a:t> = 24</a:t>
            </a:r>
          </a:p>
          <a:p>
            <a:r>
              <a:rPr lang="en-US" altLang="ja-JP" dirty="0">
                <a:latin typeface="Courier"/>
                <a:cs typeface="Courier"/>
              </a:rPr>
              <a:t>/</a:t>
            </a:r>
          </a:p>
          <a:p>
            <a:r>
              <a:rPr lang="en-US" altLang="ja-JP" dirty="0">
                <a:latin typeface="Courier"/>
                <a:cs typeface="Courier"/>
              </a:rPr>
              <a:t>    1  0  0    0  1  0    0  0  1     0  0  0</a:t>
            </a:r>
          </a:p>
          <a:p>
            <a:r>
              <a:rPr lang="en-US" altLang="ja-JP" dirty="0">
                <a:latin typeface="Courier"/>
                <a:cs typeface="Courier"/>
              </a:rPr>
              <a:t>    0  1  0    0  0  1    1  0  0     0  0  0</a:t>
            </a:r>
          </a:p>
          <a:p>
            <a:r>
              <a:rPr lang="en-US" altLang="ja-JP" dirty="0">
                <a:latin typeface="Courier"/>
                <a:cs typeface="Courier"/>
              </a:rPr>
              <a:t>    0  0  1    1  0  0    0  1  0     0  0  0</a:t>
            </a:r>
          </a:p>
          <a:p>
            <a:r>
              <a:rPr lang="en-US" altLang="ja-JP" dirty="0">
                <a:latin typeface="Courier"/>
                <a:cs typeface="Courier"/>
              </a:rPr>
              <a:t>    1  0  0    0  0  1    0  1  0     0  0  0</a:t>
            </a:r>
          </a:p>
          <a:p>
            <a:r>
              <a:rPr lang="en-US" altLang="ja-JP" dirty="0">
                <a:latin typeface="Courier"/>
                <a:cs typeface="Courier"/>
              </a:rPr>
              <a:t>    0  0  1    0  1  0    1  0  0     0  0  0</a:t>
            </a:r>
          </a:p>
          <a:p>
            <a:r>
              <a:rPr lang="en-US" altLang="ja-JP" dirty="0">
                <a:latin typeface="Courier"/>
                <a:cs typeface="Courier"/>
              </a:rPr>
              <a:t>    0  1  0    1  0  0    0  0  1     0  0  0</a:t>
            </a:r>
          </a:p>
          <a:p>
            <a:r>
              <a:rPr lang="en-US" altLang="ja-JP" dirty="0">
                <a:latin typeface="Courier"/>
                <a:cs typeface="Courier"/>
              </a:rPr>
              <a:t>   -1 -1 -1    0  1  0    0  0  1     0  0  0</a:t>
            </a:r>
          </a:p>
          <a:p>
            <a:r>
              <a:rPr lang="en-US" altLang="ja-JP" dirty="0">
                <a:latin typeface="Courier"/>
                <a:cs typeface="Courier"/>
              </a:rPr>
              <a:t>   -1 -1 -1    0  0  1    0  1  0     0  0  0</a:t>
            </a:r>
          </a:p>
          <a:p>
            <a:r>
              <a:rPr lang="en-US" altLang="ja-JP" dirty="0">
                <a:latin typeface="Courier"/>
                <a:cs typeface="Courier"/>
              </a:rPr>
              <a:t>   -1 -1 -1    1  0  0    0  0  1     0  0  0</a:t>
            </a:r>
          </a:p>
          <a:p>
            <a:r>
              <a:rPr lang="en-US" altLang="ja-JP" dirty="0">
                <a:latin typeface="Courier"/>
                <a:cs typeface="Courier"/>
              </a:rPr>
              <a:t>   -1 -1 -1    0  0  1    1  0  0     0  0  0</a:t>
            </a:r>
          </a:p>
          <a:p>
            <a:r>
              <a:rPr lang="en-US" altLang="ja-JP" dirty="0">
                <a:latin typeface="Courier"/>
                <a:cs typeface="Courier"/>
              </a:rPr>
              <a:t>   -1 -1 -1    1  0  0    0  1  0     0  0  0</a:t>
            </a:r>
          </a:p>
          <a:p>
            <a:r>
              <a:rPr lang="en-US" altLang="ja-JP" dirty="0">
                <a:latin typeface="Courier"/>
                <a:cs typeface="Courier"/>
              </a:rPr>
              <a:t>   -1 -1 -1    0  1  0    1  0  0     0  0  0</a:t>
            </a:r>
          </a:p>
          <a:p>
            <a:r>
              <a:rPr lang="en-US" altLang="ja-JP" dirty="0">
                <a:latin typeface="Courier"/>
                <a:cs typeface="Courier"/>
              </a:rPr>
              <a:t>    0  1  0   -1 -1 -1    0  0  1     0  0  0</a:t>
            </a:r>
          </a:p>
          <a:p>
            <a:r>
              <a:rPr lang="en-US" altLang="ja-JP" dirty="0">
                <a:latin typeface="Courier"/>
                <a:cs typeface="Courier"/>
              </a:rPr>
              <a:t>…</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24</a:t>
            </a:fld>
            <a:endParaRPr kumimoji="1" lang="ja-JP" altLang="en-US"/>
          </a:p>
        </p:txBody>
      </p:sp>
      <p:sp>
        <p:nvSpPr>
          <p:cNvPr id="5" name="テキスト ボックス 4"/>
          <p:cNvSpPr txBox="1"/>
          <p:nvPr/>
        </p:nvSpPr>
        <p:spPr>
          <a:xfrm>
            <a:off x="1128876" y="2325509"/>
            <a:ext cx="1278660" cy="338554"/>
          </a:xfrm>
          <a:prstGeom prst="rect">
            <a:avLst/>
          </a:prstGeom>
          <a:noFill/>
        </p:spPr>
        <p:txBody>
          <a:bodyPr wrap="square" rtlCol="0">
            <a:spAutoFit/>
          </a:bodyPr>
          <a:lstStyle/>
          <a:p>
            <a:r>
              <a:rPr kumimoji="1" lang="en-US" altLang="ja-JP" sz="1600" dirty="0" err="1">
                <a:solidFill>
                  <a:schemeClr val="accent6"/>
                </a:solidFill>
                <a:latin typeface="Courier"/>
                <a:cs typeface="Courier"/>
              </a:rPr>
              <a:t>rg</a:t>
            </a:r>
            <a:r>
              <a:rPr kumimoji="1" lang="en-US" altLang="ja-JP" sz="1600" dirty="0">
                <a:solidFill>
                  <a:schemeClr val="accent6"/>
                </a:solidFill>
                <a:latin typeface="Courier"/>
                <a:cs typeface="Courier"/>
              </a:rPr>
              <a:t>(1:3,1)</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5878897" y="2325509"/>
            <a:ext cx="1052686" cy="338554"/>
          </a:xfrm>
          <a:prstGeom prst="rect">
            <a:avLst/>
          </a:prstGeom>
          <a:noFill/>
        </p:spPr>
        <p:txBody>
          <a:bodyPr wrap="square" rtlCol="0">
            <a:spAutoFit/>
          </a:bodyPr>
          <a:lstStyle/>
          <a:p>
            <a:r>
              <a:rPr kumimoji="1" lang="en-US" altLang="ja-JP" sz="1600" dirty="0" err="1">
                <a:solidFill>
                  <a:schemeClr val="accent6"/>
                </a:solidFill>
                <a:latin typeface="Courier"/>
                <a:cs typeface="Courier"/>
              </a:rPr>
              <a:t>pg</a:t>
            </a:r>
            <a:r>
              <a:rPr kumimoji="1" lang="en-US" altLang="ja-JP" sz="1600" dirty="0">
                <a:solidFill>
                  <a:schemeClr val="accent6"/>
                </a:solidFill>
                <a:latin typeface="Courier"/>
                <a:cs typeface="Courier"/>
              </a:rPr>
              <a:t>(1:3)</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2559936" y="2325509"/>
            <a:ext cx="1278660" cy="338554"/>
          </a:xfrm>
          <a:prstGeom prst="rect">
            <a:avLst/>
          </a:prstGeom>
          <a:noFill/>
        </p:spPr>
        <p:txBody>
          <a:bodyPr wrap="square" rtlCol="0">
            <a:spAutoFit/>
          </a:bodyPr>
          <a:lstStyle/>
          <a:p>
            <a:r>
              <a:rPr kumimoji="1" lang="en-US" altLang="ja-JP" sz="1600" dirty="0" err="1">
                <a:solidFill>
                  <a:schemeClr val="accent6"/>
                </a:solidFill>
                <a:latin typeface="Courier"/>
                <a:cs typeface="Courier"/>
              </a:rPr>
              <a:t>rg</a:t>
            </a:r>
            <a:r>
              <a:rPr kumimoji="1" lang="en-US" altLang="ja-JP" sz="1600" dirty="0">
                <a:solidFill>
                  <a:schemeClr val="accent6"/>
                </a:solidFill>
                <a:latin typeface="Courier"/>
                <a:cs typeface="Courier"/>
              </a:rPr>
              <a:t>(1:3,2)</a:t>
            </a:r>
            <a:endParaRPr kumimoji="1" lang="ja-JP" altLang="en-US" sz="1600" dirty="0">
              <a:solidFill>
                <a:schemeClr val="accent6"/>
              </a:solidFill>
              <a:latin typeface="Courier"/>
              <a:cs typeface="Courier"/>
            </a:endParaRPr>
          </a:p>
        </p:txBody>
      </p:sp>
      <p:sp>
        <p:nvSpPr>
          <p:cNvPr id="10" name="テキスト ボックス 9"/>
          <p:cNvSpPr txBox="1"/>
          <p:nvPr/>
        </p:nvSpPr>
        <p:spPr>
          <a:xfrm>
            <a:off x="4151797" y="2325509"/>
            <a:ext cx="1278660" cy="338554"/>
          </a:xfrm>
          <a:prstGeom prst="rect">
            <a:avLst/>
          </a:prstGeom>
          <a:noFill/>
        </p:spPr>
        <p:txBody>
          <a:bodyPr wrap="square" rtlCol="0">
            <a:spAutoFit/>
          </a:bodyPr>
          <a:lstStyle/>
          <a:p>
            <a:r>
              <a:rPr kumimoji="1" lang="en-US" altLang="ja-JP" sz="1600" dirty="0" err="1">
                <a:solidFill>
                  <a:schemeClr val="accent6"/>
                </a:solidFill>
                <a:latin typeface="Courier"/>
                <a:cs typeface="Courier"/>
              </a:rPr>
              <a:t>rg</a:t>
            </a:r>
            <a:r>
              <a:rPr kumimoji="1" lang="en-US" altLang="ja-JP" sz="1600" dirty="0">
                <a:solidFill>
                  <a:schemeClr val="accent6"/>
                </a:solidFill>
                <a:latin typeface="Courier"/>
                <a:cs typeface="Courier"/>
              </a:rPr>
              <a:t>(1:3,3)</a:t>
            </a:r>
            <a:endParaRPr kumimoji="1" lang="ja-JP" altLang="en-US" sz="1600" dirty="0">
              <a:solidFill>
                <a:schemeClr val="accent6"/>
              </a:solidFill>
              <a:latin typeface="Courier"/>
              <a:cs typeface="Courier"/>
            </a:endParaRPr>
          </a:p>
        </p:txBody>
      </p:sp>
      <p:sp>
        <p:nvSpPr>
          <p:cNvPr id="11" name="テキスト ボックス 10"/>
          <p:cNvSpPr txBox="1"/>
          <p:nvPr/>
        </p:nvSpPr>
        <p:spPr>
          <a:xfrm>
            <a:off x="3521148" y="1527435"/>
            <a:ext cx="3410435" cy="338554"/>
          </a:xfrm>
          <a:prstGeom prst="rect">
            <a:avLst/>
          </a:prstGeom>
          <a:noFill/>
        </p:spPr>
        <p:txBody>
          <a:bodyPr wrap="square" rtlCol="0">
            <a:spAutoFit/>
          </a:bodyPr>
          <a:lstStyle/>
          <a:p>
            <a:r>
              <a:rPr kumimoji="1" lang="ja-JP" altLang="en-US" sz="1600" dirty="0">
                <a:solidFill>
                  <a:schemeClr val="accent6"/>
                </a:solidFill>
              </a:rPr>
              <a:t>逆格子への作用行列を書いている</a:t>
            </a:r>
          </a:p>
        </p:txBody>
      </p:sp>
    </p:spTree>
    <p:extLst>
      <p:ext uri="{BB962C8B-B14F-4D97-AF65-F5344CB8AC3E}">
        <p14:creationId xmlns:p14="http://schemas.microsoft.com/office/powerpoint/2010/main" val="1656525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a:t>xTAPP</a:t>
            </a:r>
            <a:r>
              <a:rPr kumimoji="1" lang="ja-JP" altLang="en-US" dirty="0"/>
              <a:t>の</a:t>
            </a:r>
            <a:r>
              <a:rPr lang="en-US" altLang="ja-JP" dirty="0" err="1"/>
              <a:t>i</a:t>
            </a:r>
            <a:r>
              <a:rPr kumimoji="1" lang="en-US" altLang="ja-JP" dirty="0" err="1"/>
              <a:t>nput</a:t>
            </a:r>
            <a:r>
              <a:rPr lang="en-US" altLang="en-US" dirty="0" err="1"/>
              <a:t>ファイル</a:t>
            </a:r>
            <a:r>
              <a:rPr lang="ja-JP" altLang="en-US" dirty="0"/>
              <a:t>の例</a:t>
            </a:r>
            <a:endParaRPr kumimoji="1" lang="ja-JP" altLang="en-US" dirty="0"/>
          </a:p>
        </p:txBody>
      </p:sp>
      <p:sp>
        <p:nvSpPr>
          <p:cNvPr id="6" name="テキスト ボックス 5"/>
          <p:cNvSpPr txBox="1"/>
          <p:nvPr/>
        </p:nvSpPr>
        <p:spPr>
          <a:xfrm>
            <a:off x="602119" y="1231505"/>
            <a:ext cx="7181639" cy="5078314"/>
          </a:xfrm>
          <a:prstGeom prst="rect">
            <a:avLst/>
          </a:prstGeom>
          <a:noFill/>
          <a:ln w="19050">
            <a:solidFill>
              <a:schemeClr val="tx1"/>
            </a:solidFill>
          </a:ln>
        </p:spPr>
        <p:txBody>
          <a:bodyPr wrap="square" rtlCol="0">
            <a:spAutoFit/>
          </a:bodyPr>
          <a:lstStyle/>
          <a:p>
            <a:r>
              <a:rPr lang="en-US" altLang="ja-JP" dirty="0">
                <a:latin typeface="Courier"/>
                <a:cs typeface="Courier"/>
              </a:rPr>
              <a:t># atom data</a:t>
            </a:r>
          </a:p>
          <a:p>
            <a:r>
              <a:rPr lang="en-US" altLang="ja-JP" dirty="0">
                <a:latin typeface="Courier"/>
                <a:cs typeface="Courier"/>
              </a:rPr>
              <a:t> 3  13</a:t>
            </a:r>
          </a:p>
          <a:p>
            <a:r>
              <a:rPr lang="en-US" altLang="ja-JP" dirty="0">
                <a:latin typeface="Courier"/>
                <a:cs typeface="Courier"/>
              </a:rPr>
              <a:t> 1   0.0  0.0  0.0</a:t>
            </a:r>
          </a:p>
          <a:p>
            <a:endParaRPr lang="en-US" altLang="ja-JP" dirty="0">
              <a:latin typeface="Courier"/>
              <a:cs typeface="Courier"/>
            </a:endParaRPr>
          </a:p>
          <a:p>
            <a:r>
              <a:rPr lang="en-US" altLang="ja-JP" dirty="0">
                <a:latin typeface="Courier"/>
                <a:cs typeface="Courier"/>
              </a:rPr>
              <a:t># k-points data</a:t>
            </a:r>
          </a:p>
          <a:p>
            <a:r>
              <a:rPr lang="en-US" altLang="ja-JP" dirty="0">
                <a:latin typeface="Courier"/>
                <a:cs typeface="Courier"/>
              </a:rPr>
              <a:t>&amp;</a:t>
            </a:r>
            <a:r>
              <a:rPr lang="en-US" altLang="ja-JP" dirty="0" err="1">
                <a:latin typeface="Courier"/>
                <a:cs typeface="Courier"/>
              </a:rPr>
              <a:t>smpl_kpt</a:t>
            </a:r>
            <a:endParaRPr lang="en-US" altLang="ja-JP" dirty="0">
              <a:latin typeface="Courier"/>
              <a:cs typeface="Courier"/>
            </a:endParaRPr>
          </a:p>
          <a:p>
            <a:r>
              <a:rPr lang="en-US" altLang="ja-JP" dirty="0" err="1">
                <a:latin typeface="Courier"/>
                <a:cs typeface="Courier"/>
              </a:rPr>
              <a:t>dos_mode</a:t>
            </a:r>
            <a:r>
              <a:rPr lang="en-US" altLang="ja-JP" dirty="0">
                <a:latin typeface="Courier"/>
                <a:cs typeface="Courier"/>
              </a:rPr>
              <a:t> = 'COS',</a:t>
            </a:r>
          </a:p>
          <a:p>
            <a:r>
              <a:rPr lang="en-US" altLang="ja-JP" dirty="0" err="1">
                <a:latin typeface="Courier"/>
                <a:cs typeface="Courier"/>
              </a:rPr>
              <a:t>dos_mesh</a:t>
            </a:r>
            <a:r>
              <a:rPr lang="en-US" altLang="ja-JP" dirty="0">
                <a:latin typeface="Courier"/>
                <a:cs typeface="Courier"/>
              </a:rPr>
              <a:t> = 12, 12, 12,</a:t>
            </a:r>
          </a:p>
          <a:p>
            <a:r>
              <a:rPr lang="en-US" altLang="ja-JP" dirty="0" err="1">
                <a:latin typeface="Courier"/>
                <a:cs typeface="Courier"/>
              </a:rPr>
              <a:t>bz_mesh</a:t>
            </a:r>
            <a:r>
              <a:rPr lang="en-US" altLang="ja-JP" dirty="0">
                <a:latin typeface="Courier"/>
                <a:cs typeface="Courier"/>
              </a:rPr>
              <a:t> = 24,</a:t>
            </a:r>
          </a:p>
          <a:p>
            <a:r>
              <a:rPr lang="en-US" altLang="ja-JP" dirty="0" err="1">
                <a:latin typeface="Courier"/>
                <a:cs typeface="Courier"/>
              </a:rPr>
              <a:t>bz_number_tile</a:t>
            </a:r>
            <a:r>
              <a:rPr lang="en-US" altLang="ja-JP" dirty="0">
                <a:latin typeface="Courier"/>
                <a:cs typeface="Courier"/>
              </a:rPr>
              <a:t> = 1</a:t>
            </a:r>
          </a:p>
          <a:p>
            <a:r>
              <a:rPr lang="en-US" altLang="ja-JP" dirty="0">
                <a:latin typeface="Courier"/>
                <a:cs typeface="Courier"/>
              </a:rPr>
              <a:t>/</a:t>
            </a:r>
          </a:p>
          <a:p>
            <a:r>
              <a:rPr lang="en-US" altLang="ja-JP" dirty="0">
                <a:latin typeface="Courier"/>
                <a:cs typeface="Courier"/>
              </a:rPr>
              <a:t>    13    13    13</a:t>
            </a:r>
          </a:p>
          <a:p>
            <a:r>
              <a:rPr lang="en-US" altLang="ja-JP" dirty="0">
                <a:latin typeface="Courier"/>
                <a:cs typeface="Courier"/>
              </a:rPr>
              <a:t>     2     2     2</a:t>
            </a:r>
          </a:p>
          <a:p>
            <a:endParaRPr lang="en-US" altLang="ja-JP" dirty="0">
              <a:latin typeface="Courier"/>
              <a:cs typeface="Courier"/>
            </a:endParaRPr>
          </a:p>
          <a:p>
            <a:r>
              <a:rPr lang="en-US" altLang="ja-JP" dirty="0">
                <a:latin typeface="Courier"/>
                <a:cs typeface="Courier"/>
              </a:rPr>
              <a:t># </a:t>
            </a:r>
            <a:r>
              <a:rPr lang="en-US" altLang="ja-JP" dirty="0" err="1">
                <a:latin typeface="Courier"/>
                <a:cs typeface="Courier"/>
              </a:rPr>
              <a:t>struct_opt</a:t>
            </a:r>
            <a:r>
              <a:rPr lang="en-US" altLang="ja-JP" dirty="0">
                <a:latin typeface="Courier"/>
                <a:cs typeface="Courier"/>
              </a:rPr>
              <a:t> data</a:t>
            </a:r>
          </a:p>
          <a:p>
            <a:r>
              <a:rPr lang="en-US" altLang="ja-JP" dirty="0">
                <a:latin typeface="Courier"/>
                <a:cs typeface="Courier"/>
              </a:rPr>
              <a:t>&amp;</a:t>
            </a:r>
            <a:r>
              <a:rPr lang="en-US" altLang="ja-JP" dirty="0" err="1">
                <a:latin typeface="Courier"/>
                <a:cs typeface="Courier"/>
              </a:rPr>
              <a:t>struct_opt</a:t>
            </a:r>
            <a:endParaRPr lang="en-US" altLang="ja-JP" dirty="0">
              <a:latin typeface="Courier"/>
              <a:cs typeface="Courier"/>
            </a:endParaRPr>
          </a:p>
          <a:p>
            <a:r>
              <a:rPr lang="en-US" altLang="ja-JP" dirty="0" err="1">
                <a:latin typeface="Courier"/>
                <a:cs typeface="Courier"/>
              </a:rPr>
              <a:t>number_cycle</a:t>
            </a:r>
            <a:r>
              <a:rPr lang="en-US" altLang="ja-JP" dirty="0">
                <a:latin typeface="Courier"/>
                <a:cs typeface="Courier"/>
              </a:rPr>
              <a:t> = 0</a:t>
            </a:r>
          </a:p>
          <a:p>
            <a:r>
              <a:rPr lang="en-US" altLang="ja-JP" dirty="0">
                <a:latin typeface="Courier"/>
                <a:cs typeface="Courier"/>
              </a:rPr>
              <a:t>/</a:t>
            </a:r>
            <a:endParaRPr kumimoji="1" lang="ja-JP" altLang="en-US" dirty="0">
              <a:latin typeface="Courier"/>
              <a:cs typeface="Courier"/>
            </a:endParaRP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25</a:t>
            </a:fld>
            <a:endParaRPr kumimoji="1" lang="ja-JP" altLang="en-US"/>
          </a:p>
        </p:txBody>
      </p:sp>
      <p:sp>
        <p:nvSpPr>
          <p:cNvPr id="5" name="テキスト ボックス 4"/>
          <p:cNvSpPr txBox="1"/>
          <p:nvPr/>
        </p:nvSpPr>
        <p:spPr>
          <a:xfrm>
            <a:off x="2359099" y="1478801"/>
            <a:ext cx="1040552" cy="338554"/>
          </a:xfrm>
          <a:prstGeom prst="rect">
            <a:avLst/>
          </a:prstGeom>
          <a:noFill/>
        </p:spPr>
        <p:txBody>
          <a:bodyPr wrap="square" rtlCol="0">
            <a:spAutoFit/>
          </a:bodyPr>
          <a:lstStyle/>
          <a:p>
            <a:r>
              <a:rPr kumimoji="1" lang="en-US" altLang="ja-JP" sz="1600" dirty="0" err="1">
                <a:solidFill>
                  <a:schemeClr val="accent6"/>
                </a:solidFill>
                <a:latin typeface="Courier"/>
                <a:cs typeface="Courier"/>
              </a:rPr>
              <a:t>zo</a:t>
            </a:r>
            <a:r>
              <a:rPr kumimoji="1" lang="en-US" altLang="ja-JP" sz="1600" dirty="0">
                <a:solidFill>
                  <a:schemeClr val="accent6"/>
                </a:solidFill>
                <a:latin typeface="Courier"/>
                <a:cs typeface="Courier"/>
              </a:rPr>
              <a:t>, </a:t>
            </a:r>
            <a:r>
              <a:rPr kumimoji="1" lang="en-US" altLang="ja-JP" sz="1600" dirty="0" err="1">
                <a:solidFill>
                  <a:schemeClr val="accent6"/>
                </a:solidFill>
                <a:latin typeface="Courier"/>
                <a:cs typeface="Courier"/>
              </a:rPr>
              <a:t>zn</a:t>
            </a:r>
            <a:endParaRPr kumimoji="1" lang="ja-JP" altLang="en-US" sz="1600" dirty="0">
              <a:solidFill>
                <a:schemeClr val="accent6"/>
              </a:solidFill>
              <a:latin typeface="Courier"/>
              <a:cs typeface="Courier"/>
            </a:endParaRPr>
          </a:p>
        </p:txBody>
      </p:sp>
      <p:sp>
        <p:nvSpPr>
          <p:cNvPr id="7" name="テキスト ボックス 6"/>
          <p:cNvSpPr txBox="1"/>
          <p:nvPr/>
        </p:nvSpPr>
        <p:spPr>
          <a:xfrm>
            <a:off x="3565279" y="1750656"/>
            <a:ext cx="3842517" cy="338554"/>
          </a:xfrm>
          <a:prstGeom prst="rect">
            <a:avLst/>
          </a:prstGeom>
          <a:noFill/>
        </p:spPr>
        <p:txBody>
          <a:bodyPr wrap="square" rtlCol="0">
            <a:spAutoFit/>
          </a:bodyPr>
          <a:lstStyle/>
          <a:p>
            <a:r>
              <a:rPr kumimoji="1" lang="en-US" altLang="ja-JP" sz="1600" dirty="0" err="1">
                <a:solidFill>
                  <a:schemeClr val="accent6"/>
                </a:solidFill>
                <a:latin typeface="Courier"/>
                <a:cs typeface="Courier"/>
              </a:rPr>
              <a:t>atom_kind</a:t>
            </a:r>
            <a:r>
              <a:rPr kumimoji="1" lang="en-US" altLang="ja-JP" sz="1600" dirty="0">
                <a:solidFill>
                  <a:schemeClr val="accent6"/>
                </a:solidFill>
                <a:latin typeface="Courier"/>
                <a:cs typeface="Courier"/>
              </a:rPr>
              <a:t>, </a:t>
            </a:r>
            <a:r>
              <a:rPr kumimoji="1" lang="en-US" altLang="ja-JP" sz="1600" dirty="0" err="1">
                <a:solidFill>
                  <a:schemeClr val="accent6"/>
                </a:solidFill>
                <a:latin typeface="Courier"/>
                <a:cs typeface="Courier"/>
              </a:rPr>
              <a:t>pos</a:t>
            </a:r>
            <a:r>
              <a:rPr lang="en-US" altLang="ja-JP" sz="1600" dirty="0" err="1">
                <a:solidFill>
                  <a:schemeClr val="accent6"/>
                </a:solidFill>
                <a:latin typeface="Courier"/>
                <a:cs typeface="Courier"/>
              </a:rPr>
              <a:t>_a</a:t>
            </a:r>
            <a:r>
              <a:rPr lang="en-US" altLang="ja-JP" sz="1600" dirty="0">
                <a:solidFill>
                  <a:schemeClr val="accent6"/>
                </a:solidFill>
                <a:latin typeface="Courier"/>
                <a:cs typeface="Courier"/>
              </a:rPr>
              <a:t>, </a:t>
            </a:r>
            <a:r>
              <a:rPr lang="en-US" altLang="ja-JP" sz="1600" dirty="0" err="1">
                <a:solidFill>
                  <a:schemeClr val="accent6"/>
                </a:solidFill>
                <a:latin typeface="Courier"/>
                <a:cs typeface="Courier"/>
              </a:rPr>
              <a:t>pos_b</a:t>
            </a:r>
            <a:r>
              <a:rPr lang="en-US" altLang="ja-JP" sz="1600" dirty="0">
                <a:solidFill>
                  <a:schemeClr val="accent6"/>
                </a:solidFill>
                <a:latin typeface="Courier"/>
                <a:cs typeface="Courier"/>
              </a:rPr>
              <a:t>, </a:t>
            </a:r>
            <a:r>
              <a:rPr lang="en-US" altLang="ja-JP" sz="1600" dirty="0" err="1">
                <a:solidFill>
                  <a:schemeClr val="accent6"/>
                </a:solidFill>
                <a:latin typeface="Courier"/>
                <a:cs typeface="Courier"/>
              </a:rPr>
              <a:t>pos_c</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3717679" y="4218271"/>
            <a:ext cx="1428095" cy="338554"/>
          </a:xfrm>
          <a:prstGeom prst="rect">
            <a:avLst/>
          </a:prstGeom>
          <a:noFill/>
        </p:spPr>
        <p:txBody>
          <a:bodyPr wrap="square" rtlCol="0">
            <a:spAutoFit/>
          </a:bodyPr>
          <a:lstStyle/>
          <a:p>
            <a:r>
              <a:rPr lang="en-US" altLang="ja-JP" sz="1600" dirty="0">
                <a:solidFill>
                  <a:schemeClr val="accent6"/>
                </a:solidFill>
                <a:latin typeface="Courier"/>
                <a:cs typeface="Courier"/>
              </a:rPr>
              <a:t>mmm(1:3,1)</a:t>
            </a:r>
            <a:endParaRPr kumimoji="1" lang="ja-JP" altLang="en-US" sz="1600" dirty="0">
              <a:solidFill>
                <a:schemeClr val="accent6"/>
              </a:solidFill>
              <a:latin typeface="Courier"/>
              <a:cs typeface="Courier"/>
            </a:endParaRPr>
          </a:p>
        </p:txBody>
      </p:sp>
      <p:sp>
        <p:nvSpPr>
          <p:cNvPr id="9" name="テキスト ボックス 8"/>
          <p:cNvSpPr txBox="1"/>
          <p:nvPr/>
        </p:nvSpPr>
        <p:spPr>
          <a:xfrm>
            <a:off x="3724571" y="4510190"/>
            <a:ext cx="1428095" cy="338554"/>
          </a:xfrm>
          <a:prstGeom prst="rect">
            <a:avLst/>
          </a:prstGeom>
          <a:noFill/>
        </p:spPr>
        <p:txBody>
          <a:bodyPr wrap="square" rtlCol="0">
            <a:spAutoFit/>
          </a:bodyPr>
          <a:lstStyle/>
          <a:p>
            <a:r>
              <a:rPr lang="en-US" altLang="ja-JP" sz="1600" dirty="0">
                <a:solidFill>
                  <a:schemeClr val="accent6"/>
                </a:solidFill>
                <a:latin typeface="Courier"/>
                <a:cs typeface="Courier"/>
              </a:rPr>
              <a:t>mmm(1:3,2)</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56606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a:t>xTAPP</a:t>
            </a:r>
            <a:r>
              <a:rPr kumimoji="1" lang="ja-JP" altLang="en-US" dirty="0"/>
              <a:t>の</a:t>
            </a:r>
            <a:r>
              <a:rPr lang="en-US" altLang="ja-JP" dirty="0" err="1"/>
              <a:t>i</a:t>
            </a:r>
            <a:r>
              <a:rPr kumimoji="1" lang="en-US" altLang="ja-JP" dirty="0" err="1"/>
              <a:t>nput</a:t>
            </a:r>
            <a:r>
              <a:rPr lang="en-US" altLang="en-US" dirty="0" err="1"/>
              <a:t>ファイル</a:t>
            </a:r>
            <a:r>
              <a:rPr lang="ja-JP" altLang="en-US" dirty="0"/>
              <a:t>の例</a:t>
            </a:r>
            <a:endParaRPr kumimoji="1" lang="ja-JP" altLang="en-US" dirty="0"/>
          </a:p>
        </p:txBody>
      </p:sp>
      <p:sp>
        <p:nvSpPr>
          <p:cNvPr id="6" name="テキスト ボックス 5"/>
          <p:cNvSpPr txBox="1"/>
          <p:nvPr/>
        </p:nvSpPr>
        <p:spPr>
          <a:xfrm>
            <a:off x="602119" y="1231505"/>
            <a:ext cx="7181639" cy="923330"/>
          </a:xfrm>
          <a:prstGeom prst="rect">
            <a:avLst/>
          </a:prstGeom>
          <a:noFill/>
          <a:ln w="19050">
            <a:solidFill>
              <a:schemeClr val="tx1"/>
            </a:solidFill>
          </a:ln>
        </p:spPr>
        <p:txBody>
          <a:bodyPr wrap="square" rtlCol="0">
            <a:spAutoFit/>
          </a:bodyPr>
          <a:lstStyle/>
          <a:p>
            <a:r>
              <a:rPr lang="ro-RO" altLang="ja-JP" dirty="0">
                <a:latin typeface="Courier"/>
                <a:cs typeface="Courier"/>
              </a:rPr>
              <a:t># str_opt_constr data</a:t>
            </a:r>
          </a:p>
          <a:p>
            <a:r>
              <a:rPr lang="ro-RO" altLang="ja-JP" dirty="0">
                <a:latin typeface="Courier"/>
                <a:cs typeface="Courier"/>
              </a:rPr>
              <a:t> 1</a:t>
            </a:r>
          </a:p>
          <a:p>
            <a:r>
              <a:rPr lang="ro-RO" altLang="ja-JP" dirty="0">
                <a:latin typeface="Courier"/>
                <a:cs typeface="Courier"/>
              </a:rPr>
              <a:t> 0</a:t>
            </a:r>
            <a:endParaRPr kumimoji="1" lang="ja-JP" altLang="en-US" dirty="0">
              <a:latin typeface="Courier"/>
              <a:cs typeface="Courier"/>
            </a:endParaRPr>
          </a:p>
        </p:txBody>
      </p:sp>
      <p:sp>
        <p:nvSpPr>
          <p:cNvPr id="4" name="テキスト ボックス 3"/>
          <p:cNvSpPr txBox="1"/>
          <p:nvPr/>
        </p:nvSpPr>
        <p:spPr>
          <a:xfrm>
            <a:off x="609600" y="6021848"/>
            <a:ext cx="5170744" cy="461665"/>
          </a:xfrm>
          <a:prstGeom prst="rect">
            <a:avLst/>
          </a:prstGeom>
          <a:noFill/>
        </p:spPr>
        <p:txBody>
          <a:bodyPr wrap="square" rtlCol="0">
            <a:spAutoFit/>
          </a:bodyPr>
          <a:lstStyle/>
          <a:p>
            <a:r>
              <a:rPr kumimoji="1" lang="en-US" altLang="ja-JP" sz="2400" u="sng" dirty="0"/>
              <a:t>TAPIOCA</a:t>
            </a:r>
            <a:r>
              <a:rPr kumimoji="1" lang="ja-JP" altLang="en-US" sz="2400" u="sng" dirty="0"/>
              <a:t>で</a:t>
            </a:r>
            <a:r>
              <a:rPr kumimoji="1" lang="en-US" altLang="ja-JP" sz="2400" u="sng" dirty="0"/>
              <a:t>GUI</a:t>
            </a:r>
            <a:r>
              <a:rPr kumimoji="1" lang="ja-JP" altLang="en-US" sz="2400" u="sng" dirty="0"/>
              <a:t>で</a:t>
            </a:r>
            <a:r>
              <a:rPr kumimoji="1" lang="en-US" altLang="ja-JP" sz="2400" u="sng" dirty="0"/>
              <a:t>input</a:t>
            </a:r>
            <a:r>
              <a:rPr kumimoji="1" lang="ja-JP" altLang="en-US" sz="2400" u="sng" dirty="0"/>
              <a:t>ファイルを作れる</a:t>
            </a:r>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26</a:t>
            </a:fld>
            <a:endParaRPr kumimoji="1" lang="ja-JP" altLang="en-US"/>
          </a:p>
        </p:txBody>
      </p:sp>
      <p:sp>
        <p:nvSpPr>
          <p:cNvPr id="7" name="テキスト ボックス 6"/>
          <p:cNvSpPr txBox="1"/>
          <p:nvPr/>
        </p:nvSpPr>
        <p:spPr>
          <a:xfrm>
            <a:off x="1257231" y="1492931"/>
            <a:ext cx="1428095" cy="338554"/>
          </a:xfrm>
          <a:prstGeom prst="rect">
            <a:avLst/>
          </a:prstGeom>
          <a:noFill/>
        </p:spPr>
        <p:txBody>
          <a:bodyPr wrap="square" rtlCol="0">
            <a:spAutoFit/>
          </a:bodyPr>
          <a:lstStyle/>
          <a:p>
            <a:r>
              <a:rPr kumimoji="1" lang="en-US" altLang="ja-JP" sz="1600" dirty="0" err="1">
                <a:solidFill>
                  <a:schemeClr val="accent6"/>
                </a:solidFill>
                <a:latin typeface="Courier"/>
                <a:cs typeface="Courier"/>
              </a:rPr>
              <a:t>nmkd</a:t>
            </a:r>
            <a:endParaRPr kumimoji="1" lang="ja-JP" altLang="en-US" sz="1600" dirty="0">
              <a:solidFill>
                <a:schemeClr val="accent6"/>
              </a:solidFill>
              <a:latin typeface="Courier"/>
              <a:cs typeface="Courier"/>
            </a:endParaRPr>
          </a:p>
        </p:txBody>
      </p:sp>
      <p:sp>
        <p:nvSpPr>
          <p:cNvPr id="8" name="テキスト ボックス 7"/>
          <p:cNvSpPr txBox="1"/>
          <p:nvPr/>
        </p:nvSpPr>
        <p:spPr>
          <a:xfrm>
            <a:off x="1257231" y="1749545"/>
            <a:ext cx="1428095" cy="338554"/>
          </a:xfrm>
          <a:prstGeom prst="rect">
            <a:avLst/>
          </a:prstGeom>
          <a:noFill/>
        </p:spPr>
        <p:txBody>
          <a:bodyPr wrap="square" rtlCol="0">
            <a:spAutoFit/>
          </a:bodyPr>
          <a:lstStyle/>
          <a:p>
            <a:r>
              <a:rPr lang="en-US" altLang="ja-JP" sz="1600" dirty="0" err="1">
                <a:solidFill>
                  <a:schemeClr val="accent6"/>
                </a:solidFill>
                <a:latin typeface="Courier"/>
                <a:cs typeface="Courier"/>
              </a:rPr>
              <a:t>nset</a:t>
            </a:r>
            <a:endParaRPr kumimoji="1" lang="ja-JP" altLang="en-US" sz="1600" dirty="0">
              <a:solidFill>
                <a:schemeClr val="accent6"/>
              </a:solidFill>
              <a:latin typeface="Courier"/>
              <a:cs typeface="Courier"/>
            </a:endParaRPr>
          </a:p>
        </p:txBody>
      </p:sp>
    </p:spTree>
    <p:extLst>
      <p:ext uri="{BB962C8B-B14F-4D97-AF65-F5344CB8AC3E}">
        <p14:creationId xmlns:p14="http://schemas.microsoft.com/office/powerpoint/2010/main" val="3458294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a:t>xTAPP</a:t>
            </a:r>
            <a:r>
              <a:rPr kumimoji="1" lang="ja-JP" altLang="en-US" dirty="0"/>
              <a:t>の</a:t>
            </a:r>
            <a:r>
              <a:rPr lang="en-US" altLang="ja-JP" dirty="0" err="1"/>
              <a:t>i</a:t>
            </a:r>
            <a:r>
              <a:rPr kumimoji="1" lang="en-US" altLang="ja-JP" dirty="0" err="1"/>
              <a:t>nput</a:t>
            </a:r>
            <a:r>
              <a:rPr lang="en-US" altLang="en-US" dirty="0" err="1"/>
              <a:t>ファイル（１）</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28895332"/>
              </p:ext>
            </p:extLst>
          </p:nvPr>
        </p:nvGraphicFramePr>
        <p:xfrm>
          <a:off x="457200" y="1231505"/>
          <a:ext cx="8229600" cy="3547236"/>
        </p:xfrm>
        <a:graphic>
          <a:graphicData uri="http://schemas.openxmlformats.org/drawingml/2006/table">
            <a:tbl>
              <a:tblPr/>
              <a:tblGrid>
                <a:gridCol w="1986455">
                  <a:extLst>
                    <a:ext uri="{9D8B030D-6E8A-4147-A177-3AD203B41FA5}">
                      <a16:colId xmlns:a16="http://schemas.microsoft.com/office/drawing/2014/main" val="20000"/>
                    </a:ext>
                  </a:extLst>
                </a:gridCol>
                <a:gridCol w="6243145">
                  <a:extLst>
                    <a:ext uri="{9D8B030D-6E8A-4147-A177-3AD203B41FA5}">
                      <a16:colId xmlns:a16="http://schemas.microsoft.com/office/drawing/2014/main" val="20001"/>
                    </a:ext>
                  </a:extLst>
                </a:gridCol>
              </a:tblGrid>
              <a:tr h="295603">
                <a:tc>
                  <a:txBody>
                    <a:bodyPr/>
                    <a:lstStyle/>
                    <a:p>
                      <a:pPr algn="l" fontAlgn="b"/>
                      <a:r>
                        <a:rPr lang="en-US" sz="1700" b="0" i="0" u="none" strike="noStrike">
                          <a:solidFill>
                            <a:srgbClr val="000000"/>
                          </a:solidFill>
                          <a:effectLst/>
                          <a:latin typeface="ＭＳ Ｐゴシック"/>
                        </a:rPr>
                        <a:t># main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pPr algn="l" fontAlgn="b"/>
                      <a:r>
                        <a:rPr lang="en-US" sz="1700" b="0" i="0" u="none" strike="noStrike" dirty="0" err="1">
                          <a:solidFill>
                            <a:srgbClr val="FF0000"/>
                          </a:solidFill>
                          <a:effectLst/>
                          <a:latin typeface="ＭＳ Ｐゴシック"/>
                        </a:rPr>
                        <a:t>lattice_factor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lattice_list</a:t>
                      </a:r>
                      <a:r>
                        <a:rPr lang="ja-JP" altLang="en-US" sz="1700" b="0" i="0" u="none" strike="noStrike" dirty="0">
                          <a:solidFill>
                            <a:srgbClr val="000000"/>
                          </a:solidFill>
                          <a:effectLst/>
                          <a:latin typeface="ＭＳ Ｐゴシック"/>
                        </a:rPr>
                        <a:t>の掛ける単位</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sz="1700" b="0" i="0" u="none" strike="noStrike" dirty="0" err="1">
                          <a:solidFill>
                            <a:srgbClr val="FF0000"/>
                          </a:solidFill>
                          <a:effectLst/>
                          <a:latin typeface="ＭＳ Ｐゴシック"/>
                        </a:rPr>
                        <a:t>lattice_list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基本単位格子ベクトル。</a:t>
                      </a:r>
                      <a:r>
                        <a:rPr lang="en-US" altLang="ja-JP" sz="1700" b="0" i="0" u="none" strike="noStrike" dirty="0">
                          <a:solidFill>
                            <a:srgbClr val="000000"/>
                          </a:solidFill>
                          <a:effectLst/>
                          <a:latin typeface="ＭＳ Ｐゴシック"/>
                        </a:rPr>
                        <a:t>a(1),a(2),a(3), b(1),b(2),b(3), c(1),c(2),c(3)</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603">
                <a:tc>
                  <a:txBody>
                    <a:bodyPr/>
                    <a:lstStyle/>
                    <a:p>
                      <a:pPr algn="l" fontAlgn="b"/>
                      <a:r>
                        <a:rPr lang="en-US" sz="1700" b="0" i="0" u="none" strike="noStrike" dirty="0" err="1">
                          <a:solidFill>
                            <a:srgbClr val="FF0000"/>
                          </a:solidFill>
                          <a:effectLst/>
                          <a:latin typeface="ＭＳ Ｐゴシック"/>
                        </a:rPr>
                        <a:t>cutoff_wave_function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波動関数を展開する平面波のカットオフ波数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603">
                <a:tc>
                  <a:txBody>
                    <a:bodyPr/>
                    <a:lstStyle/>
                    <a:p>
                      <a:pPr algn="l" fontAlgn="b"/>
                      <a:r>
                        <a:rPr lang="en-US" sz="1700" b="0" i="0" u="none" strike="noStrike">
                          <a:solidFill>
                            <a:srgbClr val="000000"/>
                          </a:solidFill>
                          <a:effectLst/>
                          <a:latin typeface="ＭＳ Ｐゴシック"/>
                        </a:rPr>
                        <a:t>xtrap_beta</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Anderson extrapolation </a:t>
                      </a:r>
                      <a:r>
                        <a:rPr lang="ja-JP" altLang="en-US" sz="1700" b="0" i="0" u="none" strike="noStrike" dirty="0">
                          <a:solidFill>
                            <a:srgbClr val="000000"/>
                          </a:solidFill>
                          <a:effectLst/>
                          <a:latin typeface="ＭＳ Ｐゴシック"/>
                        </a:rPr>
                        <a:t>の混合パラメータ</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603">
                <a:tc>
                  <a:txBody>
                    <a:bodyPr/>
                    <a:lstStyle/>
                    <a:p>
                      <a:pPr algn="l" fontAlgn="b"/>
                      <a:r>
                        <a:rPr lang="en-US" sz="1700" b="0" i="0" u="none" strike="noStrike" dirty="0" err="1">
                          <a:solidFill>
                            <a:srgbClr val="FF0000"/>
                          </a:solidFill>
                          <a:effectLst/>
                          <a:latin typeface="ＭＳ Ｐゴシック"/>
                        </a:rPr>
                        <a:t>number_element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原子種の数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603">
                <a:tc>
                  <a:txBody>
                    <a:bodyPr/>
                    <a:lstStyle/>
                    <a:p>
                      <a:pPr algn="l" fontAlgn="b"/>
                      <a:r>
                        <a:rPr lang="en-US" sz="1700" b="0" i="0" u="none" strike="noStrike" dirty="0" err="1">
                          <a:solidFill>
                            <a:srgbClr val="FF0000"/>
                          </a:solidFill>
                          <a:effectLst/>
                          <a:latin typeface="ＭＳ Ｐゴシック"/>
                        </a:rPr>
                        <a:t>number_atom</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603">
                <a:tc>
                  <a:txBody>
                    <a:bodyPr/>
                    <a:lstStyle/>
                    <a:p>
                      <a:pPr algn="l" fontAlgn="b"/>
                      <a:r>
                        <a:rPr lang="en-US" sz="1700" b="0" i="0" u="none" strike="noStrike" dirty="0" err="1">
                          <a:solidFill>
                            <a:srgbClr val="FF0000"/>
                          </a:solidFill>
                          <a:effectLst/>
                          <a:latin typeface="ＭＳ Ｐゴシック"/>
                        </a:rPr>
                        <a:t>number_band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求めるバンドの数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603">
                <a:tc>
                  <a:txBody>
                    <a:bodyPr/>
                    <a:lstStyle/>
                    <a:p>
                      <a:pPr algn="l" fontAlgn="b"/>
                      <a:r>
                        <a:rPr lang="en-US" sz="1700" b="0" i="0" u="none" strike="noStrike" dirty="0" err="1">
                          <a:solidFill>
                            <a:srgbClr val="000000"/>
                          </a:solidFill>
                          <a:effectLst/>
                          <a:latin typeface="ＭＳ Ｐゴシック"/>
                        </a:rPr>
                        <a:t>scf_converge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SCF </a:t>
                      </a:r>
                      <a:r>
                        <a:rPr lang="ja-JP" altLang="en-US" sz="1700" b="0" i="0" u="none" strike="noStrike">
                          <a:solidFill>
                            <a:srgbClr val="000000"/>
                          </a:solidFill>
                          <a:effectLst/>
                          <a:latin typeface="ＭＳ Ｐゴシック"/>
                        </a:rPr>
                        <a:t>の収束条件。</a:t>
                      </a:r>
                      <a:r>
                        <a:rPr lang="en-US" altLang="ja-JP" sz="1700" b="0" i="0" u="none" strike="noStrike">
                          <a:solidFill>
                            <a:srgbClr val="000000"/>
                          </a:solidFill>
                          <a:effectLst/>
                          <a:latin typeface="ＭＳ Ｐゴシック"/>
                        </a:rPr>
                        <a:t>local potential </a:t>
                      </a:r>
                      <a:r>
                        <a:rPr lang="ja-JP" altLang="en-US" sz="1700" b="0" i="0" u="none" strike="noStrike">
                          <a:solidFill>
                            <a:srgbClr val="000000"/>
                          </a:solidFill>
                          <a:effectLst/>
                          <a:latin typeface="ＭＳ Ｐゴシック"/>
                        </a:rPr>
                        <a:t>の収束度</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603">
                <a:tc>
                  <a:txBody>
                    <a:bodyPr/>
                    <a:lstStyle/>
                    <a:p>
                      <a:pPr algn="l" fontAlgn="b"/>
                      <a:r>
                        <a:rPr lang="en-US" sz="1700" b="0" i="0" u="none" strike="noStrike" dirty="0" err="1">
                          <a:solidFill>
                            <a:srgbClr val="FF0000"/>
                          </a:solidFill>
                          <a:effectLst/>
                          <a:latin typeface="ＭＳ Ｐゴシック"/>
                        </a:rPr>
                        <a:t>scf_number_iter</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SCF </a:t>
                      </a:r>
                      <a:r>
                        <a:rPr lang="ja-JP" altLang="en-US" sz="1700" b="0" i="0" u="none" strike="noStrike" dirty="0">
                          <a:solidFill>
                            <a:srgbClr val="000000"/>
                          </a:solidFill>
                          <a:effectLst/>
                          <a:latin typeface="ＭＳ Ｐゴシック"/>
                        </a:rPr>
                        <a:t>の繰り返し回数の上限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603">
                <a:tc>
                  <a:txBody>
                    <a:bodyPr/>
                    <a:lstStyle/>
                    <a:p>
                      <a:pPr algn="l" fontAlgn="b"/>
                      <a:r>
                        <a:rPr lang="en-US" sz="1700" b="0" i="0" u="none" strike="noStrike" dirty="0" err="1">
                          <a:solidFill>
                            <a:srgbClr val="FF0000"/>
                          </a:solidFill>
                          <a:effectLst/>
                          <a:latin typeface="ＭＳ Ｐゴシック"/>
                        </a:rPr>
                        <a:t>control_uptime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計算時間</a:t>
                      </a:r>
                      <a:r>
                        <a:rPr lang="en-US" altLang="ja-JP" sz="1700" b="0" i="0" u="none" strike="noStrike" dirty="0">
                          <a:solidFill>
                            <a:srgbClr val="000000"/>
                          </a:solidFill>
                          <a:effectLst/>
                          <a:latin typeface="ＭＳ Ｐゴシック"/>
                        </a:rPr>
                        <a:t>(CPU time)</a:t>
                      </a:r>
                      <a:r>
                        <a:rPr lang="ja-JP" altLang="en-US" sz="1700" b="0" i="0" u="none" strike="noStrike" dirty="0">
                          <a:solidFill>
                            <a:srgbClr val="000000"/>
                          </a:solidFill>
                          <a:effectLst/>
                          <a:latin typeface="ＭＳ Ｐゴシック"/>
                        </a:rPr>
                        <a:t>の上限</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603">
                <a:tc>
                  <a:txBody>
                    <a:bodyPr/>
                    <a:lstStyle/>
                    <a:p>
                      <a:pPr algn="l" fontAlgn="b"/>
                      <a:r>
                        <a:rPr lang="en-US" sz="1700" b="0" i="0" u="none" strike="noStrike" dirty="0" err="1">
                          <a:solidFill>
                            <a:srgbClr val="000000"/>
                          </a:solidFill>
                          <a:effectLst/>
                          <a:latin typeface="ＭＳ Ｐゴシック"/>
                        </a:rPr>
                        <a:t>xc_type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交換相関汎関数の指定</a:t>
                      </a:r>
                      <a:r>
                        <a:rPr lang="en-US" altLang="ja-JP" sz="1700" b="0" i="0" u="none" strike="noStrike" dirty="0">
                          <a:solidFill>
                            <a:srgbClr val="000000"/>
                          </a:solidFill>
                          <a:effectLst/>
                          <a:latin typeface="ＭＳ Ｐゴシック"/>
                        </a:rPr>
                        <a:t>。</a:t>
                      </a:r>
                      <a:r>
                        <a:rPr lang="ja-JP" altLang="en-US" sz="1700" b="0" i="0" u="none" strike="noStrike" dirty="0">
                          <a:solidFill>
                            <a:srgbClr val="000000"/>
                          </a:solidFill>
                          <a:effectLst/>
                          <a:latin typeface="ＭＳ Ｐゴシック"/>
                        </a:rPr>
                        <a:t>デフォルトは</a:t>
                      </a:r>
                      <a:r>
                        <a:rPr lang="en-US" altLang="ja-JP" sz="1700" b="0" i="0" u="none" strike="noStrike" dirty="0">
                          <a:solidFill>
                            <a:srgbClr val="000000"/>
                          </a:solidFill>
                          <a:effectLst/>
                          <a:latin typeface="ＭＳ Ｐゴシック"/>
                        </a:rPr>
                        <a:t>PBE</a:t>
                      </a:r>
                      <a:r>
                        <a:rPr lang="ja-JP" altLang="en-US" sz="1700" b="0" i="0" u="none" strike="noStrike" dirty="0">
                          <a:solidFill>
                            <a:srgbClr val="000000"/>
                          </a:solidFill>
                          <a:effectLst/>
                          <a:latin typeface="ＭＳ Ｐゴシック"/>
                        </a:rPr>
                        <a:t>。</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628344213"/>
              </p:ext>
            </p:extLst>
          </p:nvPr>
        </p:nvGraphicFramePr>
        <p:xfrm>
          <a:off x="457200" y="5138790"/>
          <a:ext cx="8229600" cy="1478015"/>
        </p:xfrm>
        <a:graphic>
          <a:graphicData uri="http://schemas.openxmlformats.org/drawingml/2006/table">
            <a:tbl>
              <a:tblPr/>
              <a:tblGrid>
                <a:gridCol w="1986455">
                  <a:extLst>
                    <a:ext uri="{9D8B030D-6E8A-4147-A177-3AD203B41FA5}">
                      <a16:colId xmlns:a16="http://schemas.microsoft.com/office/drawing/2014/main" val="20000"/>
                    </a:ext>
                  </a:extLst>
                </a:gridCol>
                <a:gridCol w="6243145">
                  <a:extLst>
                    <a:ext uri="{9D8B030D-6E8A-4147-A177-3AD203B41FA5}">
                      <a16:colId xmlns:a16="http://schemas.microsoft.com/office/drawing/2014/main" val="20001"/>
                    </a:ext>
                  </a:extLst>
                </a:gridCol>
              </a:tblGrid>
              <a:tr h="295603">
                <a:tc>
                  <a:txBody>
                    <a:bodyPr/>
                    <a:lstStyle/>
                    <a:p>
                      <a:pPr algn="l" fontAlgn="b"/>
                      <a:r>
                        <a:rPr lang="en-US" sz="1700" b="0" i="0" u="none" strike="noStrike" dirty="0">
                          <a:solidFill>
                            <a:srgbClr val="000000"/>
                          </a:solidFill>
                          <a:effectLst/>
                          <a:latin typeface="ＭＳ Ｐゴシック"/>
                        </a:rPr>
                        <a:t># symmetry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pPr algn="l" fontAlgn="b"/>
                      <a:r>
                        <a:rPr lang="en-US" sz="1700" b="0" i="0" u="none" strike="noStrike" dirty="0" err="1">
                          <a:solidFill>
                            <a:srgbClr val="FF0000"/>
                          </a:solidFill>
                          <a:effectLst/>
                          <a:latin typeface="ＭＳ Ｐゴシック"/>
                        </a:rPr>
                        <a:t>symmetry_format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対称性の入力フォーマットを指示する。</a:t>
                      </a:r>
                      <a:r>
                        <a:rPr lang="en-US" altLang="ja-JP" sz="1700" b="0" i="0" u="none" strike="noStrike" dirty="0">
                          <a:solidFill>
                            <a:srgbClr val="000000"/>
                          </a:solidFill>
                          <a:effectLst/>
                          <a:latin typeface="ＭＳ Ｐゴシック"/>
                        </a:rPr>
                        <a:t>reciprocal</a:t>
                      </a:r>
                      <a:r>
                        <a:rPr lang="ja-JP" altLang="en-US" sz="1700" b="0" i="0" u="none" strike="noStrike" dirty="0">
                          <a:solidFill>
                            <a:srgbClr val="000000"/>
                          </a:solidFill>
                          <a:effectLst/>
                          <a:latin typeface="ＭＳ Ｐゴシック"/>
                        </a:rPr>
                        <a:t>を指定する。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sz="1700" b="0" i="0" u="none" strike="noStrike" dirty="0" err="1">
                          <a:solidFill>
                            <a:srgbClr val="FF0000"/>
                          </a:solidFill>
                          <a:effectLst/>
                          <a:latin typeface="ＭＳ Ｐゴシック"/>
                        </a:rPr>
                        <a:t>number_sym_op</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対称性行列の数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603">
                <a:tc>
                  <a:txBody>
                    <a:bodyPr/>
                    <a:lstStyle/>
                    <a:p>
                      <a:pPr algn="l" fontAlgn="b"/>
                      <a:r>
                        <a:rPr lang="en-US" altLang="ja-JP" sz="1700" b="0" i="0" u="none" strike="noStrike" dirty="0">
                          <a:solidFill>
                            <a:srgbClr val="FF0000"/>
                          </a:solidFill>
                          <a:effectLst/>
                          <a:latin typeface="ＭＳ Ｐゴシック"/>
                        </a:rPr>
                        <a:t>rg(3,3)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 </a:t>
                      </a:r>
                      <a:r>
                        <a:rPr lang="en-US" altLang="ja-JP" sz="1700" b="0" i="0" u="none" strike="noStrike" dirty="0">
                          <a:solidFill>
                            <a:srgbClr val="000000"/>
                          </a:solidFill>
                          <a:effectLst/>
                          <a:latin typeface="ＭＳ Ｐゴシック"/>
                        </a:rPr>
                        <a:t>3 x 3 </a:t>
                      </a:r>
                      <a:r>
                        <a:rPr lang="ja-JP" altLang="en-US" sz="1700" b="0" i="0" u="none" strike="noStrike" dirty="0">
                          <a:solidFill>
                            <a:srgbClr val="000000"/>
                          </a:solidFill>
                          <a:effectLst/>
                          <a:latin typeface="ＭＳ Ｐゴシック"/>
                        </a:rPr>
                        <a:t>行列部分。逆格子に対して作用するもの。</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603">
                <a:tc>
                  <a:txBody>
                    <a:bodyPr/>
                    <a:lstStyle/>
                    <a:p>
                      <a:pPr algn="l" fontAlgn="b"/>
                      <a:r>
                        <a:rPr lang="da-DK" sz="1700" b="0" i="0" u="none" strike="noStrike" dirty="0">
                          <a:solidFill>
                            <a:srgbClr val="FF0000"/>
                          </a:solidFill>
                          <a:effectLst/>
                          <a:latin typeface="ＭＳ Ｐゴシック"/>
                        </a:rPr>
                        <a:t>pg(3)</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対称操作の並進部分</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27</a:t>
            </a:fld>
            <a:endParaRPr kumimoji="1" lang="ja-JP" altLang="en-US"/>
          </a:p>
        </p:txBody>
      </p:sp>
    </p:spTree>
    <p:extLst>
      <p:ext uri="{BB962C8B-B14F-4D97-AF65-F5344CB8AC3E}">
        <p14:creationId xmlns:p14="http://schemas.microsoft.com/office/powerpoint/2010/main" val="130004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a:t>xTAPP</a:t>
            </a:r>
            <a:r>
              <a:rPr kumimoji="1" lang="ja-JP" altLang="en-US" dirty="0"/>
              <a:t>の</a:t>
            </a:r>
            <a:r>
              <a:rPr lang="en-US" altLang="ja-JP" dirty="0" err="1"/>
              <a:t>i</a:t>
            </a:r>
            <a:r>
              <a:rPr kumimoji="1" lang="en-US" altLang="ja-JP" dirty="0" err="1"/>
              <a:t>nput</a:t>
            </a:r>
            <a:r>
              <a:rPr lang="en-US" altLang="en-US" dirty="0" err="1"/>
              <a:t>ファイル（２）</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26743150"/>
              </p:ext>
            </p:extLst>
          </p:nvPr>
        </p:nvGraphicFramePr>
        <p:xfrm>
          <a:off x="457200" y="1164303"/>
          <a:ext cx="8229600" cy="1478015"/>
        </p:xfrm>
        <a:graphic>
          <a:graphicData uri="http://schemas.openxmlformats.org/drawingml/2006/table">
            <a:tbl>
              <a:tblPr/>
              <a:tblGrid>
                <a:gridCol w="1986455">
                  <a:extLst>
                    <a:ext uri="{9D8B030D-6E8A-4147-A177-3AD203B41FA5}">
                      <a16:colId xmlns:a16="http://schemas.microsoft.com/office/drawing/2014/main" val="20000"/>
                    </a:ext>
                  </a:extLst>
                </a:gridCol>
                <a:gridCol w="6243145">
                  <a:extLst>
                    <a:ext uri="{9D8B030D-6E8A-4147-A177-3AD203B41FA5}">
                      <a16:colId xmlns:a16="http://schemas.microsoft.com/office/drawing/2014/main" val="20001"/>
                    </a:ext>
                  </a:extLst>
                </a:gridCol>
              </a:tblGrid>
              <a:tr h="295603">
                <a:tc>
                  <a:txBody>
                    <a:bodyPr/>
                    <a:lstStyle/>
                    <a:p>
                      <a:pPr algn="l" fontAlgn="b"/>
                      <a:r>
                        <a:rPr lang="en-US" sz="1700" b="0" i="0" u="none" strike="noStrike">
                          <a:solidFill>
                            <a:srgbClr val="000000"/>
                          </a:solidFill>
                          <a:effectLst/>
                          <a:latin typeface="ＭＳ Ｐゴシック"/>
                        </a:rPr>
                        <a:t># atom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pPr algn="l" fontAlgn="b"/>
                      <a:r>
                        <a:rPr lang="en-US" sz="1700" b="0" i="0" u="none" strike="noStrike" dirty="0" err="1">
                          <a:solidFill>
                            <a:srgbClr val="FF0000"/>
                          </a:solidFill>
                          <a:effectLst/>
                          <a:latin typeface="ＭＳ Ｐゴシック"/>
                        </a:rPr>
                        <a:t>zo</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元素の価電子数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sz="1700" b="0" i="0" u="none" strike="noStrike" dirty="0" err="1">
                          <a:solidFill>
                            <a:srgbClr val="FF0000"/>
                          </a:solidFill>
                          <a:effectLst/>
                          <a:latin typeface="ＭＳ Ｐゴシック"/>
                        </a:rPr>
                        <a:t>zn</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元素の全電荷数（原子番号）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603">
                <a:tc>
                  <a:txBody>
                    <a:bodyPr/>
                    <a:lstStyle/>
                    <a:p>
                      <a:pPr algn="l" fontAlgn="b"/>
                      <a:r>
                        <a:rPr lang="en-US" sz="1700" b="0" i="0" u="none" strike="noStrike" dirty="0" err="1">
                          <a:solidFill>
                            <a:srgbClr val="FF0000"/>
                          </a:solidFill>
                          <a:effectLst/>
                          <a:latin typeface="ＭＳ Ｐゴシック"/>
                        </a:rPr>
                        <a:t>atom_kind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元素の種類の番号</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603">
                <a:tc>
                  <a:txBody>
                    <a:bodyPr/>
                    <a:lstStyle/>
                    <a:p>
                      <a:pPr algn="l" fontAlgn="b"/>
                      <a:r>
                        <a:rPr lang="en-US" sz="1700" b="0" i="0" u="none" strike="noStrike" dirty="0" err="1">
                          <a:solidFill>
                            <a:srgbClr val="FF0000"/>
                          </a:solidFill>
                          <a:effectLst/>
                          <a:latin typeface="ＭＳ Ｐゴシック"/>
                        </a:rPr>
                        <a:t>pos_a</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pos_b</a:t>
                      </a:r>
                      <a:r>
                        <a:rPr lang="en-US" sz="1700" b="0" i="0" u="none" strike="noStrike" dirty="0">
                          <a:solidFill>
                            <a:srgbClr val="FF0000"/>
                          </a:solidFill>
                          <a:effectLst/>
                          <a:latin typeface="ＭＳ Ｐゴシック"/>
                        </a:rPr>
                        <a:t>, </a:t>
                      </a:r>
                      <a:r>
                        <a:rPr lang="en-US" sz="1700" b="0" i="0" u="none" strike="noStrike" dirty="0" err="1">
                          <a:solidFill>
                            <a:srgbClr val="FF0000"/>
                          </a:solidFill>
                          <a:effectLst/>
                          <a:latin typeface="ＭＳ Ｐゴシック"/>
                        </a:rPr>
                        <a:t>pos_c</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原子位置を格子座標で与えたもの</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197705423"/>
              </p:ext>
            </p:extLst>
          </p:nvPr>
        </p:nvGraphicFramePr>
        <p:xfrm>
          <a:off x="457200" y="3077814"/>
          <a:ext cx="8229600" cy="3327047"/>
        </p:xfrm>
        <a:graphic>
          <a:graphicData uri="http://schemas.openxmlformats.org/drawingml/2006/table">
            <a:tbl>
              <a:tblPr/>
              <a:tblGrid>
                <a:gridCol w="1986455">
                  <a:extLst>
                    <a:ext uri="{9D8B030D-6E8A-4147-A177-3AD203B41FA5}">
                      <a16:colId xmlns:a16="http://schemas.microsoft.com/office/drawing/2014/main" val="20000"/>
                    </a:ext>
                  </a:extLst>
                </a:gridCol>
                <a:gridCol w="6243145">
                  <a:extLst>
                    <a:ext uri="{9D8B030D-6E8A-4147-A177-3AD203B41FA5}">
                      <a16:colId xmlns:a16="http://schemas.microsoft.com/office/drawing/2014/main" val="20001"/>
                    </a:ext>
                  </a:extLst>
                </a:gridCol>
              </a:tblGrid>
              <a:tr h="295603">
                <a:tc>
                  <a:txBody>
                    <a:bodyPr/>
                    <a:lstStyle/>
                    <a:p>
                      <a:pPr algn="l" fontAlgn="b"/>
                      <a:r>
                        <a:rPr lang="en-US" sz="1700" b="0" i="0" u="none" strike="noStrike" dirty="0">
                          <a:solidFill>
                            <a:srgbClr val="000000"/>
                          </a:solidFill>
                          <a:effectLst/>
                          <a:latin typeface="ＭＳ Ｐゴシック"/>
                        </a:rPr>
                        <a:t># k-points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pPr algn="l" fontAlgn="b"/>
                      <a:r>
                        <a:rPr lang="en-US" sz="1700" b="0" i="0" u="none" strike="noStrike" dirty="0" err="1">
                          <a:solidFill>
                            <a:srgbClr val="FF0000"/>
                          </a:solidFill>
                          <a:effectLst/>
                          <a:latin typeface="ＭＳ Ｐゴシック"/>
                        </a:rPr>
                        <a:t>dos_mode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点サンプルに用いる手法。</a:t>
                      </a:r>
                      <a:r>
                        <a:rPr lang="en-US" altLang="ja-JP" sz="1700" b="0" i="0" u="none" strike="noStrike" dirty="0">
                          <a:solidFill>
                            <a:srgbClr val="000000"/>
                          </a:solidFill>
                          <a:effectLst/>
                          <a:latin typeface="ＭＳ Ｐゴシック"/>
                        </a:rPr>
                        <a:t>COS</a:t>
                      </a:r>
                      <a:r>
                        <a:rPr lang="ja-JP" altLang="en-US" sz="1700" b="0" i="0" u="none" strike="noStrike" dirty="0">
                          <a:solidFill>
                            <a:srgbClr val="000000"/>
                          </a:solidFill>
                          <a:effectLst/>
                          <a:latin typeface="ＭＳ Ｐゴシック"/>
                        </a:rPr>
                        <a:t>、</a:t>
                      </a:r>
                      <a:r>
                        <a:rPr lang="en-US" altLang="ja-JP" sz="1700" b="0" i="0" u="none" strike="noStrike" dirty="0">
                          <a:solidFill>
                            <a:srgbClr val="000000"/>
                          </a:solidFill>
                          <a:effectLst/>
                          <a:latin typeface="ＭＳ Ｐゴシック"/>
                        </a:rPr>
                        <a:t>METHFESSEL_PAXTON</a:t>
                      </a:r>
                      <a:r>
                        <a:rPr lang="ja-JP" altLang="en-US" sz="1700" b="0" i="0" u="none" strike="noStrike" dirty="0">
                          <a:solidFill>
                            <a:srgbClr val="000000"/>
                          </a:solidFill>
                          <a:effectLst/>
                          <a:latin typeface="ＭＳ Ｐゴシック"/>
                        </a:rPr>
                        <a:t>など。</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sz="1700" b="0" i="0" u="none" strike="noStrike">
                          <a:solidFill>
                            <a:srgbClr val="000000"/>
                          </a:solidFill>
                          <a:effectLst/>
                          <a:latin typeface="ＭＳ Ｐゴシック"/>
                        </a:rPr>
                        <a:t>dos_band_lower</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a:solidFill>
                            <a:srgbClr val="000000"/>
                          </a:solidFill>
                          <a:effectLst/>
                          <a:latin typeface="ＭＳ Ｐゴシック"/>
                        </a:rPr>
                        <a:t>dos band lower </a:t>
                      </a:r>
                      <a:r>
                        <a:rPr lang="ja-JP" altLang="en-US" sz="1700" b="0" i="0" u="none" strike="noStrike">
                          <a:solidFill>
                            <a:srgbClr val="000000"/>
                          </a:solidFill>
                          <a:effectLst/>
                          <a:latin typeface="ＭＳ Ｐゴシック"/>
                        </a:rPr>
                        <a:t>未満のバンドはすべて占有されていると解釈される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22627">
                <a:tc>
                  <a:txBody>
                    <a:bodyPr/>
                    <a:lstStyle/>
                    <a:p>
                      <a:pPr algn="l" fontAlgn="ctr"/>
                      <a:r>
                        <a:rPr lang="en-US" sz="1700" b="0" i="0" u="none" strike="noStrike" dirty="0" err="1">
                          <a:solidFill>
                            <a:srgbClr val="000000"/>
                          </a:solidFill>
                          <a:effectLst/>
                          <a:latin typeface="ＭＳ Ｐゴシック"/>
                        </a:rPr>
                        <a:t>dos_band_upper</a:t>
                      </a:r>
                      <a:endParaRPr lang="en-US" sz="1700" b="0" i="0" u="none" strike="noStrike" dirty="0">
                        <a:solidFill>
                          <a:srgbClr val="00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dos band lower </a:t>
                      </a:r>
                      <a:r>
                        <a:rPr lang="ja-JP" altLang="en-US" sz="1700" b="0" i="0" u="none" strike="noStrike" dirty="0">
                          <a:solidFill>
                            <a:srgbClr val="000000"/>
                          </a:solidFill>
                          <a:effectLst/>
                          <a:latin typeface="ＭＳ Ｐゴシック"/>
                        </a:rPr>
                        <a:t>から </a:t>
                      </a:r>
                      <a:r>
                        <a:rPr lang="en-US" altLang="ja-JP" sz="1700" b="0" i="0" u="none" strike="noStrike" dirty="0">
                          <a:solidFill>
                            <a:srgbClr val="000000"/>
                          </a:solidFill>
                          <a:effectLst/>
                          <a:latin typeface="ＭＳ Ｐゴシック"/>
                        </a:rPr>
                        <a:t>dos band upper </a:t>
                      </a:r>
                      <a:r>
                        <a:rPr lang="ja-JP" altLang="en-US" sz="1700" b="0" i="0" u="none" strike="noStrike" dirty="0">
                          <a:solidFill>
                            <a:srgbClr val="000000"/>
                          </a:solidFill>
                          <a:effectLst/>
                          <a:latin typeface="ＭＳ Ｐゴシック"/>
                        </a:rPr>
                        <a:t>までのバンドが部分占有される</a:t>
                      </a:r>
                      <a:br>
                        <a:rPr lang="ja-JP" altLang="en-US" sz="1700" b="0" i="0" u="none" strike="noStrike" dirty="0">
                          <a:solidFill>
                            <a:srgbClr val="000000"/>
                          </a:solidFill>
                          <a:effectLst/>
                          <a:latin typeface="ＭＳ Ｐゴシック"/>
                        </a:rPr>
                      </a:br>
                      <a:r>
                        <a:rPr lang="ja-JP" altLang="en-US" sz="1700" b="0" i="0" u="none" strike="noStrike" dirty="0">
                          <a:solidFill>
                            <a:srgbClr val="000000"/>
                          </a:solidFill>
                          <a:effectLst/>
                          <a:latin typeface="ＭＳ Ｐゴシック"/>
                        </a:rPr>
                        <a:t>可能性があると解釈され、</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点サンプル手法が適用される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603">
                <a:tc>
                  <a:txBody>
                    <a:bodyPr/>
                    <a:lstStyle/>
                    <a:p>
                      <a:pPr algn="l" fontAlgn="b"/>
                      <a:r>
                        <a:rPr lang="en-US" sz="1700" b="0" i="0" u="none" strike="noStrike" dirty="0" err="1">
                          <a:solidFill>
                            <a:srgbClr val="FF0000"/>
                          </a:solidFill>
                          <a:effectLst/>
                          <a:latin typeface="ＭＳ Ｐゴシック"/>
                        </a:rPr>
                        <a:t>dos_mesh</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点サンプル手法が用いる </a:t>
                      </a:r>
                      <a:r>
                        <a:rPr lang="en-US" altLang="ja-JP" sz="1700" b="0" i="0" u="none" strike="noStrike" dirty="0">
                          <a:solidFill>
                            <a:srgbClr val="000000"/>
                          </a:solidFill>
                          <a:effectLst/>
                          <a:latin typeface="ＭＳ Ｐゴシック"/>
                        </a:rPr>
                        <a:t>BZ </a:t>
                      </a:r>
                      <a:r>
                        <a:rPr lang="ja-JP" altLang="en-US" sz="1700" b="0" i="0" u="none" strike="noStrike" dirty="0">
                          <a:solidFill>
                            <a:srgbClr val="000000"/>
                          </a:solidFill>
                          <a:effectLst/>
                          <a:latin typeface="ＭＳ Ｐゴシック"/>
                        </a:rPr>
                        <a:t>の分割数</a:t>
                      </a:r>
                      <a:r>
                        <a:rPr lang="en-US" altLang="ja-JP" sz="1700" b="0" i="0" u="none" strike="noStrike" dirty="0">
                          <a:solidFill>
                            <a:srgbClr val="000000"/>
                          </a:solidFill>
                          <a:effectLst/>
                          <a:latin typeface="ＭＳ Ｐゴシック"/>
                        </a:rPr>
                        <a:t>。</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8028">
                <a:tc>
                  <a:txBody>
                    <a:bodyPr/>
                    <a:lstStyle/>
                    <a:p>
                      <a:pPr algn="l" fontAlgn="ctr"/>
                      <a:r>
                        <a:rPr lang="en-US" sz="1700" b="0" i="0" u="none" strike="noStrike" dirty="0" err="1">
                          <a:solidFill>
                            <a:srgbClr val="FF0000"/>
                          </a:solidFill>
                          <a:effectLst/>
                          <a:latin typeface="ＭＳ Ｐゴシック"/>
                        </a:rPr>
                        <a:t>bz_mesh</a:t>
                      </a:r>
                      <a:endParaRPr lang="en-US" sz="1700" b="0" i="0" u="none" strike="noStrike" dirty="0">
                        <a:solidFill>
                          <a:srgbClr val="FF0000"/>
                        </a:solidFill>
                        <a:effectLst/>
                        <a:latin typeface="ＭＳ Ｐゴシック"/>
                      </a:endParaRPr>
                    </a:p>
                  </a:txBody>
                  <a:tcPr marL="11824" marR="11824" marT="11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点のサンプル数を決定する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点のタイルを表すため、</a:t>
                      </a:r>
                      <a:br>
                        <a:rPr lang="ja-JP" altLang="en-US" sz="1700" b="0" i="0" u="none" strike="noStrike">
                          <a:solidFill>
                            <a:srgbClr val="000000"/>
                          </a:solidFill>
                          <a:effectLst/>
                          <a:latin typeface="ＭＳ Ｐゴシック"/>
                        </a:rPr>
                      </a:br>
                      <a:r>
                        <a:rPr lang="en-US" altLang="ja-JP" sz="1700" b="0" i="0" u="none" strike="noStrike">
                          <a:solidFill>
                            <a:srgbClr val="000000"/>
                          </a:solidFill>
                          <a:effectLst/>
                          <a:latin typeface="ＭＳ Ｐゴシック"/>
                        </a:rPr>
                        <a:t>BZ </a:t>
                      </a:r>
                      <a:r>
                        <a:rPr lang="ja-JP" altLang="en-US" sz="1700" b="0" i="0" u="none" strike="noStrike">
                          <a:solidFill>
                            <a:srgbClr val="000000"/>
                          </a:solidFill>
                          <a:effectLst/>
                          <a:latin typeface="ＭＳ Ｐゴシック"/>
                        </a:rPr>
                        <a:t>は </a:t>
                      </a:r>
                      <a:r>
                        <a:rPr lang="en-US" altLang="ja-JP" sz="1700" b="0" i="0" u="none" strike="noStrike">
                          <a:solidFill>
                            <a:srgbClr val="000000"/>
                          </a:solidFill>
                          <a:effectLst/>
                          <a:latin typeface="ＭＳ Ｐゴシック"/>
                        </a:rPr>
                        <a:t>Gamma </a:t>
                      </a:r>
                      <a:r>
                        <a:rPr lang="ja-JP" altLang="en-US" sz="1700" b="0" i="0" u="none" strike="noStrike">
                          <a:solidFill>
                            <a:srgbClr val="000000"/>
                          </a:solidFill>
                          <a:effectLst/>
                          <a:latin typeface="ＭＳ Ｐゴシック"/>
                        </a:rPr>
                        <a:t>点を含む </a:t>
                      </a:r>
                      <a:r>
                        <a:rPr lang="en-US" altLang="ja-JP" sz="1700" b="0" i="0" u="none" strike="noStrike">
                          <a:solidFill>
                            <a:srgbClr val="000000"/>
                          </a:solidFill>
                          <a:effectLst/>
                          <a:latin typeface="ＭＳ Ｐゴシック"/>
                        </a:rPr>
                        <a:t>bz mesh x bz mesh x bz mesh </a:t>
                      </a:r>
                      <a:r>
                        <a:rPr lang="ja-JP" altLang="en-US" sz="1700" b="0" i="0" u="none" strike="noStrike">
                          <a:solidFill>
                            <a:srgbClr val="000000"/>
                          </a:solidFill>
                          <a:effectLst/>
                          <a:latin typeface="ＭＳ Ｐゴシック"/>
                        </a:rPr>
                        <a:t>の </a:t>
                      </a:r>
                      <a:r>
                        <a:rPr lang="en-US" altLang="ja-JP" sz="1700" b="0" i="0" u="none" strike="noStrike">
                          <a:solidFill>
                            <a:srgbClr val="000000"/>
                          </a:solidFill>
                          <a:effectLst/>
                          <a:latin typeface="ＭＳ Ｐゴシック"/>
                        </a:rPr>
                        <a:t>grid </a:t>
                      </a:r>
                      <a:r>
                        <a:rPr lang="ja-JP" altLang="en-US" sz="1700" b="0" i="0" u="none" strike="noStrike">
                          <a:solidFill>
                            <a:srgbClr val="000000"/>
                          </a:solidFill>
                          <a:effectLst/>
                          <a:latin typeface="ＭＳ Ｐゴシック"/>
                        </a:rPr>
                        <a:t>に分割される</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603">
                <a:tc>
                  <a:txBody>
                    <a:bodyPr/>
                    <a:lstStyle/>
                    <a:p>
                      <a:pPr algn="l" fontAlgn="b"/>
                      <a:r>
                        <a:rPr lang="en-US" sz="1700" b="0" i="0" u="none" strike="noStrike" dirty="0" err="1">
                          <a:solidFill>
                            <a:srgbClr val="FF0000"/>
                          </a:solidFill>
                          <a:effectLst/>
                          <a:latin typeface="ＭＳ Ｐゴシック"/>
                        </a:rPr>
                        <a:t>bz_number_tile</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計算上のサンプル </a:t>
                      </a:r>
                      <a:r>
                        <a:rPr lang="en-US" altLang="ja-JP" sz="1700" b="0" i="0" u="none" strike="noStrike">
                          <a:solidFill>
                            <a:srgbClr val="000000"/>
                          </a:solidFill>
                          <a:effectLst/>
                          <a:latin typeface="ＭＳ Ｐゴシック"/>
                        </a:rPr>
                        <a:t>k </a:t>
                      </a:r>
                      <a:r>
                        <a:rPr lang="ja-JP" altLang="en-US" sz="1700" b="0" i="0" u="none" strike="noStrike">
                          <a:solidFill>
                            <a:srgbClr val="000000"/>
                          </a:solidFill>
                          <a:effectLst/>
                          <a:latin typeface="ＭＳ Ｐゴシック"/>
                        </a:rPr>
                        <a:t>点を決めるタイルの種類数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295603">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a:solidFill>
                            <a:srgbClr val="FF0000"/>
                          </a:solidFill>
                          <a:effectLst/>
                          <a:latin typeface="ＭＳ Ｐゴシック"/>
                        </a:rPr>
                        <a:t>mmm(1:3,1,*)</a:t>
                      </a:r>
                    </a:p>
                    <a:p>
                      <a:pPr algn="l" fontAlgn="b"/>
                      <a:r>
                        <a:rPr lang="en-US" altLang="ja-JP" sz="1700" b="0" i="0" u="none" strike="noStrike" dirty="0">
                          <a:solidFill>
                            <a:srgbClr val="FF0000"/>
                          </a:solidFill>
                          <a:effectLst/>
                          <a:latin typeface="ＭＳ Ｐゴシック"/>
                        </a:rPr>
                        <a:t>mmm(1:3,2,*)</a:t>
                      </a:r>
                    </a:p>
                  </a:txBody>
                  <a:tcPr marL="11824" marR="11824" marT="11824"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計算上のサンプル </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点を決めるタイルの起点</a:t>
                      </a:r>
                      <a:endParaRPr lang="en-US" altLang="ja-JP" sz="1700" b="0" i="0" u="none" strike="noStrike" dirty="0">
                        <a:solidFill>
                          <a:srgbClr val="000000"/>
                        </a:solidFill>
                        <a:effectLst/>
                        <a:latin typeface="ＭＳ Ｐゴシック"/>
                      </a:endParaRPr>
                    </a:p>
                    <a:p>
                      <a:pPr marL="0" marR="0" indent="0" algn="l" defTabSz="457200" rtl="0" eaLnBrk="1" fontAlgn="b" latinLnBrk="0" hangingPunct="1">
                        <a:lnSpc>
                          <a:spcPct val="100000"/>
                        </a:lnSpc>
                        <a:spcBef>
                          <a:spcPts val="0"/>
                        </a:spcBef>
                        <a:spcAft>
                          <a:spcPts val="0"/>
                        </a:spcAft>
                        <a:buClrTx/>
                        <a:buSzTx/>
                        <a:buFontTx/>
                        <a:buNone/>
                        <a:tabLst/>
                        <a:defRPr/>
                      </a:pPr>
                      <a:r>
                        <a:rPr lang="ja-JP" altLang="en-US" sz="1700" b="0" i="0" u="none" strike="noStrike" dirty="0">
                          <a:solidFill>
                            <a:srgbClr val="000000"/>
                          </a:solidFill>
                          <a:effectLst/>
                          <a:latin typeface="ＭＳ Ｐゴシック"/>
                        </a:rPr>
                        <a:t>計算上のサンプル </a:t>
                      </a:r>
                      <a:r>
                        <a:rPr lang="en-US" altLang="ja-JP" sz="1700" b="0" i="0" u="none" strike="noStrike" dirty="0" err="1">
                          <a:solidFill>
                            <a:srgbClr val="000000"/>
                          </a:solidFill>
                          <a:effectLst/>
                          <a:latin typeface="ＭＳ Ｐゴシック"/>
                        </a:rPr>
                        <a:t>k</a:t>
                      </a:r>
                      <a:r>
                        <a:rPr lang="en-US" altLang="ja-JP" sz="1700" b="0" i="0" u="none" strike="noStrike" dirty="0">
                          <a:solidFill>
                            <a:srgbClr val="000000"/>
                          </a:solidFill>
                          <a:effectLst/>
                          <a:latin typeface="ＭＳ Ｐゴシック"/>
                        </a:rPr>
                        <a:t> </a:t>
                      </a:r>
                      <a:r>
                        <a:rPr lang="ja-JP" altLang="en-US" sz="1700" b="0" i="0" u="none" strike="noStrike" dirty="0">
                          <a:solidFill>
                            <a:srgbClr val="000000"/>
                          </a:solidFill>
                          <a:effectLst/>
                          <a:latin typeface="ＭＳ Ｐゴシック"/>
                        </a:rPr>
                        <a:t>点を決めるタイルの間隔</a:t>
                      </a:r>
                    </a:p>
                  </a:txBody>
                  <a:tcPr marL="11824" marR="11824" marT="11824"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28</a:t>
            </a:fld>
            <a:endParaRPr kumimoji="1" lang="ja-JP" altLang="en-US"/>
          </a:p>
        </p:txBody>
      </p:sp>
    </p:spTree>
    <p:extLst>
      <p:ext uri="{BB962C8B-B14F-4D97-AF65-F5344CB8AC3E}">
        <p14:creationId xmlns:p14="http://schemas.microsoft.com/office/powerpoint/2010/main" val="4233075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kumimoji="1" lang="en-US" altLang="ja-JP" dirty="0" err="1"/>
              <a:t>xTAPP</a:t>
            </a:r>
            <a:r>
              <a:rPr kumimoji="1" lang="ja-JP" altLang="en-US" dirty="0"/>
              <a:t>の</a:t>
            </a:r>
            <a:r>
              <a:rPr lang="en-US" altLang="ja-JP" dirty="0" err="1"/>
              <a:t>i</a:t>
            </a:r>
            <a:r>
              <a:rPr kumimoji="1" lang="en-US" altLang="ja-JP" dirty="0" err="1"/>
              <a:t>nput</a:t>
            </a:r>
            <a:r>
              <a:rPr lang="en-US" altLang="en-US" dirty="0" err="1"/>
              <a:t>ファイル（</a:t>
            </a:r>
            <a:r>
              <a:rPr lang="ja-JP" altLang="en-US" dirty="0"/>
              <a:t>３</a:t>
            </a:r>
            <a:r>
              <a:rPr lang="en-US" altLang="en-US" dirty="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952299109"/>
              </p:ext>
            </p:extLst>
          </p:nvPr>
        </p:nvGraphicFramePr>
        <p:xfrm>
          <a:off x="457200" y="1142385"/>
          <a:ext cx="8229600" cy="886809"/>
        </p:xfrm>
        <a:graphic>
          <a:graphicData uri="http://schemas.openxmlformats.org/drawingml/2006/table">
            <a:tbl>
              <a:tblPr/>
              <a:tblGrid>
                <a:gridCol w="1986455">
                  <a:extLst>
                    <a:ext uri="{9D8B030D-6E8A-4147-A177-3AD203B41FA5}">
                      <a16:colId xmlns:a16="http://schemas.microsoft.com/office/drawing/2014/main" val="20000"/>
                    </a:ext>
                  </a:extLst>
                </a:gridCol>
                <a:gridCol w="6243145">
                  <a:extLst>
                    <a:ext uri="{9D8B030D-6E8A-4147-A177-3AD203B41FA5}">
                      <a16:colId xmlns:a16="http://schemas.microsoft.com/office/drawing/2014/main" val="20001"/>
                    </a:ext>
                  </a:extLst>
                </a:gridCol>
              </a:tblGrid>
              <a:tr h="295603">
                <a:tc>
                  <a:txBody>
                    <a:bodyPr/>
                    <a:lstStyle/>
                    <a:p>
                      <a:pPr algn="l" fontAlgn="b"/>
                      <a:r>
                        <a:rPr lang="en-US" sz="1700" b="0" i="0" u="none" strike="noStrike">
                          <a:solidFill>
                            <a:srgbClr val="000000"/>
                          </a:solidFill>
                          <a:effectLst/>
                          <a:latin typeface="ＭＳ Ｐゴシック"/>
                        </a:rPr>
                        <a:t># struct_opt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pPr algn="l" fontAlgn="b"/>
                      <a:r>
                        <a:rPr lang="en-US" altLang="ja-JP" sz="1700" b="0" i="0" u="none" strike="noStrike" dirty="0" err="1">
                          <a:solidFill>
                            <a:srgbClr val="000000"/>
                          </a:solidFill>
                          <a:effectLst/>
                          <a:latin typeface="ＭＳ Ｐゴシック"/>
                        </a:rPr>
                        <a:t>converge</a:t>
                      </a:r>
                      <a:r>
                        <a:rPr lang="en-US" sz="1700" b="0" i="0" u="none" strike="noStrike" dirty="0" err="1">
                          <a:solidFill>
                            <a:srgbClr val="000000"/>
                          </a:solidFill>
                          <a:effectLst/>
                          <a:latin typeface="ＭＳ Ｐゴシック"/>
                        </a:rPr>
                        <a:t>_force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構造最適化の終了条件の一つ。残留している力の最大。</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sz="1700" b="0" i="0" u="none" strike="noStrike" dirty="0" err="1">
                          <a:solidFill>
                            <a:srgbClr val="000000"/>
                          </a:solidFill>
                          <a:effectLst/>
                          <a:latin typeface="ＭＳ Ｐゴシック"/>
                        </a:rPr>
                        <a:t>number_cycle</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構造最適化プロセスの最大繰り返し数。構造固定の場合</a:t>
                      </a:r>
                      <a:r>
                        <a:rPr lang="en-US" altLang="ja-JP" sz="1700" b="0" i="0" u="none" strike="noStrike" dirty="0">
                          <a:solidFill>
                            <a:srgbClr val="000000"/>
                          </a:solidFill>
                          <a:effectLst/>
                          <a:latin typeface="ＭＳ Ｐゴシック"/>
                        </a:rPr>
                        <a:t>0</a:t>
                      </a:r>
                      <a:r>
                        <a:rPr lang="ja-JP" altLang="en-US" sz="1700" b="0" i="0" u="none" strike="noStrike" dirty="0">
                          <a:solidFill>
                            <a:srgbClr val="000000"/>
                          </a:solidFill>
                          <a:effectLst/>
                          <a:latin typeface="ＭＳ Ｐゴシック"/>
                        </a:rPr>
                        <a:t>。</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964445994"/>
              </p:ext>
            </p:extLst>
          </p:nvPr>
        </p:nvGraphicFramePr>
        <p:xfrm>
          <a:off x="457200" y="2428902"/>
          <a:ext cx="8229600" cy="1182412"/>
        </p:xfrm>
        <a:graphic>
          <a:graphicData uri="http://schemas.openxmlformats.org/drawingml/2006/table">
            <a:tbl>
              <a:tblPr/>
              <a:tblGrid>
                <a:gridCol w="1986455">
                  <a:extLst>
                    <a:ext uri="{9D8B030D-6E8A-4147-A177-3AD203B41FA5}">
                      <a16:colId xmlns:a16="http://schemas.microsoft.com/office/drawing/2014/main" val="20000"/>
                    </a:ext>
                  </a:extLst>
                </a:gridCol>
                <a:gridCol w="6243145">
                  <a:extLst>
                    <a:ext uri="{9D8B030D-6E8A-4147-A177-3AD203B41FA5}">
                      <a16:colId xmlns:a16="http://schemas.microsoft.com/office/drawing/2014/main" val="20001"/>
                    </a:ext>
                  </a:extLst>
                </a:gridCol>
              </a:tblGrid>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str_opt_constr</a:t>
                      </a:r>
                      <a:r>
                        <a:rPr lang="en-US" sz="1700" b="0" i="0" u="none" strike="noStrike" dirty="0">
                          <a:solidFill>
                            <a:srgbClr val="000000"/>
                          </a:solidFill>
                          <a:effectLst/>
                          <a:latin typeface="ＭＳ Ｐゴシック"/>
                        </a:rPr>
                        <a:t>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pPr algn="l" fontAlgn="b"/>
                      <a:r>
                        <a:rPr lang="en-US" sz="1700" b="0" i="0" u="none" strike="noStrike" dirty="0" err="1">
                          <a:solidFill>
                            <a:srgbClr val="FF0000"/>
                          </a:solidFill>
                          <a:effectLst/>
                          <a:latin typeface="ＭＳ Ｐゴシック"/>
                        </a:rPr>
                        <a:t>nmkd</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力場に掛ける射影行列（逆質量テンソル）の数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altLang="ja-JP" sz="1700" b="0" i="0" u="none" strike="noStrike" dirty="0">
                          <a:solidFill>
                            <a:srgbClr val="000000"/>
                          </a:solidFill>
                          <a:effectLst/>
                          <a:latin typeface="ＭＳ Ｐゴシック"/>
                        </a:rPr>
                        <a:t>tim(1:3,1:3,1:nmkd)</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原子の逆質量テンソル。</a:t>
                      </a:r>
                      <a:r>
                        <a:rPr lang="en-US" altLang="ja-JP" sz="1700" b="0" i="0" u="none" strike="noStrike" dirty="0">
                          <a:solidFill>
                            <a:srgbClr val="000000"/>
                          </a:solidFill>
                          <a:effectLst/>
                          <a:latin typeface="ＭＳ Ｐゴシック"/>
                        </a:rPr>
                        <a:t>1</a:t>
                      </a:r>
                      <a:r>
                        <a:rPr lang="ja-JP" altLang="en-US" sz="1700" b="0" i="0" u="none" strike="noStrike" dirty="0">
                          <a:solidFill>
                            <a:srgbClr val="000000"/>
                          </a:solidFill>
                          <a:effectLst/>
                          <a:latin typeface="ＭＳ Ｐゴシック"/>
                        </a:rPr>
                        <a:t>番は常に単位行列で入力しない。</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603">
                <a:tc>
                  <a:txBody>
                    <a:bodyPr/>
                    <a:lstStyle/>
                    <a:p>
                      <a:pPr algn="l" fontAlgn="b"/>
                      <a:r>
                        <a:rPr lang="en-US" sz="1700" b="0" i="0" u="none" strike="noStrike" dirty="0" err="1">
                          <a:solidFill>
                            <a:srgbClr val="FF0000"/>
                          </a:solidFill>
                          <a:effectLst/>
                          <a:latin typeface="ＭＳ Ｐゴシック"/>
                        </a:rPr>
                        <a:t>nset</a:t>
                      </a:r>
                      <a:endParaRPr lang="en-US" sz="1700" b="0" i="0" u="none" strike="noStrike" dirty="0">
                        <a:solidFill>
                          <a:srgbClr val="FF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rPr>
                        <a:t>逆質量テンソルを適用するセットの数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29</a:t>
            </a:fld>
            <a:endParaRPr kumimoji="1" lang="ja-JP" altLang="en-US"/>
          </a:p>
        </p:txBody>
      </p:sp>
      <p:sp>
        <p:nvSpPr>
          <p:cNvPr id="7" name="テキスト ボックス 6"/>
          <p:cNvSpPr txBox="1"/>
          <p:nvPr/>
        </p:nvSpPr>
        <p:spPr>
          <a:xfrm>
            <a:off x="1337337" y="3760004"/>
            <a:ext cx="5856941" cy="369332"/>
          </a:xfrm>
          <a:prstGeom prst="rect">
            <a:avLst/>
          </a:prstGeom>
          <a:noFill/>
        </p:spPr>
        <p:txBody>
          <a:bodyPr wrap="square" rtlCol="0">
            <a:spAutoFit/>
          </a:bodyPr>
          <a:lstStyle/>
          <a:p>
            <a:r>
              <a:rPr kumimoji="1" lang="ja-JP" altLang="en-US" dirty="0"/>
              <a:t>射影行列</a:t>
            </a:r>
            <a:r>
              <a:rPr kumimoji="1" lang="en-US" altLang="ja-JP" dirty="0"/>
              <a:t> </a:t>
            </a:r>
            <a:r>
              <a:rPr kumimoji="1" lang="en-US" altLang="ja-JP" dirty="0" err="1"/>
              <a:t>x</a:t>
            </a:r>
            <a:r>
              <a:rPr kumimoji="1" lang="en-US" altLang="ja-JP" dirty="0"/>
              <a:t> </a:t>
            </a:r>
            <a:r>
              <a:rPr kumimoji="1" lang="ja-JP" altLang="en-US" dirty="0"/>
              <a:t>力場を使って実際の構造最適化が実行される</a:t>
            </a:r>
          </a:p>
        </p:txBody>
      </p:sp>
      <p:graphicFrame>
        <p:nvGraphicFramePr>
          <p:cNvPr id="8" name="表 7"/>
          <p:cNvGraphicFramePr>
            <a:graphicFrameLocks noGrp="1"/>
          </p:cNvGraphicFramePr>
          <p:nvPr>
            <p:extLst>
              <p:ext uri="{D42A27DB-BD31-4B8C-83A1-F6EECF244321}">
                <p14:modId xmlns:p14="http://schemas.microsoft.com/office/powerpoint/2010/main" val="2127908978"/>
              </p:ext>
            </p:extLst>
          </p:nvPr>
        </p:nvGraphicFramePr>
        <p:xfrm>
          <a:off x="457200" y="5020819"/>
          <a:ext cx="8229600" cy="1478015"/>
        </p:xfrm>
        <a:graphic>
          <a:graphicData uri="http://schemas.openxmlformats.org/drawingml/2006/table">
            <a:tbl>
              <a:tblPr/>
              <a:tblGrid>
                <a:gridCol w="1986455">
                  <a:extLst>
                    <a:ext uri="{9D8B030D-6E8A-4147-A177-3AD203B41FA5}">
                      <a16:colId xmlns:a16="http://schemas.microsoft.com/office/drawing/2014/main" val="20000"/>
                    </a:ext>
                  </a:extLst>
                </a:gridCol>
                <a:gridCol w="6243145">
                  <a:extLst>
                    <a:ext uri="{9D8B030D-6E8A-4147-A177-3AD203B41FA5}">
                      <a16:colId xmlns:a16="http://schemas.microsoft.com/office/drawing/2014/main" val="20001"/>
                    </a:ext>
                  </a:extLst>
                </a:gridCol>
              </a:tblGrid>
              <a:tr h="295603">
                <a:tc>
                  <a:txBody>
                    <a:bodyPr/>
                    <a:lstStyle/>
                    <a:p>
                      <a:pPr algn="l" fontAlgn="b"/>
                      <a:r>
                        <a:rPr lang="en-US" sz="1700" b="0" i="0" u="none" strike="noStrike" dirty="0">
                          <a:solidFill>
                            <a:srgbClr val="000000"/>
                          </a:solidFill>
                          <a:effectLst/>
                          <a:latin typeface="ＭＳ Ｐゴシック"/>
                          <a:ea typeface="ＭＳ Ｐゴシック"/>
                          <a:cs typeface="ＭＳ Ｐゴシック"/>
                        </a:rPr>
                        <a:t># file map data</a:t>
                      </a:r>
                    </a:p>
                  </a:txBody>
                  <a:tcPr marL="11824" marR="11824" marT="1182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a:solidFill>
                            <a:srgbClr val="000000"/>
                          </a:solidFill>
                          <a:effectLst/>
                          <a:latin typeface="ＭＳ Ｐゴシック"/>
                        </a:rPr>
                        <a:t>　</a:t>
                      </a:r>
                    </a:p>
                  </a:txBody>
                  <a:tcPr marL="11824" marR="11824" marT="11824"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r>
                        <a:rPr kumimoji="1" lang="en-US" altLang="ja-JP" sz="1700" kern="1200" dirty="0" err="1">
                          <a:solidFill>
                            <a:schemeClr val="tx1"/>
                          </a:solidFill>
                          <a:effectLst/>
                          <a:latin typeface="+mn-ea"/>
                          <a:ea typeface="+mn-ea"/>
                          <a:cs typeface="ＭＳ Ｐ明朝"/>
                        </a:rPr>
                        <a:t>basename</a:t>
                      </a:r>
                      <a:r>
                        <a:rPr kumimoji="1" lang="en-US" altLang="ja-JP" sz="1700" kern="1200" dirty="0">
                          <a:solidFill>
                            <a:schemeClr val="tx1"/>
                          </a:solidFill>
                          <a:effectLst/>
                          <a:latin typeface="+mn-ea"/>
                          <a:ea typeface="+mn-ea"/>
                          <a:cs typeface="ＭＳ Ｐ明朝"/>
                        </a:rPr>
                        <a:t> </a:t>
                      </a:r>
                      <a:endParaRPr lang="en-US" altLang="ja-JP" sz="1700" dirty="0">
                        <a:latin typeface="+mn-ea"/>
                        <a:ea typeface="+mn-ea"/>
                        <a:cs typeface="ＭＳ Ｐ明朝"/>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ea typeface="ＭＳ Ｐゴシック"/>
                          <a:cs typeface="ＭＳ Ｐゴシック"/>
                        </a:rPr>
                        <a:t>出力ファ イルの基幹部</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altLang="ja-JP" sz="1700" b="0" i="0" u="none" strike="noStrike" dirty="0">
                          <a:solidFill>
                            <a:srgbClr val="000000"/>
                          </a:solidFill>
                          <a:effectLst/>
                          <a:latin typeface="+mn-ea"/>
                          <a:ea typeface="+mn-ea"/>
                          <a:cs typeface="ＭＳ Ｐ明朝"/>
                        </a:rPr>
                        <a:t>number PP file</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ea typeface="ＭＳ Ｐゴシック"/>
                          <a:cs typeface="ＭＳ Ｐゴシック"/>
                        </a:rPr>
                        <a:t>擬ポテンシャルファイルの数</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603">
                <a:tc>
                  <a:txBody>
                    <a:bodyPr/>
                    <a:lstStyle/>
                    <a:p>
                      <a:pPr algn="l" fontAlgn="b"/>
                      <a:r>
                        <a:rPr lang="en-US" altLang="ja-JP" sz="1700" b="0" i="0" u="none" strike="noStrike" dirty="0" err="1">
                          <a:solidFill>
                            <a:srgbClr val="000000"/>
                          </a:solidFill>
                          <a:effectLst/>
                          <a:latin typeface="+mn-ea"/>
                          <a:ea typeface="+mn-ea"/>
                          <a:cs typeface="ＭＳ Ｐ明朝"/>
                        </a:rPr>
                        <a:t>potnam</a:t>
                      </a:r>
                      <a:r>
                        <a:rPr lang="en-US" altLang="ja-JP" sz="1700" b="0" i="0" u="none" strike="noStrike" dirty="0">
                          <a:solidFill>
                            <a:srgbClr val="000000"/>
                          </a:solidFill>
                          <a:effectLst/>
                          <a:latin typeface="+mn-ea"/>
                          <a:ea typeface="+mn-ea"/>
                          <a:cs typeface="ＭＳ Ｐ明朝"/>
                        </a:rPr>
                        <a:t>(*)</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ea typeface="ＭＳ Ｐゴシック"/>
                          <a:cs typeface="ＭＳ Ｐゴシック"/>
                        </a:rPr>
                        <a:t>*番の擬ポテンシャルファイルの名前</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603">
                <a:tc>
                  <a:txBody>
                    <a:bodyPr/>
                    <a:lstStyle/>
                    <a:p>
                      <a:pPr algn="l" fontAlgn="b"/>
                      <a:r>
                        <a:rPr lang="en-US" sz="1700" b="0" i="0" u="none" strike="noStrike" dirty="0" err="1">
                          <a:solidFill>
                            <a:schemeClr val="tx1"/>
                          </a:solidFill>
                          <a:effectLst/>
                          <a:latin typeface="ＭＳ Ｐゴシック"/>
                          <a:ea typeface="ＭＳ Ｐゴシック"/>
                          <a:cs typeface="ＭＳ Ｐゴシック"/>
                        </a:rPr>
                        <a:t>rhinam</a:t>
                      </a:r>
                      <a:r>
                        <a:rPr lang="en-US" sz="1700" b="0" i="0" u="none" strike="noStrike" dirty="0">
                          <a:solidFill>
                            <a:schemeClr val="tx1"/>
                          </a:solidFill>
                          <a:effectLst/>
                          <a:latin typeface="ＭＳ Ｐゴシック"/>
                          <a:ea typeface="ＭＳ Ｐゴシック"/>
                          <a:cs typeface="ＭＳ Ｐゴシック"/>
                        </a:rPr>
                        <a:t>(*)</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700" b="0" i="0" u="none" strike="noStrike" dirty="0">
                          <a:solidFill>
                            <a:srgbClr val="000000"/>
                          </a:solidFill>
                          <a:effectLst/>
                          <a:latin typeface="ＭＳ Ｐゴシック"/>
                          <a:ea typeface="ＭＳ Ｐゴシック"/>
                          <a:cs typeface="ＭＳ Ｐゴシック"/>
                        </a:rPr>
                        <a:t>*番の原子電荷データファイルの名前 </a:t>
                      </a:r>
                      <a:r>
                        <a:rPr lang="en-US" altLang="ja-JP" sz="1700" b="0" i="0" u="none" strike="noStrike" dirty="0">
                          <a:solidFill>
                            <a:srgbClr val="000000"/>
                          </a:solidFill>
                          <a:effectLst/>
                          <a:latin typeface="ＭＳ Ｐゴシック"/>
                          <a:ea typeface="ＭＳ Ｐゴシック"/>
                          <a:cs typeface="ＭＳ Ｐゴシック"/>
                        </a:rPr>
                        <a:t>(</a:t>
                      </a:r>
                      <a:r>
                        <a:rPr lang="ja-JP" altLang="en-US" sz="1700" b="0" i="0" u="none" strike="noStrike" dirty="0">
                          <a:solidFill>
                            <a:srgbClr val="000000"/>
                          </a:solidFill>
                          <a:effectLst/>
                          <a:latin typeface="ＭＳ Ｐゴシック"/>
                          <a:ea typeface="ＭＳ Ｐゴシック"/>
                          <a:cs typeface="ＭＳ Ｐゴシック"/>
                        </a:rPr>
                        <a:t>省略可能</a:t>
                      </a:r>
                      <a:r>
                        <a:rPr lang="en-US" altLang="ja-JP" sz="1700" b="0" i="0" u="none" strike="noStrike" dirty="0">
                          <a:solidFill>
                            <a:srgbClr val="000000"/>
                          </a:solidFill>
                          <a:effectLst/>
                          <a:latin typeface="ＭＳ Ｐゴシック"/>
                          <a:ea typeface="ＭＳ Ｐゴシック"/>
                          <a:cs typeface="ＭＳ Ｐゴシック"/>
                        </a:rPr>
                        <a:t>)</a:t>
                      </a:r>
                      <a:endParaRPr lang="ja-JP" altLang="en-US" sz="1700" b="0" i="0" u="none" strike="noStrike" dirty="0">
                        <a:solidFill>
                          <a:srgbClr val="000000"/>
                        </a:solidFill>
                        <a:effectLst/>
                        <a:latin typeface="ＭＳ Ｐゴシック"/>
                        <a:ea typeface="ＭＳ Ｐゴシック"/>
                        <a:cs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テキスト ボックス 8"/>
          <p:cNvSpPr txBox="1"/>
          <p:nvPr/>
        </p:nvSpPr>
        <p:spPr>
          <a:xfrm>
            <a:off x="457200" y="4503421"/>
            <a:ext cx="3289671" cy="369332"/>
          </a:xfrm>
          <a:prstGeom prst="rect">
            <a:avLst/>
          </a:prstGeom>
          <a:noFill/>
        </p:spPr>
        <p:txBody>
          <a:bodyPr wrap="square" rtlCol="0">
            <a:spAutoFit/>
          </a:bodyPr>
          <a:lstStyle/>
          <a:p>
            <a:pPr marL="285750" indent="-285750">
              <a:buFont typeface="Arial"/>
              <a:buChar char="•"/>
            </a:pPr>
            <a:r>
              <a:rPr lang="ja-JP" altLang="en-US" dirty="0">
                <a:solidFill>
                  <a:srgbClr val="0000FF"/>
                </a:solidFill>
              </a:rPr>
              <a:t>入出力ファイルの一括指定</a:t>
            </a:r>
            <a:endParaRPr kumimoji="1" lang="ja-JP" altLang="en-US" dirty="0">
              <a:solidFill>
                <a:srgbClr val="0000FF"/>
              </a:solidFill>
            </a:endParaRPr>
          </a:p>
        </p:txBody>
      </p:sp>
    </p:spTree>
    <p:extLst>
      <p:ext uri="{BB962C8B-B14F-4D97-AF65-F5344CB8AC3E}">
        <p14:creationId xmlns:p14="http://schemas.microsoft.com/office/powerpoint/2010/main" val="273481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xTAPP</a:t>
            </a:r>
            <a:r>
              <a:rPr kumimoji="1" lang="ja-JP" altLang="en-US"/>
              <a:t>について</a:t>
            </a:r>
          </a:p>
        </p:txBody>
      </p:sp>
      <p:sp>
        <p:nvSpPr>
          <p:cNvPr id="3" name="コンテンツ プレースホルダー 2"/>
          <p:cNvSpPr>
            <a:spLocks noGrp="1"/>
          </p:cNvSpPr>
          <p:nvPr>
            <p:ph idx="1"/>
          </p:nvPr>
        </p:nvSpPr>
        <p:spPr>
          <a:xfrm>
            <a:off x="227292" y="1534050"/>
            <a:ext cx="8686800" cy="5045669"/>
          </a:xfrm>
        </p:spPr>
        <p:txBody>
          <a:bodyPr>
            <a:noAutofit/>
          </a:bodyPr>
          <a:lstStyle/>
          <a:p>
            <a:pPr>
              <a:spcAft>
                <a:spcPts val="600"/>
              </a:spcAft>
            </a:pPr>
            <a:r>
              <a:rPr lang="ja-JP" altLang="en-US" sz="2600" dirty="0"/>
              <a:t>対象物質・モデル</a:t>
            </a:r>
            <a:br>
              <a:rPr lang="en-US" altLang="ja-JP" sz="2600" dirty="0"/>
            </a:br>
            <a:r>
              <a:rPr lang="ja-JP" altLang="en-US" sz="2400" dirty="0"/>
              <a:t>原子・分子系、固体系（金属、半導体、酸化物、表面・界面など）</a:t>
            </a:r>
          </a:p>
          <a:p>
            <a:pPr>
              <a:spcAft>
                <a:spcPts val="600"/>
              </a:spcAft>
            </a:pPr>
            <a:r>
              <a:rPr lang="ja-JP" altLang="en-US" sz="2600" dirty="0"/>
              <a:t>手法</a:t>
            </a:r>
            <a:br>
              <a:rPr lang="en-US" altLang="ja-JP" sz="2600" dirty="0"/>
            </a:br>
            <a:r>
              <a:rPr lang="ja-JP" altLang="en-US" sz="2400" dirty="0"/>
              <a:t>密度汎関数理論（</a:t>
            </a:r>
            <a:r>
              <a:rPr lang="en-US" altLang="ja-JP" sz="2400" dirty="0"/>
              <a:t>LDA, LSDA, GGA, hybrid</a:t>
            </a:r>
            <a:r>
              <a:rPr lang="ja-JP" altLang="en-US" sz="2400" dirty="0"/>
              <a:t>）、ウルトラソフト擬ポテンシャル法と平面波基底、反復的な波動関数の対角化、</a:t>
            </a:r>
            <a:r>
              <a:rPr lang="en-US" altLang="ja-JP" sz="2400" dirty="0"/>
              <a:t>Effective Screening Medium</a:t>
            </a:r>
            <a:r>
              <a:rPr lang="ja-JP" altLang="en-US" sz="2400" dirty="0"/>
              <a:t>法、最局在ワニエ関数、</a:t>
            </a:r>
            <a:br>
              <a:rPr lang="en-US" altLang="ja-JP" sz="2400" dirty="0"/>
            </a:br>
            <a:r>
              <a:rPr lang="ja-JP" altLang="en-US" sz="2400" dirty="0"/>
              <a:t>スピン軌道相互作用、ノンコリニア磁性</a:t>
            </a:r>
          </a:p>
          <a:p>
            <a:r>
              <a:rPr lang="ja-JP" altLang="en-US" sz="2600" dirty="0"/>
              <a:t>求められる物理量</a:t>
            </a:r>
            <a:br>
              <a:rPr lang="en-US" altLang="ja-JP" sz="2600" dirty="0"/>
            </a:br>
            <a:r>
              <a:rPr lang="ja-JP" altLang="en-US" sz="2000" dirty="0"/>
              <a:t>全エネルギー、固有エネルギー、電荷密度分布、スピン偏極分布、波動関数、原子に働く力、セルのストレス、</a:t>
            </a:r>
            <a:r>
              <a:rPr lang="en-US" altLang="ja-JP" sz="2000" dirty="0"/>
              <a:t>projected DOS</a:t>
            </a:r>
            <a:r>
              <a:rPr lang="ja-JP" altLang="en-US" sz="2000" dirty="0"/>
              <a:t>、バンド分散、</a:t>
            </a:r>
            <a:r>
              <a:rPr lang="en-US" altLang="ja-JP" sz="2000" dirty="0"/>
              <a:t>STM</a:t>
            </a:r>
            <a:r>
              <a:rPr lang="ja-JP" altLang="en-US" sz="2000" dirty="0"/>
              <a:t>像、安定構造（原子位置、格子定数）、分子動力学、エネルギー障壁、自発電気分極、仕事関数、フォノン分散（</a:t>
            </a:r>
            <a:r>
              <a:rPr lang="en-US" altLang="ja-JP" sz="2000" dirty="0"/>
              <a:t>phonopy</a:t>
            </a:r>
            <a:r>
              <a:rPr lang="ja-JP" altLang="en-US" sz="2000" dirty="0"/>
              <a:t>との連携による）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a:t>
            </a:fld>
            <a:endParaRPr kumimoji="1" lang="ja-JP" altLang="en-US"/>
          </a:p>
        </p:txBody>
      </p:sp>
    </p:spTree>
    <p:extLst>
      <p:ext uri="{BB962C8B-B14F-4D97-AF65-F5344CB8AC3E}">
        <p14:creationId xmlns:p14="http://schemas.microsoft.com/office/powerpoint/2010/main" val="261643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xTAPP</a:t>
            </a:r>
            <a:r>
              <a:rPr kumimoji="1" lang="ja-JP" altLang="en-US" dirty="0"/>
              <a:t>の</a:t>
            </a:r>
            <a:r>
              <a:rPr kumimoji="1" lang="en-US" altLang="ja-JP" dirty="0"/>
              <a:t>k</a:t>
            </a:r>
            <a:r>
              <a:rPr kumimoji="1" lang="ja-JP" altLang="en-US" dirty="0"/>
              <a:t>点の取り方</a:t>
            </a:r>
          </a:p>
        </p:txBody>
      </p:sp>
      <p:sp>
        <p:nvSpPr>
          <p:cNvPr id="5" name="テキスト ボックス 4"/>
          <p:cNvSpPr txBox="1"/>
          <p:nvPr/>
        </p:nvSpPr>
        <p:spPr>
          <a:xfrm>
            <a:off x="1681521" y="4620992"/>
            <a:ext cx="2657507" cy="2031325"/>
          </a:xfrm>
          <a:prstGeom prst="rect">
            <a:avLst/>
          </a:prstGeom>
          <a:noFill/>
          <a:ln w="19050">
            <a:solidFill>
              <a:schemeClr val="tx1"/>
            </a:solidFill>
          </a:ln>
        </p:spPr>
        <p:txBody>
          <a:bodyPr wrap="square" rtlCol="0">
            <a:spAutoFit/>
          </a:bodyPr>
          <a:lstStyle/>
          <a:p>
            <a:r>
              <a:rPr lang="nl-NL" altLang="ja-JP" dirty="0"/>
              <a:t># </a:t>
            </a:r>
            <a:r>
              <a:rPr lang="nl-NL" altLang="ja-JP" dirty="0" err="1"/>
              <a:t>k-points</a:t>
            </a:r>
            <a:r>
              <a:rPr lang="nl-NL" altLang="ja-JP" dirty="0"/>
              <a:t> data</a:t>
            </a:r>
          </a:p>
          <a:p>
            <a:r>
              <a:rPr lang="nl-NL" altLang="ja-JP" dirty="0"/>
              <a:t>&amp;</a:t>
            </a:r>
            <a:r>
              <a:rPr lang="nl-NL" altLang="ja-JP" dirty="0" err="1"/>
              <a:t>smpl</a:t>
            </a:r>
            <a:r>
              <a:rPr lang="nl-NL" altLang="ja-JP" dirty="0"/>
              <a:t>_</a:t>
            </a:r>
            <a:r>
              <a:rPr lang="nl-NL" altLang="ja-JP" dirty="0" err="1"/>
              <a:t>kpt</a:t>
            </a:r>
            <a:endParaRPr lang="nl-NL" altLang="ja-JP" dirty="0"/>
          </a:p>
          <a:p>
            <a:r>
              <a:rPr lang="nl-NL" altLang="ja-JP" dirty="0"/>
              <a:t>BZ_MESH = 8,</a:t>
            </a:r>
          </a:p>
          <a:p>
            <a:r>
              <a:rPr lang="nl-NL" altLang="ja-JP" dirty="0"/>
              <a:t>BZ_NUMBER_TILE  = 1</a:t>
            </a:r>
          </a:p>
          <a:p>
            <a:r>
              <a:rPr lang="nl-NL" altLang="ja-JP" dirty="0"/>
              <a:t>/</a:t>
            </a:r>
          </a:p>
          <a:p>
            <a:r>
              <a:rPr lang="nl-NL" altLang="ja-JP" dirty="0"/>
              <a:t>     5     5     5</a:t>
            </a:r>
          </a:p>
          <a:p>
            <a:r>
              <a:rPr lang="nl-NL" altLang="ja-JP" dirty="0"/>
              <a:t>     2     2     2</a:t>
            </a:r>
          </a:p>
        </p:txBody>
      </p:sp>
      <p:sp>
        <p:nvSpPr>
          <p:cNvPr id="6" name="右矢印 5"/>
          <p:cNvSpPr/>
          <p:nvPr/>
        </p:nvSpPr>
        <p:spPr>
          <a:xfrm>
            <a:off x="4809384" y="5376614"/>
            <a:ext cx="658497" cy="4468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744573" y="5350004"/>
            <a:ext cx="1258021" cy="461665"/>
          </a:xfrm>
          <a:prstGeom prst="rect">
            <a:avLst/>
          </a:prstGeom>
          <a:noFill/>
          <a:ln w="19050">
            <a:solidFill>
              <a:schemeClr val="tx1"/>
            </a:solidFill>
          </a:ln>
        </p:spPr>
        <p:txBody>
          <a:bodyPr wrap="square" rtlCol="0">
            <a:spAutoFit/>
          </a:bodyPr>
          <a:lstStyle/>
          <a:p>
            <a:r>
              <a:rPr lang="en-US" altLang="ja-JP" sz="2400" dirty="0"/>
              <a:t>4</a:t>
            </a:r>
            <a:r>
              <a:rPr kumimoji="1" lang="en-US" altLang="ja-JP" sz="2400" dirty="0"/>
              <a:t> x </a:t>
            </a:r>
            <a:r>
              <a:rPr lang="en-US" altLang="ja-JP" sz="2400" dirty="0"/>
              <a:t>4</a:t>
            </a:r>
            <a:r>
              <a:rPr kumimoji="1" lang="en-US" altLang="ja-JP" sz="2400" dirty="0"/>
              <a:t> x 4</a:t>
            </a:r>
            <a:endParaRPr kumimoji="1" lang="ja-JP" altLang="en-US" sz="2400" dirty="0"/>
          </a:p>
        </p:txBody>
      </p:sp>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30</a:t>
            </a:fld>
            <a:endParaRPr kumimoji="1" lang="ja-JP" altLang="en-US"/>
          </a:p>
        </p:txBody>
      </p:sp>
      <p:sp>
        <p:nvSpPr>
          <p:cNvPr id="11" name="正方形/長方形 10"/>
          <p:cNvSpPr/>
          <p:nvPr/>
        </p:nvSpPr>
        <p:spPr>
          <a:xfrm>
            <a:off x="1761661"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761661"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761661"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761661"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761659"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761659"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761659"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761659"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08383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08383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208383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08383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2083831"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2083831"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2083831"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083831"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2406002"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2406002"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2406002"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2406002"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2406000"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2406000"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2406000"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2406000"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728174"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2728174"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2728174"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2728174"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2728172"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728172"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2728172"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2728172"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050345"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050345"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050345"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3050345"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3050343"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3050343"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3050343"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050343"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337251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337251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37251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37251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337251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37251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37251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37251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3694687"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3694687"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3694687"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9" name="正方形/長方形 78"/>
          <p:cNvSpPr/>
          <p:nvPr/>
        </p:nvSpPr>
        <p:spPr>
          <a:xfrm>
            <a:off x="3694687"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3694685"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3694685"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3694685"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3694685"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4016858" y="164655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4016858" y="1968726"/>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4016858" y="229089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4016858" y="2613067"/>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016856" y="293523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016856" y="325740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4016856" y="3579578"/>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4016856" y="3901749"/>
            <a:ext cx="322170" cy="32217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4" name="円/楕円 93"/>
          <p:cNvSpPr>
            <a:spLocks/>
          </p:cNvSpPr>
          <p:nvPr/>
        </p:nvSpPr>
        <p:spPr>
          <a:xfrm>
            <a:off x="2959345" y="2849024"/>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7" name="円/楕円 96"/>
          <p:cNvSpPr/>
          <p:nvPr/>
        </p:nvSpPr>
        <p:spPr>
          <a:xfrm>
            <a:off x="1992829"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8" name="円/楕円 97"/>
          <p:cNvSpPr/>
          <p:nvPr/>
        </p:nvSpPr>
        <p:spPr>
          <a:xfrm>
            <a:off x="1992832"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1992832"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0" name="円/楕円 99"/>
          <p:cNvSpPr/>
          <p:nvPr/>
        </p:nvSpPr>
        <p:spPr>
          <a:xfrm>
            <a:off x="1992832"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2637174" y="18703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2" name="円/楕円 101"/>
          <p:cNvSpPr/>
          <p:nvPr/>
        </p:nvSpPr>
        <p:spPr>
          <a:xfrm>
            <a:off x="2637177" y="25146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2637177" y="31590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4" name="円/楕円 103"/>
          <p:cNvSpPr/>
          <p:nvPr/>
        </p:nvSpPr>
        <p:spPr>
          <a:xfrm>
            <a:off x="2637177" y="38033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3281517"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6" name="円/楕円 105"/>
          <p:cNvSpPr/>
          <p:nvPr/>
        </p:nvSpPr>
        <p:spPr>
          <a:xfrm>
            <a:off x="3281520"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7" name="円/楕円 106"/>
          <p:cNvSpPr/>
          <p:nvPr/>
        </p:nvSpPr>
        <p:spPr>
          <a:xfrm>
            <a:off x="3281520"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3281520"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3925858" y="1885126"/>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0" name="円/楕円 109"/>
          <p:cNvSpPr/>
          <p:nvPr/>
        </p:nvSpPr>
        <p:spPr>
          <a:xfrm>
            <a:off x="3925861" y="2529467"/>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3925861" y="3173808"/>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3925861" y="3818149"/>
            <a:ext cx="181999" cy="167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3" name="円/楕円 112"/>
          <p:cNvSpPr>
            <a:spLocks/>
          </p:cNvSpPr>
          <p:nvPr/>
        </p:nvSpPr>
        <p:spPr>
          <a:xfrm>
            <a:off x="4570196" y="1238172"/>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4343041" y="164422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4020871" y="1328401"/>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4345376" y="1324386"/>
            <a:ext cx="322170" cy="322170"/>
          </a:xfrm>
          <a:prstGeom prst="rect">
            <a:avLst/>
          </a:prstGeom>
          <a:noFill/>
          <a:ln w="19050" cap="flat" cmpd="sng" algn="ctr">
            <a:solidFill>
              <a:schemeClr val="tx1"/>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7" name="テキスト ボックス 116"/>
          <p:cNvSpPr txBox="1"/>
          <p:nvPr/>
        </p:nvSpPr>
        <p:spPr>
          <a:xfrm>
            <a:off x="5698996" y="1410600"/>
            <a:ext cx="1708408" cy="1200329"/>
          </a:xfrm>
          <a:prstGeom prst="rect">
            <a:avLst/>
          </a:prstGeom>
          <a:noFill/>
        </p:spPr>
        <p:txBody>
          <a:bodyPr wrap="none" rtlCol="0">
            <a:spAutoFit/>
          </a:bodyPr>
          <a:lstStyle/>
          <a:p>
            <a:r>
              <a:rPr kumimoji="1" lang="en-US" altLang="ja-JP" b="1" dirty="0" err="1">
                <a:latin typeface="Courier New"/>
                <a:ea typeface="ＭＳ Ｐゴシック"/>
                <a:cs typeface="Courier New"/>
              </a:rPr>
              <a:t>bz_mesh</a:t>
            </a:r>
            <a:r>
              <a:rPr kumimoji="1" lang="en-US" altLang="ja-JP" b="1" dirty="0">
                <a:latin typeface="Courier New"/>
                <a:ea typeface="ＭＳ Ｐゴシック"/>
                <a:cs typeface="Courier New"/>
              </a:rPr>
              <a:t> = 8</a:t>
            </a:r>
          </a:p>
          <a:p>
            <a:r>
              <a:rPr lang="en-US" altLang="ja-JP" b="1" dirty="0" err="1">
                <a:latin typeface="Courier New"/>
                <a:ea typeface="ＭＳ Ｐゴシック"/>
                <a:cs typeface="Courier New"/>
              </a:rPr>
              <a:t>mmm</a:t>
            </a:r>
            <a:r>
              <a:rPr lang="en-US" altLang="ja-JP" b="1" dirty="0">
                <a:latin typeface="Courier New"/>
                <a:ea typeface="ＭＳ Ｐゴシック"/>
                <a:cs typeface="Courier New"/>
              </a:rPr>
              <a:t> =</a:t>
            </a:r>
          </a:p>
          <a:p>
            <a:r>
              <a:rPr lang="en-US" altLang="ja-JP" b="1" dirty="0">
                <a:latin typeface="Courier New"/>
                <a:ea typeface="ＭＳ Ｐゴシック"/>
                <a:cs typeface="Courier New"/>
              </a:rPr>
              <a:t> 5, 5, 5</a:t>
            </a:r>
          </a:p>
          <a:p>
            <a:r>
              <a:rPr kumimoji="1" lang="en-US" altLang="ja-JP" b="1" dirty="0">
                <a:latin typeface="Courier New"/>
                <a:ea typeface="ＭＳ Ｐゴシック"/>
                <a:cs typeface="Courier New"/>
              </a:rPr>
              <a:t> 2, 2, 2</a:t>
            </a:r>
            <a:endParaRPr kumimoji="1" lang="ja-JP" altLang="en-US" b="1" dirty="0">
              <a:latin typeface="Courier New"/>
              <a:ea typeface="ＭＳ Ｐゴシック"/>
              <a:cs typeface="Courier New"/>
            </a:endParaRPr>
          </a:p>
        </p:txBody>
      </p:sp>
      <p:sp>
        <p:nvSpPr>
          <p:cNvPr id="118" name="円/楕円 117"/>
          <p:cNvSpPr>
            <a:spLocks/>
          </p:cNvSpPr>
          <p:nvPr/>
        </p:nvSpPr>
        <p:spPr>
          <a:xfrm>
            <a:off x="5653573" y="2849023"/>
            <a:ext cx="181999" cy="172428"/>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5937940" y="2699771"/>
            <a:ext cx="1431364" cy="369332"/>
          </a:xfrm>
          <a:prstGeom prst="rect">
            <a:avLst/>
          </a:prstGeom>
          <a:noFill/>
        </p:spPr>
        <p:txBody>
          <a:bodyPr wrap="none" rtlCol="0">
            <a:spAutoFit/>
          </a:bodyPr>
          <a:lstStyle/>
          <a:p>
            <a:r>
              <a:rPr kumimoji="1" lang="en-US" altLang="ja-JP" b="1" dirty="0">
                <a:latin typeface="Courier New"/>
                <a:cs typeface="Courier New"/>
              </a:rPr>
              <a:t>(5, 5, 5)</a:t>
            </a:r>
            <a:endParaRPr kumimoji="1" lang="ja-JP" altLang="en-US" b="1" dirty="0">
              <a:latin typeface="Courier New"/>
              <a:cs typeface="Courier New"/>
            </a:endParaRPr>
          </a:p>
        </p:txBody>
      </p:sp>
      <p:sp>
        <p:nvSpPr>
          <p:cNvPr id="120" name="円/楕円 119"/>
          <p:cNvSpPr>
            <a:spLocks/>
          </p:cNvSpPr>
          <p:nvPr/>
        </p:nvSpPr>
        <p:spPr>
          <a:xfrm>
            <a:off x="5653573" y="3141123"/>
            <a:ext cx="181999" cy="172428"/>
          </a:xfrm>
          <a:prstGeom prst="ellipse">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5937940" y="2991871"/>
            <a:ext cx="1431364" cy="369332"/>
          </a:xfrm>
          <a:prstGeom prst="rect">
            <a:avLst/>
          </a:prstGeom>
          <a:noFill/>
        </p:spPr>
        <p:txBody>
          <a:bodyPr wrap="none" rtlCol="0">
            <a:spAutoFit/>
          </a:bodyPr>
          <a:lstStyle/>
          <a:p>
            <a:r>
              <a:rPr kumimoji="1" lang="en-US" altLang="ja-JP" b="1" dirty="0">
                <a:latin typeface="Courier New"/>
                <a:cs typeface="Courier New"/>
              </a:rPr>
              <a:t>(0, 0, 0)</a:t>
            </a:r>
            <a:endParaRPr kumimoji="1" lang="ja-JP" altLang="en-US" b="1" dirty="0">
              <a:latin typeface="Courier New"/>
              <a:cs typeface="Courier New"/>
            </a:endParaRPr>
          </a:p>
        </p:txBody>
      </p:sp>
      <p:sp>
        <p:nvSpPr>
          <p:cNvPr id="122" name="円/楕円 121"/>
          <p:cNvSpPr>
            <a:spLocks/>
          </p:cNvSpPr>
          <p:nvPr/>
        </p:nvSpPr>
        <p:spPr>
          <a:xfrm>
            <a:off x="5653573" y="3456269"/>
            <a:ext cx="181999" cy="172428"/>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3" name="テキスト ボックス 122"/>
          <p:cNvSpPr txBox="1"/>
          <p:nvPr/>
        </p:nvSpPr>
        <p:spPr>
          <a:xfrm>
            <a:off x="5937940" y="3307017"/>
            <a:ext cx="2401018" cy="369332"/>
          </a:xfrm>
          <a:prstGeom prst="rect">
            <a:avLst/>
          </a:prstGeom>
          <a:noFill/>
        </p:spPr>
        <p:txBody>
          <a:bodyPr wrap="none" rtlCol="0">
            <a:spAutoFit/>
          </a:bodyPr>
          <a:lstStyle/>
          <a:p>
            <a:r>
              <a:rPr kumimoji="1" lang="en-US" altLang="ja-JP" b="1" dirty="0">
                <a:latin typeface="Courier New"/>
                <a:cs typeface="Courier New"/>
              </a:rPr>
              <a:t>sampled </a:t>
            </a:r>
            <a:r>
              <a:rPr kumimoji="1" lang="en-US" altLang="ja-JP" b="1" dirty="0" err="1">
                <a:latin typeface="Courier New"/>
                <a:cs typeface="Courier New"/>
              </a:rPr>
              <a:t>k</a:t>
            </a:r>
            <a:r>
              <a:rPr kumimoji="1" lang="en-US" altLang="ja-JP" b="1" dirty="0">
                <a:latin typeface="Courier New"/>
                <a:cs typeface="Courier New"/>
              </a:rPr>
              <a:t> points</a:t>
            </a:r>
            <a:endParaRPr kumimoji="1" lang="ja-JP" altLang="en-US" b="1" dirty="0">
              <a:latin typeface="Courier New"/>
              <a:cs typeface="Courier New"/>
            </a:endParaRPr>
          </a:p>
        </p:txBody>
      </p:sp>
      <p:sp>
        <p:nvSpPr>
          <p:cNvPr id="124" name="テキスト ボックス 123"/>
          <p:cNvSpPr txBox="1"/>
          <p:nvPr/>
        </p:nvSpPr>
        <p:spPr>
          <a:xfrm>
            <a:off x="5467881" y="5966575"/>
            <a:ext cx="2953528" cy="369332"/>
          </a:xfrm>
          <a:prstGeom prst="rect">
            <a:avLst/>
          </a:prstGeom>
          <a:noFill/>
        </p:spPr>
        <p:txBody>
          <a:bodyPr wrap="none" rtlCol="0">
            <a:spAutoFit/>
          </a:bodyPr>
          <a:lstStyle/>
          <a:p>
            <a:r>
              <a:rPr kumimoji="1" lang="en-US" altLang="ja-JP" dirty="0"/>
              <a:t>Gamma</a:t>
            </a:r>
            <a:r>
              <a:rPr kumimoji="1" lang="ja-JP" altLang="en-US" dirty="0"/>
              <a:t>点は避けるのが通常</a:t>
            </a:r>
          </a:p>
        </p:txBody>
      </p:sp>
      <p:sp>
        <p:nvSpPr>
          <p:cNvPr id="125" name="テキスト ボックス 124"/>
          <p:cNvSpPr txBox="1"/>
          <p:nvPr/>
        </p:nvSpPr>
        <p:spPr>
          <a:xfrm>
            <a:off x="5290081" y="3818149"/>
            <a:ext cx="3396719" cy="646331"/>
          </a:xfrm>
          <a:prstGeom prst="rect">
            <a:avLst/>
          </a:prstGeom>
          <a:noFill/>
        </p:spPr>
        <p:txBody>
          <a:bodyPr wrap="square" rtlCol="0">
            <a:spAutoFit/>
          </a:bodyPr>
          <a:lstStyle/>
          <a:p>
            <a:r>
              <a:rPr lang="ja-JP" altLang="en-US" dirty="0"/>
              <a:t>これら</a:t>
            </a:r>
            <a:r>
              <a:rPr kumimoji="1" lang="ja-JP" altLang="en-US" dirty="0"/>
              <a:t>グリッド点と対称性でつながる点もサンプルしたことになる</a:t>
            </a:r>
          </a:p>
        </p:txBody>
      </p:sp>
      <p:sp>
        <p:nvSpPr>
          <p:cNvPr id="126" name="テキスト ボックス 125"/>
          <p:cNvSpPr txBox="1"/>
          <p:nvPr/>
        </p:nvSpPr>
        <p:spPr>
          <a:xfrm>
            <a:off x="1115860" y="1238172"/>
            <a:ext cx="1291602" cy="369332"/>
          </a:xfrm>
          <a:prstGeom prst="rect">
            <a:avLst/>
          </a:prstGeom>
          <a:noFill/>
        </p:spPr>
        <p:txBody>
          <a:bodyPr wrap="none" rtlCol="0">
            <a:spAutoFit/>
          </a:bodyPr>
          <a:lstStyle/>
          <a:p>
            <a:r>
              <a:rPr kumimoji="1" lang="en-US" altLang="ja-JP" dirty="0"/>
              <a:t>BZ</a:t>
            </a:r>
            <a:r>
              <a:rPr kumimoji="1" lang="ja-JP" altLang="en-US" dirty="0"/>
              <a:t>境界まで</a:t>
            </a:r>
          </a:p>
        </p:txBody>
      </p:sp>
    </p:spTree>
    <p:extLst>
      <p:ext uri="{BB962C8B-B14F-4D97-AF65-F5344CB8AC3E}">
        <p14:creationId xmlns:p14="http://schemas.microsoft.com/office/powerpoint/2010/main" val="1533528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ログの確認</a:t>
            </a:r>
          </a:p>
        </p:txBody>
      </p:sp>
      <p:sp>
        <p:nvSpPr>
          <p:cNvPr id="3" name="コンテンツ プレースホルダ 2"/>
          <p:cNvSpPr>
            <a:spLocks noGrp="1"/>
          </p:cNvSpPr>
          <p:nvPr>
            <p:ph idx="1"/>
          </p:nvPr>
        </p:nvSpPr>
        <p:spPr/>
        <p:txBody>
          <a:bodyPr/>
          <a:lstStyle/>
          <a:p>
            <a:r>
              <a:rPr lang="ja-JP" altLang="en-US" dirty="0"/>
              <a:t>電子状態が収束したか？</a:t>
            </a:r>
            <a:endParaRPr lang="en-US" altLang="ja-JP" dirty="0"/>
          </a:p>
          <a:p>
            <a:pPr lvl="1"/>
            <a:r>
              <a:rPr lang="en-US" altLang="ja-JP" dirty="0" err="1"/>
              <a:t>grep</a:t>
            </a:r>
            <a:r>
              <a:rPr lang="en-US" altLang="ja-JP" dirty="0"/>
              <a:t> SQU</a:t>
            </a:r>
          </a:p>
          <a:p>
            <a:r>
              <a:rPr lang="ja-JP" altLang="en-US" dirty="0"/>
              <a:t>構造最適化が収束したか？</a:t>
            </a:r>
            <a:endParaRPr lang="en-US" altLang="ja-JP" dirty="0"/>
          </a:p>
          <a:p>
            <a:pPr lvl="1"/>
            <a:r>
              <a:rPr lang="en-US" altLang="ja-JP" dirty="0" err="1"/>
              <a:t>grep</a:t>
            </a:r>
            <a:r>
              <a:rPr lang="en-US" altLang="ja-JP" dirty="0"/>
              <a:t> ‘MAX FORCE’</a:t>
            </a:r>
          </a:p>
          <a:p>
            <a:pPr lvl="1"/>
            <a:r>
              <a:rPr lang="en-US" altLang="ja-JP" dirty="0" err="1"/>
              <a:t>grep</a:t>
            </a:r>
            <a:r>
              <a:rPr lang="en-US" altLang="ja-JP" dirty="0"/>
              <a:t> ‘MAX STRESS’</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計算結果のサマリ（</a:t>
            </a:r>
            <a:r>
              <a:rPr lang="en-US" altLang="ja-JP" dirty="0"/>
              <a:t>*.str</a:t>
            </a:r>
            <a:r>
              <a:rPr lang="ja-JP" altLang="en-US" dirty="0"/>
              <a:t>ファイル）</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32</a:t>
            </a:fld>
            <a:endParaRPr kumimoji="1" lang="ja-JP" altLang="en-US"/>
          </a:p>
        </p:txBody>
      </p:sp>
      <p:sp>
        <p:nvSpPr>
          <p:cNvPr id="5" name="テキスト ボックス 4"/>
          <p:cNvSpPr txBox="1"/>
          <p:nvPr/>
        </p:nvSpPr>
        <p:spPr>
          <a:xfrm>
            <a:off x="298827" y="1731400"/>
            <a:ext cx="8561294" cy="4031873"/>
          </a:xfrm>
          <a:prstGeom prst="rect">
            <a:avLst/>
          </a:prstGeom>
          <a:noFill/>
        </p:spPr>
        <p:txBody>
          <a:bodyPr wrap="square" rtlCol="0">
            <a:spAutoFit/>
          </a:bodyPr>
          <a:lstStyle/>
          <a:p>
            <a:r>
              <a:rPr lang="hu-HU" altLang="ja-JP" sz="1600">
                <a:latin typeface="Courier"/>
                <a:cs typeface="Courier"/>
              </a:rPr>
              <a:t>&amp;struct_data</a:t>
            </a:r>
          </a:p>
          <a:p>
            <a:r>
              <a:rPr lang="hu-HU" altLang="ja-JP" sz="1600">
                <a:latin typeface="Courier"/>
                <a:cs typeface="Courier"/>
              </a:rPr>
              <a:t>lattice_factor =   0.9285000000E+01,</a:t>
            </a:r>
          </a:p>
          <a:p>
            <a:r>
              <a:rPr lang="hu-HU" altLang="ja-JP" sz="1600">
                <a:latin typeface="Courier"/>
                <a:cs typeface="Courier"/>
              </a:rPr>
              <a:t>lattice_list = </a:t>
            </a:r>
          </a:p>
          <a:p>
            <a:r>
              <a:rPr lang="hu-HU" altLang="ja-JP" sz="1600">
                <a:latin typeface="Courier"/>
                <a:cs typeface="Courier"/>
              </a:rPr>
              <a:t>    0.1000000000E+01,  0.0000000000E+00,  0.0000000000E+00,</a:t>
            </a:r>
          </a:p>
          <a:p>
            <a:r>
              <a:rPr lang="hu-HU" altLang="ja-JP" sz="1600">
                <a:latin typeface="Courier"/>
                <a:cs typeface="Courier"/>
              </a:rPr>
              <a:t>   -0.5000000000E+00,  0.8660254038E+00,  0.0000000000E+00,</a:t>
            </a:r>
          </a:p>
          <a:p>
            <a:r>
              <a:rPr lang="hu-HU" altLang="ja-JP" sz="1600">
                <a:latin typeface="Courier"/>
                <a:cs typeface="Courier"/>
              </a:rPr>
              <a:t>    0.0000000000E+00,  0.0000000000E+00,  0.1100100000E+01,</a:t>
            </a:r>
          </a:p>
          <a:p>
            <a:r>
              <a:rPr lang="hu-HU" altLang="ja-JP" sz="1600">
                <a:latin typeface="Courier"/>
                <a:cs typeface="Courier"/>
              </a:rPr>
              <a:t>total_energy =  -0.107901874022E+03,</a:t>
            </a:r>
          </a:p>
          <a:p>
            <a:r>
              <a:rPr lang="hu-HU" altLang="ja-JP" sz="1600">
                <a:latin typeface="Courier"/>
                <a:cs typeface="Courier"/>
              </a:rPr>
              <a:t>stress_tensor =</a:t>
            </a:r>
          </a:p>
          <a:p>
            <a:r>
              <a:rPr lang="hu-HU" altLang="ja-JP" sz="1600">
                <a:latin typeface="Courier"/>
                <a:cs typeface="Courier"/>
              </a:rPr>
              <a:t>    -0.170482915311E+01,  -0.170482915312E+01,  -0.170685120040E+01,</a:t>
            </a:r>
          </a:p>
          <a:p>
            <a:r>
              <a:rPr lang="hu-HU" altLang="ja-JP" sz="1600">
                <a:latin typeface="Courier"/>
                <a:cs typeface="Courier"/>
              </a:rPr>
              <a:t>    -0.103302701135E-10,  -0.178218494339E-10,   0.205139843874E-10,</a:t>
            </a:r>
          </a:p>
          <a:p>
            <a:r>
              <a:rPr lang="hu-HU" altLang="ja-JP" sz="1600">
                <a:latin typeface="Courier"/>
                <a:cs typeface="Courier"/>
              </a:rPr>
              <a:t>fermi_energy =   0.2477253674E+00,   0.2477253674E+00,</a:t>
            </a:r>
          </a:p>
          <a:p>
            <a:r>
              <a:rPr lang="hu-HU" altLang="ja-JP" sz="1600">
                <a:latin typeface="Courier"/>
                <a:cs typeface="Courier"/>
              </a:rPr>
              <a:t>number_element = 2,</a:t>
            </a:r>
          </a:p>
          <a:p>
            <a:r>
              <a:rPr lang="hu-HU" altLang="ja-JP" sz="1600">
                <a:latin typeface="Courier"/>
                <a:cs typeface="Courier"/>
              </a:rPr>
              <a:t>number_atom = 9,</a:t>
            </a:r>
          </a:p>
          <a:p>
            <a:r>
              <a:rPr lang="hu-HU" altLang="ja-JP" sz="1600">
                <a:latin typeface="Courier"/>
                <a:cs typeface="Courier"/>
              </a:rPr>
              <a:t>spin_polarization =   0.0000000000E+00,</a:t>
            </a:r>
          </a:p>
          <a:p>
            <a:r>
              <a:rPr lang="hu-HU" altLang="ja-JP" sz="1600">
                <a:latin typeface="Courier"/>
                <a:cs typeface="Courier"/>
              </a:rPr>
              <a:t>abs_spin_polarization =   0.0000000000E+00</a:t>
            </a:r>
          </a:p>
          <a:p>
            <a:r>
              <a:rPr lang="hu-HU" altLang="ja-JP" sz="1600">
                <a:latin typeface="Courier"/>
                <a:cs typeface="Courier"/>
              </a:rPr>
              <a:t>/</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p>
        </p:txBody>
      </p:sp>
      <p:sp>
        <p:nvSpPr>
          <p:cNvPr id="7" name="テキスト ボックス 6"/>
          <p:cNvSpPr txBox="1"/>
          <p:nvPr/>
        </p:nvSpPr>
        <p:spPr>
          <a:xfrm>
            <a:off x="4757278" y="2197763"/>
            <a:ext cx="1960282" cy="338554"/>
          </a:xfrm>
          <a:prstGeom prst="rect">
            <a:avLst/>
          </a:prstGeom>
          <a:noFill/>
        </p:spPr>
        <p:txBody>
          <a:bodyPr wrap="square" rtlCol="0">
            <a:spAutoFit/>
          </a:bodyPr>
          <a:lstStyle/>
          <a:p>
            <a:pPr algn="ctr"/>
            <a:r>
              <a:rPr lang="ja-JP" altLang="en-US" sz="1600">
                <a:solidFill>
                  <a:srgbClr val="FF6600"/>
                </a:solidFill>
              </a:rPr>
              <a:t>計算セルの形状</a:t>
            </a:r>
            <a:endParaRPr kumimoji="1" lang="ja-JP" altLang="en-US" sz="1600">
              <a:solidFill>
                <a:srgbClr val="FF6600"/>
              </a:solidFill>
            </a:endParaRPr>
          </a:p>
        </p:txBody>
      </p:sp>
      <p:sp>
        <p:nvSpPr>
          <p:cNvPr id="8" name="テキスト ボックス 7"/>
          <p:cNvSpPr txBox="1"/>
          <p:nvPr/>
        </p:nvSpPr>
        <p:spPr>
          <a:xfrm>
            <a:off x="4577986" y="3186870"/>
            <a:ext cx="1960282" cy="338554"/>
          </a:xfrm>
          <a:prstGeom prst="rect">
            <a:avLst/>
          </a:prstGeom>
          <a:noFill/>
        </p:spPr>
        <p:txBody>
          <a:bodyPr wrap="square" rtlCol="0">
            <a:spAutoFit/>
          </a:bodyPr>
          <a:lstStyle/>
          <a:p>
            <a:pPr algn="ctr"/>
            <a:r>
              <a:rPr lang="ja-JP" altLang="en-US" sz="1600">
                <a:solidFill>
                  <a:srgbClr val="FF6600"/>
                </a:solidFill>
              </a:rPr>
              <a:t>全エネルギー</a:t>
            </a:r>
            <a:endParaRPr lang="en-US" altLang="ja-JP" sz="1600">
              <a:solidFill>
                <a:srgbClr val="FF6600"/>
              </a:solidFill>
            </a:endParaRPr>
          </a:p>
        </p:txBody>
      </p:sp>
      <p:sp>
        <p:nvSpPr>
          <p:cNvPr id="9" name="テキスト ボックス 8"/>
          <p:cNvSpPr txBox="1"/>
          <p:nvPr/>
        </p:nvSpPr>
        <p:spPr>
          <a:xfrm>
            <a:off x="2504147" y="3433842"/>
            <a:ext cx="3083856" cy="338554"/>
          </a:xfrm>
          <a:prstGeom prst="rect">
            <a:avLst/>
          </a:prstGeom>
          <a:noFill/>
        </p:spPr>
        <p:txBody>
          <a:bodyPr wrap="square" rtlCol="0">
            <a:spAutoFit/>
          </a:bodyPr>
          <a:lstStyle/>
          <a:p>
            <a:pPr algn="ctr"/>
            <a:r>
              <a:rPr lang="ja-JP" altLang="en-US" sz="1600">
                <a:solidFill>
                  <a:srgbClr val="FF6600"/>
                </a:solidFill>
              </a:rPr>
              <a:t>ストレステンソル</a:t>
            </a:r>
            <a:r>
              <a:rPr lang="en-US" altLang="ja-JP" sz="1600">
                <a:solidFill>
                  <a:srgbClr val="FF6600"/>
                </a:solidFill>
              </a:rPr>
              <a:t> xx,yy.zz,yz,zx,xy</a:t>
            </a:r>
          </a:p>
        </p:txBody>
      </p:sp>
      <p:sp>
        <p:nvSpPr>
          <p:cNvPr id="10" name="テキスト ボックス 9"/>
          <p:cNvSpPr txBox="1"/>
          <p:nvPr/>
        </p:nvSpPr>
        <p:spPr>
          <a:xfrm>
            <a:off x="2811939" y="4426987"/>
            <a:ext cx="2148531" cy="338554"/>
          </a:xfrm>
          <a:prstGeom prst="rect">
            <a:avLst/>
          </a:prstGeom>
          <a:noFill/>
        </p:spPr>
        <p:txBody>
          <a:bodyPr wrap="square" rtlCol="0">
            <a:spAutoFit/>
          </a:bodyPr>
          <a:lstStyle/>
          <a:p>
            <a:pPr algn="ctr"/>
            <a:r>
              <a:rPr lang="ja-JP" altLang="en-US" sz="1600">
                <a:solidFill>
                  <a:srgbClr val="FF6600"/>
                </a:solidFill>
              </a:rPr>
              <a:t>計算セル中の元素数</a:t>
            </a:r>
            <a:endParaRPr kumimoji="1" lang="ja-JP" altLang="en-US" sz="1600">
              <a:solidFill>
                <a:srgbClr val="FF6600"/>
              </a:solidFill>
            </a:endParaRPr>
          </a:p>
        </p:txBody>
      </p:sp>
      <p:sp>
        <p:nvSpPr>
          <p:cNvPr id="11" name="テキスト ボックス 10"/>
          <p:cNvSpPr txBox="1"/>
          <p:nvPr/>
        </p:nvSpPr>
        <p:spPr>
          <a:xfrm>
            <a:off x="2811939" y="4656028"/>
            <a:ext cx="2148531" cy="338554"/>
          </a:xfrm>
          <a:prstGeom prst="rect">
            <a:avLst/>
          </a:prstGeom>
          <a:noFill/>
        </p:spPr>
        <p:txBody>
          <a:bodyPr wrap="square" rtlCol="0">
            <a:spAutoFit/>
          </a:bodyPr>
          <a:lstStyle/>
          <a:p>
            <a:pPr algn="ctr"/>
            <a:r>
              <a:rPr lang="ja-JP" altLang="en-US" sz="1600">
                <a:solidFill>
                  <a:srgbClr val="FF6600"/>
                </a:solidFill>
              </a:rPr>
              <a:t>計算セル中の原子数</a:t>
            </a:r>
            <a:endParaRPr kumimoji="1" lang="ja-JP" altLang="en-US" sz="1600">
              <a:solidFill>
                <a:srgbClr val="FF6600"/>
              </a:solidFill>
            </a:endParaRPr>
          </a:p>
        </p:txBody>
      </p:sp>
      <p:sp>
        <p:nvSpPr>
          <p:cNvPr id="12" name="テキスト ボックス 11"/>
          <p:cNvSpPr txBox="1"/>
          <p:nvPr/>
        </p:nvSpPr>
        <p:spPr>
          <a:xfrm>
            <a:off x="5112870" y="4894223"/>
            <a:ext cx="2148531" cy="338554"/>
          </a:xfrm>
          <a:prstGeom prst="rect">
            <a:avLst/>
          </a:prstGeom>
          <a:noFill/>
        </p:spPr>
        <p:txBody>
          <a:bodyPr wrap="square" rtlCol="0">
            <a:spAutoFit/>
          </a:bodyPr>
          <a:lstStyle/>
          <a:p>
            <a:pPr algn="ctr"/>
            <a:r>
              <a:rPr kumimoji="1" lang="ja-JP" altLang="en-US" sz="1600">
                <a:solidFill>
                  <a:srgbClr val="FF6600"/>
                </a:solidFill>
              </a:rPr>
              <a:t>スピン偏極量</a:t>
            </a:r>
          </a:p>
        </p:txBody>
      </p:sp>
      <p:sp>
        <p:nvSpPr>
          <p:cNvPr id="13" name="テキスト ボックス 12"/>
          <p:cNvSpPr txBox="1"/>
          <p:nvPr/>
        </p:nvSpPr>
        <p:spPr>
          <a:xfrm>
            <a:off x="4661653" y="5450938"/>
            <a:ext cx="2599747" cy="338554"/>
          </a:xfrm>
          <a:prstGeom prst="rect">
            <a:avLst/>
          </a:prstGeom>
          <a:noFill/>
        </p:spPr>
        <p:txBody>
          <a:bodyPr wrap="square" rtlCol="0">
            <a:spAutoFit/>
          </a:bodyPr>
          <a:lstStyle/>
          <a:p>
            <a:pPr algn="ctr"/>
            <a:r>
              <a:rPr kumimoji="1" lang="ja-JP" altLang="en-US" sz="1600">
                <a:solidFill>
                  <a:srgbClr val="FF6600"/>
                </a:solidFill>
              </a:rPr>
              <a:t>スピン偏極の絶対値の積分</a:t>
            </a:r>
          </a:p>
        </p:txBody>
      </p:sp>
      <p:sp>
        <p:nvSpPr>
          <p:cNvPr id="14" name="テキスト ボックス 13"/>
          <p:cNvSpPr txBox="1"/>
          <p:nvPr/>
        </p:nvSpPr>
        <p:spPr>
          <a:xfrm>
            <a:off x="6962589" y="4148827"/>
            <a:ext cx="1724211" cy="347145"/>
          </a:xfrm>
          <a:prstGeom prst="rect">
            <a:avLst/>
          </a:prstGeom>
          <a:noFill/>
        </p:spPr>
        <p:txBody>
          <a:bodyPr wrap="square" rtlCol="0">
            <a:spAutoFit/>
          </a:bodyPr>
          <a:lstStyle/>
          <a:p>
            <a:pPr algn="ctr"/>
            <a:r>
              <a:rPr kumimoji="1" lang="en-US" altLang="ja-JP" sz="1600">
                <a:solidFill>
                  <a:srgbClr val="FF6600"/>
                </a:solidFill>
              </a:rPr>
              <a:t>Fermi </a:t>
            </a:r>
            <a:r>
              <a:rPr kumimoji="1" lang="ja-JP" altLang="en-US" sz="1600">
                <a:solidFill>
                  <a:srgbClr val="FF6600"/>
                </a:solidFill>
              </a:rPr>
              <a:t>エネルギー</a:t>
            </a:r>
          </a:p>
        </p:txBody>
      </p:sp>
    </p:spTree>
    <p:extLst>
      <p:ext uri="{BB962C8B-B14F-4D97-AF65-F5344CB8AC3E}">
        <p14:creationId xmlns:p14="http://schemas.microsoft.com/office/powerpoint/2010/main" val="3032995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計算結果のサマリ（</a:t>
            </a:r>
            <a:r>
              <a:rPr lang="en-US" altLang="ja-JP" dirty="0"/>
              <a:t>*.str</a:t>
            </a:r>
            <a:r>
              <a:rPr lang="ja-JP" altLang="en-US" dirty="0"/>
              <a:t>ファイル）</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33</a:t>
            </a:fld>
            <a:endParaRPr kumimoji="1" lang="ja-JP" altLang="en-US"/>
          </a:p>
        </p:txBody>
      </p:sp>
      <p:sp>
        <p:nvSpPr>
          <p:cNvPr id="5" name="テキスト ボックス 4"/>
          <p:cNvSpPr txBox="1"/>
          <p:nvPr/>
        </p:nvSpPr>
        <p:spPr>
          <a:xfrm>
            <a:off x="298827" y="1596931"/>
            <a:ext cx="8561294" cy="5016759"/>
          </a:xfrm>
          <a:prstGeom prst="rect">
            <a:avLst/>
          </a:prstGeom>
          <a:noFill/>
        </p:spPr>
        <p:txBody>
          <a:bodyPr wrap="square" rtlCol="0">
            <a:spAutoFit/>
          </a:bodyPr>
          <a:lstStyle/>
          <a:p>
            <a:r>
              <a:rPr lang="en-US" altLang="ja-JP" sz="1600">
                <a:latin typeface="Courier"/>
                <a:cs typeface="Courier"/>
              </a:rPr>
              <a:t># valence_charge, nucleous_charge</a:t>
            </a:r>
          </a:p>
          <a:p>
            <a:r>
              <a:rPr lang="en-US" altLang="ja-JP" sz="1600">
                <a:latin typeface="Courier"/>
                <a:cs typeface="Courier"/>
              </a:rPr>
              <a:t>   4.00000000  14.00000000</a:t>
            </a:r>
          </a:p>
          <a:p>
            <a:r>
              <a:rPr lang="en-US" altLang="ja-JP" sz="1600">
                <a:latin typeface="Courier"/>
                <a:cs typeface="Courier"/>
              </a:rPr>
              <a:t>   6.00000000   8.00000000</a:t>
            </a:r>
          </a:p>
          <a:p>
            <a:endParaRPr lang="en-US" altLang="ja-JP" sz="1600">
              <a:latin typeface="Courier"/>
              <a:cs typeface="Courier"/>
            </a:endParaRPr>
          </a:p>
          <a:p>
            <a:r>
              <a:rPr lang="en-US" altLang="ja-JP" sz="1600">
                <a:latin typeface="Courier"/>
                <a:cs typeface="Courier"/>
              </a:rPr>
              <a:t># atom_kind, atom_position by cell coordinate</a:t>
            </a:r>
          </a:p>
          <a:p>
            <a:r>
              <a:rPr lang="en-US" altLang="ja-JP" sz="1600">
                <a:latin typeface="Courier"/>
                <a:cs typeface="Courier"/>
              </a:rPr>
              <a:t>  1   0.464898258749  0.000000000000  0.666666666666</a:t>
            </a:r>
          </a:p>
          <a:p>
            <a:r>
              <a:rPr lang="en-US" altLang="ja-JP" sz="1600">
                <a:latin typeface="Courier"/>
                <a:cs typeface="Courier"/>
              </a:rPr>
              <a:t>  1   0.000000000000  0.464898258749  0.333333333333</a:t>
            </a:r>
          </a:p>
          <a:p>
            <a:r>
              <a:rPr lang="en-US" altLang="ja-JP" sz="1600">
                <a:latin typeface="Courier"/>
                <a:cs typeface="Courier"/>
              </a:rPr>
              <a:t>  1   0.535101741251  0.535101741251  0.000000000000</a:t>
            </a:r>
          </a:p>
          <a:p>
            <a:r>
              <a:rPr lang="en-US" altLang="ja-JP" sz="1600">
                <a:latin typeface="Courier"/>
                <a:cs typeface="Courier"/>
              </a:rPr>
              <a:t>  ...</a:t>
            </a:r>
          </a:p>
          <a:p>
            <a:endParaRPr lang="en-US" altLang="ja-JP" sz="1600">
              <a:latin typeface="Courier"/>
              <a:cs typeface="Courier"/>
            </a:endParaRPr>
          </a:p>
          <a:p>
            <a:r>
              <a:rPr lang="en-US" altLang="ja-JP" sz="1600">
                <a:latin typeface="Courier"/>
                <a:cs typeface="Courier"/>
              </a:rPr>
              <a:t># force by Cartesian coordinate</a:t>
            </a:r>
          </a:p>
          <a:p>
            <a:r>
              <a:rPr lang="en-US" altLang="ja-JP" sz="1600">
                <a:latin typeface="Courier"/>
                <a:cs typeface="Courier"/>
              </a:rPr>
              <a:t>  -0.531656022443E-04   0.517893753374E-17  -0.510818882727E-19</a:t>
            </a:r>
          </a:p>
          <a:p>
            <a:r>
              <a:rPr lang="en-US" altLang="ja-JP" sz="1600">
                <a:latin typeface="Courier"/>
                <a:cs typeface="Courier"/>
              </a:rPr>
              <a:t>   0.265828011222E-04  -0.460427621511E-04   0.560781276205E-20</a:t>
            </a:r>
          </a:p>
          <a:p>
            <a:r>
              <a:rPr lang="en-US" altLang="ja-JP" sz="1600">
                <a:latin typeface="Courier"/>
                <a:cs typeface="Courier"/>
              </a:rPr>
              <a:t>   0.265828011222E-04   0.460427621511E-04   0.563890974450E-19</a:t>
            </a:r>
          </a:p>
          <a:p>
            <a:r>
              <a:rPr lang="en-US" altLang="ja-JP" sz="1600">
                <a:latin typeface="Courier"/>
                <a:cs typeface="Courier"/>
              </a:rPr>
              <a:t>  ...</a:t>
            </a:r>
          </a:p>
          <a:p>
            <a:r>
              <a:rPr lang="en-US" altLang="ja-JP" sz="1600">
                <a:latin typeface="Courier"/>
                <a:cs typeface="Courier"/>
              </a:rPr>
              <a:t>  </a:t>
            </a:r>
          </a:p>
          <a:p>
            <a:r>
              <a:rPr lang="en-US" altLang="ja-JP" sz="1600">
                <a:latin typeface="Courier"/>
                <a:cs typeface="Courier"/>
              </a:rPr>
              <a:t># orbital eigen value</a:t>
            </a:r>
          </a:p>
          <a:p>
            <a:r>
              <a:rPr lang="en-US" altLang="ja-JP" sz="1600">
                <a:latin typeface="Courier"/>
                <a:cs typeface="Courier"/>
              </a:rPr>
              <a:t># sk =  -0.3333333  0.6666667  0.2500000</a:t>
            </a:r>
          </a:p>
          <a:p>
            <a:r>
              <a:rPr lang="en-US" altLang="ja-JP" sz="1600">
                <a:latin typeface="Courier"/>
                <a:cs typeface="Courier"/>
              </a:rPr>
              <a:t>  0  -0.6009E+00 -0.5897E+00 -0.5725E+00 -0.5503E+00 -0.5502E+00</a:t>
            </a:r>
          </a:p>
          <a:p>
            <a:r>
              <a:rPr lang="en-US" altLang="ja-JP" sz="1600">
                <a:latin typeface="Courier"/>
                <a:cs typeface="Courier"/>
              </a:rPr>
              <a:t>     -0.5481E+00 -0.1991E+00 -0.1593E+00 -0.1402E+00 -0.9424E-01</a:t>
            </a:r>
          </a:p>
        </p:txBody>
      </p:sp>
      <p:sp>
        <p:nvSpPr>
          <p:cNvPr id="6" name="テキスト ボックス 5"/>
          <p:cNvSpPr txBox="1"/>
          <p:nvPr/>
        </p:nvSpPr>
        <p:spPr>
          <a:xfrm>
            <a:off x="2369671" y="1191747"/>
            <a:ext cx="3660588" cy="369332"/>
          </a:xfrm>
          <a:prstGeom prst="rect">
            <a:avLst/>
          </a:prstGeom>
          <a:noFill/>
        </p:spPr>
        <p:txBody>
          <a:bodyPr wrap="square" rtlCol="0">
            <a:spAutoFit/>
          </a:bodyPr>
          <a:lstStyle/>
          <a:p>
            <a:pPr algn="ctr"/>
            <a:r>
              <a:rPr kumimoji="1" lang="ja-JP" altLang="en-US">
                <a:solidFill>
                  <a:srgbClr val="FF6600"/>
                </a:solidFill>
              </a:rPr>
              <a:t>単位はすべて原子単位系</a:t>
            </a:r>
          </a:p>
        </p:txBody>
      </p:sp>
      <p:sp>
        <p:nvSpPr>
          <p:cNvPr id="7" name="テキスト ボックス 6"/>
          <p:cNvSpPr txBox="1"/>
          <p:nvPr/>
        </p:nvSpPr>
        <p:spPr>
          <a:xfrm>
            <a:off x="3920573" y="2003530"/>
            <a:ext cx="2937428" cy="338554"/>
          </a:xfrm>
          <a:prstGeom prst="rect">
            <a:avLst/>
          </a:prstGeom>
          <a:noFill/>
        </p:spPr>
        <p:txBody>
          <a:bodyPr wrap="square" rtlCol="0">
            <a:spAutoFit/>
          </a:bodyPr>
          <a:lstStyle/>
          <a:p>
            <a:pPr algn="ctr"/>
            <a:r>
              <a:rPr kumimoji="1" lang="ja-JP" altLang="en-US" sz="1600">
                <a:solidFill>
                  <a:srgbClr val="FF6600"/>
                </a:solidFill>
              </a:rPr>
              <a:t>元素ごとの価電子数、原子番号</a:t>
            </a:r>
          </a:p>
        </p:txBody>
      </p:sp>
      <p:sp>
        <p:nvSpPr>
          <p:cNvPr id="8" name="テキスト ボックス 7"/>
          <p:cNvSpPr txBox="1"/>
          <p:nvPr/>
        </p:nvSpPr>
        <p:spPr>
          <a:xfrm>
            <a:off x="6843066" y="2999108"/>
            <a:ext cx="2017055" cy="584776"/>
          </a:xfrm>
          <a:prstGeom prst="rect">
            <a:avLst/>
          </a:prstGeom>
          <a:noFill/>
        </p:spPr>
        <p:txBody>
          <a:bodyPr wrap="square" rtlCol="0">
            <a:spAutoFit/>
          </a:bodyPr>
          <a:lstStyle/>
          <a:p>
            <a:pPr algn="ctr"/>
            <a:r>
              <a:rPr lang="ja-JP" altLang="en-US" sz="1600">
                <a:solidFill>
                  <a:srgbClr val="FF6600"/>
                </a:solidFill>
              </a:rPr>
              <a:t>原子種の番号、セル座標での原子位置</a:t>
            </a:r>
            <a:endParaRPr lang="en-US" altLang="ja-JP" sz="1600">
              <a:solidFill>
                <a:srgbClr val="FF6600"/>
              </a:solidFill>
            </a:endParaRPr>
          </a:p>
        </p:txBody>
      </p:sp>
      <p:sp>
        <p:nvSpPr>
          <p:cNvPr id="13" name="テキスト ボックス 12"/>
          <p:cNvSpPr txBox="1"/>
          <p:nvPr/>
        </p:nvSpPr>
        <p:spPr>
          <a:xfrm>
            <a:off x="4437535" y="3981785"/>
            <a:ext cx="2913523" cy="338554"/>
          </a:xfrm>
          <a:prstGeom prst="rect">
            <a:avLst/>
          </a:prstGeom>
          <a:noFill/>
        </p:spPr>
        <p:txBody>
          <a:bodyPr wrap="square" rtlCol="0">
            <a:spAutoFit/>
          </a:bodyPr>
          <a:lstStyle/>
          <a:p>
            <a:pPr algn="ctr"/>
            <a:r>
              <a:rPr kumimoji="1" lang="ja-JP" altLang="en-US" sz="1600">
                <a:solidFill>
                  <a:srgbClr val="FF6600"/>
                </a:solidFill>
              </a:rPr>
              <a:t>原子に働く力（デカルト座標系）</a:t>
            </a:r>
          </a:p>
        </p:txBody>
      </p:sp>
      <p:sp>
        <p:nvSpPr>
          <p:cNvPr id="14" name="テキスト ボックス 13"/>
          <p:cNvSpPr txBox="1"/>
          <p:nvPr/>
        </p:nvSpPr>
        <p:spPr>
          <a:xfrm>
            <a:off x="3140642" y="5449008"/>
            <a:ext cx="3263148" cy="338554"/>
          </a:xfrm>
          <a:prstGeom prst="rect">
            <a:avLst/>
          </a:prstGeom>
          <a:noFill/>
        </p:spPr>
        <p:txBody>
          <a:bodyPr wrap="square" rtlCol="0">
            <a:spAutoFit/>
          </a:bodyPr>
          <a:lstStyle/>
          <a:p>
            <a:pPr algn="ctr"/>
            <a:r>
              <a:rPr lang="ja-JP" altLang="en-US" sz="1600">
                <a:solidFill>
                  <a:srgbClr val="FF6600"/>
                </a:solidFill>
              </a:rPr>
              <a:t>サンプル</a:t>
            </a:r>
            <a:r>
              <a:rPr lang="en-US" altLang="ja-JP" sz="1600">
                <a:solidFill>
                  <a:srgbClr val="FF6600"/>
                </a:solidFill>
              </a:rPr>
              <a:t>k</a:t>
            </a:r>
            <a:r>
              <a:rPr lang="ja-JP" altLang="en-US" sz="1600">
                <a:solidFill>
                  <a:srgbClr val="FF6600"/>
                </a:solidFill>
              </a:rPr>
              <a:t>点ごとの軌道エネルギー</a:t>
            </a:r>
            <a:endParaRPr kumimoji="1" lang="ja-JP" altLang="en-US" sz="1600">
              <a:solidFill>
                <a:srgbClr val="FF6600"/>
              </a:solidFill>
            </a:endParaRPr>
          </a:p>
        </p:txBody>
      </p:sp>
      <p:sp>
        <p:nvSpPr>
          <p:cNvPr id="15" name="テキスト ボックス 14"/>
          <p:cNvSpPr txBox="1"/>
          <p:nvPr/>
        </p:nvSpPr>
        <p:spPr>
          <a:xfrm>
            <a:off x="5136787" y="5740803"/>
            <a:ext cx="3263148" cy="338554"/>
          </a:xfrm>
          <a:prstGeom prst="rect">
            <a:avLst/>
          </a:prstGeom>
          <a:noFill/>
        </p:spPr>
        <p:txBody>
          <a:bodyPr wrap="square" rtlCol="0">
            <a:spAutoFit/>
          </a:bodyPr>
          <a:lstStyle/>
          <a:p>
            <a:pPr algn="ctr"/>
            <a:r>
              <a:rPr lang="ja-JP" altLang="en-US" sz="1600">
                <a:solidFill>
                  <a:srgbClr val="FF6600"/>
                </a:solidFill>
              </a:rPr>
              <a:t>セル座標でのサンプル</a:t>
            </a:r>
            <a:r>
              <a:rPr lang="en-US" altLang="ja-JP" sz="1600">
                <a:solidFill>
                  <a:srgbClr val="FF6600"/>
                </a:solidFill>
              </a:rPr>
              <a:t>k</a:t>
            </a:r>
            <a:r>
              <a:rPr lang="ja-JP" altLang="en-US" sz="1600">
                <a:solidFill>
                  <a:srgbClr val="FF6600"/>
                </a:solidFill>
              </a:rPr>
              <a:t>点位置</a:t>
            </a:r>
            <a:endParaRPr kumimoji="1" lang="ja-JP" altLang="en-US" sz="1600">
              <a:solidFill>
                <a:srgbClr val="FF6600"/>
              </a:solidFill>
            </a:endParaRPr>
          </a:p>
        </p:txBody>
      </p:sp>
    </p:spTree>
    <p:extLst>
      <p:ext uri="{BB962C8B-B14F-4D97-AF65-F5344CB8AC3E}">
        <p14:creationId xmlns:p14="http://schemas.microsoft.com/office/powerpoint/2010/main" val="1233057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原子構造の可視化</a:t>
            </a:r>
          </a:p>
        </p:txBody>
      </p:sp>
      <p:sp>
        <p:nvSpPr>
          <p:cNvPr id="3" name="コンテンツ プレースホルダー 2"/>
          <p:cNvSpPr>
            <a:spLocks noGrp="1"/>
          </p:cNvSpPr>
          <p:nvPr>
            <p:ph idx="1"/>
          </p:nvPr>
        </p:nvSpPr>
        <p:spPr>
          <a:xfrm>
            <a:off x="457200" y="1830387"/>
            <a:ext cx="8229600" cy="4525963"/>
          </a:xfrm>
        </p:spPr>
        <p:txBody>
          <a:bodyPr>
            <a:normAutofit/>
          </a:bodyPr>
          <a:lstStyle/>
          <a:p>
            <a:r>
              <a:rPr kumimoji="1" lang="ja-JP" altLang="en-US" sz="2800"/>
              <a:t>入力データファイル</a:t>
            </a:r>
            <a:r>
              <a:rPr kumimoji="1" lang="en-US" altLang="ja-JP" sz="2800"/>
              <a:t>(*.cg)</a:t>
            </a:r>
          </a:p>
          <a:p>
            <a:pPr lvl="1"/>
            <a:r>
              <a:rPr lang="en-US" altLang="ja-JP" sz="2400"/>
              <a:t>$ xticonv xyz example.cg &gt; example.xyz # xyz</a:t>
            </a:r>
            <a:r>
              <a:rPr lang="ja-JP" altLang="en-US" sz="2400"/>
              <a:t>形式</a:t>
            </a:r>
            <a:endParaRPr lang="en-US" altLang="ja-JP" sz="2400"/>
          </a:p>
          <a:p>
            <a:pPr lvl="1"/>
            <a:r>
              <a:rPr lang="en-US" altLang="ja-JP" sz="2400"/>
              <a:t>$ xticonv cif example.cg &gt; example.cif # cif</a:t>
            </a:r>
            <a:r>
              <a:rPr lang="ja-JP" altLang="en-US" sz="2400"/>
              <a:t>形式</a:t>
            </a:r>
            <a:endParaRPr lang="en-US" altLang="ja-JP" sz="2400"/>
          </a:p>
          <a:p>
            <a:pPr lvl="1"/>
            <a:r>
              <a:rPr lang="en-US" altLang="ja-JP" sz="2400"/>
              <a:t>TAPIOCA</a:t>
            </a:r>
            <a:r>
              <a:rPr lang="ja-JP" altLang="en-US" sz="2400"/>
              <a:t>を使う</a:t>
            </a:r>
          </a:p>
          <a:p>
            <a:r>
              <a:rPr kumimoji="1" lang="ja-JP" altLang="en-US" sz="2800"/>
              <a:t>結果のサマリ</a:t>
            </a:r>
            <a:r>
              <a:rPr kumimoji="1" lang="en-US" altLang="ja-JP" sz="2800"/>
              <a:t>(*.str)</a:t>
            </a:r>
          </a:p>
          <a:p>
            <a:pPr lvl="1"/>
            <a:r>
              <a:rPr lang="en-US" altLang="ja-JP" sz="2400"/>
              <a:t>$ strconv xyz example.</a:t>
            </a:r>
            <a:r>
              <a:rPr lang="en-US" altLang="ja-JP" sz="2400">
                <a:solidFill>
                  <a:srgbClr val="FF0000"/>
                </a:solidFill>
              </a:rPr>
              <a:t>str</a:t>
            </a:r>
            <a:r>
              <a:rPr lang="en-US" altLang="ja-JP" sz="2400"/>
              <a:t> &gt; example.xyz # xyz</a:t>
            </a:r>
            <a:r>
              <a:rPr lang="ja-JP" altLang="en-US" sz="2400"/>
              <a:t>形式</a:t>
            </a:r>
            <a:endParaRPr lang="en-US" altLang="ja-JP" sz="2400"/>
          </a:p>
          <a:p>
            <a:pPr lvl="1"/>
            <a:r>
              <a:rPr lang="en-US" altLang="ja-JP" sz="2400"/>
              <a:t>$ strconv cif example.</a:t>
            </a:r>
            <a:r>
              <a:rPr lang="en-US" altLang="ja-JP" sz="2400">
                <a:solidFill>
                  <a:srgbClr val="FF0000"/>
                </a:solidFill>
              </a:rPr>
              <a:t>str</a:t>
            </a:r>
            <a:r>
              <a:rPr lang="en-US" altLang="ja-JP" sz="2400"/>
              <a:t> &gt; example.</a:t>
            </a:r>
            <a:r>
              <a:rPr lang="en-US" altLang="ja-JP" sz="2400">
                <a:solidFill>
                  <a:srgbClr val="FF0000"/>
                </a:solidFill>
              </a:rPr>
              <a:t>cif</a:t>
            </a:r>
            <a:r>
              <a:rPr lang="en-US" altLang="ja-JP" sz="2400"/>
              <a:t> # cif</a:t>
            </a:r>
            <a:r>
              <a:rPr lang="ja-JP" altLang="en-US" sz="2400"/>
              <a:t>形式</a:t>
            </a:r>
            <a:endParaRPr lang="en-US" altLang="ja-JP" sz="2400"/>
          </a:p>
          <a:p>
            <a:r>
              <a:rPr lang="ja-JP" altLang="en-US" sz="2800"/>
              <a:t>表示ソフト</a:t>
            </a:r>
            <a:endParaRPr lang="en-US" altLang="ja-JP" sz="2800"/>
          </a:p>
          <a:p>
            <a:pPr lvl="1"/>
            <a:r>
              <a:rPr lang="en-US" altLang="ja-JP" sz="2400"/>
              <a:t>TAPIOCA, VESTA, Jmol</a:t>
            </a:r>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34</a:t>
            </a:fld>
            <a:endParaRPr kumimoji="1" lang="ja-JP" altLang="en-US"/>
          </a:p>
        </p:txBody>
      </p:sp>
    </p:spTree>
    <p:extLst>
      <p:ext uri="{BB962C8B-B14F-4D97-AF65-F5344CB8AC3E}">
        <p14:creationId xmlns:p14="http://schemas.microsoft.com/office/powerpoint/2010/main" val="522874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電子密度、局所ポテンシャルの可視化</a:t>
            </a:r>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電子密度</a:t>
            </a:r>
            <a:r>
              <a:rPr lang="en-US" altLang="ja-JP" sz="2400"/>
              <a:t>: *.rho</a:t>
            </a:r>
            <a:r>
              <a:rPr lang="ja-JP" altLang="en-US" sz="2400"/>
              <a:t>ファイル</a:t>
            </a:r>
            <a:endParaRPr lang="en-US" altLang="ja-JP" sz="2400"/>
          </a:p>
          <a:p>
            <a:pPr lvl="1"/>
            <a:r>
              <a:rPr lang="en-US" altLang="ja-JP" sz="2000"/>
              <a:t>rho2dx: OpenDX</a:t>
            </a:r>
            <a:r>
              <a:rPr lang="ja-JP" altLang="en-US" sz="2000"/>
              <a:t>形式への変換。</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exrho2dx: rho2dx</a:t>
            </a:r>
            <a:r>
              <a:rPr lang="ja-JP" altLang="en-US" sz="2000"/>
              <a:t>と同様だが拡張セルで出力する</a:t>
            </a:r>
            <a:endParaRPr lang="en-US" altLang="ja-JP" sz="2000"/>
          </a:p>
          <a:p>
            <a:pPr lvl="1"/>
            <a:r>
              <a:rPr lang="en-US" altLang="ja-JP" sz="2000"/>
              <a:t>rho2xsf: XCrysden</a:t>
            </a:r>
            <a:r>
              <a:rPr lang="ja-JP" altLang="en-US" sz="2000"/>
              <a:t>形式への変換。</a:t>
            </a:r>
            <a:r>
              <a:rPr lang="en-US" altLang="ja-JP" sz="2000"/>
              <a:t>VESTA</a:t>
            </a:r>
            <a:r>
              <a:rPr lang="ja-JP" altLang="en-US" sz="2000"/>
              <a:t>に読ませるのに使う</a:t>
            </a:r>
            <a:endParaRPr lang="en-US" altLang="ja-JP" sz="2000"/>
          </a:p>
          <a:p>
            <a:pPr lvl="1"/>
            <a:r>
              <a:rPr lang="en-US" altLang="ja-JP" sz="2000"/>
              <a:t>rhomm:</a:t>
            </a:r>
            <a:r>
              <a:rPr lang="ja-JP" altLang="en-US" sz="2000"/>
              <a:t>電荷密度の最大最小を第</a:t>
            </a:r>
            <a:r>
              <a:rPr lang="en-US" altLang="ja-JP" sz="2000"/>
              <a:t>3</a:t>
            </a:r>
            <a:r>
              <a:rPr lang="ja-JP" altLang="en-US" sz="2000"/>
              <a:t>格子ベクトルにそって調べる</a:t>
            </a:r>
            <a:endParaRPr lang="en-US" altLang="ja-JP" sz="2000"/>
          </a:p>
          <a:p>
            <a:r>
              <a:rPr lang="ja-JP" altLang="en-US" sz="2400"/>
              <a:t>局所ポテンシャル</a:t>
            </a:r>
            <a:r>
              <a:rPr lang="en-US" altLang="ja-JP" sz="2400"/>
              <a:t>: *.lpt</a:t>
            </a:r>
            <a:r>
              <a:rPr lang="ja-JP" altLang="en-US" sz="2400"/>
              <a:t>ファイル</a:t>
            </a:r>
            <a:endParaRPr lang="en-US" altLang="ja-JP" sz="2400"/>
          </a:p>
          <a:p>
            <a:pPr lvl="1"/>
            <a:r>
              <a:rPr lang="en-US" altLang="ja-JP" sz="2000"/>
              <a:t>lpt2dx: OpenDX</a:t>
            </a:r>
            <a:r>
              <a:rPr lang="ja-JP" altLang="en-US" sz="2000"/>
              <a:t>形式への変換　</a:t>
            </a:r>
            <a:r>
              <a:rPr lang="en-US" altLang="ja-JP" sz="2000"/>
              <a:t>TAPIOCA</a:t>
            </a:r>
            <a:r>
              <a:rPr lang="ja-JP" altLang="en-US" sz="2000"/>
              <a:t>または</a:t>
            </a:r>
            <a:r>
              <a:rPr lang="en-US" altLang="ja-JP" sz="2000"/>
              <a:t>OpenDX</a:t>
            </a:r>
            <a:r>
              <a:rPr lang="ja-JP" altLang="en-US" sz="2000"/>
              <a:t>で使う</a:t>
            </a:r>
            <a:endParaRPr lang="en-US" altLang="ja-JP" sz="2000"/>
          </a:p>
          <a:p>
            <a:pPr lvl="1"/>
            <a:r>
              <a:rPr lang="en-US" altLang="ja-JP" sz="2000"/>
              <a:t>lptmm: </a:t>
            </a:r>
            <a:r>
              <a:rPr lang="ja-JP" altLang="en-US" sz="2000"/>
              <a:t>局所ポテンシャルに対する</a:t>
            </a:r>
            <a:r>
              <a:rPr lang="en-US" altLang="ja-JP" sz="2000"/>
              <a:t>rhomm</a:t>
            </a:r>
            <a:r>
              <a:rPr lang="ja-JP" altLang="en-US" sz="2000"/>
              <a:t>。仕事関数を調べる。</a:t>
            </a:r>
            <a:endParaRPr lang="en-US" altLang="ja-JP" sz="2000"/>
          </a:p>
          <a:p>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35</a:t>
            </a:fld>
            <a:endParaRPr kumimoji="1" lang="ja-JP" altLang="en-US"/>
          </a:p>
        </p:txBody>
      </p:sp>
    </p:spTree>
    <p:extLst>
      <p:ext uri="{BB962C8B-B14F-4D97-AF65-F5344CB8AC3E}">
        <p14:creationId xmlns:p14="http://schemas.microsoft.com/office/powerpoint/2010/main" val="3932809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バンド図のデータ（</a:t>
            </a:r>
            <a:r>
              <a:rPr lang="en-US" altLang="ja-JP" sz="3200" dirty="0"/>
              <a:t>*.band)</a:t>
            </a:r>
            <a:endParaRPr lang="ja-JP" altLang="en-US" sz="3200" dirty="0"/>
          </a:p>
        </p:txBody>
      </p:sp>
      <p:sp>
        <p:nvSpPr>
          <p:cNvPr id="3" name="コンテンツ プレースホルダー 2"/>
          <p:cNvSpPr>
            <a:spLocks noGrp="1"/>
          </p:cNvSpPr>
          <p:nvPr>
            <p:ph idx="1"/>
          </p:nvPr>
        </p:nvSpPr>
        <p:spPr>
          <a:xfrm>
            <a:off x="457200" y="1830387"/>
            <a:ext cx="8229600" cy="4525963"/>
          </a:xfrm>
        </p:spPr>
        <p:txBody>
          <a:bodyPr>
            <a:normAutofit/>
          </a:bodyPr>
          <a:lstStyle/>
          <a:p>
            <a:r>
              <a:rPr lang="ja-JP" altLang="en-US" sz="2400"/>
              <a:t>厳密には</a:t>
            </a:r>
            <a:r>
              <a:rPr lang="ja-JP" altLang="en-US" sz="2400" b="1"/>
              <a:t>ブリュアンゾーン内を折れ線でトレースした時の固有値のデータ。</a:t>
            </a:r>
            <a:endParaRPr lang="en-US" altLang="ja-JP" sz="2400" b="1"/>
          </a:p>
          <a:p>
            <a:pPr lvl="1"/>
            <a:r>
              <a:rPr lang="en-US" altLang="ja-JP" sz="2000" b="1"/>
              <a:t>vbpef</a:t>
            </a:r>
            <a:r>
              <a:rPr lang="ja-JP" altLang="en-US" sz="2000" b="1"/>
              <a:t>によって、局所ポテンシャルを固定して計算する</a:t>
            </a:r>
            <a:endParaRPr lang="en-US" altLang="ja-JP" sz="2000" b="1"/>
          </a:p>
          <a:p>
            <a:pPr lvl="1"/>
            <a:r>
              <a:rPr lang="ja-JP" altLang="en-US" sz="2000" b="1"/>
              <a:t>同時に波動関数データ</a:t>
            </a:r>
            <a:r>
              <a:rPr lang="en-US" altLang="ja-JP" sz="2000" b="1"/>
              <a:t>(*.wfk)</a:t>
            </a:r>
            <a:r>
              <a:rPr lang="ja-JP" altLang="en-US" sz="2000" b="1"/>
              <a:t>や軌道の電荷密度データ</a:t>
            </a:r>
            <a:r>
              <a:rPr lang="en-US" altLang="ja-JP" sz="2000" b="1"/>
              <a:t>(*.rhok)</a:t>
            </a:r>
            <a:br>
              <a:rPr lang="en-US" altLang="ja-JP" sz="2000" b="1"/>
            </a:br>
            <a:r>
              <a:rPr lang="ja-JP" altLang="en-US" sz="2000" b="1"/>
              <a:t>を計算することもできる。</a:t>
            </a:r>
            <a:endParaRPr lang="en-US" altLang="ja-JP" sz="2000" b="1"/>
          </a:p>
          <a:p>
            <a:r>
              <a:rPr lang="en-US" altLang="ja-JP" sz="2400"/>
              <a:t>$ vbpef2gp-lsda –fexample example.band –e [EF]</a:t>
            </a:r>
            <a:br>
              <a:rPr lang="en-US" altLang="ja-JP" sz="2400"/>
            </a:br>
            <a:r>
              <a:rPr lang="ja-JP" altLang="en-US" sz="2400"/>
              <a:t>で描画のための</a:t>
            </a:r>
            <a:r>
              <a:rPr lang="en-US" altLang="ja-JP" sz="2400"/>
              <a:t>gnuplot</a:t>
            </a:r>
            <a:r>
              <a:rPr lang="ja-JP" altLang="en-US" sz="2400"/>
              <a:t>の入力データ</a:t>
            </a:r>
            <a:r>
              <a:rPr lang="en-US" altLang="ja-JP" sz="2400"/>
              <a:t>example.gp</a:t>
            </a:r>
            <a:r>
              <a:rPr lang="ja-JP" altLang="en-US" sz="2400"/>
              <a:t>ができる。</a:t>
            </a:r>
            <a:br>
              <a:rPr lang="en-US" altLang="ja-JP" sz="2400"/>
            </a:br>
            <a:r>
              <a:rPr lang="en-US" altLang="ja-JP" sz="2400"/>
              <a:t>[EF]</a:t>
            </a:r>
            <a:r>
              <a:rPr lang="ja-JP" altLang="en-US" sz="2400"/>
              <a:t>は</a:t>
            </a:r>
            <a:r>
              <a:rPr lang="en-US" altLang="ja-JP" sz="2400"/>
              <a:t>Fermi</a:t>
            </a:r>
            <a:r>
              <a:rPr lang="ja-JP" altLang="en-US" sz="2400"/>
              <a:t>エネルギーだが</a:t>
            </a:r>
            <a:r>
              <a:rPr lang="en-US" altLang="ja-JP" sz="2400"/>
              <a:t>eV</a:t>
            </a:r>
            <a:r>
              <a:rPr lang="ja-JP" altLang="en-US" sz="2400"/>
              <a:t>単位であることに注意。</a:t>
            </a:r>
            <a:endParaRPr lang="en-US" altLang="ja-JP" sz="240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36</a:t>
            </a:fld>
            <a:endParaRPr kumimoji="1" lang="ja-JP" altLang="en-US"/>
          </a:p>
        </p:txBody>
      </p:sp>
    </p:spTree>
    <p:extLst>
      <p:ext uri="{BB962C8B-B14F-4D97-AF65-F5344CB8AC3E}">
        <p14:creationId xmlns:p14="http://schemas.microsoft.com/office/powerpoint/2010/main" val="408552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（１）</a:t>
            </a:r>
            <a:endParaRPr kumimoji="1" lang="ja-JP" altLang="en-US" dirty="0"/>
          </a:p>
        </p:txBody>
      </p:sp>
      <p:sp>
        <p:nvSpPr>
          <p:cNvPr id="3" name="コンテンツ プレースホルダー 2"/>
          <p:cNvSpPr>
            <a:spLocks noGrp="1"/>
          </p:cNvSpPr>
          <p:nvPr>
            <p:ph idx="1"/>
          </p:nvPr>
        </p:nvSpPr>
        <p:spPr>
          <a:xfrm>
            <a:off x="457200" y="1501568"/>
            <a:ext cx="8686800" cy="5219907"/>
          </a:xfrm>
        </p:spPr>
        <p:txBody>
          <a:bodyPr>
            <a:normAutofit/>
          </a:bodyPr>
          <a:lstStyle/>
          <a:p>
            <a:r>
              <a:rPr lang="ja-JP" altLang="en-US" sz="2200" dirty="0"/>
              <a:t>テキスト</a:t>
            </a:r>
            <a:br>
              <a:rPr lang="en-US" altLang="ja-JP" sz="2200" dirty="0"/>
            </a:br>
            <a:r>
              <a:rPr lang="ja-JP" altLang="en-US" sz="1900" dirty="0"/>
              <a:t>付属文書</a:t>
            </a:r>
            <a:r>
              <a:rPr lang="en-US" altLang="ja-JP" sz="1900" dirty="0"/>
              <a:t> doc/example-</a:t>
            </a:r>
            <a:r>
              <a:rPr lang="en-US" altLang="ja-JP" sz="1900" dirty="0" err="1"/>
              <a:t>cu.tex</a:t>
            </a:r>
            <a:br>
              <a:rPr lang="en-US" altLang="ja-JP" sz="1900" dirty="0"/>
            </a:br>
            <a:endParaRPr lang="en-US" altLang="ja-JP" sz="1900" dirty="0"/>
          </a:p>
          <a:p>
            <a:r>
              <a:rPr lang="en-US" altLang="ja-JP" sz="2200" dirty="0"/>
              <a:t>Cu</a:t>
            </a:r>
            <a:r>
              <a:rPr lang="ja-JP" altLang="en-US" sz="2200" dirty="0"/>
              <a:t>のテスト用のディレクトリを作る。 </a:t>
            </a:r>
            <a:r>
              <a:rPr lang="en-US" altLang="ja-JP" sz="2200" dirty="0"/>
              <a:t>(</a:t>
            </a:r>
            <a:r>
              <a:rPr lang="ja-JP" altLang="en-US" sz="2200" dirty="0"/>
              <a:t>例</a:t>
            </a:r>
            <a:r>
              <a:rPr lang="en-US" altLang="ja-JP" sz="2200" dirty="0"/>
              <a:t>: $HOME/</a:t>
            </a:r>
            <a:r>
              <a:rPr lang="en-US" altLang="ja-JP" sz="2200" dirty="0" err="1"/>
              <a:t>xtapp</a:t>
            </a:r>
            <a:r>
              <a:rPr lang="en-US" altLang="ja-JP" sz="2200" dirty="0"/>
              <a:t>/cu)</a:t>
            </a:r>
            <a:br>
              <a:rPr lang="en-US" altLang="ja-JP" sz="2200" dirty="0"/>
            </a:br>
            <a:r>
              <a:rPr lang="en-US" altLang="ja-JP" sz="2200" dirty="0"/>
              <a:t>$ </a:t>
            </a:r>
            <a:r>
              <a:rPr lang="en-US" altLang="ja-JP" sz="2200" dirty="0" err="1"/>
              <a:t>mkdir</a:t>
            </a:r>
            <a:r>
              <a:rPr lang="en-US" altLang="ja-JP" sz="2200" dirty="0"/>
              <a:t> cu</a:t>
            </a:r>
          </a:p>
          <a:p>
            <a:r>
              <a:rPr lang="en-US" altLang="ja-JP" sz="2200" dirty="0"/>
              <a:t>cu</a:t>
            </a:r>
            <a:r>
              <a:rPr lang="ja-JP" altLang="en-US" sz="2200" dirty="0"/>
              <a:t>へ移動する。</a:t>
            </a:r>
            <a:r>
              <a:rPr lang="en-US" altLang="ja-JP" sz="2200" dirty="0"/>
              <a:t>(</a:t>
            </a:r>
            <a:r>
              <a:rPr lang="ja-JP" altLang="en-US" sz="2200" dirty="0"/>
              <a:t>例</a:t>
            </a:r>
            <a:r>
              <a:rPr lang="en-US" altLang="ja-JP" sz="2200" dirty="0"/>
              <a:t>: $HOME/</a:t>
            </a:r>
            <a:r>
              <a:rPr lang="en-US" altLang="ja-JP" sz="2200" dirty="0" err="1"/>
              <a:t>xtapp</a:t>
            </a:r>
            <a:r>
              <a:rPr lang="en-US" altLang="ja-JP" sz="2200" dirty="0"/>
              <a:t>/cu)</a:t>
            </a:r>
            <a:br>
              <a:rPr lang="en-US" altLang="ja-JP" sz="2200" dirty="0"/>
            </a:br>
            <a:r>
              <a:rPr lang="en-US" altLang="ja-JP" sz="2200" dirty="0"/>
              <a:t>$ cd cu</a:t>
            </a:r>
            <a:br>
              <a:rPr lang="en-US" altLang="ja-JP" sz="2200" dirty="0"/>
            </a:br>
            <a:endParaRPr lang="en-US" altLang="ja-JP" sz="2200" dirty="0"/>
          </a:p>
          <a:p>
            <a:r>
              <a:rPr lang="en-US" altLang="ja-JP" sz="2000" dirty="0"/>
              <a:t> </a:t>
            </a:r>
            <a:r>
              <a:rPr lang="en-US" altLang="ja-JP" sz="2000" dirty="0" err="1"/>
              <a:t>Pseudopotential</a:t>
            </a:r>
            <a:r>
              <a:rPr lang="en-US" altLang="ja-JP" sz="2000" dirty="0"/>
              <a:t> file </a:t>
            </a:r>
            <a:r>
              <a:rPr lang="ja-JP" altLang="en-US" sz="2000" dirty="0"/>
              <a:t>の用意</a:t>
            </a:r>
            <a:br>
              <a:rPr lang="en-US" altLang="ja-JP" sz="2000" dirty="0"/>
            </a:br>
            <a:r>
              <a:rPr lang="en-US" altLang="ja-JP" sz="2000" dirty="0"/>
              <a:t>$ </a:t>
            </a:r>
            <a:r>
              <a:rPr lang="en-US" altLang="ja-JP" sz="2000" dirty="0" err="1"/>
              <a:t>cp</a:t>
            </a:r>
            <a:r>
              <a:rPr lang="en-US" altLang="ja-JP" sz="2000" dirty="0"/>
              <a:t> $XTAPP_ROOT/PS/</a:t>
            </a:r>
            <a:r>
              <a:rPr lang="en-US" altLang="ja-JP" sz="2000" dirty="0" err="1"/>
              <a:t>ps</a:t>
            </a:r>
            <a:r>
              <a:rPr lang="en-US" altLang="ja-JP" sz="2000" dirty="0"/>
              <a:t>-Cu ./</a:t>
            </a:r>
            <a:r>
              <a:rPr lang="en-US" altLang="ja-JP" sz="2000" dirty="0" err="1"/>
              <a:t>ps</a:t>
            </a:r>
            <a:r>
              <a:rPr lang="en-US" altLang="ja-JP" sz="2000" dirty="0"/>
              <a:t>-Cu-</a:t>
            </a:r>
            <a:r>
              <a:rPr lang="en-US" altLang="ja-JP" sz="2000" dirty="0" err="1"/>
              <a:t>pbe</a:t>
            </a:r>
            <a:br>
              <a:rPr lang="en-US" altLang="ja-JP" sz="2000" dirty="0"/>
            </a:br>
            <a:r>
              <a:rPr lang="en-US" altLang="ja-JP" sz="2000" dirty="0"/>
              <a:t>$ </a:t>
            </a:r>
            <a:r>
              <a:rPr lang="en-US" altLang="ja-JP" sz="2000" dirty="0" err="1"/>
              <a:t>cp</a:t>
            </a:r>
            <a:r>
              <a:rPr lang="en-US" altLang="ja-JP" sz="2000" dirty="0"/>
              <a:t> $XTAPP_ROOT/PS/</a:t>
            </a:r>
            <a:r>
              <a:rPr lang="en-US" altLang="ja-JP" sz="2000" dirty="0" err="1"/>
              <a:t>ps-Cu.ichr</a:t>
            </a:r>
            <a:r>
              <a:rPr lang="en-US" altLang="ja-JP" sz="2000" dirty="0"/>
              <a:t> ./</a:t>
            </a:r>
            <a:r>
              <a:rPr lang="en-US" altLang="ja-JP" sz="2000" dirty="0" err="1"/>
              <a:t>ps</a:t>
            </a:r>
            <a:r>
              <a:rPr lang="en-US" altLang="ja-JP" sz="2000" dirty="0"/>
              <a:t>-Cu-</a:t>
            </a:r>
            <a:r>
              <a:rPr lang="en-US" altLang="ja-JP" sz="2000" dirty="0" err="1"/>
              <a:t>pbe.ichr</a:t>
            </a:r>
            <a:br>
              <a:rPr lang="en-US" altLang="ja-JP" sz="2000" dirty="0"/>
            </a:br>
            <a:r>
              <a:rPr lang="en-US" altLang="ja-JP" sz="2000" dirty="0"/>
              <a:t> </a:t>
            </a:r>
            <a:br>
              <a:rPr lang="en-US" altLang="ja-JP" sz="2000" dirty="0"/>
            </a:br>
            <a:r>
              <a:rPr lang="en-US" altLang="ja-JP" sz="2000" dirty="0"/>
              <a:t>input file (</a:t>
            </a:r>
            <a:r>
              <a:rPr lang="en-US" altLang="ja-JP" sz="2000" dirty="0" err="1"/>
              <a:t>cu.cg</a:t>
            </a:r>
            <a:r>
              <a:rPr lang="en-US" altLang="ja-JP" sz="2000" dirty="0"/>
              <a:t>) </a:t>
            </a:r>
            <a:r>
              <a:rPr lang="ja-JP" altLang="en-US" sz="2000" dirty="0"/>
              <a:t>書く（</a:t>
            </a:r>
            <a:r>
              <a:rPr lang="en-US" altLang="ja-JP" sz="2000" dirty="0"/>
              <a:t>sample</a:t>
            </a:r>
            <a:r>
              <a:rPr lang="ja-JP" altLang="en-US" sz="2000" dirty="0"/>
              <a:t>からコピーしても良い）</a:t>
            </a:r>
            <a:br>
              <a:rPr lang="en-US" altLang="ja-JP" sz="2000" dirty="0"/>
            </a:br>
            <a:r>
              <a:rPr lang="en-US" altLang="ja-JP" sz="2000" dirty="0"/>
              <a:t>$ </a:t>
            </a:r>
            <a:r>
              <a:rPr lang="en-US" altLang="ja-JP" sz="2000" dirty="0" err="1"/>
              <a:t>emacs</a:t>
            </a:r>
            <a:r>
              <a:rPr lang="en-US" altLang="ja-JP" sz="2000" dirty="0"/>
              <a:t> </a:t>
            </a:r>
            <a:r>
              <a:rPr lang="en-US" altLang="ja-JP" sz="2000" dirty="0" err="1"/>
              <a:t>cu.cg</a:t>
            </a:r>
            <a:br>
              <a:rPr lang="en-US" altLang="ja-JP" sz="2000" dirty="0"/>
            </a:br>
            <a:r>
              <a:rPr lang="en-US" altLang="ja-JP" sz="2000" dirty="0"/>
              <a:t>( $ </a:t>
            </a:r>
            <a:r>
              <a:rPr lang="en-US" altLang="ja-JP" sz="2000" dirty="0" err="1">
                <a:solidFill>
                  <a:srgbClr val="0000FF"/>
                </a:solidFill>
              </a:rPr>
              <a:t>cp</a:t>
            </a:r>
            <a:r>
              <a:rPr lang="en-US" altLang="ja-JP" sz="2000" dirty="0">
                <a:solidFill>
                  <a:srgbClr val="0000FF"/>
                </a:solidFill>
              </a:rPr>
              <a:t> $XTAPP_ROOT/sample/example-cu/</a:t>
            </a:r>
            <a:r>
              <a:rPr lang="en-US" altLang="ja-JP" sz="2000" dirty="0" err="1">
                <a:solidFill>
                  <a:srgbClr val="0000FF"/>
                </a:solidFill>
              </a:rPr>
              <a:t>cu.cg</a:t>
            </a:r>
            <a:r>
              <a:rPr lang="en-US" altLang="ja-JP" sz="2000" dirty="0">
                <a:solidFill>
                  <a:srgbClr val="0000FF"/>
                </a:solidFill>
              </a:rPr>
              <a:t> ./ </a:t>
            </a:r>
            <a:r>
              <a:rPr lang="en-US" altLang="ja-JP" sz="2000" dirty="0"/>
              <a:t>)</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37</a:t>
            </a:fld>
            <a:endParaRPr kumimoji="1" lang="ja-JP" altLang="en-US"/>
          </a:p>
        </p:txBody>
      </p:sp>
    </p:spTree>
    <p:extLst>
      <p:ext uri="{BB962C8B-B14F-4D97-AF65-F5344CB8AC3E}">
        <p14:creationId xmlns:p14="http://schemas.microsoft.com/office/powerpoint/2010/main" val="3795466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147"/>
            <a:ext cx="8229600" cy="751912"/>
          </a:xfrm>
        </p:spPr>
        <p:txBody>
          <a:bodyPr>
            <a:normAutofit/>
          </a:bodyPr>
          <a:lstStyle/>
          <a:p>
            <a:r>
              <a:rPr lang="en-US" altLang="ja-JP" dirty="0">
                <a:solidFill>
                  <a:schemeClr val="accent1">
                    <a:lumMod val="50000"/>
                  </a:schemeClr>
                </a:solidFill>
              </a:rPr>
              <a:t>Tutorial Cu</a:t>
            </a:r>
            <a:r>
              <a:rPr lang="ja-JP" altLang="en-US" dirty="0">
                <a:solidFill>
                  <a:schemeClr val="accent1">
                    <a:lumMod val="50000"/>
                  </a:schemeClr>
                </a:solidFill>
              </a:rPr>
              <a:t>（２）</a:t>
            </a:r>
            <a:endParaRPr kumimoji="1" lang="ja-JP" altLang="en-US" dirty="0"/>
          </a:p>
        </p:txBody>
      </p:sp>
      <p:sp>
        <p:nvSpPr>
          <p:cNvPr id="3" name="コンテンツ プレースホルダー 2"/>
          <p:cNvSpPr>
            <a:spLocks noGrp="1"/>
          </p:cNvSpPr>
          <p:nvPr>
            <p:ph idx="1"/>
          </p:nvPr>
        </p:nvSpPr>
        <p:spPr>
          <a:xfrm>
            <a:off x="457200" y="777059"/>
            <a:ext cx="8229600" cy="5573283"/>
          </a:xfrm>
          <a:ln>
            <a:solidFill>
              <a:schemeClr val="tx1"/>
            </a:solidFill>
          </a:ln>
        </p:spPr>
        <p:txBody>
          <a:bodyPr numCol="2">
            <a:noAutofit/>
          </a:bodyPr>
          <a:lstStyle/>
          <a:p>
            <a:pPr marL="0" indent="0">
              <a:buNone/>
            </a:pPr>
            <a:r>
              <a:rPr lang="en-US" altLang="ja-JP" sz="1600" dirty="0"/>
              <a:t># file map data</a:t>
            </a:r>
          </a:p>
          <a:p>
            <a:pPr marL="0" indent="0">
              <a:buNone/>
            </a:pPr>
            <a:r>
              <a:rPr lang="en-US" altLang="ja-JP" sz="1600" dirty="0"/>
              <a:t>&amp;</a:t>
            </a:r>
            <a:r>
              <a:rPr lang="en-US" altLang="ja-JP" sz="1600" dirty="0" err="1"/>
              <a:t>filemap</a:t>
            </a:r>
            <a:endParaRPr lang="en-US" altLang="ja-JP" sz="1600" dirty="0"/>
          </a:p>
          <a:p>
            <a:pPr marL="0" indent="0">
              <a:buNone/>
            </a:pPr>
            <a:r>
              <a:rPr lang="en-US" altLang="ja-JP" sz="1600" dirty="0" err="1"/>
              <a:t>basename</a:t>
            </a:r>
            <a:r>
              <a:rPr lang="en-US" altLang="ja-JP" sz="1600" dirty="0"/>
              <a:t> = 'cu',</a:t>
            </a:r>
          </a:p>
          <a:p>
            <a:pPr marL="0" indent="0">
              <a:buNone/>
            </a:pPr>
            <a:r>
              <a:rPr lang="en-US" altLang="ja-JP" sz="1600" dirty="0" err="1"/>
              <a:t>number_PP_file</a:t>
            </a:r>
            <a:r>
              <a:rPr lang="en-US" altLang="ja-JP" sz="1600" dirty="0"/>
              <a:t> = 1</a:t>
            </a:r>
          </a:p>
          <a:p>
            <a:pPr marL="0" indent="0">
              <a:buNone/>
            </a:pPr>
            <a:r>
              <a:rPr lang="en-US" altLang="ja-JP" sz="1600" dirty="0"/>
              <a:t>/</a:t>
            </a:r>
          </a:p>
          <a:p>
            <a:pPr marL="0" indent="0">
              <a:buNone/>
            </a:pPr>
            <a:r>
              <a:rPr lang="en-US" altLang="ja-JP" sz="1600" dirty="0" err="1"/>
              <a:t>ps</a:t>
            </a:r>
            <a:r>
              <a:rPr lang="en-US" altLang="ja-JP" sz="1600" dirty="0"/>
              <a:t>-Cu-</a:t>
            </a:r>
            <a:r>
              <a:rPr lang="en-US" altLang="ja-JP" sz="1600" dirty="0" err="1"/>
              <a:t>pbe</a:t>
            </a:r>
            <a:r>
              <a:rPr lang="en-US" altLang="ja-JP" sz="1600" dirty="0"/>
              <a:t> </a:t>
            </a:r>
            <a:r>
              <a:rPr lang="en-US" altLang="ja-JP" sz="1600" dirty="0" err="1"/>
              <a:t>ps</a:t>
            </a:r>
            <a:r>
              <a:rPr lang="en-US" altLang="ja-JP" sz="1600" dirty="0"/>
              <a:t>-Cu-</a:t>
            </a:r>
            <a:r>
              <a:rPr lang="en-US" altLang="ja-JP" sz="1600" dirty="0" err="1"/>
              <a:t>pbe.ichr</a:t>
            </a:r>
            <a:endParaRPr lang="en-US" altLang="ja-JP" sz="1600" dirty="0"/>
          </a:p>
          <a:p>
            <a:pPr marL="0" indent="0">
              <a:buNone/>
            </a:pPr>
            <a:endParaRPr lang="en-US" altLang="ja-JP" sz="1600" dirty="0"/>
          </a:p>
          <a:p>
            <a:pPr marL="0" indent="0">
              <a:buNone/>
            </a:pPr>
            <a:r>
              <a:rPr lang="en-US" altLang="ja-JP" sz="1600" dirty="0"/>
              <a:t># main data</a:t>
            </a:r>
          </a:p>
          <a:p>
            <a:pPr marL="0" indent="0">
              <a:buNone/>
            </a:pPr>
            <a:r>
              <a:rPr lang="en-US" altLang="ja-JP" sz="1600" dirty="0"/>
              <a:t>&amp;</a:t>
            </a:r>
            <a:r>
              <a:rPr lang="en-US" altLang="ja-JP" sz="1600" dirty="0" err="1"/>
              <a:t>tappinput</a:t>
            </a:r>
            <a:endParaRPr lang="en-US" altLang="ja-JP" sz="1600" dirty="0"/>
          </a:p>
          <a:p>
            <a:pPr marL="0" indent="0">
              <a:buNone/>
            </a:pPr>
            <a:r>
              <a:rPr lang="en-US" altLang="ja-JP" sz="1600" dirty="0" err="1"/>
              <a:t>lattice_factor</a:t>
            </a:r>
            <a:r>
              <a:rPr lang="en-US" altLang="ja-JP" sz="1600" dirty="0"/>
              <a:t> = 6.90772,</a:t>
            </a:r>
          </a:p>
          <a:p>
            <a:pPr marL="0" indent="0">
              <a:buNone/>
            </a:pPr>
            <a:r>
              <a:rPr lang="en-US" altLang="ja-JP" sz="1600" dirty="0" err="1"/>
              <a:t>lattice_list</a:t>
            </a:r>
            <a:r>
              <a:rPr lang="en-US" altLang="ja-JP" sz="1600" dirty="0"/>
              <a:t> = 0.5,  0.5,  0.0,</a:t>
            </a:r>
          </a:p>
          <a:p>
            <a:pPr marL="0" indent="0">
              <a:buNone/>
            </a:pPr>
            <a:r>
              <a:rPr lang="en-US" altLang="ja-JP" sz="1600" dirty="0"/>
              <a:t>               0.5,  0.0,  0.5,</a:t>
            </a:r>
          </a:p>
          <a:p>
            <a:pPr marL="0" indent="0">
              <a:buNone/>
            </a:pPr>
            <a:r>
              <a:rPr lang="en-US" altLang="ja-JP" sz="1600" dirty="0"/>
              <a:t>               0.0,  0.5,  0.5,</a:t>
            </a:r>
          </a:p>
          <a:p>
            <a:pPr marL="0" indent="0">
              <a:buNone/>
            </a:pPr>
            <a:r>
              <a:rPr lang="en-US" altLang="ja-JP" sz="1600" dirty="0" err="1"/>
              <a:t>cutoff_wave_function</a:t>
            </a:r>
            <a:r>
              <a:rPr lang="en-US" altLang="ja-JP" sz="1600" dirty="0"/>
              <a:t> = 7.0,</a:t>
            </a:r>
          </a:p>
          <a:p>
            <a:pPr marL="0" indent="0">
              <a:buNone/>
            </a:pPr>
            <a:r>
              <a:rPr lang="en-US" altLang="ja-JP" sz="1600" dirty="0" err="1"/>
              <a:t>number_element</a:t>
            </a:r>
            <a:r>
              <a:rPr lang="en-US" altLang="ja-JP" sz="1600" dirty="0"/>
              <a:t> = 1,</a:t>
            </a:r>
          </a:p>
          <a:p>
            <a:pPr marL="0" indent="0">
              <a:buNone/>
            </a:pPr>
            <a:r>
              <a:rPr lang="en-US" altLang="ja-JP" sz="1600" dirty="0" err="1"/>
              <a:t>number_atom</a:t>
            </a:r>
            <a:r>
              <a:rPr lang="en-US" altLang="ja-JP" sz="1600" dirty="0"/>
              <a:t> = 1,</a:t>
            </a:r>
          </a:p>
          <a:p>
            <a:pPr marL="0" indent="0">
              <a:buNone/>
            </a:pPr>
            <a:r>
              <a:rPr lang="en-US" altLang="ja-JP" sz="1600" dirty="0" err="1"/>
              <a:t>number_band</a:t>
            </a:r>
            <a:r>
              <a:rPr lang="en-US" altLang="ja-JP" sz="1600" dirty="0"/>
              <a:t> = 12,</a:t>
            </a:r>
          </a:p>
          <a:p>
            <a:pPr marL="0" indent="0">
              <a:buNone/>
            </a:pPr>
            <a:r>
              <a:rPr lang="en-US" altLang="ja-JP" sz="1600" dirty="0" err="1"/>
              <a:t>store_wfn</a:t>
            </a:r>
            <a:r>
              <a:rPr lang="en-US" altLang="ja-JP" sz="1600" dirty="0"/>
              <a:t> = 1, ! </a:t>
            </a:r>
            <a:r>
              <a:rPr lang="ja-JP" altLang="en-US" sz="1600" dirty="0"/>
              <a:t>波動関数を保存</a:t>
            </a:r>
            <a:endParaRPr lang="en-US" altLang="ja-JP" sz="1600" dirty="0"/>
          </a:p>
          <a:p>
            <a:pPr marL="0" indent="0">
              <a:buNone/>
            </a:pPr>
            <a:r>
              <a:rPr lang="en-US" altLang="ja-JP" sz="1600" dirty="0" err="1"/>
              <a:t>initial_lpt</a:t>
            </a:r>
            <a:r>
              <a:rPr lang="en-US" altLang="ja-JP" sz="1600" dirty="0"/>
              <a:t> = 2, ! (*) </a:t>
            </a:r>
          </a:p>
          <a:p>
            <a:pPr marL="0" indent="0">
              <a:buNone/>
            </a:pPr>
            <a:r>
              <a:rPr lang="en-US" altLang="ja-JP" sz="1600" dirty="0"/>
              <a:t>scf_number_iter_1st = 40,</a:t>
            </a:r>
          </a:p>
          <a:p>
            <a:pPr marL="0" indent="0">
              <a:buNone/>
            </a:pPr>
            <a:r>
              <a:rPr lang="en-US" altLang="ja-JP" sz="1600" dirty="0" err="1"/>
              <a:t>scf_number_iter</a:t>
            </a:r>
            <a:r>
              <a:rPr lang="en-US" altLang="ja-JP" sz="1600" dirty="0"/>
              <a:t> = 40,</a:t>
            </a:r>
          </a:p>
          <a:p>
            <a:pPr marL="0" indent="0">
              <a:buNone/>
            </a:pPr>
            <a:r>
              <a:rPr lang="en-US" altLang="ja-JP" sz="1600" dirty="0" err="1"/>
              <a:t>xc_type</a:t>
            </a:r>
            <a:r>
              <a:rPr lang="en-US" altLang="ja-JP" sz="1600" dirty="0"/>
              <a:t> = ‘PBE’,</a:t>
            </a:r>
          </a:p>
          <a:p>
            <a:pPr marL="0" indent="0">
              <a:buNone/>
            </a:pPr>
            <a:r>
              <a:rPr lang="en-US" altLang="ja-JP" sz="1600" dirty="0" err="1"/>
              <a:t>control_uptime</a:t>
            </a:r>
            <a:r>
              <a:rPr lang="en-US" altLang="ja-JP" sz="1600" dirty="0"/>
              <a:t> = 7200.0</a:t>
            </a:r>
          </a:p>
          <a:p>
            <a:pPr marL="0" indent="0">
              <a:buNone/>
            </a:pPr>
            <a:endParaRPr lang="en-US" altLang="ja-JP" sz="1600" dirty="0"/>
          </a:p>
          <a:p>
            <a:pPr marL="0" indent="0">
              <a:buNone/>
            </a:pPr>
            <a:r>
              <a:rPr lang="cs-CZ" altLang="ja-JP" sz="1600" dirty="0"/>
              <a:t># atom data</a:t>
            </a:r>
          </a:p>
          <a:p>
            <a:pPr marL="0" lvl="0" indent="0">
              <a:spcBef>
                <a:spcPts val="0"/>
              </a:spcBef>
              <a:buNone/>
            </a:pPr>
            <a:r>
              <a:rPr lang="cs-CZ" altLang="ja-JP" sz="1600" dirty="0"/>
              <a:t> 11  29 </a:t>
            </a:r>
            <a:r>
              <a:rPr lang="en-US" altLang="ja-JP" sz="1800" dirty="0"/>
              <a:t>! </a:t>
            </a:r>
            <a:r>
              <a:rPr lang="ja-JP" altLang="en-US" sz="1400" dirty="0">
                <a:solidFill>
                  <a:srgbClr val="FF0000"/>
                </a:solidFill>
              </a:rPr>
              <a:t>価電子数、原子番号</a:t>
            </a:r>
            <a:endParaRPr lang="en-US" altLang="ja-JP" sz="1400" dirty="0">
              <a:solidFill>
                <a:srgbClr val="FF0000"/>
              </a:solidFill>
            </a:endParaRPr>
          </a:p>
          <a:p>
            <a:pPr marL="0" lvl="0" indent="0">
              <a:spcBef>
                <a:spcPts val="0"/>
              </a:spcBef>
              <a:buNone/>
            </a:pPr>
            <a:r>
              <a:rPr lang="cs-CZ" altLang="ja-JP" sz="1600" dirty="0"/>
              <a:t> 1   0.0  0.0  0.0</a:t>
            </a:r>
            <a:r>
              <a:rPr lang="ja-JP" altLang="en-US" sz="1600" dirty="0"/>
              <a:t> </a:t>
            </a:r>
            <a:r>
              <a:rPr lang="en-US" altLang="ja-JP" sz="1600" dirty="0"/>
              <a:t>! </a:t>
            </a:r>
            <a:r>
              <a:rPr lang="ja-JP" altLang="en-US" sz="1400" dirty="0">
                <a:solidFill>
                  <a:srgbClr val="FF0000"/>
                </a:solidFill>
              </a:rPr>
              <a:t>原子座標（セル座標系）</a:t>
            </a:r>
            <a:br>
              <a:rPr lang="cs-CZ" altLang="ja-JP" sz="1600" dirty="0"/>
            </a:br>
            <a:br>
              <a:rPr lang="cs-CZ" altLang="ja-JP" sz="1600" dirty="0"/>
            </a:br>
            <a:r>
              <a:rPr lang="en-US" altLang="ja-JP" sz="1600" dirty="0"/>
              <a:t># k-points data</a:t>
            </a:r>
          </a:p>
          <a:p>
            <a:pPr marL="0" indent="0">
              <a:buNone/>
            </a:pPr>
            <a:r>
              <a:rPr lang="en-US" altLang="ja-JP" sz="1600" dirty="0"/>
              <a:t>&amp;</a:t>
            </a:r>
            <a:r>
              <a:rPr lang="en-US" altLang="ja-JP" sz="1600" dirty="0" err="1"/>
              <a:t>smpl_kpt</a:t>
            </a:r>
            <a:endParaRPr lang="en-US" altLang="ja-JP" sz="1600" dirty="0"/>
          </a:p>
          <a:p>
            <a:pPr marL="0" indent="0">
              <a:buNone/>
            </a:pPr>
            <a:r>
              <a:rPr lang="en-US" altLang="ja-JP" sz="1600" dirty="0" err="1"/>
              <a:t>dos_mode</a:t>
            </a:r>
            <a:r>
              <a:rPr lang="en-US" altLang="ja-JP" sz="1600" dirty="0"/>
              <a:t> = 'COS',</a:t>
            </a:r>
          </a:p>
          <a:p>
            <a:pPr marL="0" indent="0">
              <a:buNone/>
            </a:pPr>
            <a:r>
              <a:rPr lang="en-US" altLang="ja-JP" sz="1600" dirty="0" err="1"/>
              <a:t>dos_mesh</a:t>
            </a:r>
            <a:r>
              <a:rPr lang="en-US" altLang="ja-JP" sz="1600" dirty="0"/>
              <a:t> = </a:t>
            </a:r>
            <a:r>
              <a:rPr lang="en-US" altLang="ja-JP" sz="1600" dirty="0">
                <a:solidFill>
                  <a:srgbClr val="FF0000"/>
                </a:solidFill>
              </a:rPr>
              <a:t>8, 8, 8, ! </a:t>
            </a:r>
            <a:r>
              <a:rPr lang="ja-JP" altLang="en-US" sz="1400" dirty="0">
                <a:solidFill>
                  <a:srgbClr val="FF0000"/>
                </a:solidFill>
              </a:rPr>
              <a:t>計算を簡略化</a:t>
            </a:r>
            <a:endParaRPr lang="en-US" altLang="ja-JP" sz="1400" dirty="0">
              <a:solidFill>
                <a:srgbClr val="FF0000"/>
              </a:solidFill>
            </a:endParaRPr>
          </a:p>
          <a:p>
            <a:pPr marL="0" indent="0">
              <a:buNone/>
            </a:pPr>
            <a:r>
              <a:rPr lang="en-US" altLang="ja-JP" sz="1600" dirty="0" err="1"/>
              <a:t>bz_mesh</a:t>
            </a:r>
            <a:r>
              <a:rPr lang="en-US" altLang="ja-JP" sz="1600" dirty="0"/>
              <a:t> = 32,</a:t>
            </a:r>
          </a:p>
          <a:p>
            <a:pPr marL="0" indent="0">
              <a:buNone/>
            </a:pPr>
            <a:r>
              <a:rPr lang="en-US" altLang="ja-JP" sz="1600" dirty="0" err="1"/>
              <a:t>bz_number_tile</a:t>
            </a:r>
            <a:r>
              <a:rPr lang="en-US" altLang="ja-JP" sz="1600" dirty="0"/>
              <a:t> = 1</a:t>
            </a:r>
          </a:p>
          <a:p>
            <a:pPr marL="0" indent="0">
              <a:buNone/>
            </a:pPr>
            <a:r>
              <a:rPr lang="en-US" altLang="ja-JP" sz="1600" dirty="0"/>
              <a:t>/</a:t>
            </a:r>
          </a:p>
          <a:p>
            <a:pPr marL="0" indent="0">
              <a:buNone/>
            </a:pPr>
            <a:r>
              <a:rPr lang="en-US" altLang="ja-JP" sz="1600" dirty="0"/>
              <a:t>    </a:t>
            </a:r>
            <a:r>
              <a:rPr lang="en-US" altLang="ja-JP" sz="1600" dirty="0">
                <a:solidFill>
                  <a:srgbClr val="FF0000"/>
                </a:solidFill>
              </a:rPr>
              <a:t>16    16    16 ! </a:t>
            </a:r>
            <a:r>
              <a:rPr lang="en-US" altLang="ja-JP" sz="1400" dirty="0">
                <a:solidFill>
                  <a:srgbClr val="FF0000"/>
                </a:solidFill>
              </a:rPr>
              <a:t>tetrahedron</a:t>
            </a:r>
            <a:r>
              <a:rPr lang="ja-JP" altLang="en-US" sz="1400" dirty="0">
                <a:solidFill>
                  <a:srgbClr val="FF0000"/>
                </a:solidFill>
              </a:rPr>
              <a:t>を使うための設定</a:t>
            </a:r>
            <a:endParaRPr lang="en-US" altLang="ja-JP" sz="1400" dirty="0">
              <a:solidFill>
                <a:srgbClr val="FF0000"/>
              </a:solidFill>
            </a:endParaRPr>
          </a:p>
          <a:p>
            <a:pPr marL="0" indent="0">
              <a:buNone/>
            </a:pPr>
            <a:r>
              <a:rPr lang="en-US" altLang="ja-JP" sz="1600" dirty="0"/>
              <a:t>     2     2     2</a:t>
            </a:r>
            <a:endParaRPr lang="cs-CZ"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38</a:t>
            </a:fld>
            <a:endParaRPr kumimoji="1" lang="ja-JP" altLang="en-US" dirty="0"/>
          </a:p>
        </p:txBody>
      </p:sp>
      <p:sp>
        <p:nvSpPr>
          <p:cNvPr id="7" name="テキスト ボックス 6"/>
          <p:cNvSpPr txBox="1"/>
          <p:nvPr/>
        </p:nvSpPr>
        <p:spPr>
          <a:xfrm>
            <a:off x="6553200" y="5704011"/>
            <a:ext cx="2130463" cy="646331"/>
          </a:xfrm>
          <a:prstGeom prst="rect">
            <a:avLst/>
          </a:prstGeom>
          <a:noFill/>
        </p:spPr>
        <p:txBody>
          <a:bodyPr wrap="square" rtlCol="0">
            <a:spAutoFit/>
          </a:bodyPr>
          <a:lstStyle/>
          <a:p>
            <a:r>
              <a:rPr lang="ja-JP" altLang="en-US" dirty="0">
                <a:solidFill>
                  <a:srgbClr val="FF6600"/>
                </a:solidFill>
              </a:rPr>
              <a:t>セクションは任意の順番で書ける</a:t>
            </a:r>
            <a:endParaRPr lang="en-US" altLang="ja-JP" dirty="0">
              <a:solidFill>
                <a:srgbClr val="FF6600"/>
              </a:solidFill>
            </a:endParaRPr>
          </a:p>
        </p:txBody>
      </p:sp>
      <p:sp>
        <p:nvSpPr>
          <p:cNvPr id="6" name="テキスト ボックス 5"/>
          <p:cNvSpPr txBox="1"/>
          <p:nvPr/>
        </p:nvSpPr>
        <p:spPr>
          <a:xfrm>
            <a:off x="457200" y="6450943"/>
            <a:ext cx="5662705" cy="369332"/>
          </a:xfrm>
          <a:prstGeom prst="rect">
            <a:avLst/>
          </a:prstGeom>
          <a:noFill/>
        </p:spPr>
        <p:txBody>
          <a:bodyPr wrap="square" rtlCol="0">
            <a:spAutoFit/>
          </a:bodyPr>
          <a:lstStyle/>
          <a:p>
            <a:r>
              <a:rPr kumimoji="1" lang="en-US" altLang="ja-JP" dirty="0"/>
              <a:t>(*)</a:t>
            </a:r>
            <a:r>
              <a:rPr kumimoji="1" lang="ja-JP" altLang="en-US" dirty="0"/>
              <a:t>原子電荷データから初期ローカルポテンシャルを生成</a:t>
            </a:r>
          </a:p>
        </p:txBody>
      </p:sp>
    </p:spTree>
    <p:extLst>
      <p:ext uri="{BB962C8B-B14F-4D97-AF65-F5344CB8AC3E}">
        <p14:creationId xmlns:p14="http://schemas.microsoft.com/office/powerpoint/2010/main" val="3396094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（３）</a:t>
            </a:r>
            <a:endParaRPr kumimoji="1" lang="ja-JP" altLang="en-US" dirty="0"/>
          </a:p>
        </p:txBody>
      </p:sp>
      <p:sp>
        <p:nvSpPr>
          <p:cNvPr id="3" name="コンテンツ プレースホルダー 2"/>
          <p:cNvSpPr>
            <a:spLocks noGrp="1"/>
          </p:cNvSpPr>
          <p:nvPr>
            <p:ph idx="1"/>
          </p:nvPr>
        </p:nvSpPr>
        <p:spPr>
          <a:xfrm>
            <a:off x="457200" y="1726475"/>
            <a:ext cx="8229600" cy="4398925"/>
          </a:xfrm>
        </p:spPr>
        <p:txBody>
          <a:bodyPr>
            <a:noAutofit/>
          </a:bodyPr>
          <a:lstStyle/>
          <a:p>
            <a:pPr>
              <a:lnSpc>
                <a:spcPct val="150000"/>
              </a:lnSpc>
            </a:pPr>
            <a:r>
              <a:rPr lang="ja-JP" altLang="en-US" sz="2000" dirty="0"/>
              <a:t>計算対象の対称性を与えたい</a:t>
            </a:r>
            <a:endParaRPr lang="en-US" altLang="ja-JP" sz="2000" dirty="0"/>
          </a:p>
          <a:p>
            <a:pPr lvl="1">
              <a:lnSpc>
                <a:spcPct val="120000"/>
              </a:lnSpc>
            </a:pPr>
            <a:r>
              <a:rPr lang="ja-JP" altLang="en-US" sz="1600" dirty="0"/>
              <a:t>計算対象の系に対称性があるならば、計算量を削減できる。</a:t>
            </a:r>
            <a:endParaRPr lang="en-US" altLang="ja-JP" sz="1600" dirty="0"/>
          </a:p>
          <a:p>
            <a:pPr lvl="1">
              <a:lnSpc>
                <a:spcPct val="120000"/>
              </a:lnSpc>
            </a:pPr>
            <a:r>
              <a:rPr lang="ja-JP" altLang="en-US" sz="1600" dirty="0"/>
              <a:t>対称性で電子状態計算を束縛すると計算の収束性が良くなる。</a:t>
            </a:r>
            <a:endParaRPr lang="en-US" altLang="ja-JP" sz="1600" dirty="0"/>
          </a:p>
          <a:p>
            <a:pPr>
              <a:lnSpc>
                <a:spcPct val="120000"/>
              </a:lnSpc>
            </a:pPr>
            <a:r>
              <a:rPr lang="ja-JP" altLang="en-US" sz="2000" dirty="0"/>
              <a:t>対称操作のリストの取得</a:t>
            </a:r>
            <a:endParaRPr lang="en-US" altLang="ja-JP" sz="2000" dirty="0"/>
          </a:p>
          <a:p>
            <a:pPr lvl="1">
              <a:lnSpc>
                <a:spcPct val="150000"/>
              </a:lnSpc>
            </a:pPr>
            <a:r>
              <a:rPr lang="ja-JP" altLang="en-US" sz="1600" dirty="0"/>
              <a:t>データベースで調べる。</a:t>
            </a:r>
            <a:r>
              <a:rPr lang="en-US" altLang="ja-JP" sz="1600" dirty="0"/>
              <a:t>Crystallography Open Database</a:t>
            </a:r>
            <a:r>
              <a:rPr lang="ja-JP" altLang="en-US" sz="1600" dirty="0"/>
              <a:t>など。</a:t>
            </a:r>
            <a:br>
              <a:rPr lang="en-US" altLang="ja-JP" sz="1600" dirty="0"/>
            </a:br>
            <a:r>
              <a:rPr lang="en-US" altLang="ja-JP" sz="1600" dirty="0"/>
              <a:t> </a:t>
            </a:r>
            <a:r>
              <a:rPr lang="ja-JP" altLang="en-US" sz="1600" dirty="0"/>
              <a:t>今回はこちらのケース。</a:t>
            </a:r>
            <a:r>
              <a:rPr lang="en-US" altLang="ja-JP" sz="1600" dirty="0" err="1"/>
              <a:t>cif</a:t>
            </a:r>
            <a:r>
              <a:rPr lang="ja-JP" altLang="en-US" sz="1600" dirty="0"/>
              <a:t>ファイルの中にしばしばデータが入っている。</a:t>
            </a:r>
            <a:br>
              <a:rPr lang="en-US" altLang="ja-JP" sz="1600" dirty="0"/>
            </a:br>
            <a:r>
              <a:rPr lang="en-US" altLang="ja-JP" sz="1600" dirty="0"/>
              <a:t>Bilbao crystallographic server</a:t>
            </a:r>
            <a:r>
              <a:rPr lang="ja-JP" altLang="en-US" sz="1600" dirty="0"/>
              <a:t>で調べることもできる。</a:t>
            </a:r>
            <a:r>
              <a:rPr lang="en-US" altLang="ja-JP" sz="1600" dirty="0"/>
              <a:t>(general position</a:t>
            </a:r>
            <a:r>
              <a:rPr lang="ja-JP" altLang="en-US" sz="1600" dirty="0"/>
              <a:t>を調べる</a:t>
            </a:r>
            <a:r>
              <a:rPr lang="en-US" altLang="ja-JP" sz="1600" dirty="0"/>
              <a:t>)</a:t>
            </a:r>
          </a:p>
          <a:p>
            <a:pPr lvl="1">
              <a:lnSpc>
                <a:spcPct val="150000"/>
              </a:lnSpc>
            </a:pPr>
            <a:r>
              <a:rPr lang="ja-JP" altLang="en-US" sz="1600" dirty="0"/>
              <a:t>原子座標から推測する。ツールを使う。</a:t>
            </a:r>
            <a:br>
              <a:rPr lang="en-US" altLang="ja-JP" sz="1600" dirty="0"/>
            </a:br>
            <a:r>
              <a:rPr lang="en-US" altLang="ja-JP" sz="1600" dirty="0"/>
              <a:t>TAPIOCA: GUI</a:t>
            </a:r>
            <a:r>
              <a:rPr lang="ja-JP" altLang="en-US" sz="1600" dirty="0"/>
              <a:t>による入力支援ツール。</a:t>
            </a:r>
            <a:r>
              <a:rPr lang="en-US" altLang="ja-JP" sz="1600" dirty="0" err="1"/>
              <a:t>MateriApps</a:t>
            </a:r>
            <a:r>
              <a:rPr lang="ja-JP" altLang="en-US" sz="1600" dirty="0"/>
              <a:t>にある。</a:t>
            </a:r>
            <a:br>
              <a:rPr lang="en-US" altLang="ja-JP" sz="1600" dirty="0"/>
            </a:br>
            <a:r>
              <a:rPr lang="en-US" altLang="ja-JP" sz="1600" dirty="0"/>
              <a:t>FINDSYM</a:t>
            </a:r>
            <a:r>
              <a:rPr lang="ja-JP" altLang="en-US" sz="1600" dirty="0"/>
              <a:t>: 対称性を計算してくれる</a:t>
            </a:r>
            <a:r>
              <a:rPr lang="en-US" altLang="ja-JP" sz="1600" dirty="0"/>
              <a:t>web</a:t>
            </a:r>
            <a:r>
              <a:rPr lang="ja-JP" altLang="en-US" sz="1600" dirty="0"/>
              <a:t>サイト。</a:t>
            </a:r>
            <a:br>
              <a:rPr lang="en-US" altLang="ja-JP" sz="1600" dirty="0"/>
            </a:br>
            <a:r>
              <a:rPr lang="en-US" altLang="ja-JP" sz="1600" dirty="0" err="1"/>
              <a:t>phonopy</a:t>
            </a:r>
            <a:r>
              <a:rPr lang="en-US" altLang="ja-JP" sz="1600" dirty="0"/>
              <a:t>: </a:t>
            </a:r>
            <a:r>
              <a:rPr lang="ja-JP" altLang="en-US" sz="1600" dirty="0"/>
              <a:t>凍結フォノン法によるフォノン計算のコードだがその中にツールがある。</a:t>
            </a:r>
            <a:endParaRPr lang="en-US"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39</a:t>
            </a:fld>
            <a:endParaRPr kumimoji="1" lang="ja-JP" altLang="en-US" dirty="0"/>
          </a:p>
        </p:txBody>
      </p:sp>
    </p:spTree>
    <p:extLst>
      <p:ext uri="{BB962C8B-B14F-4D97-AF65-F5344CB8AC3E}">
        <p14:creationId xmlns:p14="http://schemas.microsoft.com/office/powerpoint/2010/main" val="68358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xTAPP</a:t>
            </a:r>
            <a:r>
              <a:rPr kumimoji="1" lang="ja-JP" altLang="en-US" dirty="0"/>
              <a:t>の実行ファイル（１）</a:t>
            </a:r>
          </a:p>
        </p:txBody>
      </p:sp>
      <p:sp>
        <p:nvSpPr>
          <p:cNvPr id="3" name="コンテンツ プレースホルダー 2"/>
          <p:cNvSpPr>
            <a:spLocks noGrp="1"/>
          </p:cNvSpPr>
          <p:nvPr>
            <p:ph idx="1"/>
          </p:nvPr>
        </p:nvSpPr>
        <p:spPr>
          <a:xfrm>
            <a:off x="457200" y="1600200"/>
            <a:ext cx="8229600" cy="4837643"/>
          </a:xfrm>
        </p:spPr>
        <p:txBody>
          <a:bodyPr>
            <a:normAutofit/>
          </a:bodyPr>
          <a:lstStyle/>
          <a:p>
            <a:r>
              <a:rPr kumimoji="1" lang="en-US" altLang="ja-JP" sz="2400" b="1" dirty="0" err="1"/>
              <a:t>inipot</a:t>
            </a:r>
            <a:r>
              <a:rPr lang="ja-JP" altLang="en-US" sz="2400" dirty="0"/>
              <a:t>：初期化</a:t>
            </a:r>
            <a:r>
              <a:rPr lang="en-US" altLang="en-US" sz="2400" dirty="0"/>
              <a:t>プログラム</a:t>
            </a:r>
            <a:r>
              <a:rPr lang="ja-JP" altLang="en-US" sz="2400" dirty="0"/>
              <a:t>。</a:t>
            </a:r>
            <a:r>
              <a:rPr lang="en-US" altLang="ja-JP" sz="2400" dirty="0" err="1"/>
              <a:t>Pefcos</a:t>
            </a:r>
            <a:r>
              <a:rPr lang="ja-JP" altLang="en-US" sz="2400" dirty="0"/>
              <a:t> を除くその他のプログラムは</a:t>
            </a:r>
            <a:r>
              <a:rPr lang="en-US" altLang="ja-JP" sz="2400" dirty="0"/>
              <a:t> </a:t>
            </a:r>
            <a:r>
              <a:rPr lang="en-US" altLang="ja-JP" sz="2400" dirty="0" err="1"/>
              <a:t>inipot</a:t>
            </a:r>
            <a:r>
              <a:rPr lang="en-US" altLang="ja-JP" sz="2400" dirty="0"/>
              <a:t> </a:t>
            </a:r>
            <a:r>
              <a:rPr lang="ja-JP" altLang="en-US" sz="2400" dirty="0"/>
              <a:t>で生成した初期化データを必要としており、最初に動かす必要がある。ただし、データその物は計算条件を固定すれば使いまわしできる。</a:t>
            </a:r>
            <a:endParaRPr kumimoji="1" lang="en-US" altLang="ja-JP" sz="2400" dirty="0"/>
          </a:p>
          <a:p>
            <a:r>
              <a:rPr lang="en-US" altLang="ja-JP" sz="2400" b="1" dirty="0" err="1"/>
              <a:t>cgmrpt</a:t>
            </a:r>
            <a:r>
              <a:rPr lang="ja-JP" altLang="en-US" sz="2400" dirty="0"/>
              <a:t>：構造最適化を行う</a:t>
            </a:r>
            <a:r>
              <a:rPr lang="en-US" altLang="en-US" sz="2400" dirty="0"/>
              <a:t>プログラム</a:t>
            </a:r>
            <a:r>
              <a:rPr lang="ja-JP" altLang="en-US" sz="2400" dirty="0"/>
              <a:t>。ローカルポテンシャル（</a:t>
            </a:r>
            <a:r>
              <a:rPr lang="en-US" altLang="ja-JP" sz="2400" dirty="0" err="1"/>
              <a:t>lpt</a:t>
            </a:r>
            <a:r>
              <a:rPr lang="ja-JP" altLang="en-US" sz="2400" dirty="0"/>
              <a:t>）と波動関数</a:t>
            </a:r>
            <a:r>
              <a:rPr lang="en-US" altLang="ja-JP" sz="2400" dirty="0"/>
              <a:t>(</a:t>
            </a:r>
            <a:r>
              <a:rPr lang="en-US" altLang="ja-JP" sz="2400" dirty="0" err="1"/>
              <a:t>wfn</a:t>
            </a:r>
            <a:r>
              <a:rPr lang="en-US" altLang="ja-JP" sz="2400" dirty="0"/>
              <a:t>)</a:t>
            </a:r>
            <a:r>
              <a:rPr lang="ja-JP" altLang="en-US" sz="2400" dirty="0"/>
              <a:t>を出力。</a:t>
            </a:r>
            <a:endParaRPr lang="en-US" altLang="ja-JP" sz="2400" dirty="0"/>
          </a:p>
          <a:p>
            <a:r>
              <a:rPr lang="en-US" altLang="en-US" sz="2400" b="1" dirty="0" err="1"/>
              <a:t>vbpef</a:t>
            </a:r>
            <a:r>
              <a:rPr lang="ja-JP" altLang="en-US" sz="2400" dirty="0"/>
              <a:t>：</a:t>
            </a:r>
            <a:r>
              <a:rPr lang="en-US" altLang="ja-JP" sz="2400" dirty="0" err="1"/>
              <a:t>lpt</a:t>
            </a:r>
            <a:r>
              <a:rPr lang="en-US" altLang="ja-JP" sz="2400" dirty="0"/>
              <a:t> </a:t>
            </a:r>
            <a:r>
              <a:rPr lang="ja-JP" altLang="en-US" sz="2400" dirty="0"/>
              <a:t>と</a:t>
            </a:r>
            <a:r>
              <a:rPr lang="en-US" altLang="ja-JP" sz="2400" dirty="0"/>
              <a:t> </a:t>
            </a:r>
            <a:r>
              <a:rPr lang="en-US" altLang="ja-JP" sz="2400" dirty="0" err="1"/>
              <a:t>wfn</a:t>
            </a:r>
            <a:r>
              <a:rPr lang="en-US" altLang="ja-JP" sz="2400" dirty="0"/>
              <a:t> </a:t>
            </a:r>
            <a:r>
              <a:rPr lang="ja-JP" altLang="en-US" sz="2400" dirty="0"/>
              <a:t>を読み込み固有エネルギー、波動 関数、軌道電荷分布の空間積分値、軌道電荷分布そのものを求めるプログラム。バンド図のデータを生成する。</a:t>
            </a:r>
            <a:endParaRPr lang="en-US" altLang="en-US" sz="2400" dirty="0"/>
          </a:p>
          <a:p>
            <a:r>
              <a:rPr lang="en-US" altLang="ja-JP" sz="2400" b="1" dirty="0"/>
              <a:t>wfn2chg</a:t>
            </a:r>
            <a:r>
              <a:rPr lang="ja-JP" altLang="en-US" sz="2400" dirty="0"/>
              <a:t>：</a:t>
            </a:r>
            <a:r>
              <a:rPr lang="en-US" altLang="ja-JP" sz="2400" dirty="0" err="1"/>
              <a:t>wfn</a:t>
            </a:r>
            <a:r>
              <a:rPr lang="en-US" altLang="ja-JP" sz="2400" dirty="0"/>
              <a:t> </a:t>
            </a:r>
            <a:r>
              <a:rPr lang="ja-JP" altLang="en-US" sz="2400" dirty="0"/>
              <a:t>を読み込み電荷分布の空間積分を固有</a:t>
            </a:r>
            <a:r>
              <a:rPr lang="en-US" altLang="en-US" sz="2400" dirty="0"/>
              <a:t>エネルギーで</a:t>
            </a:r>
            <a:r>
              <a:rPr lang="ja-JP" altLang="en-US" sz="2400" dirty="0"/>
              <a:t>分解したものや</a:t>
            </a:r>
            <a:r>
              <a:rPr lang="en-US" altLang="ja-JP" sz="2400" dirty="0"/>
              <a:t> projected DOS </a:t>
            </a:r>
            <a:r>
              <a:rPr lang="ja-JP" altLang="en-US" sz="2400" dirty="0"/>
              <a:t>を計算するプログラム。</a:t>
            </a:r>
            <a:endParaRPr lang="en-US" altLang="ja-JP"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a:t>
            </a:fld>
            <a:endParaRPr kumimoji="1" lang="ja-JP" altLang="en-US"/>
          </a:p>
        </p:txBody>
      </p:sp>
    </p:spTree>
    <p:extLst>
      <p:ext uri="{BB962C8B-B14F-4D97-AF65-F5344CB8AC3E}">
        <p14:creationId xmlns:p14="http://schemas.microsoft.com/office/powerpoint/2010/main" val="415050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（４）</a:t>
            </a:r>
            <a:endParaRPr kumimoji="1" lang="ja-JP" altLang="en-US" dirty="0"/>
          </a:p>
        </p:txBody>
      </p:sp>
      <p:sp>
        <p:nvSpPr>
          <p:cNvPr id="3" name="コンテンツ プレースホルダー 2"/>
          <p:cNvSpPr>
            <a:spLocks noGrp="1"/>
          </p:cNvSpPr>
          <p:nvPr>
            <p:ph idx="1"/>
          </p:nvPr>
        </p:nvSpPr>
        <p:spPr>
          <a:xfrm>
            <a:off x="457200" y="1501569"/>
            <a:ext cx="8229600" cy="4295430"/>
          </a:xfrm>
        </p:spPr>
        <p:txBody>
          <a:bodyPr>
            <a:noAutofit/>
          </a:bodyPr>
          <a:lstStyle/>
          <a:p>
            <a:r>
              <a:rPr lang="en-US" altLang="ja-JP" sz="2000" dirty="0"/>
              <a:t>general</a:t>
            </a:r>
            <a:r>
              <a:rPr lang="ja-JP" altLang="en-US" sz="2000" dirty="0"/>
              <a:t> </a:t>
            </a:r>
            <a:r>
              <a:rPr lang="en-US" altLang="ja-JP" sz="2000" dirty="0"/>
              <a:t>position</a:t>
            </a:r>
            <a:r>
              <a:rPr lang="ja-JP" altLang="en-US" sz="2000" dirty="0"/>
              <a:t>のデータから対称性行列を生成する。</a:t>
            </a:r>
            <a:endParaRPr lang="en-US" altLang="ja-JP" sz="2000" dirty="0"/>
          </a:p>
          <a:p>
            <a:pPr lvl="1">
              <a:lnSpc>
                <a:spcPct val="140000"/>
              </a:lnSpc>
            </a:pPr>
            <a:r>
              <a:rPr lang="en-US" altLang="ja-JP" sz="1600" dirty="0"/>
              <a:t>GNU octave</a:t>
            </a:r>
            <a:r>
              <a:rPr lang="ja-JP" altLang="en-US" sz="1600" dirty="0"/>
              <a:t>に生成させるプログラムの例が</a:t>
            </a:r>
            <a:r>
              <a:rPr lang="en-US" altLang="ja-JP" sz="1600" dirty="0" err="1"/>
              <a:t>symop-fcc.m</a:t>
            </a:r>
            <a:r>
              <a:rPr lang="ja-JP" altLang="en-US" sz="1600" dirty="0"/>
              <a:t>である。他の場合もこのプログラムの</a:t>
            </a:r>
            <a:r>
              <a:rPr lang="en-US" altLang="ja-JP" sz="1600" dirty="0" err="1"/>
              <a:t>symopr</a:t>
            </a:r>
            <a:r>
              <a:rPr lang="en-US" altLang="ja-JP" sz="1600" dirty="0"/>
              <a:t>()</a:t>
            </a:r>
            <a:r>
              <a:rPr lang="ja-JP" altLang="en-US" sz="1600" dirty="0"/>
              <a:t>と</a:t>
            </a:r>
            <a:r>
              <a:rPr lang="en-US" altLang="ja-JP" sz="1600" dirty="0" err="1"/>
              <a:t>aa</a:t>
            </a:r>
            <a:r>
              <a:rPr lang="ja-JP" altLang="en-US" sz="1600" dirty="0"/>
              <a:t>を変更することで生成させられる。</a:t>
            </a:r>
            <a:br>
              <a:rPr lang="en-US" altLang="ja-JP" sz="1600" dirty="0"/>
            </a:br>
            <a:r>
              <a:rPr lang="en-US" altLang="ja-JP" sz="1600" dirty="0" err="1"/>
              <a:t>fcc</a:t>
            </a:r>
            <a:r>
              <a:rPr lang="ja-JP" altLang="en-US" sz="1600" dirty="0"/>
              <a:t>の場合、データには面心位置への移動を含めた操作が入っていることがあるが、必要なのは</a:t>
            </a:r>
            <a:r>
              <a:rPr lang="en-US" altLang="ja-JP" sz="1600" dirty="0"/>
              <a:t>primitive cell</a:t>
            </a:r>
            <a:r>
              <a:rPr lang="ja-JP" altLang="en-US" sz="1600" dirty="0"/>
              <a:t> だけのものであることに注意すること。</a:t>
            </a:r>
            <a:endParaRPr lang="en-US" altLang="ja-JP" sz="2000" b="1" dirty="0"/>
          </a:p>
          <a:p>
            <a:r>
              <a:rPr lang="ja-JP" altLang="en-US" sz="2000" dirty="0"/>
              <a:t>以下の操作でファイル</a:t>
            </a:r>
            <a:r>
              <a:rPr lang="en-US" altLang="ja-JP" sz="2000" dirty="0"/>
              <a:t>symmat.dat</a:t>
            </a:r>
            <a:r>
              <a:rPr lang="ja-JP" altLang="en-US" sz="2000" dirty="0"/>
              <a:t>に必要なデータが生成される。</a:t>
            </a:r>
            <a:endParaRPr lang="en-US" altLang="ja-JP" sz="2000" dirty="0"/>
          </a:p>
          <a:p>
            <a:pPr>
              <a:buNone/>
            </a:pPr>
            <a:r>
              <a:rPr lang="en-US" altLang="ja-JP" sz="2000" dirty="0"/>
              <a:t>     $ octave</a:t>
            </a:r>
          </a:p>
          <a:p>
            <a:pPr>
              <a:buNone/>
            </a:pPr>
            <a:r>
              <a:rPr lang="en-US" altLang="ja-JP" sz="2000" dirty="0"/>
              <a:t>      octave&gt; format rat</a:t>
            </a:r>
          </a:p>
          <a:p>
            <a:pPr>
              <a:buNone/>
            </a:pPr>
            <a:r>
              <a:rPr lang="en-US" altLang="ja-JP" sz="2000" dirty="0"/>
              <a:t>      octave&gt; source </a:t>
            </a:r>
            <a:r>
              <a:rPr lang="en-US" altLang="ja-JP" sz="2000" dirty="0" err="1"/>
              <a:t>symop-fcc.m</a:t>
            </a:r>
            <a:endParaRPr lang="en-US" altLang="ja-JP" sz="2000" dirty="0"/>
          </a:p>
          <a:p>
            <a:pPr>
              <a:buNone/>
            </a:pPr>
            <a:r>
              <a:rPr lang="en-US" altLang="ja-JP" sz="2000" dirty="0"/>
              <a:t>      octave&gt; save 'symmat.dat' sym</a:t>
            </a:r>
          </a:p>
          <a:p>
            <a:pPr>
              <a:buNone/>
            </a:pPr>
            <a:endParaRPr lang="en-US" altLang="ja-JP" sz="2000" dirty="0"/>
          </a:p>
          <a:p>
            <a:pPr>
              <a:buFont typeface="Arial" pitchFamily="34" charset="0"/>
              <a:buChar char="•"/>
            </a:pPr>
            <a:r>
              <a:rPr lang="ja-JP" altLang="en-US" sz="2000" dirty="0"/>
              <a:t>対称操作を</a:t>
            </a:r>
            <a:r>
              <a:rPr lang="ja-JP" altLang="ja-JP" sz="2000" dirty="0"/>
              <a:t>c</a:t>
            </a:r>
            <a:r>
              <a:rPr lang="en-US" altLang="ja-JP" sz="2000" dirty="0" err="1"/>
              <a:t>u.cg</a:t>
            </a:r>
            <a:r>
              <a:rPr lang="ja-JP" altLang="en-US" sz="2000" dirty="0"/>
              <a:t>に書き込む</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40</a:t>
            </a:fld>
            <a:endParaRPr kumimoji="1" lang="ja-JP" altLang="en-US" dirty="0"/>
          </a:p>
        </p:txBody>
      </p:sp>
    </p:spTree>
    <p:extLst>
      <p:ext uri="{BB962C8B-B14F-4D97-AF65-F5344CB8AC3E}">
        <p14:creationId xmlns:p14="http://schemas.microsoft.com/office/powerpoint/2010/main" val="3795466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（５）</a:t>
            </a:r>
            <a:endParaRPr kumimoji="1" lang="ja-JP" altLang="en-US" dirty="0"/>
          </a:p>
        </p:txBody>
      </p:sp>
      <p:sp>
        <p:nvSpPr>
          <p:cNvPr id="3" name="コンテンツ プレースホルダー 2"/>
          <p:cNvSpPr>
            <a:spLocks noGrp="1"/>
          </p:cNvSpPr>
          <p:nvPr>
            <p:ph idx="1"/>
          </p:nvPr>
        </p:nvSpPr>
        <p:spPr>
          <a:xfrm>
            <a:off x="457200" y="1417639"/>
            <a:ext cx="8229600" cy="4938712"/>
          </a:xfrm>
          <a:ln>
            <a:solidFill>
              <a:schemeClr val="tx1"/>
            </a:solidFill>
          </a:ln>
        </p:spPr>
        <p:txBody>
          <a:bodyPr numCol="2">
            <a:noAutofit/>
          </a:bodyPr>
          <a:lstStyle/>
          <a:p>
            <a:pPr marL="0" indent="0">
              <a:buNone/>
            </a:pPr>
            <a:r>
              <a:rPr lang="en-US" altLang="ja-JP" sz="1600" dirty="0"/>
              <a:t># symmetry data</a:t>
            </a:r>
          </a:p>
          <a:p>
            <a:pPr marL="0" indent="0">
              <a:buNone/>
            </a:pPr>
            <a:r>
              <a:rPr lang="en-US" altLang="ja-JP" sz="1600" dirty="0"/>
              <a:t>&amp;symmetry</a:t>
            </a:r>
          </a:p>
          <a:p>
            <a:pPr marL="0" indent="0">
              <a:buNone/>
            </a:pPr>
            <a:r>
              <a:rPr lang="en-US" altLang="ja-JP" sz="1600" dirty="0" err="1"/>
              <a:t>symmetry_format</a:t>
            </a:r>
            <a:r>
              <a:rPr lang="en-US" altLang="ja-JP" sz="1600" dirty="0"/>
              <a:t> = ‘reciprocal’,</a:t>
            </a:r>
          </a:p>
          <a:p>
            <a:pPr marL="0" indent="0">
              <a:buNone/>
            </a:pPr>
            <a:r>
              <a:rPr lang="en-US" altLang="ja-JP" sz="1600" dirty="0" err="1"/>
              <a:t>number_sym_op</a:t>
            </a:r>
            <a:r>
              <a:rPr lang="en-US" altLang="ja-JP" sz="1600" dirty="0"/>
              <a:t> = 24</a:t>
            </a:r>
          </a:p>
          <a:p>
            <a:pPr marL="0" indent="0">
              <a:buNone/>
            </a:pPr>
            <a:r>
              <a:rPr lang="en-US" altLang="ja-JP" sz="1600" dirty="0"/>
              <a:t>/</a:t>
            </a:r>
          </a:p>
          <a:p>
            <a:pPr marL="0" indent="0">
              <a:buNone/>
            </a:pPr>
            <a:r>
              <a:rPr lang="ja-JP" altLang="en-US" sz="1600" dirty="0"/>
              <a:t>    </a:t>
            </a:r>
            <a:r>
              <a:rPr lang="en-US" altLang="ja-JP" sz="1600" dirty="0"/>
              <a:t>1  0  0    0  1  0    0  0  1     0  0  0</a:t>
            </a:r>
          </a:p>
          <a:p>
            <a:pPr marL="0" indent="0">
              <a:buNone/>
            </a:pPr>
            <a:r>
              <a:rPr lang="en-US" altLang="ja-JP" sz="1600" dirty="0"/>
              <a:t>    0  1  0    0  0  1    1  0  0     0  0  0</a:t>
            </a:r>
          </a:p>
          <a:p>
            <a:pPr marL="0" indent="0">
              <a:buNone/>
            </a:pPr>
            <a:r>
              <a:rPr lang="en-US" altLang="ja-JP" sz="1600" dirty="0"/>
              <a:t>    0  0  1    1  0  0    0  1  0     0  0  0</a:t>
            </a:r>
          </a:p>
          <a:p>
            <a:pPr marL="0" indent="0">
              <a:buNone/>
            </a:pPr>
            <a:r>
              <a:rPr lang="en-US" altLang="ja-JP" sz="1600" dirty="0"/>
              <a:t>    1  0  0    0  0  1    0  1  0     0  0  0</a:t>
            </a:r>
          </a:p>
          <a:p>
            <a:pPr marL="0" indent="0">
              <a:buNone/>
            </a:pPr>
            <a:r>
              <a:rPr lang="en-US" altLang="ja-JP" sz="1600" dirty="0"/>
              <a:t>    0  0  1    0  1  0    1  0  0     0  0  0</a:t>
            </a:r>
          </a:p>
          <a:p>
            <a:pPr marL="0" indent="0">
              <a:buNone/>
            </a:pPr>
            <a:r>
              <a:rPr lang="en-US" altLang="ja-JP" sz="1600" dirty="0"/>
              <a:t>    0  1  0    1  0  0    0  0  1     0  0  0</a:t>
            </a:r>
          </a:p>
          <a:p>
            <a:pPr marL="0" indent="0">
              <a:buNone/>
            </a:pPr>
            <a:r>
              <a:rPr lang="en-US" altLang="ja-JP" sz="1600" dirty="0"/>
              <a:t>   -1 -1 -1    0  1  0    0  0  1     0  0  0</a:t>
            </a:r>
          </a:p>
          <a:p>
            <a:pPr marL="0" indent="0">
              <a:buNone/>
            </a:pPr>
            <a:r>
              <a:rPr lang="en-US" altLang="ja-JP" sz="1600" dirty="0"/>
              <a:t>   -1 -1 -1    0  0  1    0  1  0     0  0  0</a:t>
            </a:r>
          </a:p>
          <a:p>
            <a:pPr marL="0" indent="0">
              <a:buNone/>
            </a:pPr>
            <a:r>
              <a:rPr lang="en-US" altLang="ja-JP" sz="1600" dirty="0"/>
              <a:t>   -1 -1 -1    1  0  0    0  0  1     0  0  0</a:t>
            </a:r>
          </a:p>
          <a:p>
            <a:pPr marL="0" indent="0">
              <a:buNone/>
            </a:pPr>
            <a:r>
              <a:rPr lang="en-US" altLang="ja-JP" sz="1600" dirty="0"/>
              <a:t>   -1 -1 -1    0  0  1    1  0  0     0  0  0</a:t>
            </a:r>
          </a:p>
          <a:p>
            <a:pPr marL="0" indent="0">
              <a:buNone/>
            </a:pPr>
            <a:r>
              <a:rPr lang="en-US" altLang="ja-JP" sz="1600" dirty="0"/>
              <a:t>   -1 -1 -1    1  0  0    0  1  0     0  0  0</a:t>
            </a:r>
          </a:p>
          <a:p>
            <a:pPr marL="0" indent="0">
              <a:buNone/>
            </a:pPr>
            <a:r>
              <a:rPr lang="en-US" altLang="ja-JP" sz="1600" dirty="0"/>
              <a:t>   -1 -1 -1    0  1  0    1  0  0     0  0  0</a:t>
            </a:r>
          </a:p>
          <a:p>
            <a:pPr marL="0" indent="0">
              <a:buNone/>
            </a:pPr>
            <a:r>
              <a:rPr lang="en-US" altLang="ja-JP" sz="1600" dirty="0"/>
              <a:t>    0  1  0   -1 -1 -1    0  0  1     0  0  0</a:t>
            </a:r>
          </a:p>
          <a:p>
            <a:pPr marL="0" indent="0">
              <a:buNone/>
            </a:pPr>
            <a:r>
              <a:rPr lang="en-US" altLang="ja-JP" sz="1600" dirty="0"/>
              <a:t>    0  0  1   -1 -1 -1    0  1  0     0  0  0</a:t>
            </a:r>
          </a:p>
          <a:p>
            <a:pPr marL="0" indent="0">
              <a:buNone/>
            </a:pPr>
            <a:r>
              <a:rPr lang="en-US" altLang="ja-JP" sz="1600" dirty="0"/>
              <a:t>    1  0  0   -1 -1 -1    0  0  1     0  0  0</a:t>
            </a:r>
          </a:p>
          <a:p>
            <a:pPr marL="0" indent="0">
              <a:buNone/>
            </a:pPr>
            <a:r>
              <a:rPr lang="en-US" altLang="ja-JP" sz="1600" dirty="0"/>
              <a:t>    0  0  1   -1 -1 -1    1  0  0     0  0  0</a:t>
            </a:r>
          </a:p>
          <a:p>
            <a:pPr marL="0" indent="0">
              <a:buNone/>
            </a:pPr>
            <a:r>
              <a:rPr lang="en-US" altLang="ja-JP" sz="1600" dirty="0"/>
              <a:t>    1  0  0   -1 -1 -1    0  1  0     0  0  0</a:t>
            </a:r>
          </a:p>
          <a:p>
            <a:pPr marL="0" indent="0">
              <a:buNone/>
            </a:pPr>
            <a:r>
              <a:rPr lang="en-US" altLang="ja-JP" sz="1600" dirty="0"/>
              <a:t>    0  1  0   -1 -1 -1    1  0  0     0  0  0</a:t>
            </a:r>
          </a:p>
          <a:p>
            <a:pPr marL="0" indent="0">
              <a:buNone/>
            </a:pPr>
            <a:r>
              <a:rPr lang="en-US" altLang="ja-JP" sz="1600" dirty="0"/>
              <a:t>    0  1  0    0  0  1   -1 -1 -1     0  0  0</a:t>
            </a:r>
          </a:p>
          <a:p>
            <a:pPr marL="0" indent="0">
              <a:buNone/>
            </a:pPr>
            <a:r>
              <a:rPr lang="en-US" altLang="ja-JP" sz="1600" dirty="0"/>
              <a:t>    0  0  1    0  1  0   -1 -1 -1     0  0  0</a:t>
            </a:r>
          </a:p>
          <a:p>
            <a:pPr marL="0" indent="0">
              <a:buNone/>
            </a:pPr>
            <a:r>
              <a:rPr lang="en-US" altLang="ja-JP" sz="1600" dirty="0"/>
              <a:t>    1  0  0    0  0  1   -1 -1 -1     0  0  0</a:t>
            </a:r>
          </a:p>
          <a:p>
            <a:pPr marL="0" indent="0">
              <a:buNone/>
            </a:pPr>
            <a:r>
              <a:rPr lang="en-US" altLang="ja-JP" sz="1600" dirty="0"/>
              <a:t>    0  0  1    1  0  0   -1 -1 -1     0  0  0</a:t>
            </a:r>
          </a:p>
          <a:p>
            <a:pPr marL="0" indent="0">
              <a:buNone/>
            </a:pPr>
            <a:r>
              <a:rPr lang="en-US" altLang="ja-JP" sz="1600" dirty="0"/>
              <a:t>    1  0  0    0  1  0   -1 -1 -1     0  0  0</a:t>
            </a:r>
          </a:p>
          <a:p>
            <a:pPr marL="0" indent="0">
              <a:buNone/>
            </a:pPr>
            <a:r>
              <a:rPr lang="en-US" altLang="ja-JP" sz="1600" dirty="0"/>
              <a:t>    0  1  0    1  0  0   -1 -1 -1     0  0  0</a:t>
            </a:r>
          </a:p>
          <a:p>
            <a:pPr marL="0"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41</a:t>
            </a:fld>
            <a:endParaRPr kumimoji="1" lang="ja-JP" altLang="en-US" dirty="0"/>
          </a:p>
        </p:txBody>
      </p:sp>
    </p:spTree>
    <p:extLst>
      <p:ext uri="{BB962C8B-B14F-4D97-AF65-F5344CB8AC3E}">
        <p14:creationId xmlns:p14="http://schemas.microsoft.com/office/powerpoint/2010/main" val="3396094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（６）</a:t>
            </a:r>
            <a:endParaRPr kumimoji="1" lang="ja-JP" altLang="en-US" dirty="0"/>
          </a:p>
        </p:txBody>
      </p:sp>
      <p:sp>
        <p:nvSpPr>
          <p:cNvPr id="8" name="コンテンツ プレースホルダ 7"/>
          <p:cNvSpPr>
            <a:spLocks noGrp="1"/>
          </p:cNvSpPr>
          <p:nvPr>
            <p:ph idx="1"/>
          </p:nvPr>
        </p:nvSpPr>
        <p:spPr>
          <a:xfrm>
            <a:off x="457200" y="1600200"/>
            <a:ext cx="8229600" cy="1313481"/>
          </a:xfrm>
          <a:ln>
            <a:noFill/>
          </a:ln>
        </p:spPr>
        <p:txBody>
          <a:bodyPr>
            <a:normAutofit/>
          </a:bodyPr>
          <a:lstStyle/>
          <a:p>
            <a:r>
              <a:rPr kumimoji="1" lang="ja-JP" altLang="en-US" sz="2000" dirty="0"/>
              <a:t>構造最適化関連の設定を行う。この場合構造を固定するので、</a:t>
            </a:r>
            <a:r>
              <a:rPr kumimoji="1" lang="en-US" altLang="ja-JP" sz="2000" dirty="0" err="1"/>
              <a:t>number_cycle</a:t>
            </a:r>
            <a:r>
              <a:rPr kumimoji="1" lang="en-US" altLang="ja-JP" sz="2000" dirty="0"/>
              <a:t> = 0</a:t>
            </a:r>
            <a:r>
              <a:rPr kumimoji="1" lang="ja-JP" altLang="en-US" sz="2000" dirty="0"/>
              <a:t>とする。また、特に固定する原子はないので、そのように</a:t>
            </a:r>
            <a:r>
              <a:rPr kumimoji="1" lang="en-US" altLang="ja-JP" sz="2000" dirty="0"/>
              <a:t># </a:t>
            </a:r>
            <a:r>
              <a:rPr kumimoji="1" lang="en-US" altLang="ja-JP" sz="2000" dirty="0" err="1"/>
              <a:t>str_opt_constr</a:t>
            </a:r>
            <a:r>
              <a:rPr kumimoji="1" lang="en-US" altLang="ja-JP" sz="2000" dirty="0"/>
              <a:t> data</a:t>
            </a:r>
            <a:r>
              <a:rPr kumimoji="1" lang="ja-JP" altLang="en-US" sz="2000" dirty="0"/>
              <a:t>に記述する。</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42</a:t>
            </a:fld>
            <a:endParaRPr kumimoji="1" lang="ja-JP" altLang="en-US"/>
          </a:p>
        </p:txBody>
      </p:sp>
      <p:sp>
        <p:nvSpPr>
          <p:cNvPr id="9" name="テキスト ボックス 8"/>
          <p:cNvSpPr txBox="1"/>
          <p:nvPr/>
        </p:nvSpPr>
        <p:spPr>
          <a:xfrm>
            <a:off x="958597" y="3145381"/>
            <a:ext cx="3332136" cy="2585323"/>
          </a:xfrm>
          <a:prstGeom prst="rect">
            <a:avLst/>
          </a:prstGeom>
          <a:noFill/>
          <a:ln>
            <a:solidFill>
              <a:schemeClr val="tx1"/>
            </a:solidFill>
          </a:ln>
        </p:spPr>
        <p:txBody>
          <a:bodyPr wrap="square" rtlCol="0">
            <a:spAutoFit/>
          </a:bodyPr>
          <a:lstStyle/>
          <a:p>
            <a:r>
              <a:rPr lang="cs-CZ" altLang="ja-JP" dirty="0"/>
              <a:t># struct_opt data</a:t>
            </a:r>
          </a:p>
          <a:p>
            <a:r>
              <a:rPr lang="cs-CZ" altLang="ja-JP" dirty="0"/>
              <a:t>&amp;struct_opt</a:t>
            </a:r>
          </a:p>
          <a:p>
            <a:r>
              <a:rPr lang="cs-CZ" altLang="ja-JP" sz="1600" dirty="0"/>
              <a:t>number_cycle</a:t>
            </a:r>
            <a:r>
              <a:rPr lang="cs-CZ" altLang="ja-JP" dirty="0"/>
              <a:t> = 0</a:t>
            </a:r>
          </a:p>
          <a:p>
            <a:r>
              <a:rPr lang="cs-CZ" altLang="ja-JP" dirty="0"/>
              <a:t>/</a:t>
            </a:r>
          </a:p>
          <a:p>
            <a:endParaRPr lang="cs-CZ" altLang="ja-JP" dirty="0"/>
          </a:p>
          <a:p>
            <a:r>
              <a:rPr lang="cs-CZ" altLang="ja-JP" dirty="0"/>
              <a:t># str_opt_constr data</a:t>
            </a:r>
          </a:p>
          <a:p>
            <a:r>
              <a:rPr lang="cs-CZ" altLang="ja-JP" dirty="0"/>
              <a:t> 1</a:t>
            </a:r>
          </a:p>
          <a:p>
            <a:r>
              <a:rPr lang="cs-CZ" altLang="ja-JP" dirty="0"/>
              <a:t> 0</a:t>
            </a:r>
          </a:p>
          <a:p>
            <a:endParaRPr kumimoji="1" lang="ja-JP" altLang="en-US" dirty="0"/>
          </a:p>
        </p:txBody>
      </p:sp>
    </p:spTree>
    <p:extLst>
      <p:ext uri="{BB962C8B-B14F-4D97-AF65-F5344CB8AC3E}">
        <p14:creationId xmlns:p14="http://schemas.microsoft.com/office/powerpoint/2010/main" val="153471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（７）</a:t>
            </a:r>
            <a:endParaRPr kumimoji="1" lang="ja-JP" altLang="en-US" dirty="0"/>
          </a:p>
        </p:txBody>
      </p:sp>
      <p:sp>
        <p:nvSpPr>
          <p:cNvPr id="3" name="コンテンツ プレースホルダー 2"/>
          <p:cNvSpPr>
            <a:spLocks noGrp="1"/>
          </p:cNvSpPr>
          <p:nvPr>
            <p:ph idx="1"/>
          </p:nvPr>
        </p:nvSpPr>
        <p:spPr>
          <a:xfrm>
            <a:off x="106841" y="1316632"/>
            <a:ext cx="8929497" cy="5541368"/>
          </a:xfrm>
        </p:spPr>
        <p:txBody>
          <a:bodyPr>
            <a:noAutofit/>
          </a:bodyPr>
          <a:lstStyle/>
          <a:p>
            <a:r>
              <a:rPr lang="ja-JP" altLang="en-US" sz="2200" dirty="0"/>
              <a:t>ジョブ実行の方法</a:t>
            </a:r>
            <a:br>
              <a:rPr lang="en-US" altLang="ja-JP" sz="2200" dirty="0"/>
            </a:br>
            <a:r>
              <a:rPr lang="ja-JP" altLang="en-US" sz="2000" dirty="0"/>
              <a:t>インタラクティブジョブの投入</a:t>
            </a:r>
            <a:r>
              <a:rPr lang="en-US" altLang="ja-JP" sz="2000" dirty="0"/>
              <a:t> : $XTAPP_ROOT/example-cu/I-job.sh</a:t>
            </a:r>
            <a:br>
              <a:rPr lang="en-US" altLang="ja-JP" sz="2000" dirty="0"/>
            </a:br>
            <a:r>
              <a:rPr lang="en-US" altLang="ja-JP" sz="2000" dirty="0"/>
              <a:t>inipot + cgmrpt : $XTAPP_ROOT/example-cu/run-1-in-I.sh</a:t>
            </a:r>
          </a:p>
          <a:p>
            <a:endParaRPr lang="en-US" altLang="ja-JP" sz="2200" dirty="0"/>
          </a:p>
          <a:p>
            <a:r>
              <a:rPr lang="ja-JP" altLang="en-US" sz="2200" dirty="0"/>
              <a:t>ジョブの中での計算の起動</a:t>
            </a:r>
            <a:br>
              <a:rPr lang="en-US" altLang="ja-JP" sz="2200" dirty="0"/>
            </a:br>
            <a:r>
              <a:rPr lang="en-US" altLang="ja-JP" sz="2000" dirty="0"/>
              <a:t>backend:$</a:t>
            </a:r>
            <a:r>
              <a:rPr lang="ja-JP" altLang="en-US" sz="2000" dirty="0"/>
              <a:t> </a:t>
            </a:r>
            <a:r>
              <a:rPr lang="en-US" altLang="ja-JP" sz="2000" dirty="0" err="1"/>
              <a:t>ln</a:t>
            </a:r>
            <a:r>
              <a:rPr lang="ja-JP" altLang="en-US" sz="2000" dirty="0"/>
              <a:t> </a:t>
            </a:r>
            <a:r>
              <a:rPr lang="en-US" altLang="ja-JP" sz="2000" dirty="0"/>
              <a:t>–s</a:t>
            </a:r>
            <a:r>
              <a:rPr lang="ja-JP" altLang="en-US" sz="2000" dirty="0"/>
              <a:t> </a:t>
            </a:r>
            <a:r>
              <a:rPr lang="ja-JP" altLang="ja-JP" sz="2000" dirty="0"/>
              <a:t>.</a:t>
            </a:r>
            <a:r>
              <a:rPr lang="en-US" altLang="ja-JP" sz="2000" dirty="0"/>
              <a:t>/</a:t>
            </a:r>
            <a:r>
              <a:rPr lang="en-US" altLang="ja-JP" sz="2000" dirty="0" err="1"/>
              <a:t>cu.cg</a:t>
            </a:r>
            <a:r>
              <a:rPr lang="ja-JP" altLang="en-US" sz="2000" dirty="0"/>
              <a:t> </a:t>
            </a:r>
            <a:r>
              <a:rPr lang="en-US" altLang="ja-JP" sz="2000" dirty="0"/>
              <a:t>fort.10 </a:t>
            </a:r>
            <a:r>
              <a:rPr lang="ja-JP" altLang="en-US" sz="2000" dirty="0"/>
              <a:t>または</a:t>
            </a:r>
            <a:r>
              <a:rPr lang="en-US" altLang="ja-JP" sz="2000" dirty="0"/>
              <a:t> $ export FORT10=./cu.cg</a:t>
            </a:r>
            <a:br>
              <a:rPr lang="en-US" altLang="ja-JP" sz="2000" dirty="0"/>
            </a:br>
            <a:r>
              <a:rPr lang="en-US" altLang="ja-JP" sz="2000" dirty="0"/>
              <a:t>backend:$ </a:t>
            </a:r>
            <a:r>
              <a:rPr lang="en-US" altLang="ja-JP" sz="2000" dirty="0" err="1"/>
              <a:t>mpijob</a:t>
            </a:r>
            <a:r>
              <a:rPr lang="ja-JP" altLang="en-US" sz="2000" dirty="0"/>
              <a:t> </a:t>
            </a:r>
            <a:r>
              <a:rPr lang="en-US" altLang="ja-JP" sz="2000" dirty="0" err="1"/>
              <a:t>inipot</a:t>
            </a:r>
            <a:r>
              <a:rPr lang="en-US" altLang="ja-JP" sz="2000" dirty="0"/>
              <a:t> &gt; inipot.log</a:t>
            </a:r>
            <a:r>
              <a:rPr lang="ja-JP" altLang="en-US" sz="2000" dirty="0"/>
              <a:t>       初期化</a:t>
            </a:r>
            <a:br>
              <a:rPr lang="en-US" altLang="ja-JP" sz="2000" dirty="0"/>
            </a:br>
            <a:r>
              <a:rPr lang="en-US" altLang="ja-JP" sz="2000" dirty="0"/>
              <a:t>backend:$ </a:t>
            </a:r>
            <a:r>
              <a:rPr lang="en-US" altLang="ja-JP" sz="2000" dirty="0" err="1"/>
              <a:t>mpijob</a:t>
            </a:r>
            <a:r>
              <a:rPr lang="ja-JP" altLang="en-US" sz="2000" dirty="0"/>
              <a:t> </a:t>
            </a:r>
            <a:r>
              <a:rPr lang="en-US" altLang="ja-JP" sz="2000" dirty="0" err="1"/>
              <a:t>cgmrpt</a:t>
            </a:r>
            <a:r>
              <a:rPr lang="en-US" altLang="ja-JP" sz="2000" dirty="0"/>
              <a:t> &gt; cgmrpt.log</a:t>
            </a:r>
            <a:r>
              <a:rPr lang="ja-JP" altLang="en-US" sz="2000" dirty="0"/>
              <a:t>  計算本体</a:t>
            </a:r>
            <a:br>
              <a:rPr lang="en-US" altLang="ja-JP" sz="2000" dirty="0"/>
            </a:br>
            <a:endParaRPr lang="en-US" altLang="ja-JP" sz="2000" dirty="0"/>
          </a:p>
          <a:p>
            <a:r>
              <a:rPr lang="ja-JP" altLang="en-US" sz="2200" dirty="0"/>
              <a:t>バンド図のためのデータ収集</a:t>
            </a:r>
            <a:r>
              <a:rPr lang="en-US" altLang="ja-JP" sz="2200" dirty="0"/>
              <a:t>(</a:t>
            </a:r>
            <a:r>
              <a:rPr lang="en-US" altLang="ja-JP" sz="2200" u="sng" dirty="0" err="1"/>
              <a:t>vbpef</a:t>
            </a:r>
            <a:r>
              <a:rPr lang="en-US" altLang="ja-JP" sz="2200" u="sng" dirty="0"/>
              <a:t>)</a:t>
            </a:r>
            <a:br>
              <a:rPr lang="en-US" altLang="ja-JP" sz="2200" dirty="0"/>
            </a:br>
            <a:r>
              <a:rPr lang="en-US" altLang="ja-JP" sz="2000" dirty="0"/>
              <a:t>$ </a:t>
            </a:r>
            <a:r>
              <a:rPr lang="en-US" altLang="ja-JP" sz="2000" dirty="0" err="1"/>
              <a:t>cp</a:t>
            </a:r>
            <a:r>
              <a:rPr lang="en-US" altLang="ja-JP" sz="2000" dirty="0"/>
              <a:t> </a:t>
            </a:r>
            <a:r>
              <a:rPr lang="ja-JP" altLang="ja-JP" sz="2000" dirty="0"/>
              <a:t>c</a:t>
            </a:r>
            <a:r>
              <a:rPr lang="en-US" altLang="ja-JP" sz="2000" dirty="0" err="1"/>
              <a:t>u.cg</a:t>
            </a:r>
            <a:r>
              <a:rPr lang="en-US" altLang="ja-JP" sz="2000" dirty="0"/>
              <a:t> </a:t>
            </a:r>
            <a:r>
              <a:rPr lang="en-US" altLang="ja-JP" sz="2000" dirty="0" err="1"/>
              <a:t>cu.pef</a:t>
            </a:r>
            <a:br>
              <a:rPr lang="en-US" altLang="ja-JP" sz="2000" dirty="0"/>
            </a:br>
            <a:r>
              <a:rPr lang="en-US" altLang="ja-JP" sz="2000" dirty="0" err="1"/>
              <a:t>cu.pef</a:t>
            </a:r>
            <a:r>
              <a:rPr lang="en-US" altLang="ja-JP" sz="2000" dirty="0"/>
              <a:t> </a:t>
            </a:r>
            <a:r>
              <a:rPr lang="ja-JP" altLang="en-US" sz="2000" dirty="0"/>
              <a:t>を編集</a:t>
            </a: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43</a:t>
            </a:fld>
            <a:endParaRPr kumimoji="1" lang="ja-JP" altLang="en-US"/>
          </a:p>
        </p:txBody>
      </p:sp>
      <p:sp>
        <p:nvSpPr>
          <p:cNvPr id="5" name="テキスト ボックス 4"/>
          <p:cNvSpPr txBox="1"/>
          <p:nvPr/>
        </p:nvSpPr>
        <p:spPr>
          <a:xfrm>
            <a:off x="1564490" y="5455563"/>
            <a:ext cx="5360182" cy="1015663"/>
          </a:xfrm>
          <a:prstGeom prst="rect">
            <a:avLst/>
          </a:prstGeom>
          <a:noFill/>
          <a:ln>
            <a:solidFill>
              <a:schemeClr val="tx1"/>
            </a:solidFill>
          </a:ln>
        </p:spPr>
        <p:txBody>
          <a:bodyPr wrap="square" rtlCol="0">
            <a:spAutoFit/>
          </a:bodyPr>
          <a:lstStyle/>
          <a:p>
            <a:r>
              <a:rPr lang="en-US" altLang="ja-JP" sz="2000" dirty="0" err="1"/>
              <a:t>initial_lpt</a:t>
            </a:r>
            <a:r>
              <a:rPr lang="en-US" altLang="ja-JP" sz="2000" dirty="0"/>
              <a:t> = 1 ! </a:t>
            </a:r>
            <a:r>
              <a:rPr lang="ja-JP" altLang="en-US" sz="2000" dirty="0"/>
              <a:t>ローカルポテンシャルを読み込み</a:t>
            </a:r>
            <a:endParaRPr lang="en-US" altLang="ja-JP" sz="2000" dirty="0"/>
          </a:p>
          <a:p>
            <a:r>
              <a:rPr lang="en-US" altLang="ja-JP" sz="2000" dirty="0"/>
              <a:t>initial_wfn = 1</a:t>
            </a:r>
          </a:p>
          <a:p>
            <a:r>
              <a:rPr lang="en-US" altLang="ja-JP" sz="2000" dirty="0" err="1"/>
              <a:t>store_wfn</a:t>
            </a:r>
            <a:r>
              <a:rPr lang="en-US" altLang="ja-JP" sz="2000" dirty="0"/>
              <a:t> = 0</a:t>
            </a:r>
            <a:endParaRPr kumimoji="1" lang="ja-JP" altLang="en-US" sz="2000" dirty="0"/>
          </a:p>
        </p:txBody>
      </p:sp>
    </p:spTree>
    <p:extLst>
      <p:ext uri="{BB962C8B-B14F-4D97-AF65-F5344CB8AC3E}">
        <p14:creationId xmlns:p14="http://schemas.microsoft.com/office/powerpoint/2010/main" val="1383146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（８）</a:t>
            </a:r>
            <a:endParaRPr kumimoji="1" lang="ja-JP" altLang="en-US" dirty="0"/>
          </a:p>
        </p:txBody>
      </p:sp>
      <p:sp>
        <p:nvSpPr>
          <p:cNvPr id="3" name="コンテンツ プレースホルダー 2"/>
          <p:cNvSpPr>
            <a:spLocks noGrp="1"/>
          </p:cNvSpPr>
          <p:nvPr>
            <p:ph idx="1"/>
          </p:nvPr>
        </p:nvSpPr>
        <p:spPr>
          <a:xfrm>
            <a:off x="433478" y="1316632"/>
            <a:ext cx="8253322" cy="5039718"/>
          </a:xfrm>
        </p:spPr>
        <p:txBody>
          <a:bodyPr>
            <a:normAutofit/>
          </a:bodyPr>
          <a:lstStyle/>
          <a:p>
            <a:pPr>
              <a:buFont typeface="Arial" pitchFamily="34" charset="0"/>
              <a:buChar char="•"/>
            </a:pPr>
            <a:r>
              <a:rPr lang="ja-JP" altLang="ja-JP" sz="2000" dirty="0"/>
              <a:t>c</a:t>
            </a:r>
            <a:r>
              <a:rPr lang="en-US" altLang="ja-JP" sz="2000" dirty="0" err="1"/>
              <a:t>u.pef</a:t>
            </a:r>
            <a:r>
              <a:rPr lang="en-US" altLang="ja-JP" sz="2000" dirty="0"/>
              <a:t> </a:t>
            </a:r>
            <a:r>
              <a:rPr lang="ja-JP" altLang="en-US" sz="2000" dirty="0"/>
              <a:t>に</a:t>
            </a:r>
            <a:r>
              <a:rPr lang="en-US" altLang="ja-JP" sz="2000" dirty="0"/>
              <a:t> “# trace band data” parameters </a:t>
            </a:r>
            <a:r>
              <a:rPr lang="ja-JP" altLang="en-US" sz="2000" dirty="0"/>
              <a:t>を書き加える</a:t>
            </a:r>
            <a:endParaRPr lang="en-US" altLang="ja-JP" sz="2000" dirty="0"/>
          </a:p>
          <a:p>
            <a:pPr>
              <a:buNone/>
            </a:pPr>
            <a:endParaRPr lang="en-US" altLang="ja-JP" sz="2000" dirty="0"/>
          </a:p>
          <a:p>
            <a:pPr>
              <a:buNone/>
            </a:pPr>
            <a:endParaRPr lang="en-US" altLang="ja-JP" sz="2000" dirty="0"/>
          </a:p>
          <a:p>
            <a:pPr>
              <a:buNone/>
            </a:pPr>
            <a:endParaRPr lang="en-US" altLang="ja-JP" sz="2000" dirty="0"/>
          </a:p>
          <a:p>
            <a:pPr>
              <a:buNone/>
            </a:pPr>
            <a:endParaRPr lang="en-US" altLang="ja-JP" sz="2000" dirty="0"/>
          </a:p>
          <a:p>
            <a:pPr>
              <a:buNone/>
            </a:pPr>
            <a:endParaRPr lang="en-US" altLang="ja-JP" sz="2000" dirty="0"/>
          </a:p>
          <a:p>
            <a:pPr>
              <a:buNone/>
            </a:pPr>
            <a:endParaRPr lang="en-US" altLang="ja-JP" sz="2000" dirty="0"/>
          </a:p>
          <a:p>
            <a:pPr>
              <a:buNone/>
            </a:pPr>
            <a:endParaRPr lang="en-US" altLang="ja-JP" sz="2000" dirty="0"/>
          </a:p>
          <a:p>
            <a:pPr>
              <a:buNone/>
            </a:pPr>
            <a:endParaRPr lang="en-US" altLang="ja-JP" sz="2000" dirty="0"/>
          </a:p>
          <a:p>
            <a:pPr>
              <a:buNone/>
            </a:pPr>
            <a:r>
              <a:rPr lang="en-US" altLang="ja-JP" sz="2000" dirty="0"/>
              <a:t>backend:$ </a:t>
            </a:r>
            <a:r>
              <a:rPr lang="en-US" altLang="ja-JP" sz="2000" dirty="0" err="1"/>
              <a:t>rm</a:t>
            </a:r>
            <a:r>
              <a:rPr lang="ja-JP" altLang="en-US" sz="2000" dirty="0"/>
              <a:t> </a:t>
            </a:r>
            <a:r>
              <a:rPr lang="en-US" altLang="ja-JP" sz="2000" dirty="0"/>
              <a:t>–f</a:t>
            </a:r>
            <a:r>
              <a:rPr lang="en-US" altLang="en-US" sz="2000" dirty="0"/>
              <a:t> fort.10</a:t>
            </a:r>
            <a:r>
              <a:rPr lang="ja-JP" altLang="ja-JP" sz="2000" dirty="0"/>
              <a:t>;</a:t>
            </a:r>
            <a:r>
              <a:rPr lang="ja-JP" altLang="en-US" sz="2000" dirty="0"/>
              <a:t> </a:t>
            </a:r>
            <a:r>
              <a:rPr lang="en-US" altLang="ja-JP" sz="2000" dirty="0" err="1"/>
              <a:t>ln</a:t>
            </a:r>
            <a:r>
              <a:rPr lang="ja-JP" altLang="en-US" sz="2000" dirty="0"/>
              <a:t> </a:t>
            </a:r>
            <a:r>
              <a:rPr lang="en-US" altLang="ja-JP" sz="2000" dirty="0"/>
              <a:t>–s</a:t>
            </a:r>
            <a:r>
              <a:rPr lang="ja-JP" altLang="en-US" sz="2000" dirty="0"/>
              <a:t> </a:t>
            </a:r>
            <a:r>
              <a:rPr lang="en-US" altLang="ja-JP" sz="2000" dirty="0" err="1"/>
              <a:t>cu.pef</a:t>
            </a:r>
            <a:r>
              <a:rPr lang="ja-JP" altLang="en-US" sz="2000" dirty="0"/>
              <a:t> </a:t>
            </a:r>
            <a:r>
              <a:rPr lang="en-US" altLang="ja-JP" sz="2000" dirty="0"/>
              <a:t>fort.10</a:t>
            </a:r>
          </a:p>
          <a:p>
            <a:pPr>
              <a:buNone/>
            </a:pPr>
            <a:r>
              <a:rPr lang="en-US" altLang="ja-JP" sz="2000" dirty="0"/>
              <a:t>backend:$ </a:t>
            </a:r>
            <a:r>
              <a:rPr lang="en-US" altLang="ja-JP" sz="2000" dirty="0" err="1"/>
              <a:t>mpijob</a:t>
            </a:r>
            <a:r>
              <a:rPr lang="ja-JP" altLang="en-US" sz="2000" dirty="0"/>
              <a:t> </a:t>
            </a:r>
            <a:r>
              <a:rPr lang="en-US" altLang="ja-JP" sz="2000" dirty="0" err="1"/>
              <a:t>vbpef</a:t>
            </a:r>
            <a:r>
              <a:rPr lang="en-US" altLang="ja-JP" sz="2000" dirty="0"/>
              <a:t> &gt; vbpef.log</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44</a:t>
            </a:fld>
            <a:endParaRPr kumimoji="1" lang="ja-JP" altLang="en-US"/>
          </a:p>
        </p:txBody>
      </p:sp>
      <p:sp>
        <p:nvSpPr>
          <p:cNvPr id="6" name="テキスト ボックス 5"/>
          <p:cNvSpPr txBox="1"/>
          <p:nvPr/>
        </p:nvSpPr>
        <p:spPr>
          <a:xfrm>
            <a:off x="822960" y="1735810"/>
            <a:ext cx="5552440" cy="2800766"/>
          </a:xfrm>
          <a:prstGeom prst="rect">
            <a:avLst/>
          </a:prstGeom>
          <a:noFill/>
          <a:ln>
            <a:solidFill>
              <a:schemeClr val="tx1"/>
            </a:solidFill>
          </a:ln>
        </p:spPr>
        <p:txBody>
          <a:bodyPr wrap="square" rtlCol="0">
            <a:spAutoFit/>
          </a:bodyPr>
          <a:lstStyle/>
          <a:p>
            <a:r>
              <a:rPr lang="en-US" altLang="ja-JP" sz="1600" dirty="0"/>
              <a:t># trace band data</a:t>
            </a:r>
            <a:br>
              <a:rPr lang="en-US" altLang="ja-JP" sz="1600" dirty="0"/>
            </a:br>
            <a:r>
              <a:rPr lang="en-US" altLang="ja-JP" sz="1600" dirty="0"/>
              <a:t> &amp;</a:t>
            </a:r>
            <a:r>
              <a:rPr lang="en-US" altLang="ja-JP" sz="1600" dirty="0" err="1"/>
              <a:t>trace_band</a:t>
            </a:r>
            <a:br>
              <a:rPr lang="en-US" altLang="ja-JP" sz="1600" dirty="0"/>
            </a:br>
            <a:r>
              <a:rPr lang="en-US" altLang="ja-JP" sz="1600" dirty="0"/>
              <a:t> </a:t>
            </a:r>
            <a:r>
              <a:rPr lang="en-US" altLang="ja-JP" sz="1600" dirty="0" err="1"/>
              <a:t>distrib_mode</a:t>
            </a:r>
            <a:r>
              <a:rPr lang="en-US" altLang="ja-JP" sz="1600" dirty="0"/>
              <a:t> = 'none',</a:t>
            </a:r>
            <a:br>
              <a:rPr lang="en-US" altLang="ja-JP" sz="1600" dirty="0"/>
            </a:br>
            <a:r>
              <a:rPr lang="en-US" altLang="ja-JP" sz="1600" dirty="0" err="1"/>
              <a:t>output_wave_function</a:t>
            </a:r>
            <a:r>
              <a:rPr lang="en-US" altLang="ja-JP" sz="1600" dirty="0"/>
              <a:t> = 1,　! </a:t>
            </a:r>
            <a:r>
              <a:rPr lang="ja-JP" altLang="en-US" sz="1600" dirty="0"/>
              <a:t>トレースした</a:t>
            </a:r>
            <a:r>
              <a:rPr lang="en-US" altLang="ja-JP" sz="1600" dirty="0" err="1"/>
              <a:t>k</a:t>
            </a:r>
            <a:r>
              <a:rPr lang="ja-JP" altLang="en-US" sz="1600" dirty="0"/>
              <a:t>点の波動関数を書く</a:t>
            </a:r>
            <a:br>
              <a:rPr lang="en-US" altLang="ja-JP" sz="1600" dirty="0"/>
            </a:br>
            <a:r>
              <a:rPr lang="en-US" altLang="ja-JP" sz="1600" dirty="0"/>
              <a:t> </a:t>
            </a:r>
            <a:r>
              <a:rPr lang="en-US" altLang="ja-JP" sz="1600" dirty="0" err="1"/>
              <a:t>number_trace_block</a:t>
            </a:r>
            <a:r>
              <a:rPr lang="en-US" altLang="ja-JP" sz="1600" dirty="0"/>
              <a:t> = 7</a:t>
            </a:r>
            <a:br>
              <a:rPr lang="en-US" altLang="ja-JP" sz="1600" dirty="0"/>
            </a:br>
            <a:r>
              <a:rPr lang="en-US" altLang="ja-JP" sz="1600" dirty="0"/>
              <a:t>/</a:t>
            </a:r>
            <a:br>
              <a:rPr lang="en-US" altLang="ja-JP" sz="1600" dirty="0"/>
            </a:br>
            <a:r>
              <a:rPr lang="en-US" altLang="ja-JP" sz="1600" dirty="0"/>
              <a:t>   'G'       'X'         'K'          'G'       'L'          'K'         'W'        'X'</a:t>
            </a:r>
            <a:br>
              <a:rPr lang="en-US" altLang="ja-JP" sz="1600" dirty="0"/>
            </a:br>
            <a:r>
              <a:rPr lang="en-US" altLang="ja-JP" sz="1600" dirty="0"/>
              <a:t>  1.0      1.0      0.750      0.0      0.5      0.750      0.75      0.5</a:t>
            </a:r>
            <a:br>
              <a:rPr lang="en-US" altLang="ja-JP" sz="1600" dirty="0"/>
            </a:br>
            <a:r>
              <a:rPr lang="en-US" altLang="ja-JP" sz="1600" dirty="0"/>
              <a:t>  0.0      0.5      0.375      0.0      0.5      0.375      0.25      0.0</a:t>
            </a:r>
            <a:br>
              <a:rPr lang="en-US" altLang="ja-JP" sz="1600" dirty="0"/>
            </a:br>
            <a:r>
              <a:rPr lang="en-US" altLang="ja-JP" sz="1600" dirty="0"/>
              <a:t>  0.0      0.5      0.375      0.0      0.5      0.375      0.50      0.5</a:t>
            </a:r>
            <a:br>
              <a:rPr lang="en-US" altLang="ja-JP" sz="1600" dirty="0"/>
            </a:br>
            <a:r>
              <a:rPr lang="en-US" altLang="ja-JP" sz="1600" dirty="0"/>
              <a:t>        10         5            10        10        10            5             5</a:t>
            </a:r>
            <a:endParaRPr kumimoji="1" lang="ja-JP" altLang="en-US" sz="1600" dirty="0"/>
          </a:p>
        </p:txBody>
      </p:sp>
      <p:sp>
        <p:nvSpPr>
          <p:cNvPr id="7" name="テキスト ボックス 6"/>
          <p:cNvSpPr txBox="1"/>
          <p:nvPr/>
        </p:nvSpPr>
        <p:spPr>
          <a:xfrm>
            <a:off x="4193342" y="5490655"/>
            <a:ext cx="4021376" cy="646331"/>
          </a:xfrm>
          <a:prstGeom prst="rect">
            <a:avLst/>
          </a:prstGeom>
          <a:noFill/>
          <a:ln>
            <a:solidFill>
              <a:schemeClr val="tx1"/>
            </a:solidFill>
          </a:ln>
        </p:spPr>
        <p:txBody>
          <a:bodyPr wrap="square" rtlCol="0">
            <a:spAutoFit/>
          </a:bodyPr>
          <a:lstStyle/>
          <a:p>
            <a:r>
              <a:rPr kumimoji="1" lang="en-US" altLang="ja-JP" dirty="0"/>
              <a:t>TAPIOCA</a:t>
            </a:r>
            <a:r>
              <a:rPr kumimoji="1" lang="ja-JP" altLang="en-US" dirty="0"/>
              <a:t>でブリュアンゾーンのトレースデータを自動生成できる</a:t>
            </a:r>
          </a:p>
        </p:txBody>
      </p:sp>
    </p:spTree>
    <p:extLst>
      <p:ext uri="{BB962C8B-B14F-4D97-AF65-F5344CB8AC3E}">
        <p14:creationId xmlns:p14="http://schemas.microsoft.com/office/powerpoint/2010/main" val="1977872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（９）</a:t>
            </a:r>
            <a:endParaRPr kumimoji="1" lang="ja-JP" altLang="en-US" dirty="0"/>
          </a:p>
        </p:txBody>
      </p:sp>
      <p:sp>
        <p:nvSpPr>
          <p:cNvPr id="3" name="コンテンツ プレースホルダー 2"/>
          <p:cNvSpPr>
            <a:spLocks noGrp="1"/>
          </p:cNvSpPr>
          <p:nvPr>
            <p:ph idx="1"/>
          </p:nvPr>
        </p:nvSpPr>
        <p:spPr>
          <a:xfrm>
            <a:off x="457200" y="1316633"/>
            <a:ext cx="8333863" cy="5039718"/>
          </a:xfrm>
        </p:spPr>
        <p:txBody>
          <a:bodyPr>
            <a:normAutofit/>
          </a:bodyPr>
          <a:lstStyle/>
          <a:p>
            <a:r>
              <a:rPr lang="ja-JP" altLang="en-US" sz="2200" dirty="0"/>
              <a:t>バンド図をプロット</a:t>
            </a:r>
            <a:br>
              <a:rPr lang="en-US" altLang="ja-JP" sz="2000" dirty="0"/>
            </a:br>
            <a:r>
              <a:rPr lang="en-US" altLang="ja-JP" sz="2000" dirty="0"/>
              <a:t>$ vbpef2gp-lsda –</a:t>
            </a:r>
            <a:r>
              <a:rPr lang="en-US" altLang="ja-JP" sz="2000" dirty="0" err="1"/>
              <a:t>fcu</a:t>
            </a:r>
            <a:r>
              <a:rPr lang="en-US" altLang="ja-JP" sz="2000" dirty="0"/>
              <a:t> –e[EF] ./</a:t>
            </a:r>
            <a:r>
              <a:rPr lang="ja-JP" altLang="ja-JP" sz="2000" dirty="0" err="1"/>
              <a:t>c</a:t>
            </a:r>
            <a:r>
              <a:rPr lang="en-US" altLang="ja-JP" sz="2000" dirty="0" err="1"/>
              <a:t>u.band</a:t>
            </a:r>
            <a:br>
              <a:rPr lang="en-US" altLang="ja-JP" sz="2000" dirty="0"/>
            </a:br>
            <a:r>
              <a:rPr lang="en-US" altLang="ja-JP" sz="2000" dirty="0"/>
              <a:t>$ </a:t>
            </a:r>
            <a:r>
              <a:rPr lang="en-US" altLang="ja-JP" sz="2000" dirty="0" err="1"/>
              <a:t>gnuplot</a:t>
            </a:r>
            <a:br>
              <a:rPr lang="en-US" altLang="ja-JP" sz="2000" dirty="0"/>
            </a:br>
            <a:r>
              <a:rPr lang="en-US" altLang="ja-JP" sz="2000" dirty="0" err="1"/>
              <a:t>gnuplot</a:t>
            </a:r>
            <a:r>
              <a:rPr lang="en-US" altLang="ja-JP" sz="2000" dirty="0"/>
              <a:t>&gt; load '</a:t>
            </a:r>
            <a:r>
              <a:rPr lang="en-US" altLang="ja-JP" sz="2000" dirty="0" err="1"/>
              <a:t>cu.gp</a:t>
            </a:r>
            <a:r>
              <a:rPr lang="en-US" altLang="ja-JP" sz="2000" dirty="0"/>
              <a:t>'</a:t>
            </a:r>
            <a:br>
              <a:rPr lang="en-US" altLang="ja-JP" sz="2000" dirty="0"/>
            </a:br>
            <a:r>
              <a:rPr lang="en-US" altLang="ja-JP" sz="2000" dirty="0" err="1"/>
              <a:t>gnuplot</a:t>
            </a:r>
            <a:r>
              <a:rPr lang="en-US" altLang="ja-JP" sz="2000" dirty="0"/>
              <a:t>&gt; quit</a:t>
            </a:r>
          </a:p>
          <a:p>
            <a:pPr>
              <a:lnSpc>
                <a:spcPct val="130000"/>
              </a:lnSpc>
            </a:pPr>
            <a:r>
              <a:rPr lang="en-US" altLang="ja-JP" sz="2200" dirty="0"/>
              <a:t>Projected DOS</a:t>
            </a:r>
            <a:r>
              <a:rPr lang="ja-JP" altLang="en-US" sz="2200" dirty="0"/>
              <a:t>の計算（</a:t>
            </a:r>
            <a:r>
              <a:rPr lang="en-US" altLang="ja-JP" sz="2200" u="sng" dirty="0"/>
              <a:t>wfn2chg</a:t>
            </a:r>
            <a:r>
              <a:rPr lang="ja-JP" altLang="en-US" sz="2200" u="sng" dirty="0"/>
              <a:t>）</a:t>
            </a:r>
            <a:br>
              <a:rPr lang="en-US" altLang="ja-JP" sz="2000" u="sng" dirty="0"/>
            </a:br>
            <a:r>
              <a:rPr lang="en-US" altLang="ja-JP" sz="2000" dirty="0"/>
              <a:t>$ </a:t>
            </a:r>
            <a:r>
              <a:rPr lang="en-US" altLang="ja-JP" sz="2000" dirty="0" err="1"/>
              <a:t>cp</a:t>
            </a:r>
            <a:r>
              <a:rPr lang="en-US" altLang="ja-JP" sz="2000" dirty="0"/>
              <a:t> </a:t>
            </a:r>
            <a:r>
              <a:rPr lang="en-US" altLang="ja-JP" sz="2000" dirty="0" err="1"/>
              <a:t>cu.pef</a:t>
            </a:r>
            <a:r>
              <a:rPr lang="en-US" altLang="ja-JP" sz="2000" dirty="0"/>
              <a:t> cu.w2c</a:t>
            </a:r>
            <a:br>
              <a:rPr lang="en-US" altLang="ja-JP" sz="2000" dirty="0"/>
            </a:br>
            <a:r>
              <a:rPr lang="en-US" altLang="ja-JP" sz="2000" dirty="0"/>
              <a:t>cu.w2c </a:t>
            </a:r>
            <a:r>
              <a:rPr lang="ja-JP" altLang="en-US" sz="2000" dirty="0"/>
              <a:t>を編集</a:t>
            </a:r>
            <a:br>
              <a:rPr lang="en-US" altLang="ja-JP" sz="2000" dirty="0"/>
            </a:br>
            <a:br>
              <a:rPr lang="en-US" altLang="ja-JP" sz="2000" dirty="0"/>
            </a:br>
            <a:r>
              <a:rPr lang="en-US" altLang="ja-JP" sz="2000" dirty="0"/>
              <a:t>cu.w2c </a:t>
            </a:r>
            <a:r>
              <a:rPr lang="ja-JP" altLang="en-US" sz="2000" dirty="0"/>
              <a:t>に</a:t>
            </a:r>
            <a:r>
              <a:rPr lang="en-US" altLang="ja-JP" sz="2000" dirty="0"/>
              <a:t> “#</a:t>
            </a:r>
            <a:r>
              <a:rPr lang="ja-JP" altLang="en-US" sz="2000" dirty="0"/>
              <a:t> </a:t>
            </a:r>
            <a:r>
              <a:rPr lang="en-US" altLang="ja-JP" sz="2000" dirty="0"/>
              <a:t>inspect </a:t>
            </a:r>
            <a:r>
              <a:rPr lang="en-US" altLang="ja-JP" sz="2000" dirty="0" err="1"/>
              <a:t>wfn</a:t>
            </a:r>
            <a:r>
              <a:rPr lang="en-US" altLang="ja-JP" sz="2000" dirty="0"/>
              <a:t> data” parameters </a:t>
            </a:r>
            <a:r>
              <a:rPr lang="ja-JP" altLang="en-US" sz="2000" dirty="0"/>
              <a:t>を書き加える</a:t>
            </a:r>
            <a:br>
              <a:rPr lang="en-US" altLang="ja-JP" sz="2000" dirty="0"/>
            </a:br>
            <a:endParaRPr lang="en-US" altLang="ja-JP" sz="20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45</a:t>
            </a:fld>
            <a:endParaRPr kumimoji="1" lang="ja-JP" altLang="en-US"/>
          </a:p>
        </p:txBody>
      </p:sp>
      <p:sp>
        <p:nvSpPr>
          <p:cNvPr id="5" name="テキスト ボックス 4"/>
          <p:cNvSpPr txBox="1"/>
          <p:nvPr/>
        </p:nvSpPr>
        <p:spPr>
          <a:xfrm>
            <a:off x="849418" y="5048919"/>
            <a:ext cx="6532536" cy="1323439"/>
          </a:xfrm>
          <a:prstGeom prst="rect">
            <a:avLst/>
          </a:prstGeom>
          <a:noFill/>
          <a:ln>
            <a:solidFill>
              <a:schemeClr val="tx1"/>
            </a:solidFill>
          </a:ln>
        </p:spPr>
        <p:txBody>
          <a:bodyPr wrap="square" rtlCol="0">
            <a:spAutoFit/>
          </a:bodyPr>
          <a:lstStyle/>
          <a:p>
            <a:r>
              <a:rPr lang="en-US" altLang="ja-JP" sz="1600" dirty="0"/>
              <a:t># inspect </a:t>
            </a:r>
            <a:r>
              <a:rPr lang="en-US" altLang="ja-JP" sz="1600" dirty="0" err="1"/>
              <a:t>wfn</a:t>
            </a:r>
            <a:r>
              <a:rPr lang="en-US" altLang="ja-JP" sz="1600" dirty="0"/>
              <a:t> data</a:t>
            </a:r>
            <a:br>
              <a:rPr lang="en-US" altLang="ja-JP" sz="1600" dirty="0"/>
            </a:br>
            <a:r>
              <a:rPr lang="en-US" altLang="ja-JP" sz="1600" dirty="0"/>
              <a:t> &amp;</a:t>
            </a:r>
            <a:r>
              <a:rPr lang="en-US" altLang="ja-JP" sz="1600" dirty="0" err="1"/>
              <a:t>inspect_wfn</a:t>
            </a:r>
            <a:br>
              <a:rPr lang="en-US" altLang="ja-JP" sz="1600" dirty="0"/>
            </a:br>
            <a:r>
              <a:rPr lang="en-US" altLang="ja-JP" sz="1600" dirty="0"/>
              <a:t> </a:t>
            </a:r>
            <a:r>
              <a:rPr lang="en-US" altLang="ja-JP" sz="1600" dirty="0" err="1"/>
              <a:t>distrib_mode</a:t>
            </a:r>
            <a:r>
              <a:rPr lang="en-US" altLang="ja-JP" sz="1600" dirty="0"/>
              <a:t> = ‘</a:t>
            </a:r>
            <a:r>
              <a:rPr lang="en-US" altLang="ja-JP" sz="1600" dirty="0" err="1"/>
              <a:t>pdos</a:t>
            </a:r>
            <a:r>
              <a:rPr lang="en-US" altLang="ja-JP" sz="1600" dirty="0"/>
              <a:t>’,</a:t>
            </a:r>
            <a:br>
              <a:rPr lang="en-US" altLang="ja-JP" sz="1600" dirty="0"/>
            </a:br>
            <a:r>
              <a:rPr lang="en-US" altLang="ja-JP" sz="1600" dirty="0"/>
              <a:t> </a:t>
            </a:r>
            <a:r>
              <a:rPr lang="en-US" altLang="ja-JP" sz="1600" dirty="0" err="1"/>
              <a:t>pdos_target_atom</a:t>
            </a:r>
            <a:r>
              <a:rPr lang="en-US" altLang="ja-JP" sz="1600" dirty="0"/>
              <a:t> = 1</a:t>
            </a:r>
            <a:br>
              <a:rPr lang="en-US" altLang="ja-JP" sz="1600" dirty="0"/>
            </a:br>
            <a:r>
              <a:rPr lang="en-US" altLang="ja-JP" sz="1600" dirty="0"/>
              <a:t>/</a:t>
            </a:r>
            <a:endParaRPr kumimoji="1" lang="ja-JP" altLang="en-US" sz="1600" dirty="0"/>
          </a:p>
        </p:txBody>
      </p:sp>
      <p:sp>
        <p:nvSpPr>
          <p:cNvPr id="6" name="テキスト ボックス 5"/>
          <p:cNvSpPr txBox="1"/>
          <p:nvPr/>
        </p:nvSpPr>
        <p:spPr>
          <a:xfrm>
            <a:off x="3889094" y="3963462"/>
            <a:ext cx="3998210" cy="646331"/>
          </a:xfrm>
          <a:prstGeom prst="rect">
            <a:avLst/>
          </a:prstGeom>
          <a:noFill/>
          <a:ln>
            <a:solidFill>
              <a:schemeClr val="tx1"/>
            </a:solidFill>
          </a:ln>
        </p:spPr>
        <p:txBody>
          <a:bodyPr wrap="square" rtlCol="0">
            <a:spAutoFit/>
          </a:bodyPr>
          <a:lstStyle/>
          <a:p>
            <a:r>
              <a:rPr lang="en-US" altLang="ja-JP" dirty="0" err="1"/>
              <a:t>initial_wfn</a:t>
            </a:r>
            <a:r>
              <a:rPr lang="en-US" altLang="ja-JP" dirty="0"/>
              <a:t> = 1</a:t>
            </a:r>
          </a:p>
          <a:p>
            <a:r>
              <a:rPr kumimoji="1" lang="en-US" altLang="ja-JP" dirty="0" err="1"/>
              <a:t>initial_lpt</a:t>
            </a:r>
            <a:r>
              <a:rPr kumimoji="1" lang="en-US" altLang="ja-JP" dirty="0"/>
              <a:t> = 0</a:t>
            </a:r>
            <a:endParaRPr kumimoji="1" lang="ja-JP" altLang="en-US" dirty="0"/>
          </a:p>
        </p:txBody>
      </p:sp>
      <p:sp>
        <p:nvSpPr>
          <p:cNvPr id="7" name="テキスト ボックス 6"/>
          <p:cNvSpPr txBox="1"/>
          <p:nvPr/>
        </p:nvSpPr>
        <p:spPr>
          <a:xfrm>
            <a:off x="4111103" y="2211374"/>
            <a:ext cx="4063507" cy="646331"/>
          </a:xfrm>
          <a:prstGeom prst="rect">
            <a:avLst/>
          </a:prstGeom>
          <a:noFill/>
        </p:spPr>
        <p:txBody>
          <a:bodyPr wrap="none" rtlCol="0">
            <a:spAutoFit/>
          </a:bodyPr>
          <a:lstStyle/>
          <a:p>
            <a:r>
              <a:rPr kumimoji="1" lang="en-US" altLang="ja-JP" dirty="0">
                <a:solidFill>
                  <a:schemeClr val="accent6"/>
                </a:solidFill>
              </a:rPr>
              <a:t>[EF]</a:t>
            </a:r>
            <a:r>
              <a:rPr kumimoji="1" lang="ja-JP" altLang="en-US" dirty="0">
                <a:solidFill>
                  <a:schemeClr val="accent6"/>
                </a:solidFill>
              </a:rPr>
              <a:t>は</a:t>
            </a:r>
            <a:r>
              <a:rPr kumimoji="1" lang="en-US" altLang="ja-JP" dirty="0" err="1">
                <a:solidFill>
                  <a:schemeClr val="accent6"/>
                </a:solidFill>
              </a:rPr>
              <a:t>cgmrpt</a:t>
            </a:r>
            <a:r>
              <a:rPr kumimoji="1" lang="ja-JP" altLang="en-US" dirty="0">
                <a:solidFill>
                  <a:schemeClr val="accent6"/>
                </a:solidFill>
              </a:rPr>
              <a:t>の</a:t>
            </a:r>
            <a:r>
              <a:rPr kumimoji="1" lang="en-US" altLang="ja-JP" dirty="0">
                <a:solidFill>
                  <a:schemeClr val="accent6"/>
                </a:solidFill>
              </a:rPr>
              <a:t>99</a:t>
            </a:r>
            <a:r>
              <a:rPr kumimoji="1" lang="ja-JP" altLang="en-US" dirty="0">
                <a:solidFill>
                  <a:schemeClr val="accent6"/>
                </a:solidFill>
              </a:rPr>
              <a:t>番出力から読み取る。</a:t>
            </a:r>
            <a:endParaRPr kumimoji="1" lang="en-US" altLang="ja-JP" dirty="0">
              <a:solidFill>
                <a:schemeClr val="accent6"/>
              </a:solidFill>
            </a:endParaRPr>
          </a:p>
          <a:p>
            <a:r>
              <a:rPr lang="en-US" altLang="ja-JP" dirty="0" err="1">
                <a:solidFill>
                  <a:schemeClr val="accent6"/>
                </a:solidFill>
              </a:rPr>
              <a:t>hartree</a:t>
            </a:r>
            <a:r>
              <a:rPr lang="ja-JP" altLang="en-US" dirty="0">
                <a:solidFill>
                  <a:schemeClr val="accent6"/>
                </a:solidFill>
              </a:rPr>
              <a:t>から</a:t>
            </a:r>
            <a:r>
              <a:rPr lang="en-US" altLang="ja-JP" dirty="0" err="1">
                <a:solidFill>
                  <a:schemeClr val="accent6"/>
                </a:solidFill>
              </a:rPr>
              <a:t>eV</a:t>
            </a:r>
            <a:r>
              <a:rPr lang="en-US" altLang="ja-JP" dirty="0">
                <a:solidFill>
                  <a:schemeClr val="accent6"/>
                </a:solidFill>
              </a:rPr>
              <a:t> </a:t>
            </a:r>
            <a:r>
              <a:rPr lang="ja-JP" altLang="en-US" dirty="0">
                <a:solidFill>
                  <a:schemeClr val="accent6"/>
                </a:solidFill>
              </a:rPr>
              <a:t>単位に直すこと。</a:t>
            </a:r>
            <a:endParaRPr kumimoji="1" lang="ja-JP" altLang="en-US" dirty="0">
              <a:solidFill>
                <a:schemeClr val="accent6"/>
              </a:solidFill>
            </a:endParaRPr>
          </a:p>
        </p:txBody>
      </p:sp>
    </p:spTree>
    <p:extLst>
      <p:ext uri="{BB962C8B-B14F-4D97-AF65-F5344CB8AC3E}">
        <p14:creationId xmlns:p14="http://schemas.microsoft.com/office/powerpoint/2010/main" val="1573172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cu.dosms.pdos.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083852" y="3841566"/>
            <a:ext cx="2629714" cy="3403159"/>
          </a:xfrm>
          <a:prstGeom prst="rect">
            <a:avLst/>
          </a:prstGeom>
        </p:spPr>
      </p:pic>
      <p:pic>
        <p:nvPicPr>
          <p:cNvPr id="7" name="図 6" descr="cu.dosms.total.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680694" y="3841565"/>
            <a:ext cx="2629712" cy="3403157"/>
          </a:xfrm>
          <a:prstGeom prst="rect">
            <a:avLst/>
          </a:prstGeom>
        </p:spPr>
      </p:pic>
      <p:sp>
        <p:nvSpPr>
          <p:cNvPr id="2" name="タイトル 1"/>
          <p:cNvSpPr>
            <a:spLocks noGrp="1"/>
          </p:cNvSpPr>
          <p:nvPr>
            <p:ph type="title"/>
          </p:nvPr>
        </p:nvSpPr>
        <p:spPr/>
        <p:txBody>
          <a:bodyPr/>
          <a:lstStyle/>
          <a:p>
            <a:r>
              <a:rPr lang="en-US" altLang="ja-JP" dirty="0">
                <a:solidFill>
                  <a:schemeClr val="accent1">
                    <a:lumMod val="50000"/>
                  </a:schemeClr>
                </a:solidFill>
              </a:rPr>
              <a:t>Tutorial Cu</a:t>
            </a:r>
            <a:r>
              <a:rPr lang="ja-JP" altLang="en-US" dirty="0">
                <a:solidFill>
                  <a:schemeClr val="accent1">
                    <a:lumMod val="50000"/>
                  </a:schemeClr>
                </a:solidFill>
              </a:rPr>
              <a:t>（１０）</a:t>
            </a:r>
            <a:endParaRPr kumimoji="1" lang="ja-JP" altLang="en-US" dirty="0"/>
          </a:p>
        </p:txBody>
      </p:sp>
      <p:sp>
        <p:nvSpPr>
          <p:cNvPr id="3" name="コンテンツ プレースホルダー 2"/>
          <p:cNvSpPr>
            <a:spLocks noGrp="1"/>
          </p:cNvSpPr>
          <p:nvPr>
            <p:ph idx="1"/>
          </p:nvPr>
        </p:nvSpPr>
        <p:spPr>
          <a:xfrm>
            <a:off x="0" y="1316632"/>
            <a:ext cx="9144000" cy="5541367"/>
          </a:xfrm>
        </p:spPr>
        <p:txBody>
          <a:bodyPr>
            <a:normAutofit/>
          </a:bodyPr>
          <a:lstStyle/>
          <a:p>
            <a:r>
              <a:rPr lang="en-US" altLang="ja-JP" sz="2000" dirty="0"/>
              <a:t>$ </a:t>
            </a:r>
            <a:r>
              <a:rPr lang="en-US" altLang="ja-JP" sz="2000" dirty="0" err="1"/>
              <a:t>cp</a:t>
            </a:r>
            <a:r>
              <a:rPr lang="en-US" altLang="ja-JP" sz="2000" dirty="0"/>
              <a:t> $XTAPP_ROOT/</a:t>
            </a:r>
            <a:r>
              <a:rPr lang="en-US" altLang="ja-JP" sz="2000" dirty="0" err="1"/>
              <a:t>pwav</a:t>
            </a:r>
            <a:r>
              <a:rPr lang="en-US" altLang="ja-JP" sz="2000" dirty="0"/>
              <a:t>/</a:t>
            </a:r>
            <a:r>
              <a:rPr lang="en-US" altLang="ja-JP" sz="2000" dirty="0" err="1"/>
              <a:t>ps-Cu.pwav.d</a:t>
            </a:r>
            <a:r>
              <a:rPr lang="en-US" altLang="ja-JP" sz="2000" dirty="0"/>
              <a:t> .</a:t>
            </a:r>
            <a:r>
              <a:rPr lang="ja-JP" altLang="ja-JP" sz="2000" dirty="0"/>
              <a:t>/</a:t>
            </a:r>
            <a:r>
              <a:rPr lang="en-US" altLang="ja-JP" sz="2000" dirty="0" err="1"/>
              <a:t>cu.pwav</a:t>
            </a:r>
            <a:br>
              <a:rPr lang="en-US" altLang="ja-JP" sz="2000" dirty="0" err="1"/>
            </a:br>
            <a:r>
              <a:rPr lang="en-US" altLang="ja-JP" sz="2000" dirty="0" err="1"/>
              <a:t>$ qsub I-job-1mpi.sh                      1 MPI </a:t>
            </a:r>
            <a:r>
              <a:rPr lang="ja-JP" altLang="en-US" sz="2000" dirty="0" err="1"/>
              <a:t>ジョブとして実行</a:t>
            </a:r>
            <a:br>
              <a:rPr lang="en-US" altLang="ja-JP" sz="2000" dirty="0"/>
            </a:br>
            <a:r>
              <a:rPr lang="en-US" altLang="ja-JP" sz="2000" dirty="0"/>
              <a:t>backend:$ </a:t>
            </a:r>
            <a:r>
              <a:rPr lang="en-US" altLang="ja-JP" sz="2000" dirty="0" err="1"/>
              <a:t>rm</a:t>
            </a:r>
            <a:r>
              <a:rPr lang="ja-JP" altLang="en-US" sz="2000" dirty="0"/>
              <a:t> </a:t>
            </a:r>
            <a:r>
              <a:rPr lang="en-US" altLang="ja-JP" sz="2000" dirty="0"/>
              <a:t>–f</a:t>
            </a:r>
            <a:r>
              <a:rPr lang="en-US" altLang="en-US" sz="2000" dirty="0"/>
              <a:t> fort.10</a:t>
            </a:r>
            <a:r>
              <a:rPr lang="ja-JP" altLang="ja-JP" sz="2000" dirty="0"/>
              <a:t>;</a:t>
            </a:r>
            <a:r>
              <a:rPr lang="ja-JP" altLang="en-US" sz="2000" dirty="0"/>
              <a:t> </a:t>
            </a:r>
            <a:r>
              <a:rPr lang="en-US" altLang="ja-JP" sz="2000" dirty="0" err="1"/>
              <a:t>ln</a:t>
            </a:r>
            <a:r>
              <a:rPr lang="ja-JP" altLang="en-US" sz="2000" dirty="0"/>
              <a:t> </a:t>
            </a:r>
            <a:r>
              <a:rPr lang="en-US" altLang="ja-JP" sz="2000" dirty="0"/>
              <a:t>–s</a:t>
            </a:r>
            <a:r>
              <a:rPr lang="ja-JP" altLang="en-US" sz="2000" dirty="0"/>
              <a:t> </a:t>
            </a:r>
            <a:r>
              <a:rPr lang="en-US" altLang="ja-JP" sz="2000" dirty="0"/>
              <a:t>cu.w2c</a:t>
            </a:r>
            <a:r>
              <a:rPr lang="ja-JP" altLang="en-US" sz="2000" dirty="0"/>
              <a:t> </a:t>
            </a:r>
            <a:r>
              <a:rPr lang="en-US" altLang="ja-JP" sz="2000" dirty="0"/>
              <a:t>fort.10</a:t>
            </a:r>
            <a:br>
              <a:rPr lang="en-US" altLang="ja-JP" sz="2000" dirty="0"/>
            </a:br>
            <a:r>
              <a:rPr lang="en-US" altLang="ja-JP" sz="2000" dirty="0"/>
              <a:t>backend:$ </a:t>
            </a:r>
            <a:r>
              <a:rPr lang="en-US" altLang="ja-JP" sz="2000" dirty="0" err="1"/>
              <a:t>mpijob </a:t>
            </a:r>
            <a:r>
              <a:rPr lang="en-US" altLang="ja-JP" sz="2000" dirty="0"/>
              <a:t>wfn2chg &gt; wfn2chg.log</a:t>
            </a:r>
            <a:br>
              <a:rPr lang="en-US" altLang="ja-JP" sz="2000" dirty="0"/>
            </a:br>
            <a:endParaRPr lang="en-US" altLang="ja-JP" sz="2000" dirty="0"/>
          </a:p>
          <a:p>
            <a:r>
              <a:rPr lang="en-US" altLang="ja-JP" sz="2200" dirty="0"/>
              <a:t>Projected DOS </a:t>
            </a:r>
            <a:r>
              <a:rPr lang="ja-JP" altLang="en-US" sz="2200" dirty="0"/>
              <a:t>をプロット</a:t>
            </a:r>
            <a:r>
              <a:rPr lang="en-US" altLang="ja-JP" sz="2200" dirty="0"/>
              <a:t> (tetrahedron </a:t>
            </a:r>
            <a:r>
              <a:rPr lang="ja-JP" altLang="en-US" sz="2200" dirty="0"/>
              <a:t>法による</a:t>
            </a:r>
            <a:r>
              <a:rPr lang="en-US" altLang="ja-JP" sz="2200" dirty="0"/>
              <a:t>)</a:t>
            </a:r>
            <a:br>
              <a:rPr lang="en-US" altLang="ja-JP" sz="2200" dirty="0"/>
            </a:br>
            <a:r>
              <a:rPr lang="en-US" altLang="ja-JP" sz="2000" dirty="0"/>
              <a:t>$ </a:t>
            </a:r>
            <a:r>
              <a:rPr lang="en-US" altLang="ja-JP" sz="2000" dirty="0" err="1"/>
              <a:t>tetrapdos</a:t>
            </a:r>
            <a:r>
              <a:rPr lang="en-US" altLang="ja-JP" sz="2000" dirty="0"/>
              <a:t> </a:t>
            </a:r>
            <a:r>
              <a:rPr lang="de-DE" altLang="ja-JP" sz="2000" dirty="0" err="1"/>
              <a:t>cu.dosms</a:t>
            </a:r>
            <a:r>
              <a:rPr lang="de-DE" altLang="ja-JP" sz="2000" dirty="0"/>
              <a:t> 2000 </a:t>
            </a:r>
            <a:r>
              <a:rPr lang="de-DE" altLang="ja-JP" sz="2000" dirty="0">
                <a:solidFill>
                  <a:srgbClr val="FF0000"/>
                </a:solidFill>
              </a:rPr>
              <a:t>1</a:t>
            </a:r>
            <a:r>
              <a:rPr lang="de-DE" altLang="ja-JP" sz="2000" dirty="0"/>
              <a:t> &gt; cu.dosms.</a:t>
            </a:r>
            <a:r>
              <a:rPr lang="de-DE" altLang="ja-JP" sz="2000" dirty="0">
                <a:solidFill>
                  <a:srgbClr val="FF0000"/>
                </a:solidFill>
              </a:rPr>
              <a:t>1</a:t>
            </a:r>
            <a:r>
              <a:rPr lang="de-DE" altLang="ja-JP" sz="2000" dirty="0"/>
              <a:t>.pdos</a:t>
            </a:r>
            <a:br>
              <a:rPr lang="de-DE" altLang="ja-JP" sz="2000" dirty="0"/>
            </a:br>
            <a:r>
              <a:rPr lang="en-US" altLang="ja-JP" sz="2000" dirty="0" err="1"/>
              <a:t>gnuplot</a:t>
            </a:r>
            <a:r>
              <a:rPr lang="en-US" altLang="ja-JP" sz="2000" dirty="0"/>
              <a:t>&gt; plot '</a:t>
            </a:r>
            <a:r>
              <a:rPr lang="de-DE" altLang="ja-JP" sz="2000" dirty="0"/>
              <a:t>cu.dosms.1.pdos</a:t>
            </a:r>
            <a:r>
              <a:rPr lang="en-US" altLang="ja-JP" sz="2000" dirty="0"/>
              <a:t>' u 1:2</a:t>
            </a:r>
            <a:br>
              <a:rPr lang="en-US" altLang="ja-JP" sz="2000" dirty="0"/>
            </a:br>
            <a:r>
              <a:rPr lang="en-US" altLang="ja-JP" sz="2000" dirty="0" err="1"/>
              <a:t>gnuplot</a:t>
            </a:r>
            <a:r>
              <a:rPr lang="en-US" altLang="ja-JP" sz="2000" dirty="0"/>
              <a:t>&gt; plot '</a:t>
            </a:r>
            <a:r>
              <a:rPr lang="de-DE" altLang="ja-JP" sz="2000" dirty="0"/>
              <a:t>cu.dosms.1.pdos</a:t>
            </a:r>
            <a:r>
              <a:rPr lang="en-US" altLang="ja-JP" sz="2000" dirty="0"/>
              <a:t>' u 1:3, '</a:t>
            </a:r>
            <a:r>
              <a:rPr lang="de-DE" altLang="ja-JP" sz="2000" dirty="0"/>
              <a:t>cu.dosms.1.pdos</a:t>
            </a:r>
            <a:r>
              <a:rPr lang="en-US" altLang="ja-JP" sz="2000" dirty="0"/>
              <a:t>' u 1:5</a:t>
            </a:r>
            <a:br>
              <a:rPr lang="en-US" altLang="ja-JP" sz="2000" dirty="0"/>
            </a:br>
            <a:r>
              <a:rPr lang="en-US" altLang="ja-JP" sz="2000" dirty="0" err="1"/>
              <a:t>gnuplot</a:t>
            </a:r>
            <a:r>
              <a:rPr lang="en-US" altLang="ja-JP" sz="2000" dirty="0"/>
              <a:t>&gt; quit</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46</a:t>
            </a:fld>
            <a:endParaRPr kumimoji="1" lang="ja-JP" altLang="en-US"/>
          </a:p>
        </p:txBody>
      </p:sp>
      <p:sp>
        <p:nvSpPr>
          <p:cNvPr id="5" name="テキスト ボックス 4"/>
          <p:cNvSpPr txBox="1"/>
          <p:nvPr/>
        </p:nvSpPr>
        <p:spPr>
          <a:xfrm>
            <a:off x="2027039" y="5159128"/>
            <a:ext cx="1168400" cy="369332"/>
          </a:xfrm>
          <a:prstGeom prst="rect">
            <a:avLst/>
          </a:prstGeom>
          <a:noFill/>
        </p:spPr>
        <p:txBody>
          <a:bodyPr wrap="square" rtlCol="0">
            <a:spAutoFit/>
          </a:bodyPr>
          <a:lstStyle/>
          <a:p>
            <a:pPr algn="ctr"/>
            <a:r>
              <a:rPr kumimoji="1" lang="en-US" altLang="ja-JP" dirty="0">
                <a:solidFill>
                  <a:srgbClr val="F79646"/>
                </a:solidFill>
              </a:rPr>
              <a:t>total </a:t>
            </a:r>
            <a:r>
              <a:rPr lang="en-US" altLang="ja-JP" dirty="0">
                <a:solidFill>
                  <a:srgbClr val="F79646"/>
                </a:solidFill>
              </a:rPr>
              <a:t>DOS</a:t>
            </a:r>
            <a:endParaRPr kumimoji="1" lang="ja-JP" altLang="en-US" dirty="0">
              <a:solidFill>
                <a:srgbClr val="F79646"/>
              </a:solidFill>
            </a:endParaRPr>
          </a:p>
        </p:txBody>
      </p:sp>
      <p:sp>
        <p:nvSpPr>
          <p:cNvPr id="6" name="テキスト ボックス 5"/>
          <p:cNvSpPr txBox="1"/>
          <p:nvPr/>
        </p:nvSpPr>
        <p:spPr>
          <a:xfrm>
            <a:off x="5487913" y="5153507"/>
            <a:ext cx="1205561" cy="646331"/>
          </a:xfrm>
          <a:prstGeom prst="rect">
            <a:avLst/>
          </a:prstGeom>
          <a:noFill/>
        </p:spPr>
        <p:txBody>
          <a:bodyPr wrap="square" rtlCol="0">
            <a:spAutoFit/>
          </a:bodyPr>
          <a:lstStyle/>
          <a:p>
            <a:pPr algn="ctr"/>
            <a:r>
              <a:rPr kumimoji="1" lang="en-US" altLang="ja-JP" dirty="0">
                <a:solidFill>
                  <a:srgbClr val="F79646"/>
                </a:solidFill>
              </a:rPr>
              <a:t>projected</a:t>
            </a:r>
          </a:p>
          <a:p>
            <a:pPr algn="ctr"/>
            <a:r>
              <a:rPr kumimoji="1" lang="en-US" altLang="ja-JP" dirty="0">
                <a:solidFill>
                  <a:srgbClr val="F79646"/>
                </a:solidFill>
              </a:rPr>
              <a:t>DOS</a:t>
            </a:r>
            <a:endParaRPr kumimoji="1" lang="ja-JP" altLang="en-US" dirty="0">
              <a:solidFill>
                <a:srgbClr val="F79646"/>
              </a:solidFill>
            </a:endParaRPr>
          </a:p>
        </p:txBody>
      </p:sp>
      <p:sp>
        <p:nvSpPr>
          <p:cNvPr id="9" name="テキスト ボックス 8"/>
          <p:cNvSpPr txBox="1"/>
          <p:nvPr/>
        </p:nvSpPr>
        <p:spPr>
          <a:xfrm>
            <a:off x="6205862" y="3359677"/>
            <a:ext cx="1894427" cy="369332"/>
          </a:xfrm>
          <a:prstGeom prst="rect">
            <a:avLst/>
          </a:prstGeom>
          <a:noFill/>
        </p:spPr>
        <p:txBody>
          <a:bodyPr wrap="square" rtlCol="0">
            <a:spAutoFit/>
          </a:bodyPr>
          <a:lstStyle/>
          <a:p>
            <a:r>
              <a:rPr kumimoji="1" lang="en-US" altLang="ja-JP">
                <a:solidFill>
                  <a:srgbClr val="FF0000"/>
                </a:solidFill>
              </a:rPr>
              <a:t>0</a:t>
            </a:r>
            <a:r>
              <a:rPr kumimoji="1" lang="ja-JP" altLang="en-US"/>
              <a:t>なら累積状態数</a:t>
            </a:r>
          </a:p>
        </p:txBody>
      </p:sp>
    </p:spTree>
    <p:extLst>
      <p:ext uri="{BB962C8B-B14F-4D97-AF65-F5344CB8AC3E}">
        <p14:creationId xmlns:p14="http://schemas.microsoft.com/office/powerpoint/2010/main" val="745424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OpenDX</a:t>
            </a:r>
            <a:r>
              <a:rPr lang="ja-JP" altLang="en-US" dirty="0"/>
              <a:t>による可視化（１）</a:t>
            </a:r>
            <a:endParaRPr kumimoji="1" lang="ja-JP" altLang="en-US" dirty="0"/>
          </a:p>
        </p:txBody>
      </p:sp>
      <p:sp>
        <p:nvSpPr>
          <p:cNvPr id="3" name="コンテンツ プレースホルダー 2"/>
          <p:cNvSpPr>
            <a:spLocks noGrp="1"/>
          </p:cNvSpPr>
          <p:nvPr>
            <p:ph idx="1"/>
          </p:nvPr>
        </p:nvSpPr>
        <p:spPr>
          <a:xfrm>
            <a:off x="457200" y="1314694"/>
            <a:ext cx="8229600" cy="5543305"/>
          </a:xfrm>
        </p:spPr>
        <p:txBody>
          <a:bodyPr>
            <a:normAutofit/>
          </a:bodyPr>
          <a:lstStyle/>
          <a:p>
            <a:pPr marL="0" indent="0">
              <a:buNone/>
            </a:pPr>
            <a:r>
              <a:rPr lang="en-US" altLang="ja-JP" sz="2800" dirty="0" err="1"/>
              <a:t>OpenDX</a:t>
            </a:r>
            <a:r>
              <a:rPr lang="ja-JP" altLang="en-US" sz="2800" dirty="0"/>
              <a:t>（</a:t>
            </a:r>
            <a:r>
              <a:rPr lang="en-US" altLang="ja-JP" sz="2800" dirty="0"/>
              <a:t>http://</a:t>
            </a:r>
            <a:r>
              <a:rPr lang="en-US" altLang="ja-JP" sz="2800" dirty="0" err="1"/>
              <a:t>www.opendx.org</a:t>
            </a:r>
            <a:r>
              <a:rPr lang="ja-JP" altLang="en-US" sz="2800" dirty="0"/>
              <a:t>）での電荷密度、</a:t>
            </a:r>
            <a:br>
              <a:rPr lang="en-US" altLang="ja-JP" sz="2800" dirty="0"/>
            </a:br>
            <a:r>
              <a:rPr lang="ja-JP" altLang="en-US" sz="2800" dirty="0"/>
              <a:t>波動関数などの可視化</a:t>
            </a:r>
            <a:br>
              <a:rPr lang="en-US" altLang="ja-JP" sz="2800" dirty="0"/>
            </a:br>
            <a:r>
              <a:rPr lang="ja-JP" altLang="en-US" sz="2400" dirty="0"/>
              <a:t>例）</a:t>
            </a:r>
            <a:endParaRPr lang="en-US" altLang="ja-JP" sz="2400" dirty="0"/>
          </a:p>
          <a:p>
            <a:r>
              <a:rPr lang="ja-JP" altLang="en-US" sz="2400" dirty="0"/>
              <a:t>まず</a:t>
            </a:r>
            <a:r>
              <a:rPr lang="en-US" altLang="ja-JP" sz="2400" dirty="0"/>
              <a:t> $XTAPP_ROOT/</a:t>
            </a:r>
            <a:r>
              <a:rPr lang="en-US" altLang="ja-JP" sz="2400" dirty="0" err="1"/>
              <a:t>opendx</a:t>
            </a:r>
            <a:r>
              <a:rPr lang="en-US" altLang="ja-JP" sz="2400" dirty="0"/>
              <a:t> </a:t>
            </a:r>
            <a:r>
              <a:rPr lang="ja-JP" altLang="en-US" sz="2400" dirty="0"/>
              <a:t>にあるファイルを自分の作業ディレクトリ（例えば、</a:t>
            </a:r>
            <a:r>
              <a:rPr lang="en-US" altLang="ja-JP" sz="2400" dirty="0"/>
              <a:t>$HOME/</a:t>
            </a:r>
            <a:r>
              <a:rPr lang="en-US" altLang="ja-JP" sz="2400" dirty="0" err="1"/>
              <a:t>xtapp</a:t>
            </a:r>
            <a:r>
              <a:rPr lang="en-US" altLang="ja-JP" sz="2400" dirty="0"/>
              <a:t>/</a:t>
            </a:r>
            <a:r>
              <a:rPr lang="en-US" altLang="ja-JP" sz="2400" dirty="0" err="1"/>
              <a:t>opendx</a:t>
            </a:r>
            <a:r>
              <a:rPr lang="ja-JP" altLang="en-US" sz="2400" dirty="0"/>
              <a:t>）にコピーする。</a:t>
            </a:r>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47</a:t>
            </a:fld>
            <a:endParaRPr kumimoji="1" lang="ja-JP" altLang="en-US" dirty="0"/>
          </a:p>
        </p:txBody>
      </p:sp>
    </p:spTree>
    <p:extLst>
      <p:ext uri="{BB962C8B-B14F-4D97-AF65-F5344CB8AC3E}">
        <p14:creationId xmlns:p14="http://schemas.microsoft.com/office/powerpoint/2010/main" val="2682072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9178"/>
            <a:ext cx="8229600" cy="1143000"/>
          </a:xfrm>
        </p:spPr>
        <p:txBody>
          <a:bodyPr/>
          <a:lstStyle/>
          <a:p>
            <a:r>
              <a:rPr lang="en-US" altLang="ja-JP" dirty="0" err="1"/>
              <a:t>OpenDX</a:t>
            </a:r>
            <a:r>
              <a:rPr lang="ja-JP" altLang="en-US" dirty="0"/>
              <a:t>による可視化（２）</a:t>
            </a:r>
            <a:endParaRPr kumimoji="1" lang="ja-JP" altLang="en-US" dirty="0"/>
          </a:p>
        </p:txBody>
      </p:sp>
      <p:sp>
        <p:nvSpPr>
          <p:cNvPr id="3" name="コンテンツ プレースホルダー 2"/>
          <p:cNvSpPr>
            <a:spLocks noGrp="1"/>
          </p:cNvSpPr>
          <p:nvPr>
            <p:ph idx="1"/>
          </p:nvPr>
        </p:nvSpPr>
        <p:spPr>
          <a:xfrm>
            <a:off x="469900" y="1051204"/>
            <a:ext cx="8229600" cy="1285596"/>
          </a:xfrm>
        </p:spPr>
        <p:txBody>
          <a:bodyPr lIns="216000">
            <a:noAutofit/>
          </a:bodyPr>
          <a:lstStyle/>
          <a:p>
            <a:r>
              <a:rPr lang="en-US" altLang="ja-JP" sz="2400" dirty="0"/>
              <a:t>$ wfn2ee cu ‘1 1 0’ ‘1 0 1’ ‘0 1 1 ‘  ‘-16 -16 -16’ ‘32 32 32’</a:t>
            </a:r>
          </a:p>
          <a:p>
            <a:r>
              <a:rPr lang="en-US" altLang="ja-JP" sz="2400" dirty="0"/>
              <a:t>$ dx -program </a:t>
            </a:r>
            <a:r>
              <a:rPr lang="en-US" altLang="ja-JP" sz="2400" dirty="0" err="1"/>
              <a:t>plotee.net</a:t>
            </a:r>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48</a:t>
            </a:fld>
            <a:endParaRPr kumimoji="1" lang="ja-JP" altLang="en-US"/>
          </a:p>
        </p:txBody>
      </p:sp>
      <p:pic>
        <p:nvPicPr>
          <p:cNvPr id="5" name="図 4" descr="opendx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372" y="2654300"/>
            <a:ext cx="4928828" cy="3937795"/>
          </a:xfrm>
          <a:prstGeom prst="rect">
            <a:avLst/>
          </a:prstGeom>
        </p:spPr>
      </p:pic>
    </p:spTree>
    <p:extLst>
      <p:ext uri="{BB962C8B-B14F-4D97-AF65-F5344CB8AC3E}">
        <p14:creationId xmlns:p14="http://schemas.microsoft.com/office/powerpoint/2010/main" val="1774320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OpenDX</a:t>
            </a:r>
            <a:r>
              <a:rPr lang="ja-JP" altLang="en-US" dirty="0"/>
              <a:t>による可視化（３）</a:t>
            </a:r>
            <a:endParaRPr kumimoji="1" lang="ja-JP" altLang="en-US"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49</a:t>
            </a:fld>
            <a:endParaRPr kumimoji="1" lang="ja-JP" altLang="en-US" dirty="0"/>
          </a:p>
        </p:txBody>
      </p:sp>
      <p:pic>
        <p:nvPicPr>
          <p:cNvPr id="7" name="図 6" descr="opendx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07" y="1417638"/>
            <a:ext cx="7040661" cy="5123247"/>
          </a:xfrm>
          <a:prstGeom prst="rect">
            <a:avLst/>
          </a:prstGeom>
        </p:spPr>
      </p:pic>
      <p:sp>
        <p:nvSpPr>
          <p:cNvPr id="8" name="正方形/長方形 7"/>
          <p:cNvSpPr/>
          <p:nvPr/>
        </p:nvSpPr>
        <p:spPr>
          <a:xfrm>
            <a:off x="1507866" y="1893726"/>
            <a:ext cx="1882686" cy="192876"/>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17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xTAPP</a:t>
            </a:r>
            <a:r>
              <a:rPr kumimoji="1" lang="ja-JP" altLang="en-US" dirty="0"/>
              <a:t>の実行ファイル（２）</a:t>
            </a:r>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a:t>vbstm</a:t>
            </a:r>
            <a:r>
              <a:rPr lang="ja-JP" altLang="en-US" sz="2400" dirty="0"/>
              <a:t>：</a:t>
            </a:r>
            <a:r>
              <a:rPr lang="en-US" altLang="ja-JP" sz="2400" dirty="0" err="1"/>
              <a:t>lpt</a:t>
            </a:r>
            <a:r>
              <a:rPr lang="en-US" altLang="ja-JP" sz="2400" dirty="0"/>
              <a:t> </a:t>
            </a:r>
            <a:r>
              <a:rPr lang="ja-JP" altLang="en-US" sz="2400" dirty="0"/>
              <a:t>と</a:t>
            </a:r>
            <a:r>
              <a:rPr lang="en-US" altLang="ja-JP" sz="2400" dirty="0"/>
              <a:t> </a:t>
            </a:r>
            <a:r>
              <a:rPr lang="en-US" altLang="ja-JP" sz="2400" dirty="0" err="1"/>
              <a:t>wfn</a:t>
            </a:r>
            <a:r>
              <a:rPr lang="en-US" altLang="ja-JP" sz="2400" dirty="0"/>
              <a:t> </a:t>
            </a:r>
            <a:r>
              <a:rPr lang="ja-JP" altLang="en-US" sz="2400" dirty="0"/>
              <a:t>を読み込み</a:t>
            </a:r>
            <a:r>
              <a:rPr lang="en-US" altLang="ja-JP" sz="2400" dirty="0"/>
              <a:t>STM</a:t>
            </a:r>
            <a:r>
              <a:rPr lang="ja-JP" altLang="en-US" sz="2400" dirty="0"/>
              <a:t>像のシミュレーションを行うプログラム。</a:t>
            </a:r>
            <a:endParaRPr lang="en-US" altLang="ja-JP" sz="2400" dirty="0"/>
          </a:p>
          <a:p>
            <a:r>
              <a:rPr lang="en-US" altLang="ja-JP" sz="2400" b="1" dirty="0" err="1"/>
              <a:t>mdrpt</a:t>
            </a:r>
            <a:r>
              <a:rPr lang="ja-JP" altLang="en-US" sz="2400" dirty="0"/>
              <a:t>：第一原理分子動力学</a:t>
            </a:r>
            <a:r>
              <a:rPr lang="en-US" altLang="ja-JP" sz="2400" dirty="0"/>
              <a:t>(BOMD)</a:t>
            </a:r>
            <a:r>
              <a:rPr lang="ja-JP" altLang="en-US" sz="2400" dirty="0"/>
              <a:t>を行うプログラム。</a:t>
            </a:r>
            <a:endParaRPr lang="en-US" altLang="ja-JP" sz="2400" dirty="0"/>
          </a:p>
          <a:p>
            <a:r>
              <a:rPr lang="en-US" altLang="ja-JP" sz="2400" b="1" dirty="0"/>
              <a:t>wannier</a:t>
            </a:r>
            <a:r>
              <a:rPr lang="en-US" altLang="ja-JP" sz="2400" dirty="0"/>
              <a:t>: </a:t>
            </a:r>
            <a:r>
              <a:rPr lang="ja-JP" altLang="en-US" sz="2400" dirty="0"/>
              <a:t>最局在ワニエ関数の計算を行うプログラム。</a:t>
            </a:r>
            <a:br>
              <a:rPr lang="en-US" altLang="ja-JP" sz="2400" dirty="0"/>
            </a:br>
            <a:r>
              <a:rPr lang="ja-JP" altLang="en-US" sz="2400" dirty="0"/>
              <a:t>ワニエ中心から自発電気分極を計算するのにも使う。</a:t>
            </a:r>
            <a:endParaRPr lang="en-US" altLang="ja-JP" sz="2400" dirty="0"/>
          </a:p>
          <a:p>
            <a:r>
              <a:rPr lang="en-US" altLang="ja-JP" sz="2400" b="1" dirty="0" err="1"/>
              <a:t>pefcos</a:t>
            </a:r>
            <a:r>
              <a:rPr lang="ja-JP" altLang="en-US" sz="2400" dirty="0"/>
              <a:t>：</a:t>
            </a:r>
            <a:r>
              <a:rPr lang="en-US" altLang="ja-JP" sz="2400" dirty="0" err="1"/>
              <a:t>cgmrpt</a:t>
            </a:r>
            <a:r>
              <a:rPr lang="en-US" altLang="ja-JP" sz="2400" dirty="0"/>
              <a:t> </a:t>
            </a:r>
            <a:r>
              <a:rPr lang="ja-JP" altLang="en-US" sz="2400" dirty="0"/>
              <a:t>で計算されている</a:t>
            </a:r>
            <a:r>
              <a:rPr lang="en-US" altLang="en-US" sz="2400" dirty="0"/>
              <a:t>バンド</a:t>
            </a:r>
            <a:r>
              <a:rPr lang="ja-JP" altLang="en-US" sz="2400" dirty="0"/>
              <a:t>の</a:t>
            </a:r>
            <a:r>
              <a:rPr lang="en-US" altLang="ja-JP" sz="2400" dirty="0"/>
              <a:t> </a:t>
            </a:r>
            <a:r>
              <a:rPr lang="en-US" altLang="ja-JP" sz="2400" dirty="0" err="1"/>
              <a:t>cos</a:t>
            </a:r>
            <a:r>
              <a:rPr lang="en-US" altLang="ja-JP" sz="2400" dirty="0"/>
              <a:t> </a:t>
            </a:r>
            <a:r>
              <a:rPr lang="ja-JP" altLang="en-US" sz="2400" dirty="0"/>
              <a:t>展開データからバンド図を生成する</a:t>
            </a:r>
            <a:r>
              <a:rPr lang="en-US" altLang="en-US" sz="2400" dirty="0"/>
              <a:t>プログラム。</a:t>
            </a:r>
          </a:p>
          <a:p>
            <a:r>
              <a:rPr lang="en-US" altLang="ja-JP" sz="2400" b="1"/>
              <a:t>tetrapdos</a:t>
            </a:r>
            <a:r>
              <a:rPr lang="ja-JP" altLang="en-US" sz="2400" dirty="0"/>
              <a:t>：</a:t>
            </a:r>
            <a:r>
              <a:rPr lang="en-US" altLang="ja-JP" sz="2400" dirty="0"/>
              <a:t>wfn2chg </a:t>
            </a:r>
            <a:r>
              <a:rPr lang="ja-JP" altLang="en-US" sz="2400" dirty="0"/>
              <a:t>が出力するファイルから </a:t>
            </a:r>
            <a:r>
              <a:rPr lang="en-US" altLang="ja-JP" sz="2400" dirty="0"/>
              <a:t>projected DOS </a:t>
            </a:r>
            <a:r>
              <a:rPr lang="ja-JP" altLang="en-US" sz="2400" dirty="0"/>
              <a:t>を計算する</a:t>
            </a:r>
            <a:r>
              <a:rPr lang="en-US" altLang="en-US" sz="2400" dirty="0"/>
              <a:t>プログラム。</a:t>
            </a:r>
          </a:p>
          <a:p>
            <a:r>
              <a:rPr lang="en-US" altLang="en-US" sz="2400" b="1" dirty="0"/>
              <a:t>pe2dos</a:t>
            </a:r>
            <a:r>
              <a:rPr lang="ja-JP" altLang="en-US" sz="2400" dirty="0"/>
              <a:t>：</a:t>
            </a:r>
            <a:r>
              <a:rPr lang="en-US" altLang="ja-JP" sz="2400" dirty="0" err="1"/>
              <a:t>cgmrpt</a:t>
            </a:r>
            <a:r>
              <a:rPr lang="en-US" altLang="ja-JP" sz="2400" dirty="0"/>
              <a:t> </a:t>
            </a:r>
            <a:r>
              <a:rPr lang="ja-JP" altLang="en-US" sz="2400" dirty="0"/>
              <a:t>で計算されているバンドの </a:t>
            </a:r>
            <a:r>
              <a:rPr lang="en-US" altLang="ja-JP" sz="2400" dirty="0" err="1"/>
              <a:t>cos</a:t>
            </a:r>
            <a:r>
              <a:rPr lang="en-US" altLang="ja-JP" sz="2400" dirty="0"/>
              <a:t> </a:t>
            </a:r>
            <a:r>
              <a:rPr lang="ja-JP" altLang="en-US" sz="2400" dirty="0"/>
              <a:t>展開データから状態密度を計算する</a:t>
            </a:r>
            <a:r>
              <a:rPr lang="en-US" altLang="en-US" sz="2400" dirty="0"/>
              <a:t>プ</a:t>
            </a:r>
            <a:r>
              <a:rPr lang="ja-JP" altLang="en-US" sz="2400" dirty="0"/>
              <a:t>ログラム。</a:t>
            </a:r>
            <a:endParaRPr lang="en-US" altLang="en-US"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a:t>
            </a:fld>
            <a:endParaRPr kumimoji="1" lang="ja-JP" altLang="en-US"/>
          </a:p>
        </p:txBody>
      </p:sp>
    </p:spTree>
    <p:extLst>
      <p:ext uri="{BB962C8B-B14F-4D97-AF65-F5344CB8AC3E}">
        <p14:creationId xmlns:p14="http://schemas.microsoft.com/office/powerpoint/2010/main" val="2642780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chemeClr val="accent1">
                    <a:lumMod val="50000"/>
                  </a:schemeClr>
                </a:solidFill>
              </a:rPr>
              <a:t>構造最適化</a:t>
            </a:r>
            <a:endParaRPr kumimoji="1" lang="ja-JP" altLang="en-US" dirty="0"/>
          </a:p>
        </p:txBody>
      </p:sp>
      <p:sp>
        <p:nvSpPr>
          <p:cNvPr id="3" name="コンテンツ プレースホルダー 2"/>
          <p:cNvSpPr>
            <a:spLocks noGrp="1"/>
          </p:cNvSpPr>
          <p:nvPr>
            <p:ph idx="1"/>
          </p:nvPr>
        </p:nvSpPr>
        <p:spPr>
          <a:xfrm>
            <a:off x="457200" y="1501568"/>
            <a:ext cx="8229600" cy="5219907"/>
          </a:xfrm>
        </p:spPr>
        <p:txBody>
          <a:bodyPr>
            <a:normAutofit/>
          </a:bodyPr>
          <a:lstStyle/>
          <a:p>
            <a:r>
              <a:rPr lang="en-US" altLang="ja-JP" sz="2200" dirty="0"/>
              <a:t>quartz </a:t>
            </a:r>
            <a:r>
              <a:rPr lang="ja-JP" altLang="en-US" sz="2200" dirty="0"/>
              <a:t>の</a:t>
            </a:r>
            <a:r>
              <a:rPr lang="en-US" altLang="ja-JP" sz="2200" dirty="0"/>
              <a:t> tutorial</a:t>
            </a:r>
            <a:br>
              <a:rPr lang="en-US" altLang="ja-JP" sz="2200" dirty="0"/>
            </a:br>
            <a:r>
              <a:rPr lang="en-US" altLang="ja-JP" sz="2200" dirty="0" err="1"/>
              <a:t>xTAPP</a:t>
            </a:r>
            <a:r>
              <a:rPr lang="ja-JP" altLang="en-US" sz="2200" dirty="0"/>
              <a:t>の付属文書</a:t>
            </a:r>
            <a:r>
              <a:rPr lang="en-US" altLang="ja-JP" sz="2200" dirty="0"/>
              <a:t> doc/</a:t>
            </a:r>
            <a:r>
              <a:rPr lang="en-US" altLang="ja-JP" sz="2200" dirty="0" err="1"/>
              <a:t>tutorial.tex</a:t>
            </a:r>
            <a:r>
              <a:rPr lang="ja-JP" altLang="en-US" sz="2200" dirty="0"/>
              <a:t>を読むこと</a:t>
            </a:r>
            <a:endParaRPr lang="en-US" altLang="ja-JP" sz="2200" dirty="0"/>
          </a:p>
          <a:p>
            <a:pPr lvl="1"/>
            <a:r>
              <a:rPr lang="ja-JP" altLang="en-US" sz="1800" dirty="0"/>
              <a:t>ノートパソコン</a:t>
            </a:r>
            <a:r>
              <a:rPr lang="en-US" altLang="ja-JP" sz="1800" dirty="0"/>
              <a:t> MacBook Air core i7 1.7GHz 2 Core</a:t>
            </a:r>
            <a:r>
              <a:rPr lang="ja-JP" altLang="en-US" sz="1800" dirty="0"/>
              <a:t>で、</a:t>
            </a:r>
            <a:r>
              <a:rPr lang="en-US" altLang="ja-JP" sz="1800" dirty="0"/>
              <a:t>1300</a:t>
            </a:r>
            <a:r>
              <a:rPr lang="ja-JP" altLang="en-US" sz="1800" dirty="0"/>
              <a:t>秒ほどかかる</a:t>
            </a:r>
            <a:br>
              <a:rPr lang="en-US" altLang="ja-JP" sz="1800" dirty="0"/>
            </a:br>
            <a:r>
              <a:rPr lang="ja-JP" altLang="en-US" sz="1800" dirty="0"/>
              <a:t>メモリは</a:t>
            </a:r>
            <a:r>
              <a:rPr lang="en-US" altLang="ja-JP" sz="1800" dirty="0"/>
              <a:t>1GB</a:t>
            </a:r>
            <a:r>
              <a:rPr lang="ja-JP" altLang="en-US" sz="1800" dirty="0"/>
              <a:t>で十分</a:t>
            </a:r>
            <a:r>
              <a:rPr lang="en-US" altLang="ja-JP" sz="1800" dirty="0"/>
              <a:t> (quartz.cg</a:t>
            </a:r>
            <a:r>
              <a:rPr lang="ja-JP" altLang="en-US" sz="1800" dirty="0"/>
              <a:t>の計算</a:t>
            </a:r>
            <a:r>
              <a:rPr lang="en-US" altLang="ja-JP" sz="1800" dirty="0"/>
              <a:t>)</a:t>
            </a:r>
          </a:p>
          <a:p>
            <a:endParaRPr lang="en-US" altLang="ja-JP" sz="2200" dirty="0"/>
          </a:p>
          <a:p>
            <a:r>
              <a:rPr lang="ja-JP" altLang="en-US" sz="2200" u="sng" dirty="0"/>
              <a:t>力場が </a:t>
            </a:r>
            <a:r>
              <a:rPr lang="en-US" altLang="ja-JP" sz="2200" u="sng" dirty="0"/>
              <a:t>1 × 10</a:t>
            </a:r>
            <a:r>
              <a:rPr lang="en-US" altLang="ja-JP" sz="2200" u="sng" baseline="30000" dirty="0"/>
              <a:t>−4</a:t>
            </a:r>
            <a:r>
              <a:rPr lang="en-US" altLang="ja-JP" sz="2200" u="sng" dirty="0"/>
              <a:t> </a:t>
            </a:r>
            <a:r>
              <a:rPr lang="en-US" altLang="ja-JP" sz="2200" u="sng" dirty="0" err="1"/>
              <a:t>hartree</a:t>
            </a:r>
            <a:r>
              <a:rPr lang="en-US" altLang="ja-JP" sz="2200" u="sng" dirty="0"/>
              <a:t>/</a:t>
            </a:r>
            <a:r>
              <a:rPr lang="en-US" altLang="ja-JP" sz="2200" u="sng" dirty="0" err="1"/>
              <a:t>bohr</a:t>
            </a:r>
            <a:r>
              <a:rPr lang="en-US" altLang="ja-JP" sz="2200" u="sng" dirty="0"/>
              <a:t> </a:t>
            </a:r>
            <a:r>
              <a:rPr lang="ja-JP" altLang="en-US" sz="2200" u="sng" dirty="0"/>
              <a:t>まで小さくなるように構造最適化</a:t>
            </a:r>
            <a:br>
              <a:rPr lang="en-US" altLang="ja-JP" sz="2200" dirty="0"/>
            </a:br>
            <a:r>
              <a:rPr lang="en-US" altLang="ja-JP" sz="2200" dirty="0"/>
              <a:t># </a:t>
            </a:r>
            <a:r>
              <a:rPr lang="en-US" altLang="ja-JP" sz="2200" dirty="0" err="1"/>
              <a:t>struct_opt</a:t>
            </a:r>
            <a:r>
              <a:rPr lang="en-US" altLang="ja-JP" sz="2200" dirty="0"/>
              <a:t> data</a:t>
            </a:r>
            <a:br>
              <a:rPr lang="en-US" altLang="ja-JP" sz="2200" dirty="0"/>
            </a:br>
            <a:r>
              <a:rPr lang="en-US" altLang="ja-JP" sz="2200" dirty="0"/>
              <a:t>&amp;</a:t>
            </a:r>
            <a:r>
              <a:rPr lang="en-US" altLang="ja-JP" sz="2200" dirty="0" err="1"/>
              <a:t>struct_opt</a:t>
            </a:r>
            <a:br>
              <a:rPr lang="en-US" altLang="ja-JP" sz="2200" dirty="0"/>
            </a:br>
            <a:r>
              <a:rPr lang="en-US" altLang="ja-JP" sz="2200" dirty="0" err="1"/>
              <a:t>converge_force</a:t>
            </a:r>
            <a:r>
              <a:rPr lang="en-US" altLang="ja-JP" sz="2200" dirty="0"/>
              <a:t> = 1.0d-4</a:t>
            </a:r>
            <a:br>
              <a:rPr lang="en-US" altLang="ja-JP" sz="2200" dirty="0"/>
            </a:br>
            <a:r>
              <a:rPr lang="en-US" altLang="ja-JP" sz="2200" dirty="0"/>
              <a:t>/</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50</a:t>
            </a:fld>
            <a:endParaRPr kumimoji="1" lang="ja-JP" altLang="en-US"/>
          </a:p>
        </p:txBody>
      </p:sp>
    </p:spTree>
    <p:extLst>
      <p:ext uri="{BB962C8B-B14F-4D97-AF65-F5344CB8AC3E}">
        <p14:creationId xmlns:p14="http://schemas.microsoft.com/office/powerpoint/2010/main" val="3556487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a:solidFill>
                  <a:schemeClr val="accent1">
                    <a:lumMod val="50000"/>
                  </a:schemeClr>
                </a:solidFill>
              </a:rPr>
              <a:t>セルを動かす（１）</a:t>
            </a:r>
            <a:endParaRPr kumimoji="1" lang="ja-JP" altLang="en-US" dirty="0"/>
          </a:p>
        </p:txBody>
      </p:sp>
      <p:sp>
        <p:nvSpPr>
          <p:cNvPr id="3" name="コンテンツ プレースホルダー 2"/>
          <p:cNvSpPr>
            <a:spLocks noGrp="1"/>
          </p:cNvSpPr>
          <p:nvPr>
            <p:ph idx="1"/>
          </p:nvPr>
        </p:nvSpPr>
        <p:spPr>
          <a:xfrm>
            <a:off x="457200" y="1238752"/>
            <a:ext cx="8670032" cy="1752421"/>
          </a:xfrm>
        </p:spPr>
        <p:txBody>
          <a:bodyPr>
            <a:normAutofit lnSpcReduction="10000"/>
          </a:bodyPr>
          <a:lstStyle/>
          <a:p>
            <a:r>
              <a:rPr lang="en-US" altLang="ja-JP" sz="2200" dirty="0"/>
              <a:t>quartz </a:t>
            </a:r>
            <a:r>
              <a:rPr lang="ja-JP" altLang="en-US" sz="2200" dirty="0"/>
              <a:t>の</a:t>
            </a:r>
            <a:r>
              <a:rPr lang="en-US" altLang="ja-JP" sz="2200" dirty="0"/>
              <a:t> tutorial</a:t>
            </a:r>
            <a:br>
              <a:rPr lang="en-US" altLang="ja-JP" sz="2200" dirty="0"/>
            </a:br>
            <a:r>
              <a:rPr lang="en-US" altLang="ja-JP" sz="2200" dirty="0" err="1"/>
              <a:t>xTAPP</a:t>
            </a:r>
            <a:r>
              <a:rPr lang="ja-JP" altLang="en-US" sz="2200" dirty="0"/>
              <a:t>の付属文書、</a:t>
            </a:r>
            <a:r>
              <a:rPr lang="en-US" altLang="ja-JP" sz="2200" dirty="0"/>
              <a:t>sample/</a:t>
            </a:r>
            <a:r>
              <a:rPr lang="en-US" altLang="ja-JP" sz="2200" dirty="0" err="1"/>
              <a:t>tutorial.pdf</a:t>
            </a:r>
            <a:br>
              <a:rPr lang="en-US" altLang="ja-JP" sz="2200" dirty="0"/>
            </a:br>
            <a:endParaRPr lang="en-US" altLang="ja-JP" sz="2200" dirty="0"/>
          </a:p>
          <a:p>
            <a:r>
              <a:rPr lang="ja-JP" altLang="en-US" sz="2200" u="sng" dirty="0"/>
              <a:t>外部圧力が </a:t>
            </a:r>
            <a:r>
              <a:rPr lang="en-US" altLang="ja-JP" sz="2200" u="sng" dirty="0"/>
              <a:t>10 </a:t>
            </a:r>
            <a:r>
              <a:rPr lang="en-US" altLang="ja-JP" sz="2200" u="sng" dirty="0" err="1"/>
              <a:t>GPa</a:t>
            </a:r>
            <a:r>
              <a:rPr lang="en-US" altLang="ja-JP" sz="2200" u="sng" dirty="0"/>
              <a:t> </a:t>
            </a:r>
            <a:r>
              <a:rPr lang="ja-JP" altLang="en-US" sz="2200" u="sng" dirty="0"/>
              <a:t>の下でセル形状を最適化</a:t>
            </a:r>
            <a:br>
              <a:rPr lang="en-US" altLang="ja-JP" sz="2200" dirty="0"/>
            </a:br>
            <a:endParaRPr lang="en-US" altLang="ja-JP" sz="22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51</a:t>
            </a:fld>
            <a:endParaRPr kumimoji="1" lang="ja-JP" altLang="en-US"/>
          </a:p>
        </p:txBody>
      </p:sp>
      <p:sp>
        <p:nvSpPr>
          <p:cNvPr id="5" name="テキスト ボックス 4"/>
          <p:cNvSpPr txBox="1"/>
          <p:nvPr/>
        </p:nvSpPr>
        <p:spPr>
          <a:xfrm>
            <a:off x="960894" y="2991173"/>
            <a:ext cx="7175715" cy="2862322"/>
          </a:xfrm>
          <a:prstGeom prst="rect">
            <a:avLst/>
          </a:prstGeom>
          <a:noFill/>
          <a:ln>
            <a:solidFill>
              <a:schemeClr val="tx1"/>
            </a:solidFill>
          </a:ln>
        </p:spPr>
        <p:txBody>
          <a:bodyPr wrap="square" rtlCol="0">
            <a:spAutoFit/>
          </a:bodyPr>
          <a:lstStyle/>
          <a:p>
            <a:r>
              <a:rPr lang="en-US" altLang="ja-JP" sz="2000" dirty="0"/>
              <a:t># </a:t>
            </a:r>
            <a:r>
              <a:rPr lang="en-US" altLang="ja-JP" sz="2000" dirty="0" err="1"/>
              <a:t>struct_opt</a:t>
            </a:r>
            <a:r>
              <a:rPr lang="en-US" altLang="ja-JP" sz="2000" dirty="0"/>
              <a:t> data</a:t>
            </a:r>
            <a:br>
              <a:rPr lang="en-US" altLang="ja-JP" sz="2000" dirty="0"/>
            </a:br>
            <a:r>
              <a:rPr lang="en-US" altLang="ja-JP" sz="2000" dirty="0"/>
              <a:t>&amp;</a:t>
            </a:r>
            <a:r>
              <a:rPr lang="en-US" altLang="ja-JP" sz="2000" dirty="0" err="1"/>
              <a:t>struct_opt</a:t>
            </a:r>
            <a:br>
              <a:rPr lang="en-US" altLang="ja-JP" sz="2000" dirty="0"/>
            </a:br>
            <a:r>
              <a:rPr lang="en-US" altLang="ja-JP" sz="2000" dirty="0" err="1"/>
              <a:t>converge_force</a:t>
            </a:r>
            <a:r>
              <a:rPr lang="en-US" altLang="ja-JP" sz="2000" dirty="0"/>
              <a:t> = 1.0d-3,</a:t>
            </a:r>
            <a:br>
              <a:rPr lang="en-US" altLang="ja-JP" sz="2000" dirty="0"/>
            </a:br>
            <a:r>
              <a:rPr lang="en-US" altLang="ja-JP" sz="2000" dirty="0" err="1"/>
              <a:t>converge_stress</a:t>
            </a:r>
            <a:r>
              <a:rPr lang="en-US" altLang="ja-JP" sz="2000" dirty="0"/>
              <a:t> = 1.0d-3,       </a:t>
            </a:r>
            <a:br>
              <a:rPr lang="en-US" altLang="ja-JP" sz="2000" dirty="0"/>
            </a:br>
            <a:r>
              <a:rPr lang="en-US" altLang="ja-JP" sz="2000" b="1" dirty="0"/>
              <a:t>↑</a:t>
            </a:r>
            <a:r>
              <a:rPr lang="ja-JP" altLang="en-US" sz="2000" b="1" dirty="0"/>
              <a:t>セルのストレスと外部圧力の釣り合いの収束条件</a:t>
            </a:r>
            <a:br>
              <a:rPr lang="en-US" altLang="ja-JP" sz="2000" b="1" dirty="0"/>
            </a:br>
            <a:r>
              <a:rPr lang="en-US" altLang="ja-JP" sz="2000" dirty="0" err="1"/>
              <a:t>stress_scale</a:t>
            </a:r>
            <a:r>
              <a:rPr lang="en-US" altLang="ja-JP" sz="2000" dirty="0"/>
              <a:t> = 1.0, 1.0, 1.0, 1.0, 1.0, 1.0,</a:t>
            </a:r>
            <a:br>
              <a:rPr lang="en-US" altLang="ja-JP" sz="2000" dirty="0"/>
            </a:br>
            <a:r>
              <a:rPr lang="en-US" altLang="ja-JP" sz="2000" b="1" dirty="0"/>
              <a:t>↑</a:t>
            </a:r>
            <a:r>
              <a:rPr lang="ja-JP" altLang="en-US" sz="2000" b="1" dirty="0"/>
              <a:t>セルに働くストレスを原子に働く力場相当に変換する係数</a:t>
            </a:r>
            <a:br>
              <a:rPr lang="en-US" altLang="ja-JP" sz="2000" b="1" dirty="0"/>
            </a:br>
            <a:r>
              <a:rPr lang="en-US" altLang="ja-JP" sz="2000" dirty="0" err="1"/>
              <a:t>extern_pressure</a:t>
            </a:r>
            <a:r>
              <a:rPr lang="en-US" altLang="ja-JP" sz="2000" dirty="0"/>
              <a:t> = 0.0003398931348792489d0             </a:t>
            </a:r>
            <a:r>
              <a:rPr lang="en-US" altLang="ja-JP" sz="2000" b="1" dirty="0"/>
              <a:t>← </a:t>
            </a:r>
            <a:r>
              <a:rPr lang="ja-JP" altLang="en-US" sz="2000" b="1" dirty="0"/>
              <a:t>外部圧力</a:t>
            </a:r>
            <a:br>
              <a:rPr lang="en-US" altLang="ja-JP" sz="2000" dirty="0"/>
            </a:br>
            <a:endParaRPr kumimoji="1" lang="ja-JP" altLang="en-US" sz="2000" dirty="0"/>
          </a:p>
        </p:txBody>
      </p:sp>
    </p:spTree>
    <p:extLst>
      <p:ext uri="{BB962C8B-B14F-4D97-AF65-F5344CB8AC3E}">
        <p14:creationId xmlns:p14="http://schemas.microsoft.com/office/powerpoint/2010/main" val="937358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95753"/>
            <a:ext cx="8229600" cy="1143000"/>
          </a:xfrm>
        </p:spPr>
        <p:txBody>
          <a:bodyPr/>
          <a:lstStyle/>
          <a:p>
            <a:r>
              <a:rPr lang="ja-JP" altLang="en-US" dirty="0">
                <a:solidFill>
                  <a:schemeClr val="accent1">
                    <a:lumMod val="50000"/>
                  </a:schemeClr>
                </a:solidFill>
              </a:rPr>
              <a:t>セルを動かす（２）</a:t>
            </a:r>
            <a:endParaRPr kumimoji="1" lang="ja-JP" altLang="en-US" dirty="0"/>
          </a:p>
        </p:txBody>
      </p:sp>
      <p:sp>
        <p:nvSpPr>
          <p:cNvPr id="3" name="コンテンツ プレースホルダー 2"/>
          <p:cNvSpPr>
            <a:spLocks noGrp="1"/>
          </p:cNvSpPr>
          <p:nvPr>
            <p:ph idx="1"/>
          </p:nvPr>
        </p:nvSpPr>
        <p:spPr>
          <a:xfrm>
            <a:off x="16768" y="1238753"/>
            <a:ext cx="9127232" cy="1318468"/>
          </a:xfrm>
        </p:spPr>
        <p:txBody>
          <a:bodyPr>
            <a:normAutofit/>
          </a:bodyPr>
          <a:lstStyle/>
          <a:p>
            <a:r>
              <a:rPr lang="en-US" altLang="ja-JP" sz="2000" u="sng" dirty="0" err="1"/>
              <a:t>Bernasconi-Tosatti-Parrinello</a:t>
            </a:r>
            <a:r>
              <a:rPr lang="en-US" altLang="ja-JP" sz="2000" u="sng" dirty="0"/>
              <a:t> </a:t>
            </a:r>
            <a:r>
              <a:rPr lang="ja-JP" altLang="en-US" sz="2000" u="sng" dirty="0"/>
              <a:t>による運動エネルギーの補正</a:t>
            </a:r>
            <a:br>
              <a:rPr lang="en-US" altLang="ja-JP" sz="2000" u="sng" dirty="0"/>
            </a:br>
            <a:br>
              <a:rPr lang="en-US" altLang="ja-JP" sz="2000" dirty="0"/>
            </a:br>
            <a:r>
              <a:rPr lang="ja-JP" altLang="en-US" sz="2000" dirty="0"/>
              <a:t>セル変形に対してストレスが精度良くなめらになるようにパラメータを選ぶ</a:t>
            </a:r>
            <a:endParaRPr lang="en-US" altLang="ja-JP" sz="2000" u="sng"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52</a:t>
            </a:fld>
            <a:endParaRPr kumimoji="1" lang="ja-JP" altLang="en-US"/>
          </a:p>
        </p:txBody>
      </p:sp>
      <p:sp>
        <p:nvSpPr>
          <p:cNvPr id="5" name="テキスト ボックス 4"/>
          <p:cNvSpPr txBox="1"/>
          <p:nvPr/>
        </p:nvSpPr>
        <p:spPr>
          <a:xfrm>
            <a:off x="852406" y="2758698"/>
            <a:ext cx="5700793" cy="1938992"/>
          </a:xfrm>
          <a:prstGeom prst="rect">
            <a:avLst/>
          </a:prstGeom>
          <a:noFill/>
          <a:ln>
            <a:solidFill>
              <a:schemeClr val="tx1"/>
            </a:solidFill>
          </a:ln>
        </p:spPr>
        <p:txBody>
          <a:bodyPr wrap="square" rtlCol="0">
            <a:spAutoFit/>
          </a:bodyPr>
          <a:lstStyle/>
          <a:p>
            <a:r>
              <a:rPr lang="en-US" altLang="ja-JP" sz="2000" dirty="0"/>
              <a:t># main data</a:t>
            </a:r>
            <a:br>
              <a:rPr lang="en-US" altLang="ja-JP" sz="2000" dirty="0"/>
            </a:br>
            <a:r>
              <a:rPr lang="en-US" altLang="ja-JP" sz="2000" dirty="0"/>
              <a:t>&amp;</a:t>
            </a:r>
            <a:r>
              <a:rPr lang="en-US" altLang="ja-JP" sz="2000" dirty="0" err="1"/>
              <a:t>tappinput</a:t>
            </a:r>
            <a:br>
              <a:rPr lang="en-US" altLang="ja-JP" sz="2000" dirty="0"/>
            </a:br>
            <a:r>
              <a:rPr lang="en-US" altLang="ja-JP" sz="2000" dirty="0" err="1"/>
              <a:t>cutoff_wave_function</a:t>
            </a:r>
            <a:r>
              <a:rPr lang="en-US" altLang="ja-JP" sz="2000" dirty="0"/>
              <a:t> = 8.0,</a:t>
            </a:r>
            <a:br>
              <a:rPr lang="en-US" altLang="ja-JP" sz="2000" dirty="0"/>
            </a:br>
            <a:r>
              <a:rPr lang="en-US" altLang="ja-JP" sz="2000" dirty="0" err="1"/>
              <a:t>cutoff_btp_a</a:t>
            </a:r>
            <a:r>
              <a:rPr lang="en-US" altLang="ja-JP" sz="2000" dirty="0"/>
              <a:t> = 60.0,</a:t>
            </a:r>
            <a:br>
              <a:rPr lang="en-US" altLang="ja-JP" sz="2000" dirty="0"/>
            </a:br>
            <a:r>
              <a:rPr lang="en-US" altLang="ja-JP" sz="2000" dirty="0" err="1"/>
              <a:t>cutoff_btp_gc</a:t>
            </a:r>
            <a:r>
              <a:rPr lang="en-US" altLang="ja-JP" sz="2000" dirty="0"/>
              <a:t> = 7.0,</a:t>
            </a:r>
            <a:br>
              <a:rPr lang="en-US" altLang="ja-JP" sz="2000" dirty="0"/>
            </a:br>
            <a:r>
              <a:rPr lang="en-US" altLang="ja-JP" sz="2000" dirty="0" err="1"/>
              <a:t>cutoff_btp_sigma</a:t>
            </a:r>
            <a:r>
              <a:rPr lang="en-US" altLang="ja-JP" sz="2000" dirty="0"/>
              <a:t> = 1.0</a:t>
            </a:r>
            <a:endParaRPr kumimoji="1" lang="ja-JP" altLang="en-US" sz="2000" dirty="0"/>
          </a:p>
        </p:txBody>
      </p:sp>
    </p:spTree>
    <p:extLst>
      <p:ext uri="{BB962C8B-B14F-4D97-AF65-F5344CB8AC3E}">
        <p14:creationId xmlns:p14="http://schemas.microsoft.com/office/powerpoint/2010/main" val="2784537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23353"/>
            <a:ext cx="7664921" cy="669871"/>
          </a:xfrm>
        </p:spPr>
        <p:txBody>
          <a:bodyPr>
            <a:normAutofit/>
          </a:bodyPr>
          <a:lstStyle/>
          <a:p>
            <a:r>
              <a:rPr lang="ja-JP" altLang="en-US" sz="2400" dirty="0">
                <a:solidFill>
                  <a:schemeClr val="accent1">
                    <a:lumMod val="50000"/>
                  </a:schemeClr>
                </a:solidFill>
              </a:rPr>
              <a:t>スピン軌道相互作用、ノンコリニア磁性</a:t>
            </a:r>
            <a:endParaRPr kumimoji="1" lang="ja-JP" altLang="en-US" sz="2400" dirty="0"/>
          </a:p>
        </p:txBody>
      </p:sp>
      <p:sp>
        <p:nvSpPr>
          <p:cNvPr id="3" name="コンテンツ プレースホルダー 2"/>
          <p:cNvSpPr>
            <a:spLocks noGrp="1"/>
          </p:cNvSpPr>
          <p:nvPr>
            <p:ph idx="1"/>
          </p:nvPr>
        </p:nvSpPr>
        <p:spPr>
          <a:xfrm>
            <a:off x="16768" y="1146142"/>
            <a:ext cx="9127232" cy="5482723"/>
          </a:xfrm>
        </p:spPr>
        <p:txBody>
          <a:bodyPr>
            <a:normAutofit/>
          </a:bodyPr>
          <a:lstStyle/>
          <a:p>
            <a:r>
              <a:rPr lang="ja-JP" altLang="en-US" sz="2000" dirty="0"/>
              <a:t>平面波基底での標準的な扱い</a:t>
            </a:r>
            <a:endParaRPr lang="en-US" altLang="ja-JP" sz="2000" dirty="0"/>
          </a:p>
          <a:p>
            <a:pPr lvl="1"/>
            <a:r>
              <a:rPr lang="ja-JP" altLang="en-US" sz="1600" dirty="0"/>
              <a:t>相対論効果によってパリティ</a:t>
            </a:r>
            <a:r>
              <a:rPr lang="en-US" altLang="ja-JP" sz="1600" dirty="0"/>
              <a:t>(</a:t>
            </a:r>
            <a:r>
              <a:rPr lang="ja-JP" altLang="en-US" sz="1600" dirty="0"/>
              <a:t>全角運動量</a:t>
            </a:r>
            <a:r>
              <a:rPr lang="en-US" altLang="ja-JP" sz="1600" dirty="0"/>
              <a:t>j)</a:t>
            </a:r>
            <a:r>
              <a:rPr lang="ja-JP" altLang="en-US" sz="1600" dirty="0"/>
              <a:t>に依存するイオンの擬ポテンシャル</a:t>
            </a:r>
            <a:endParaRPr lang="en-US" altLang="ja-JP" sz="1600" dirty="0"/>
          </a:p>
          <a:p>
            <a:pPr lvl="1"/>
            <a:r>
              <a:rPr lang="en-US" altLang="ja-JP" sz="1600" dirty="0"/>
              <a:t>Pauli</a:t>
            </a:r>
            <a:r>
              <a:rPr lang="ja-JP" altLang="en-US" sz="1600" dirty="0"/>
              <a:t>方程式（２成分）に従うが、擬ポテンシャル以外に相対論効果のない価電子</a:t>
            </a:r>
            <a:endParaRPr lang="en-US" altLang="ja-JP" sz="1600" dirty="0"/>
          </a:p>
          <a:p>
            <a:pPr lvl="1"/>
            <a:r>
              <a:rPr lang="ja-JP" altLang="en-US" sz="1600" dirty="0"/>
              <a:t>密度行列として</a:t>
            </a:r>
            <a:r>
              <a:rPr lang="en-US" altLang="ja-JP" sz="1600" dirty="0"/>
              <a:t>2 x 2</a:t>
            </a:r>
            <a:r>
              <a:rPr lang="ja-JP" altLang="en-US" sz="1600" dirty="0"/>
              <a:t>成分になる局所ポテンシャルと電子密度</a:t>
            </a:r>
            <a:br>
              <a:rPr lang="en-US" altLang="ja-JP" sz="1600" dirty="0"/>
            </a:br>
            <a:r>
              <a:rPr lang="en-US" altLang="ja-JP" sz="1600" dirty="0"/>
              <a:t>Pauli</a:t>
            </a:r>
            <a:r>
              <a:rPr lang="ja-JP" altLang="en-US" sz="1600" dirty="0"/>
              <a:t>行列で分解しなおすと電荷密度とスピン密度ベクトル</a:t>
            </a:r>
            <a:endParaRPr lang="en-US" altLang="ja-JP" sz="1600" dirty="0"/>
          </a:p>
          <a:p>
            <a:r>
              <a:rPr lang="en-US" altLang="ja-JP" sz="2000" dirty="0"/>
              <a:t>&amp;</a:t>
            </a:r>
            <a:r>
              <a:rPr lang="en-US" altLang="ja-JP" sz="2000" dirty="0" err="1"/>
              <a:t>tappinput</a:t>
            </a:r>
            <a:r>
              <a:rPr lang="ja-JP" altLang="en-US" sz="2000" dirty="0"/>
              <a:t>のキーワード</a:t>
            </a:r>
            <a:endParaRPr lang="en-US" altLang="ja-JP" sz="2000" dirty="0"/>
          </a:p>
          <a:p>
            <a:pPr lvl="1"/>
            <a:r>
              <a:rPr lang="en-US" altLang="ja-JP" sz="1600" dirty="0" err="1"/>
              <a:t>number_component</a:t>
            </a:r>
            <a:r>
              <a:rPr lang="en-US" altLang="ja-JP" sz="1600" dirty="0"/>
              <a:t> : </a:t>
            </a:r>
            <a:r>
              <a:rPr lang="ja-JP" altLang="en-US" sz="1600" dirty="0"/>
              <a:t>波動関数の成分数。</a:t>
            </a:r>
            <a:r>
              <a:rPr lang="en-US" altLang="ja-JP" sz="1600" dirty="0"/>
              <a:t>2</a:t>
            </a:r>
            <a:r>
              <a:rPr lang="ja-JP" altLang="en-US" sz="1600" dirty="0"/>
              <a:t>は</a:t>
            </a:r>
            <a:r>
              <a:rPr lang="en-US" altLang="ja-JP" sz="1600" dirty="0"/>
              <a:t>Pauli</a:t>
            </a:r>
            <a:r>
              <a:rPr lang="ja-JP" altLang="en-US" sz="1600" dirty="0"/>
              <a:t>方程式。</a:t>
            </a:r>
            <a:endParaRPr lang="en-US" altLang="ja-JP" sz="1600" dirty="0"/>
          </a:p>
          <a:p>
            <a:pPr lvl="1"/>
            <a:r>
              <a:rPr lang="en-US" altLang="ja-JP" sz="1600" dirty="0" err="1"/>
              <a:t>number_density</a:t>
            </a:r>
            <a:r>
              <a:rPr lang="en-US" altLang="ja-JP" sz="1600" dirty="0"/>
              <a:t> : </a:t>
            </a:r>
            <a:r>
              <a:rPr lang="ja-JP" altLang="en-US" sz="1600" dirty="0"/>
              <a:t>密度の成分数。</a:t>
            </a:r>
            <a:r>
              <a:rPr lang="en-US" altLang="ja-JP" sz="1600" dirty="0"/>
              <a:t>4</a:t>
            </a:r>
            <a:r>
              <a:rPr lang="ja-JP" altLang="en-US" sz="1600" dirty="0"/>
              <a:t>はノンコリニア磁性。</a:t>
            </a:r>
            <a:r>
              <a:rPr lang="en-US" altLang="ja-JP" sz="1600" dirty="0"/>
              <a:t>1</a:t>
            </a:r>
            <a:r>
              <a:rPr lang="ja-JP" altLang="en-US" sz="1600" dirty="0"/>
              <a:t>は非磁性。</a:t>
            </a:r>
            <a:endParaRPr lang="en-US" altLang="ja-JP" sz="1600" dirty="0"/>
          </a:p>
          <a:p>
            <a:r>
              <a:rPr lang="ja-JP" altLang="en-US" sz="2000" dirty="0"/>
              <a:t>専用の擬ポテンシャルが必要</a:t>
            </a:r>
            <a:endParaRPr lang="en-US" altLang="ja-JP" sz="2000" dirty="0"/>
          </a:p>
          <a:p>
            <a:pPr lvl="1"/>
            <a:r>
              <a:rPr lang="en-US" altLang="ja-JP" sz="1600" dirty="0"/>
              <a:t>http://</a:t>
            </a:r>
            <a:r>
              <a:rPr lang="en-US" altLang="ja-JP" sz="1600" dirty="0" err="1"/>
              <a:t>xtapp.cp.is.s.u-tokyo.ac.jp</a:t>
            </a:r>
            <a:r>
              <a:rPr lang="ja-JP" altLang="en-US" sz="1600" dirty="0"/>
              <a:t>。必要なものがない人は吉本まで連絡</a:t>
            </a:r>
            <a:r>
              <a:rPr lang="en-US" altLang="ja-JP" sz="1600" dirty="0"/>
              <a:t> (PBE</a:t>
            </a:r>
            <a:r>
              <a:rPr lang="ja-JP" altLang="en-US" sz="1600" dirty="0"/>
              <a:t>は全部ある</a:t>
            </a:r>
            <a:r>
              <a:rPr lang="en-US" altLang="ja-JP" sz="1600" dirty="0"/>
              <a:t>)</a:t>
            </a:r>
          </a:p>
          <a:p>
            <a:r>
              <a:rPr lang="ja-JP" altLang="en-US" sz="2000" dirty="0"/>
              <a:t>初期スピン偏極</a:t>
            </a:r>
            <a:endParaRPr lang="en-US" altLang="ja-JP" sz="2000" dirty="0"/>
          </a:p>
          <a:p>
            <a:pPr lvl="1"/>
            <a:r>
              <a:rPr lang="en-US" altLang="ja-JP" sz="1600" dirty="0"/>
              <a:t># initial charge</a:t>
            </a:r>
            <a:r>
              <a:rPr lang="ja-JP" altLang="en-US" sz="1600" dirty="0"/>
              <a:t>セクションを使う。</a:t>
            </a:r>
            <a:r>
              <a:rPr lang="en-US" altLang="ja-JP" sz="1600" dirty="0"/>
              <a:t>mode = ‘</a:t>
            </a:r>
            <a:r>
              <a:rPr lang="en-US" altLang="ja-JP" sz="1600" dirty="0" err="1"/>
              <a:t>direct_atomic_charge</a:t>
            </a:r>
            <a:r>
              <a:rPr lang="en-US" altLang="ja-JP" sz="1600"/>
              <a:t>’</a:t>
            </a:r>
            <a:endParaRPr lang="en-US" altLang="ja-JP" sz="1600" dirty="0"/>
          </a:p>
          <a:p>
            <a:r>
              <a:rPr lang="ja-JP" altLang="en-US" sz="2000" dirty="0"/>
              <a:t>計算の例</a:t>
            </a:r>
            <a:endParaRPr lang="en-US" altLang="ja-JP" sz="2000" dirty="0"/>
          </a:p>
          <a:p>
            <a:pPr lvl="1"/>
            <a:r>
              <a:rPr lang="en-US" altLang="ja-JP" sz="1600" dirty="0"/>
              <a:t>Cu</a:t>
            </a:r>
            <a:r>
              <a:rPr lang="ja-JP" altLang="en-US" sz="1600" dirty="0"/>
              <a:t>の例を改造して</a:t>
            </a:r>
            <a:r>
              <a:rPr lang="en-US" altLang="ja-JP" sz="1600" dirty="0"/>
              <a:t>Au</a:t>
            </a:r>
            <a:r>
              <a:rPr lang="ja-JP" altLang="en-US" sz="1600" dirty="0"/>
              <a:t>の計算をする。</a:t>
            </a:r>
            <a:br>
              <a:rPr lang="en-US" altLang="ja-JP" sz="1600" dirty="0"/>
            </a:br>
            <a:r>
              <a:rPr lang="en-US" altLang="ja-JP" sz="1600" dirty="0" err="1"/>
              <a:t>number_component</a:t>
            </a:r>
            <a:r>
              <a:rPr lang="en-US" altLang="ja-JP" sz="1600" dirty="0"/>
              <a:t> = 2, </a:t>
            </a:r>
            <a:r>
              <a:rPr lang="en-US" altLang="ja-JP" sz="1600" dirty="0" err="1"/>
              <a:t>number_density</a:t>
            </a:r>
            <a:r>
              <a:rPr lang="en-US" altLang="ja-JP" sz="1600" dirty="0"/>
              <a:t> = 1, </a:t>
            </a:r>
            <a:r>
              <a:rPr lang="en-US" altLang="ja-JP" sz="1600" dirty="0">
                <a:solidFill>
                  <a:srgbClr val="FF0000"/>
                </a:solidFill>
              </a:rPr>
              <a:t>`</a:t>
            </a:r>
            <a:endParaRPr lang="en-US" altLang="ja-JP" sz="2000" dirty="0">
              <a:solidFill>
                <a:srgbClr val="FF0000"/>
              </a:solidFill>
            </a:endParaRPr>
          </a:p>
          <a:p>
            <a:r>
              <a:rPr lang="ja-JP" altLang="en-US" sz="2000" dirty="0"/>
              <a:t>計算のヒント</a:t>
            </a:r>
            <a:endParaRPr lang="en-US" altLang="ja-JP" sz="2000" dirty="0"/>
          </a:p>
          <a:p>
            <a:pPr lvl="1"/>
            <a:r>
              <a:rPr lang="en-US" altLang="en-US" sz="1600" dirty="0" err="1"/>
              <a:t>colliner</a:t>
            </a:r>
            <a:r>
              <a:rPr lang="ja-JP" altLang="en-US" sz="1600" dirty="0"/>
              <a:t>となる方向を指定する</a:t>
            </a:r>
            <a:r>
              <a:rPr lang="en-US" altLang="ja-JP" sz="1600" dirty="0" err="1"/>
              <a:t>noncol_spin_axis</a:t>
            </a:r>
            <a:r>
              <a:rPr lang="ja-JP" altLang="en-US" sz="1600" dirty="0"/>
              <a:t>を使わないと計算が収束しないケースがある</a:t>
            </a:r>
            <a:endParaRPr lang="en-US" altLang="ja-JP" sz="16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53</a:t>
            </a:fld>
            <a:endParaRPr kumimoji="1" lang="ja-JP" altLang="en-US"/>
          </a:p>
        </p:txBody>
      </p:sp>
    </p:spTree>
    <p:extLst>
      <p:ext uri="{BB962C8B-B14F-4D97-AF65-F5344CB8AC3E}">
        <p14:creationId xmlns:p14="http://schemas.microsoft.com/office/powerpoint/2010/main" val="1914314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8505"/>
            <a:ext cx="8229600" cy="1143000"/>
          </a:xfrm>
        </p:spPr>
        <p:txBody>
          <a:bodyPr/>
          <a:lstStyle/>
          <a:p>
            <a:r>
              <a:rPr lang="en-US" altLang="ja-JP" b="1" dirty="0">
                <a:solidFill>
                  <a:schemeClr val="tx2"/>
                </a:solidFill>
              </a:rPr>
              <a:t>UNIX commands</a:t>
            </a:r>
            <a:endParaRPr kumimoji="1" lang="ja-JP" altLang="en-US" b="1" dirty="0">
              <a:solidFill>
                <a:schemeClr val="tx2"/>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023656912"/>
              </p:ext>
            </p:extLst>
          </p:nvPr>
        </p:nvGraphicFramePr>
        <p:xfrm>
          <a:off x="457200" y="1231505"/>
          <a:ext cx="8229600" cy="4434045"/>
        </p:xfrm>
        <a:graphic>
          <a:graphicData uri="http://schemas.openxmlformats.org/drawingml/2006/table">
            <a:tbl>
              <a:tblPr/>
              <a:tblGrid>
                <a:gridCol w="2035549">
                  <a:extLst>
                    <a:ext uri="{9D8B030D-6E8A-4147-A177-3AD203B41FA5}">
                      <a16:colId xmlns:a16="http://schemas.microsoft.com/office/drawing/2014/main" val="20000"/>
                    </a:ext>
                  </a:extLst>
                </a:gridCol>
                <a:gridCol w="6194051">
                  <a:extLst>
                    <a:ext uri="{9D8B030D-6E8A-4147-A177-3AD203B41FA5}">
                      <a16:colId xmlns:a16="http://schemas.microsoft.com/office/drawing/2014/main" val="20001"/>
                    </a:ext>
                  </a:extLst>
                </a:gridCol>
              </a:tblGrid>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ls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List information about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03">
                <a:tc>
                  <a:txBody>
                    <a:bodyPr/>
                    <a:lstStyle/>
                    <a:p>
                      <a:pPr algn="l" fontAlgn="b"/>
                      <a:r>
                        <a:rPr lang="en-US" sz="1700" b="0" i="0" u="none" strike="noStrike" dirty="0">
                          <a:solidFill>
                            <a:srgbClr val="000000"/>
                          </a:solidFill>
                          <a:effectLst/>
                          <a:latin typeface="ＭＳ Ｐゴシック"/>
                        </a:rPr>
                        <a:t> cd</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Change directory</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603">
                <a:tc>
                  <a:txBody>
                    <a:bodyPr/>
                    <a:lstStyle/>
                    <a:p>
                      <a:pPr algn="l" fontAlgn="b"/>
                      <a:r>
                        <a:rPr lang="en-US" sz="1700" b="0" i="0" u="none" strike="noStrike" dirty="0">
                          <a:solidFill>
                            <a:srgbClr val="000000"/>
                          </a:solidFill>
                          <a:effectLst/>
                          <a:latin typeface="ＭＳ Ｐゴシック"/>
                        </a:rPr>
                        <a:t> more</a:t>
                      </a:r>
                      <a:r>
                        <a:rPr lang="en-US" sz="1700" b="0" i="0" u="none" strike="noStrike" baseline="0" dirty="0">
                          <a:solidFill>
                            <a:srgbClr val="000000"/>
                          </a:solidFill>
                          <a:effectLst/>
                          <a:latin typeface="ＭＳ Ｐゴシック"/>
                        </a:rPr>
                        <a:t> (less)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a:solidFill>
                            <a:srgbClr val="000000"/>
                          </a:solidFill>
                          <a:effectLst/>
                          <a:latin typeface="ＭＳ Ｐゴシック"/>
                        </a:rPr>
                        <a:t> Display output one screen at a time (File viewer)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603">
                <a:tc>
                  <a:txBody>
                    <a:bodyPr/>
                    <a:lstStyle/>
                    <a:p>
                      <a:pPr algn="l" fontAlgn="b"/>
                      <a:r>
                        <a:rPr lang="en-US" sz="1700" b="0" i="0" u="none" strike="noStrike" baseline="0" dirty="0">
                          <a:solidFill>
                            <a:srgbClr val="000000"/>
                          </a:solidFill>
                          <a:effectLst/>
                          <a:latin typeface="ＭＳ Ｐゴシック"/>
                        </a:rPr>
                        <a:t> </a:t>
                      </a:r>
                      <a:r>
                        <a:rPr lang="en-US" sz="1700" b="0" i="0" u="none" strike="noStrike" baseline="0" dirty="0" err="1">
                          <a:solidFill>
                            <a:srgbClr val="000000"/>
                          </a:solidFill>
                          <a:effectLst/>
                          <a:latin typeface="ＭＳ Ｐゴシック"/>
                        </a:rPr>
                        <a:t>rm</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Remove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mkdir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Create new folder(s)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rmdir</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altLang="ja-JP" sz="1700" b="0" i="0" u="none" strike="noStrike" dirty="0">
                          <a:solidFill>
                            <a:srgbClr val="000000"/>
                          </a:solidFill>
                          <a:effectLst/>
                          <a:latin typeface="ＭＳ Ｐゴシック"/>
                        </a:rPr>
                        <a:t> Remove folder(s)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cp</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Copy one or more files to another location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603">
                <a:tc>
                  <a:txBody>
                    <a:bodyPr/>
                    <a:lstStyle/>
                    <a:p>
                      <a:pPr algn="l" fontAlgn="b"/>
                      <a:r>
                        <a:rPr lang="en-US" sz="1700" b="0" i="0" u="none" strike="noStrike" dirty="0">
                          <a:solidFill>
                            <a:srgbClr val="000000"/>
                          </a:solidFill>
                          <a:effectLst/>
                          <a:latin typeface="ＭＳ Ｐゴシック"/>
                        </a:rPr>
                        <a:t> mv</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Move or rename files or directories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603">
                <a:tc>
                  <a:txBody>
                    <a:bodyPr/>
                    <a:lstStyle/>
                    <a:p>
                      <a:pPr algn="l" fontAlgn="b"/>
                      <a:r>
                        <a:rPr lang="en-US" sz="1700" b="0" i="0" u="none" strike="noStrike" dirty="0">
                          <a:solidFill>
                            <a:srgbClr val="000000"/>
                          </a:solidFill>
                          <a:effectLst/>
                          <a:latin typeface="ＭＳ Ｐゴシック"/>
                        </a:rPr>
                        <a:t> diff</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Display the differences between two files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603">
                <a:tc>
                  <a:txBody>
                    <a:bodyPr/>
                    <a:lstStyle/>
                    <a:p>
                      <a:pPr algn="l" fontAlgn="b"/>
                      <a:r>
                        <a:rPr lang="en-US" sz="1700" b="0" i="0" u="none" strike="noStrike" dirty="0">
                          <a:solidFill>
                            <a:srgbClr val="000000"/>
                          </a:solidFill>
                          <a:effectLst/>
                          <a:latin typeface="ＭＳ Ｐゴシック"/>
                        </a:rPr>
                        <a:t> tar</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Tape </a:t>
                      </a:r>
                      <a:r>
                        <a:rPr lang="en-US" altLang="ja-JP" sz="1700" b="0" i="0" u="none" strike="noStrike" dirty="0" err="1">
                          <a:solidFill>
                            <a:srgbClr val="000000"/>
                          </a:solidFill>
                          <a:effectLst/>
                          <a:latin typeface="ＭＳ Ｐゴシック"/>
                        </a:rPr>
                        <a:t>Archiver</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603">
                <a:tc>
                  <a:txBody>
                    <a:bodyPr/>
                    <a:lstStyle/>
                    <a:p>
                      <a:pPr algn="l" fontAlgn="b"/>
                      <a:r>
                        <a:rPr lang="en-US" sz="1700" b="0" i="0" u="none" strike="noStrike" dirty="0">
                          <a:solidFill>
                            <a:srgbClr val="000000"/>
                          </a:solidFill>
                          <a:effectLst/>
                          <a:latin typeface="ＭＳ Ｐゴシック"/>
                        </a:rPr>
                        <a:t> kill</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Stop a process from running</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603">
                <a:tc>
                  <a:txBody>
                    <a:bodyPr/>
                    <a:lstStyle/>
                    <a:p>
                      <a:pPr algn="l" fontAlgn="b"/>
                      <a:r>
                        <a:rPr lang="en-US" sz="1700" b="0" i="0" u="none" strike="noStrike" dirty="0">
                          <a:solidFill>
                            <a:srgbClr val="000000"/>
                          </a:solidFill>
                          <a:effectLst/>
                          <a:latin typeface="ＭＳ Ｐゴシック"/>
                        </a:rPr>
                        <a:t> echo</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Display message on screen</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603">
                <a:tc>
                  <a:txBody>
                    <a:bodyPr/>
                    <a:lstStyle/>
                    <a:p>
                      <a:pPr algn="l" fontAlgn="b"/>
                      <a:r>
                        <a:rPr lang="en-US" sz="1700" b="0" i="0" u="none" strike="noStrike" dirty="0">
                          <a:solidFill>
                            <a:srgbClr val="000000"/>
                          </a:solidFill>
                          <a:effectLst/>
                          <a:latin typeface="ＭＳ Ｐゴシック"/>
                        </a:rPr>
                        <a:t> source</a:t>
                      </a: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Run commands from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ulimit</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dirty="0">
                          <a:solidFill>
                            <a:srgbClr val="000000"/>
                          </a:solidFill>
                          <a:effectLst/>
                          <a:latin typeface="ＭＳ Ｐゴシック"/>
                        </a:rPr>
                        <a:t> Limit user resources</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5603">
                <a:tc>
                  <a:txBody>
                    <a:bodyPr/>
                    <a:lstStyle/>
                    <a:p>
                      <a:pPr algn="l" fontAlgn="b"/>
                      <a:r>
                        <a:rPr lang="en-US" sz="1700" b="0" i="0" u="none" strike="noStrike" dirty="0">
                          <a:solidFill>
                            <a:srgbClr val="000000"/>
                          </a:solidFill>
                          <a:effectLst/>
                          <a:latin typeface="ＭＳ Ｐゴシック"/>
                        </a:rPr>
                        <a:t> </a:t>
                      </a:r>
                      <a:r>
                        <a:rPr lang="en-US" sz="1700" b="0" i="0" u="none" strike="noStrike" dirty="0" err="1">
                          <a:solidFill>
                            <a:srgbClr val="000000"/>
                          </a:solidFill>
                          <a:effectLst/>
                          <a:latin typeface="ＭＳ Ｐゴシック"/>
                        </a:rPr>
                        <a:t>emacs</a:t>
                      </a:r>
                      <a:endParaRPr 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700" b="0" i="0" u="none" strike="noStrike" baseline="0" dirty="0">
                          <a:solidFill>
                            <a:srgbClr val="000000"/>
                          </a:solidFill>
                          <a:effectLst/>
                          <a:latin typeface="ＭＳ Ｐゴシック"/>
                        </a:rPr>
                        <a:t> C</a:t>
                      </a:r>
                      <a:r>
                        <a:rPr lang="en-US" altLang="ja-JP" sz="1700" b="0" i="0" u="none" strike="noStrike" dirty="0">
                          <a:solidFill>
                            <a:srgbClr val="000000"/>
                          </a:solidFill>
                          <a:effectLst/>
                          <a:latin typeface="ＭＳ Ｐゴシック"/>
                        </a:rPr>
                        <a:t>reate and edit a file</a:t>
                      </a:r>
                      <a:endParaRPr lang="ja-JP" altLang="en-US" sz="1700" b="0" i="0" u="none" strike="noStrike" dirty="0">
                        <a:solidFill>
                          <a:srgbClr val="000000"/>
                        </a:solidFill>
                        <a:effectLst/>
                        <a:latin typeface="ＭＳ Ｐゴシック"/>
                      </a:endParaRPr>
                    </a:p>
                  </a:txBody>
                  <a:tcPr marL="11824" marR="11824" marT="118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3" name="スライド番号プレースホルダー 2"/>
          <p:cNvSpPr>
            <a:spLocks noGrp="1"/>
          </p:cNvSpPr>
          <p:nvPr>
            <p:ph type="sldNum" sz="quarter" idx="12"/>
          </p:nvPr>
        </p:nvSpPr>
        <p:spPr/>
        <p:txBody>
          <a:bodyPr/>
          <a:lstStyle/>
          <a:p>
            <a:fld id="{AFDF1CC8-78FC-444A-A46F-F0C924EEE8AE}" type="slidenum">
              <a:rPr kumimoji="1" lang="ja-JP" altLang="en-US" smtClean="0"/>
              <a:pPr/>
              <a:t>54</a:t>
            </a:fld>
            <a:endParaRPr kumimoji="1" lang="ja-JP" altLang="en-US"/>
          </a:p>
        </p:txBody>
      </p:sp>
    </p:spTree>
    <p:extLst>
      <p:ext uri="{BB962C8B-B14F-4D97-AF65-F5344CB8AC3E}">
        <p14:creationId xmlns:p14="http://schemas.microsoft.com/office/powerpoint/2010/main" val="29525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xTAPP</a:t>
            </a:r>
            <a:r>
              <a:rPr kumimoji="1" lang="ja-JP" altLang="en-US" dirty="0"/>
              <a:t>の実行ファイル（３）</a:t>
            </a:r>
          </a:p>
        </p:txBody>
      </p:sp>
      <p:sp>
        <p:nvSpPr>
          <p:cNvPr id="3" name="コンテンツ プレースホルダー 2"/>
          <p:cNvSpPr>
            <a:spLocks noGrp="1"/>
          </p:cNvSpPr>
          <p:nvPr>
            <p:ph idx="1"/>
          </p:nvPr>
        </p:nvSpPr>
        <p:spPr>
          <a:xfrm>
            <a:off x="457200" y="1600200"/>
            <a:ext cx="8229600" cy="5121275"/>
          </a:xfrm>
        </p:spPr>
        <p:txBody>
          <a:bodyPr>
            <a:normAutofit/>
          </a:bodyPr>
          <a:lstStyle/>
          <a:p>
            <a:r>
              <a:rPr lang="en-US" altLang="ja-JP" sz="2400" b="1" dirty="0" err="1"/>
              <a:t>xticonv</a:t>
            </a:r>
            <a:r>
              <a:rPr lang="ja-JP" altLang="en-US" sz="2400" dirty="0"/>
              <a:t>：入力ファイルの構造データを可視化ツール用に変換するツール。</a:t>
            </a:r>
            <a:endParaRPr lang="en-US" altLang="ja-JP" sz="2400" dirty="0"/>
          </a:p>
          <a:p>
            <a:r>
              <a:rPr lang="en-US" altLang="ja-JP" sz="2400" b="1" dirty="0" err="1"/>
              <a:t>strconv</a:t>
            </a:r>
            <a:r>
              <a:rPr lang="ja-JP" altLang="en-US" sz="2400" dirty="0"/>
              <a:t>：構造最適化の結果ファイルを可視化ツール用に変換するツール。</a:t>
            </a:r>
            <a:endParaRPr lang="en-US" altLang="en-US" sz="2400" dirty="0"/>
          </a:p>
          <a:p>
            <a:r>
              <a:rPr lang="en-US" altLang="ja-JP" sz="2400" b="1" dirty="0" err="1"/>
              <a:t>diffstr</a:t>
            </a:r>
            <a:r>
              <a:rPr lang="ja-JP" altLang="en-US" sz="2400" dirty="0"/>
              <a:t>：構造最適化の結果ファイルを二つ受け取って、その構造データの差分ベクトルをセル座標で出力するツール。</a:t>
            </a:r>
          </a:p>
          <a:p>
            <a:r>
              <a:rPr lang="en-US" altLang="ja-JP" sz="2400" b="1" dirty="0" err="1"/>
              <a:t>iplstr</a:t>
            </a:r>
            <a:r>
              <a:rPr lang="ja-JP" altLang="en-US" sz="2400" dirty="0"/>
              <a:t>：構造最適化の結果ファイルを二つ受け取って、その構造データを線形補間した構造データをセル座標で出力するツール。</a:t>
            </a:r>
          </a:p>
          <a:p>
            <a:r>
              <a:rPr lang="en-US" altLang="ja-JP" sz="2400" b="1" dirty="0" err="1"/>
              <a:t>cmpstr</a:t>
            </a:r>
            <a:r>
              <a:rPr lang="ja-JP" altLang="en-US" sz="2400" dirty="0"/>
              <a:t>：構造最適化の結果ファイルが誤差の範囲で同一かチェックするツール</a:t>
            </a:r>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6</a:t>
            </a:fld>
            <a:endParaRPr kumimoji="1" lang="ja-JP" altLang="en-US"/>
          </a:p>
        </p:txBody>
      </p:sp>
    </p:spTree>
    <p:extLst>
      <p:ext uri="{BB962C8B-B14F-4D97-AF65-F5344CB8AC3E}">
        <p14:creationId xmlns:p14="http://schemas.microsoft.com/office/powerpoint/2010/main" val="103374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1464"/>
            <a:ext cx="8229600" cy="1143000"/>
          </a:xfrm>
        </p:spPr>
        <p:txBody>
          <a:bodyPr/>
          <a:lstStyle/>
          <a:p>
            <a:r>
              <a:rPr lang="en-US" altLang="ja-JP" dirty="0" err="1"/>
              <a:t>xTAPP-util</a:t>
            </a:r>
            <a:endParaRPr lang="ja-JP" altLang="en-US" dirty="0"/>
          </a:p>
        </p:txBody>
      </p:sp>
      <p:sp>
        <p:nvSpPr>
          <p:cNvPr id="3" name="コンテンツ プレースホルダ 2"/>
          <p:cNvSpPr>
            <a:spLocks noGrp="1"/>
          </p:cNvSpPr>
          <p:nvPr>
            <p:ph idx="1"/>
          </p:nvPr>
        </p:nvSpPr>
        <p:spPr>
          <a:xfrm>
            <a:off x="457200" y="1753419"/>
            <a:ext cx="8229600" cy="4232202"/>
          </a:xfrm>
        </p:spPr>
        <p:txBody>
          <a:bodyPr>
            <a:normAutofit/>
          </a:bodyPr>
          <a:lstStyle/>
          <a:p>
            <a:pPr>
              <a:spcAft>
                <a:spcPts val="2400"/>
              </a:spcAft>
            </a:pPr>
            <a:r>
              <a:rPr lang="en-US" altLang="ja-JP" sz="2400" b="1" dirty="0" err="1"/>
              <a:t>fldtool</a:t>
            </a:r>
            <a:r>
              <a:rPr lang="en-US" altLang="ja-JP" sz="2400" dirty="0"/>
              <a:t>: </a:t>
            </a:r>
            <a:r>
              <a:rPr lang="en-US" altLang="ja-JP" sz="2400" dirty="0" err="1"/>
              <a:t>xTAPP</a:t>
            </a:r>
            <a:r>
              <a:rPr lang="ja-JP" altLang="en-US" sz="2400" dirty="0"/>
              <a:t>の各種ファイルを可視化するためのツール群</a:t>
            </a:r>
            <a:endParaRPr lang="en-US" altLang="ja-JP" sz="2400" dirty="0"/>
          </a:p>
          <a:p>
            <a:pPr>
              <a:spcAft>
                <a:spcPts val="2400"/>
              </a:spcAft>
            </a:pPr>
            <a:r>
              <a:rPr lang="en-US" altLang="ja-JP" sz="2400" b="1" dirty="0" err="1"/>
              <a:t>mdtool</a:t>
            </a:r>
            <a:r>
              <a:rPr lang="en-US" altLang="ja-JP" sz="2400" dirty="0"/>
              <a:t>: </a:t>
            </a:r>
            <a:r>
              <a:rPr lang="en-US" altLang="ja-JP" sz="2400" dirty="0" err="1"/>
              <a:t>xTAPP</a:t>
            </a:r>
            <a:r>
              <a:rPr lang="ja-JP" altLang="en-US" sz="2400" dirty="0"/>
              <a:t>の分子動力学の記録データを読み出すためのツール群</a:t>
            </a:r>
            <a:endParaRPr lang="en-US" altLang="ja-JP" sz="2400" dirty="0"/>
          </a:p>
          <a:p>
            <a:pPr>
              <a:spcAft>
                <a:spcPts val="2400"/>
              </a:spcAft>
            </a:pPr>
            <a:r>
              <a:rPr lang="en-US" altLang="ja-JP" sz="2400" b="1" dirty="0"/>
              <a:t>vbpef2gp-lsda</a:t>
            </a:r>
            <a:r>
              <a:rPr lang="en-US" altLang="ja-JP" sz="2400" dirty="0"/>
              <a:t>: </a:t>
            </a:r>
            <a:r>
              <a:rPr lang="en-US" altLang="ja-JP" sz="2400" dirty="0" err="1"/>
              <a:t>xTAPP</a:t>
            </a:r>
            <a:r>
              <a:rPr lang="ja-JP" altLang="en-US" sz="2400" dirty="0"/>
              <a:t>のバンド計算の結果からバンド図を作成するツール</a:t>
            </a:r>
            <a:endParaRPr lang="en-US" altLang="ja-JP" sz="2400" dirty="0"/>
          </a:p>
        </p:txBody>
      </p:sp>
      <p:sp>
        <p:nvSpPr>
          <p:cNvPr id="4" name="スライド番号プレースホルダ 3"/>
          <p:cNvSpPr>
            <a:spLocks noGrp="1"/>
          </p:cNvSpPr>
          <p:nvPr>
            <p:ph type="sldNum" sz="quarter" idx="12"/>
          </p:nvPr>
        </p:nvSpPr>
        <p:spPr/>
        <p:txBody>
          <a:bodyPr/>
          <a:lstStyle/>
          <a:p>
            <a:fld id="{AFDF1CC8-78FC-444A-A46F-F0C924EEE8AE}" type="slidenum">
              <a:rPr kumimoji="1" lang="ja-JP" altLang="en-US" smtClean="0"/>
              <a:pPr/>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xTAPP</a:t>
            </a:r>
            <a:r>
              <a:rPr kumimoji="1" lang="ja-JP" altLang="en-US"/>
              <a:t>の文書</a:t>
            </a:r>
          </a:p>
        </p:txBody>
      </p:sp>
      <p:sp>
        <p:nvSpPr>
          <p:cNvPr id="3" name="コンテンツ プレースホルダー 2"/>
          <p:cNvSpPr>
            <a:spLocks noGrp="1"/>
          </p:cNvSpPr>
          <p:nvPr>
            <p:ph idx="1"/>
          </p:nvPr>
        </p:nvSpPr>
        <p:spPr/>
        <p:txBody>
          <a:bodyPr/>
          <a:lstStyle/>
          <a:p>
            <a:r>
              <a:rPr kumimoji="1" lang="ja-JP" altLang="en-US"/>
              <a:t>配布ファイルの</a:t>
            </a:r>
            <a:r>
              <a:rPr kumimoji="1" lang="en-US" altLang="ja-JP"/>
              <a:t>doc</a:t>
            </a:r>
            <a:r>
              <a:rPr kumimoji="1" lang="ja-JP" altLang="en-US"/>
              <a:t>ディレクトリ</a:t>
            </a:r>
            <a:endParaRPr kumimoji="1" lang="en-US" altLang="ja-JP"/>
          </a:p>
          <a:p>
            <a:r>
              <a:rPr lang="en-US" altLang="ja-JP"/>
              <a:t>xTAPP</a:t>
            </a:r>
            <a:r>
              <a:rPr lang="ja-JP" altLang="en-US"/>
              <a:t>公式サイトには</a:t>
            </a:r>
            <a:r>
              <a:rPr lang="en-US" altLang="ja-JP"/>
              <a:t>PDF</a:t>
            </a:r>
            <a:r>
              <a:rPr lang="ja-JP" altLang="en-US"/>
              <a:t>版</a:t>
            </a:r>
            <a:br>
              <a:rPr lang="en-US" altLang="ja-JP"/>
            </a:br>
            <a:r>
              <a:rPr lang="en-US" altLang="ja-JP" sz="2800"/>
              <a:t>http://xtapp.cp.is.s.u-tokyo.ac.jp/documents.htm</a:t>
            </a:r>
          </a:p>
          <a:p>
            <a:pPr lvl="1"/>
            <a:r>
              <a:rPr lang="ja-JP" altLang="en-US" sz="2400"/>
              <a:t>チュートリアル、プログラムの使い方、入力フォーマット</a:t>
            </a:r>
            <a:endParaRPr lang="en-US" altLang="ja-JP" sz="2400"/>
          </a:p>
          <a:p>
            <a:pPr lvl="1"/>
            <a:r>
              <a:rPr lang="ja-JP" altLang="en-US" sz="2400"/>
              <a:t>実行例：</a:t>
            </a:r>
            <a:r>
              <a:rPr lang="en-US" altLang="ja-JP" sz="2400"/>
              <a:t>Cu</a:t>
            </a:r>
            <a:r>
              <a:rPr lang="ja-JP" altLang="en-US" sz="2400"/>
              <a:t>、</a:t>
            </a:r>
            <a:r>
              <a:rPr lang="en-US" altLang="ja-JP" sz="2400"/>
              <a:t>Cu</a:t>
            </a:r>
            <a:r>
              <a:rPr lang="ja-JP" altLang="en-US" sz="2400"/>
              <a:t>表面、</a:t>
            </a:r>
            <a:r>
              <a:rPr lang="en-US" altLang="ja-JP" sz="2400"/>
              <a:t>Pt(111)-CO</a:t>
            </a:r>
            <a:r>
              <a:rPr lang="ja-JP" altLang="en-US" sz="2400"/>
              <a:t>、</a:t>
            </a:r>
            <a:r>
              <a:rPr lang="en-US" altLang="ja-JP" sz="2400"/>
              <a:t>C6H12</a:t>
            </a:r>
            <a:r>
              <a:rPr lang="ja-JP" altLang="en-US" sz="2400"/>
              <a:t>エネルギー障壁</a:t>
            </a:r>
            <a:endParaRPr lang="en-US" altLang="ja-JP" sz="2400"/>
          </a:p>
          <a:p>
            <a:pPr lvl="1"/>
            <a:r>
              <a:rPr lang="ja-JP" altLang="en-US" sz="2400"/>
              <a:t>実行例：</a:t>
            </a:r>
            <a:r>
              <a:rPr lang="en-US" altLang="ja-JP" sz="2400"/>
              <a:t>phonopy</a:t>
            </a:r>
            <a:r>
              <a:rPr lang="ja-JP" altLang="en-US" sz="2400"/>
              <a:t>との連携による</a:t>
            </a:r>
            <a:r>
              <a:rPr lang="en-US" altLang="ja-JP" sz="2400"/>
              <a:t>Si</a:t>
            </a:r>
            <a:r>
              <a:rPr lang="ja-JP" altLang="en-US" sz="2400"/>
              <a:t>のフォノン分散</a:t>
            </a:r>
            <a:endParaRPr lang="en-US" altLang="ja-JP" sz="2400"/>
          </a:p>
          <a:p>
            <a:pPr lvl="1"/>
            <a:r>
              <a:rPr lang="ja-JP" altLang="en-US" sz="2400"/>
              <a:t>実行例：ワニエ関数</a:t>
            </a:r>
            <a:endParaRPr lang="en-US" altLang="ja-JP" sz="2400"/>
          </a:p>
          <a:p>
            <a:pPr lvl="1"/>
            <a:r>
              <a:rPr lang="ja-JP" altLang="en-US" sz="2400"/>
              <a:t>定式化、開発者向け</a:t>
            </a:r>
            <a:endParaRPr lang="en-US" altLang="ja-JP" sz="240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8</a:t>
            </a:fld>
            <a:endParaRPr kumimoji="1" lang="ja-JP" altLang="en-US"/>
          </a:p>
        </p:txBody>
      </p:sp>
    </p:spTree>
    <p:extLst>
      <p:ext uri="{BB962C8B-B14F-4D97-AF65-F5344CB8AC3E}">
        <p14:creationId xmlns:p14="http://schemas.microsoft.com/office/powerpoint/2010/main" val="134773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6097"/>
            <a:ext cx="8229600" cy="1143000"/>
          </a:xfrm>
        </p:spPr>
        <p:txBody>
          <a:bodyPr/>
          <a:lstStyle/>
          <a:p>
            <a:r>
              <a:rPr kumimoji="1" lang="en-US" altLang="ja-JP" dirty="0" err="1"/>
              <a:t>xTAPP</a:t>
            </a:r>
            <a:r>
              <a:rPr kumimoji="1" lang="ja-JP" altLang="en-US" dirty="0"/>
              <a:t>のコンパイル</a:t>
            </a:r>
          </a:p>
        </p:txBody>
      </p:sp>
      <p:sp>
        <p:nvSpPr>
          <p:cNvPr id="3" name="コンテンツ プレースホルダー 2"/>
          <p:cNvSpPr>
            <a:spLocks noGrp="1"/>
          </p:cNvSpPr>
          <p:nvPr>
            <p:ph idx="1"/>
          </p:nvPr>
        </p:nvSpPr>
        <p:spPr>
          <a:xfrm>
            <a:off x="260142" y="1305906"/>
            <a:ext cx="8552692" cy="5150239"/>
          </a:xfrm>
        </p:spPr>
        <p:txBody>
          <a:bodyPr>
            <a:normAutofit/>
          </a:bodyPr>
          <a:lstStyle/>
          <a:p>
            <a:pPr>
              <a:lnSpc>
                <a:spcPct val="110000"/>
              </a:lnSpc>
            </a:pPr>
            <a:r>
              <a:rPr lang="ja-JP" altLang="en-US" sz="2400" dirty="0"/>
              <a:t>ソースコードなどの入手</a:t>
            </a:r>
            <a:endParaRPr lang="en-US" altLang="ja-JP" sz="2400" dirty="0"/>
          </a:p>
          <a:p>
            <a:pPr lvl="1">
              <a:lnSpc>
                <a:spcPct val="110000"/>
              </a:lnSpc>
            </a:pPr>
            <a:r>
              <a:rPr lang="en-US" altLang="ja-JP" sz="2000" b="1" dirty="0" err="1"/>
              <a:t>xTAPP</a:t>
            </a:r>
            <a:r>
              <a:rPr lang="en-US" altLang="ja-JP" sz="2000" b="1" dirty="0"/>
              <a:t> </a:t>
            </a:r>
            <a:r>
              <a:rPr lang="ja-JP" altLang="en-US" sz="2000" b="1" dirty="0"/>
              <a:t>公式サイト</a:t>
            </a:r>
            <a:r>
              <a:rPr lang="ja-JP" altLang="ja-JP" sz="2000" dirty="0"/>
              <a:t> </a:t>
            </a:r>
            <a:r>
              <a:rPr lang="en-US" altLang="ja-JP" sz="2000" dirty="0">
                <a:hlinkClick r:id="rId2"/>
              </a:rPr>
              <a:t>http://xtapp.cp.is.s.u-tokyo.ac.jp</a:t>
            </a:r>
            <a:endParaRPr lang="en-US" altLang="ja-JP" sz="1600" dirty="0">
              <a:solidFill>
                <a:srgbClr val="F79646"/>
              </a:solidFill>
            </a:endParaRPr>
          </a:p>
          <a:p>
            <a:pPr>
              <a:lnSpc>
                <a:spcPct val="110000"/>
              </a:lnSpc>
            </a:pPr>
            <a:r>
              <a:rPr lang="ja-JP" altLang="en-US" sz="2400" dirty="0"/>
              <a:t>動作環境</a:t>
            </a:r>
            <a:endParaRPr lang="en-US" altLang="ja-JP" sz="2400" dirty="0"/>
          </a:p>
          <a:p>
            <a:pPr lvl="1">
              <a:lnSpc>
                <a:spcPct val="110000"/>
              </a:lnSpc>
            </a:pPr>
            <a:r>
              <a:rPr lang="en-US" altLang="ja-JP" sz="2000" dirty="0"/>
              <a:t>Fortran90</a:t>
            </a:r>
            <a:r>
              <a:rPr lang="ja-JP" altLang="en-US" sz="2000" dirty="0"/>
              <a:t>（</a:t>
            </a:r>
            <a:r>
              <a:rPr lang="en-US" altLang="ja-JP" sz="2000" dirty="0" err="1"/>
              <a:t>intel</a:t>
            </a:r>
            <a:r>
              <a:rPr lang="en-US" altLang="ja-JP" sz="2000" dirty="0"/>
              <a:t> Fortran</a:t>
            </a:r>
            <a:r>
              <a:rPr lang="ja-JP" altLang="en-US" sz="2000" dirty="0"/>
              <a:t>が高性能だが</a:t>
            </a:r>
            <a:r>
              <a:rPr lang="en-US" altLang="ja-JP" sz="2000" dirty="0" err="1"/>
              <a:t>gfortran</a:t>
            </a:r>
            <a:r>
              <a:rPr lang="ja-JP" altLang="en-US" sz="2000" dirty="0"/>
              <a:t>でも良い）</a:t>
            </a:r>
            <a:endParaRPr lang="en-US" altLang="ja-JP" sz="2000" dirty="0"/>
          </a:p>
          <a:p>
            <a:pPr lvl="1">
              <a:lnSpc>
                <a:spcPct val="110000"/>
              </a:lnSpc>
            </a:pPr>
            <a:r>
              <a:rPr lang="en-US" altLang="ja-JP" sz="2000" dirty="0"/>
              <a:t>MPI</a:t>
            </a:r>
            <a:r>
              <a:rPr lang="ja-JP" altLang="en-US" sz="2000" dirty="0"/>
              <a:t>（</a:t>
            </a:r>
            <a:r>
              <a:rPr lang="en-US" altLang="ja-JP" sz="2000" dirty="0" err="1"/>
              <a:t>OpenMPI</a:t>
            </a:r>
            <a:r>
              <a:rPr lang="ja-JP" altLang="en-US" sz="2000" dirty="0"/>
              <a:t>など</a:t>
            </a:r>
            <a:r>
              <a:rPr lang="en-US" altLang="ja-JP" sz="2000" dirty="0"/>
              <a:t>)</a:t>
            </a:r>
          </a:p>
          <a:p>
            <a:pPr lvl="1">
              <a:lnSpc>
                <a:spcPct val="110000"/>
              </a:lnSpc>
            </a:pPr>
            <a:r>
              <a:rPr lang="en-US" altLang="ja-JP" sz="2000" dirty="0"/>
              <a:t>UNIX</a:t>
            </a:r>
            <a:r>
              <a:rPr lang="ja-JP" altLang="en-US" sz="2000" dirty="0"/>
              <a:t>系の環境で動作。</a:t>
            </a:r>
            <a:r>
              <a:rPr lang="en-US" altLang="ja-JP" sz="2000" dirty="0" err="1"/>
              <a:t>OpenMP</a:t>
            </a:r>
            <a:r>
              <a:rPr lang="ja-JP" altLang="en-US" sz="2000" dirty="0"/>
              <a:t>が使えることが望ましい。</a:t>
            </a:r>
            <a:endParaRPr lang="en-US" altLang="ja-JP" sz="2000" dirty="0"/>
          </a:p>
          <a:p>
            <a:pPr>
              <a:lnSpc>
                <a:spcPct val="110000"/>
              </a:lnSpc>
            </a:pPr>
            <a:r>
              <a:rPr lang="ja-JP" altLang="en-US" sz="2400" dirty="0"/>
              <a:t>コンパイル時の設定（ほとんど必要ない）：</a:t>
            </a:r>
            <a:r>
              <a:rPr lang="en-US" altLang="en-US" sz="2400" dirty="0"/>
              <a:t> </a:t>
            </a:r>
            <a:r>
              <a:rPr lang="en-US" altLang="ja-JP" sz="2400" dirty="0"/>
              <a:t>config90.h</a:t>
            </a:r>
            <a:r>
              <a:rPr lang="ja-JP" altLang="en-US" sz="2400" dirty="0"/>
              <a:t>、</a:t>
            </a:r>
            <a:r>
              <a:rPr lang="en-US" altLang="ja-JP" sz="2400" dirty="0" err="1"/>
              <a:t>config.h</a:t>
            </a:r>
            <a:endParaRPr lang="en-US" altLang="ja-JP" sz="2400" dirty="0"/>
          </a:p>
          <a:p>
            <a:pPr>
              <a:lnSpc>
                <a:spcPct val="110000"/>
              </a:lnSpc>
            </a:pPr>
            <a:r>
              <a:rPr lang="ja-JP" altLang="en-US" sz="2400" dirty="0"/>
              <a:t>高性能なB</a:t>
            </a:r>
            <a:r>
              <a:rPr lang="ja-JP" altLang="ja-JP" sz="2400" dirty="0"/>
              <a:t>L</a:t>
            </a:r>
            <a:r>
              <a:rPr lang="en-US" altLang="ja-JP" sz="2400" dirty="0"/>
              <a:t>AS</a:t>
            </a:r>
            <a:r>
              <a:rPr lang="ja-JP" altLang="en-US" sz="2400" dirty="0"/>
              <a:t>ライブラリと</a:t>
            </a:r>
            <a:r>
              <a:rPr lang="en-US" altLang="ja-JP" sz="2400" dirty="0"/>
              <a:t>FFT</a:t>
            </a:r>
            <a:r>
              <a:rPr lang="ja-JP" altLang="en-US" sz="2400" dirty="0"/>
              <a:t>ライブラリがあると良い。</a:t>
            </a:r>
            <a:endParaRPr lang="en-US" altLang="ja-JP" sz="2400" dirty="0"/>
          </a:p>
          <a:p>
            <a:pPr lvl="1">
              <a:lnSpc>
                <a:spcPct val="110000"/>
              </a:lnSpc>
            </a:pPr>
            <a:r>
              <a:rPr lang="en-US" altLang="ja-JP" sz="2000" dirty="0"/>
              <a:t>Intel MKL (</a:t>
            </a:r>
            <a:r>
              <a:rPr lang="ja-JP" altLang="en-US" sz="2000" dirty="0"/>
              <a:t>有償、ただし学生向けは無償</a:t>
            </a:r>
            <a:r>
              <a:rPr lang="en-US" altLang="ja-JP" sz="2000" dirty="0"/>
              <a:t>)</a:t>
            </a:r>
          </a:p>
          <a:p>
            <a:pPr lvl="1">
              <a:lnSpc>
                <a:spcPct val="110000"/>
              </a:lnSpc>
            </a:pPr>
            <a:r>
              <a:rPr lang="en-US" altLang="ja-JP" sz="2000" dirty="0" err="1"/>
              <a:t>OpenBLAS</a:t>
            </a:r>
            <a:r>
              <a:rPr lang="en-US" altLang="ja-JP" sz="2000" dirty="0"/>
              <a:t>, FFTW (</a:t>
            </a:r>
            <a:r>
              <a:rPr lang="ja-JP" altLang="en-US" sz="2000" dirty="0"/>
              <a:t>無償</a:t>
            </a:r>
            <a:r>
              <a:rPr lang="en-US" altLang="ja-JP" sz="2000" dirty="0"/>
              <a:t>)</a:t>
            </a:r>
          </a:p>
          <a:p>
            <a:pPr marL="0" indent="0">
              <a:lnSpc>
                <a:spcPct val="110000"/>
              </a:lnSpc>
              <a:buNone/>
            </a:pPr>
            <a:endParaRPr lang="en-US" altLang="ja-JP" sz="2400" dirty="0"/>
          </a:p>
        </p:txBody>
      </p:sp>
      <p:sp>
        <p:nvSpPr>
          <p:cNvPr id="4" name="スライド番号プレースホルダー 3"/>
          <p:cNvSpPr>
            <a:spLocks noGrp="1"/>
          </p:cNvSpPr>
          <p:nvPr>
            <p:ph type="sldNum" sz="quarter" idx="12"/>
          </p:nvPr>
        </p:nvSpPr>
        <p:spPr/>
        <p:txBody>
          <a:bodyPr/>
          <a:lstStyle/>
          <a:p>
            <a:fld id="{AFDF1CC8-78FC-444A-A46F-F0C924EEE8AE}" type="slidenum">
              <a:rPr kumimoji="1" lang="ja-JP" altLang="en-US" smtClean="0"/>
              <a:pPr/>
              <a:t>9</a:t>
            </a:fld>
            <a:endParaRPr kumimoji="1" lang="ja-JP" altLang="en-US"/>
          </a:p>
        </p:txBody>
      </p:sp>
    </p:spTree>
    <p:extLst>
      <p:ext uri="{BB962C8B-B14F-4D97-AF65-F5344CB8AC3E}">
        <p14:creationId xmlns:p14="http://schemas.microsoft.com/office/powerpoint/2010/main" val="161958664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4771</TotalTime>
  <Words>4078</Words>
  <Application>Microsoft Macintosh PowerPoint</Application>
  <PresentationFormat>画面に合わせる (4:3)</PresentationFormat>
  <Paragraphs>674</Paragraphs>
  <Slides>54</Slides>
  <Notes>3</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54</vt:i4>
      </vt:variant>
    </vt:vector>
  </HeadingPairs>
  <TitlesOfParts>
    <vt:vector size="63" baseType="lpstr">
      <vt:lpstr>ＭＳ Ｐゴシック</vt:lpstr>
      <vt:lpstr>ＭＳ Ｐ明朝</vt:lpstr>
      <vt:lpstr>Arial</vt:lpstr>
      <vt:lpstr>Calibri</vt:lpstr>
      <vt:lpstr>Courier</vt:lpstr>
      <vt:lpstr>Courier New</vt:lpstr>
      <vt:lpstr>Mangal</vt:lpstr>
      <vt:lpstr>ホワイト</vt:lpstr>
      <vt:lpstr>数式</vt:lpstr>
      <vt:lpstr>￼CCMSハンズオン：xTAPP 講習会</vt:lpstr>
      <vt:lpstr>xTAPPの概要の解説</vt:lpstr>
      <vt:lpstr>xTAPPについて</vt:lpstr>
      <vt:lpstr>xTAPPの実行ファイル（１）</vt:lpstr>
      <vt:lpstr>xTAPPの実行ファイル（２）</vt:lpstr>
      <vt:lpstr>xTAPPの実行ファイル（３）</vt:lpstr>
      <vt:lpstr>xTAPP-util</vt:lpstr>
      <vt:lpstr>xTAPPの文書</vt:lpstr>
      <vt:lpstr>xTAPPのコンパイル</vt:lpstr>
      <vt:lpstr>xTAPPの並列実行</vt:lpstr>
      <vt:lpstr>xTAPPの実行とVirtualBox</vt:lpstr>
      <vt:lpstr>物性研究所スーパーコンピュータ</vt:lpstr>
      <vt:lpstr>物性研究所スーパーコンピュータ</vt:lpstr>
      <vt:lpstr>物性研究所スーパーコンピュータ</vt:lpstr>
      <vt:lpstr>module</vt:lpstr>
      <vt:lpstr>job script</vt:lpstr>
      <vt:lpstr>job scriptの実行文脈</vt:lpstr>
      <vt:lpstr>MPIプログラムの起動</vt:lpstr>
      <vt:lpstr>xTAPPの利用</vt:lpstr>
      <vt:lpstr>xTAPPの実行テスト（１）</vt:lpstr>
      <vt:lpstr>xTAPPの実行テスト（２）</vt:lpstr>
      <vt:lpstr>xTAPPのinputファイル</vt:lpstr>
      <vt:lpstr>xTAPPのinputファイルの例</vt:lpstr>
      <vt:lpstr>xTAPPのinputファイルの例</vt:lpstr>
      <vt:lpstr>xTAPPのinputファイルの例</vt:lpstr>
      <vt:lpstr>xTAPPのinputファイルの例</vt:lpstr>
      <vt:lpstr>xTAPPのinputファイル（１）</vt:lpstr>
      <vt:lpstr>xTAPPのinputファイル（２）</vt:lpstr>
      <vt:lpstr>xTAPPのinputファイル（３）</vt:lpstr>
      <vt:lpstr>xTAPPのk点の取り方</vt:lpstr>
      <vt:lpstr>ログの確認</vt:lpstr>
      <vt:lpstr>計算結果のサマリ（*.strファイル）</vt:lpstr>
      <vt:lpstr>計算結果のサマリ（*.strファイル）</vt:lpstr>
      <vt:lpstr>原子構造の可視化</vt:lpstr>
      <vt:lpstr>電子密度、局所ポテンシャルの可視化</vt:lpstr>
      <vt:lpstr>バンド図のデータ（*.band)</vt:lpstr>
      <vt:lpstr>Tutorial Cu（１）</vt:lpstr>
      <vt:lpstr>Tutorial Cu（２）</vt:lpstr>
      <vt:lpstr>Tutorial Cu（３）</vt:lpstr>
      <vt:lpstr>Tutorial Cu（４）</vt:lpstr>
      <vt:lpstr>Tutorial Cu（５）</vt:lpstr>
      <vt:lpstr>Tutorial Cu（６）</vt:lpstr>
      <vt:lpstr>Tutorial Cu（７）</vt:lpstr>
      <vt:lpstr>Tutorial Cu（８）</vt:lpstr>
      <vt:lpstr>Tutorial Cu（９）</vt:lpstr>
      <vt:lpstr>Tutorial Cu（１０）</vt:lpstr>
      <vt:lpstr>OpenDXによる可視化（１）</vt:lpstr>
      <vt:lpstr>OpenDXによる可視化（２）</vt:lpstr>
      <vt:lpstr>OpenDXによる可視化（３）</vt:lpstr>
      <vt:lpstr>構造最適化</vt:lpstr>
      <vt:lpstr>セルを動かす（１）</vt:lpstr>
      <vt:lpstr>セルを動かす（２）</vt:lpstr>
      <vt:lpstr>スピン軌道相互作用、ノンコリニア磁性</vt:lpstr>
      <vt:lpstr>UNIX commands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￼xTAPPチュートリアル 第３回CMSI神戸ハンズオン</dc:title>
  <dc:creator>Yoshizawa Kanako</dc:creator>
  <cp:lastModifiedBy>吉澤香奈子</cp:lastModifiedBy>
  <cp:revision>631</cp:revision>
  <dcterms:created xsi:type="dcterms:W3CDTF">2014-02-25T10:14:59Z</dcterms:created>
  <dcterms:modified xsi:type="dcterms:W3CDTF">2018-10-18T19:05:26Z</dcterms:modified>
</cp:coreProperties>
</file>