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9FE1B7-A41B-4346-9539-CB7C2A2775EA}">
  <a:tblStyle styleId="{739FE1B7-A41B-4346-9539-CB7C2A2775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2"/>
          </a:solidFill>
        </a:fill>
      </a:tcStyle>
    </a:wholeTbl>
    <a:band1H>
      <a:tcTxStyle/>
      <a:tcStyle>
        <a:tcBdr/>
        <a:fill>
          <a:solidFill>
            <a:srgbClr val="CDD9E4"/>
          </a:solidFill>
        </a:fill>
      </a:tcStyle>
    </a:band1H>
    <a:band2H>
      <a:tcTxStyle/>
      <a:tcStyle>
        <a:tcBdr/>
      </a:tcStyle>
    </a:band2H>
    <a:band1V>
      <a:tcTxStyle/>
      <a:tcStyle>
        <a:tcBdr/>
        <a:fill>
          <a:solidFill>
            <a:srgbClr val="CDD9E4"/>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7693E4A-2323-4DF8-92E0-D4850B61693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7" name="Shape 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6" name="Shape 1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3" name="Shape 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0" name="Shape 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 name="Shape 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6" name="Shape 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Calibri"/>
              <a:buNone/>
              <a:defRPr sz="4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Shape 16"/>
          <p:cNvSpPr txBox="1">
            <a:spLocks noGrp="1"/>
          </p:cNvSpPr>
          <p:nvPr>
            <p:ph type="subTitle" idx="1"/>
          </p:nvPr>
        </p:nvSpPr>
        <p:spPr>
          <a:xfrm>
            <a:off x="1524000" y="3661030"/>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Noto Sans Symbols"/>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17" name="Shape 17"/>
          <p:cNvPicPr preferRelativeResize="0"/>
          <p:nvPr/>
        </p:nvPicPr>
        <p:blipFill rotWithShape="1">
          <a:blip r:embed="rId2">
            <a:alphaModFix/>
          </a:blip>
          <a:srcRect l="423" r="397"/>
          <a:stretch/>
        </p:blipFill>
        <p:spPr>
          <a:xfrm>
            <a:off x="2755" y="3540946"/>
            <a:ext cx="12189245" cy="7503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l="80417" r="1148" b="17477"/>
          <a:stretch/>
        </p:blipFill>
        <p:spPr>
          <a:xfrm>
            <a:off x="10763675" y="6405333"/>
            <a:ext cx="1428324" cy="386334"/>
          </a:xfrm>
          <a:prstGeom prst="rect">
            <a:avLst/>
          </a:prstGeom>
          <a:noFill/>
          <a:ln>
            <a:noFill/>
          </a:ln>
        </p:spPr>
      </p:pic>
      <p:sp>
        <p:nvSpPr>
          <p:cNvPr id="20" name="Shape 2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pic>
        <p:nvPicPr>
          <p:cNvPr id="24" name="Shape 24"/>
          <p:cNvPicPr preferRelativeResize="0"/>
          <p:nvPr/>
        </p:nvPicPr>
        <p:blipFill rotWithShape="1">
          <a:blip r:embed="rId3">
            <a:alphaModFix/>
          </a:blip>
          <a:srcRect l="423" r="397"/>
          <a:stretch/>
        </p:blipFill>
        <p:spPr>
          <a:xfrm>
            <a:off x="2755" y="797733"/>
            <a:ext cx="12189245" cy="75030"/>
          </a:xfrm>
          <a:prstGeom prst="rect">
            <a:avLst/>
          </a:prstGeom>
          <a:noFill/>
          <a:ln>
            <a:noFill/>
          </a:ln>
        </p:spPr>
      </p:pic>
      <p:pic>
        <p:nvPicPr>
          <p:cNvPr id="25" name="Shape 25"/>
          <p:cNvPicPr preferRelativeResize="0"/>
          <p:nvPr/>
        </p:nvPicPr>
        <p:blipFill rotWithShape="1">
          <a:blip r:embed="rId4">
            <a:alphaModFix/>
          </a:blip>
          <a:srcRect l="1318" r="19581" b="17477"/>
          <a:stretch/>
        </p:blipFill>
        <p:spPr>
          <a:xfrm>
            <a:off x="1" y="6405333"/>
            <a:ext cx="10763674" cy="38633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838200" y="933916"/>
            <a:ext cx="5181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6172200" y="933916"/>
            <a:ext cx="5181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30" name="Shape 30"/>
          <p:cNvPicPr preferRelativeResize="0"/>
          <p:nvPr/>
        </p:nvPicPr>
        <p:blipFill rotWithShape="1">
          <a:blip r:embed="rId2">
            <a:alphaModFix/>
          </a:blip>
          <a:srcRect l="423" r="397"/>
          <a:stretch/>
        </p:blipFill>
        <p:spPr>
          <a:xfrm>
            <a:off x="2755" y="797733"/>
            <a:ext cx="12189245" cy="75030"/>
          </a:xfrm>
          <a:prstGeom prst="rect">
            <a:avLst/>
          </a:prstGeom>
          <a:noFill/>
          <a:ln>
            <a:noFill/>
          </a:ln>
        </p:spPr>
      </p:pic>
      <p:pic>
        <p:nvPicPr>
          <p:cNvPr id="31" name="Shape 31"/>
          <p:cNvPicPr preferRelativeResize="0"/>
          <p:nvPr/>
        </p:nvPicPr>
        <p:blipFill rotWithShape="1">
          <a:blip r:embed="rId3">
            <a:alphaModFix/>
          </a:blip>
          <a:srcRect l="80417" r="1148" b="17477"/>
          <a:stretch/>
        </p:blipFill>
        <p:spPr>
          <a:xfrm>
            <a:off x="10763675" y="6405333"/>
            <a:ext cx="1428324" cy="386334"/>
          </a:xfrm>
          <a:prstGeom prst="rect">
            <a:avLst/>
          </a:prstGeom>
          <a:noFill/>
          <a:ln>
            <a:noFill/>
          </a:ln>
        </p:spPr>
      </p:pic>
      <p:sp>
        <p:nvSpPr>
          <p:cNvPr id="32" name="Shape 3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pic>
        <p:nvPicPr>
          <p:cNvPr id="34" name="Shape 34"/>
          <p:cNvPicPr preferRelativeResize="0"/>
          <p:nvPr/>
        </p:nvPicPr>
        <p:blipFill rotWithShape="1">
          <a:blip r:embed="rId4">
            <a:alphaModFix/>
          </a:blip>
          <a:srcRect l="1318" r="19581" b="17477"/>
          <a:stretch/>
        </p:blipFill>
        <p:spPr>
          <a:xfrm>
            <a:off x="1" y="6405333"/>
            <a:ext cx="10763674" cy="3863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166308"/>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957943"/>
            <a:ext cx="10515600" cy="5219020"/>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800"/>
              <a:buFont typeface="Calibri"/>
              <a:buNone/>
            </a:pPr>
            <a:r>
              <a:rPr lang="ja-JP" sz="4800" b="0" i="0" u="none" strike="noStrike" cap="none" dirty="0">
                <a:solidFill>
                  <a:schemeClr val="dk1"/>
                </a:solidFill>
                <a:latin typeface="+mn-ea"/>
                <a:ea typeface="+mn-ea"/>
                <a:cs typeface="Calibri"/>
                <a:sym typeface="Calibri"/>
              </a:rPr>
              <a:t>プロジェクト計画書</a:t>
            </a:r>
            <a:endParaRPr sz="4800" b="0" i="0" u="none" strike="noStrike" cap="none" dirty="0">
              <a:solidFill>
                <a:schemeClr val="dk1"/>
              </a:solidFill>
              <a:latin typeface="+mn-ea"/>
              <a:ea typeface="+mn-ea"/>
              <a:cs typeface="Calibri"/>
              <a:sym typeface="Calibri"/>
            </a:endParaRPr>
          </a:p>
        </p:txBody>
      </p:sp>
      <p:sp>
        <p:nvSpPr>
          <p:cNvPr id="40" name="Shape 40"/>
          <p:cNvSpPr txBox="1">
            <a:spLocks noGrp="1"/>
          </p:cNvSpPr>
          <p:nvPr>
            <p:ph type="subTitle" idx="1"/>
          </p:nvPr>
        </p:nvSpPr>
        <p:spPr>
          <a:xfrm>
            <a:off x="1524000" y="3661030"/>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Noto Sans Symbols"/>
              <a:buNone/>
            </a:pPr>
            <a:r>
              <a:rPr lang="ja-JP">
                <a:latin typeface="+mn-ea"/>
                <a:ea typeface="+mn-ea"/>
              </a:rPr>
              <a:t>旅行計画作成・管理アプリ「トラベる」（仮）作成プロジェクト</a:t>
            </a:r>
            <a:endParaRPr sz="2400" b="0" i="0" u="none" strike="noStrike" cap="none">
              <a:solidFill>
                <a:schemeClr val="dk1"/>
              </a:solidFill>
              <a:latin typeface="+mn-ea"/>
              <a:ea typeface="+mn-ea"/>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7. プロジェクト運用方針</a:t>
            </a:r>
            <a:endParaRPr sz="2400" b="0" i="0" u="none" strike="noStrike" cap="none" dirty="0">
              <a:solidFill>
                <a:schemeClr val="dk1"/>
              </a:solidFill>
              <a:latin typeface="+mn-ea"/>
              <a:ea typeface="+mn-ea"/>
              <a:cs typeface="Calibri"/>
              <a:sym typeface="Calibri"/>
            </a:endParaRPr>
          </a:p>
        </p:txBody>
      </p:sp>
      <p:sp>
        <p:nvSpPr>
          <p:cNvPr id="139" name="Shape 139"/>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課題管理方針</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en-US" altLang="ja-JP" dirty="0" err="1" smtClean="0">
                <a:latin typeface="+mn-ea"/>
                <a:ea typeface="+mn-ea"/>
              </a:rPr>
              <a:t>Github</a:t>
            </a:r>
            <a:r>
              <a:rPr lang="ja-JP" altLang="en-US" dirty="0" err="1" smtClean="0">
                <a:latin typeface="+mn-ea"/>
                <a:ea typeface="+mn-ea"/>
              </a:rPr>
              <a:t>にて</a:t>
            </a:r>
            <a:r>
              <a:rPr lang="ja-JP" altLang="en-US" dirty="0" smtClean="0">
                <a:latin typeface="+mn-ea"/>
                <a:ea typeface="+mn-ea"/>
              </a:rPr>
              <a:t>課題管理を行う。</a:t>
            </a:r>
            <a:endParaRPr lang="en-US" altLang="ja-JP" dirty="0">
              <a:latin typeface="+mn-ea"/>
              <a:ea typeface="+mn-ea"/>
            </a:endParaRPr>
          </a:p>
          <a:p>
            <a:pPr marL="685800" marR="0" lvl="1" indent="-228600" algn="l" rtl="0">
              <a:lnSpc>
                <a:spcPct val="90000"/>
              </a:lnSpc>
              <a:spcBef>
                <a:spcPts val="500"/>
              </a:spcBef>
              <a:spcAft>
                <a:spcPts val="0"/>
              </a:spcAft>
              <a:buClr>
                <a:schemeClr val="dk1"/>
              </a:buClr>
              <a:buSzPts val="1400"/>
              <a:buFont typeface="Arial"/>
              <a:buChar char="•"/>
            </a:pPr>
            <a:endParaRPr sz="16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リスクマネジメント方針</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プロジェクトの規模、性質を踏まえ特にリスクマネジメントは行わない。</a:t>
            </a:r>
            <a:endParaRPr sz="14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大きなリスクとなり得る事象は課題管理の対象として扱う。</a:t>
            </a:r>
            <a:endParaRPr sz="1400" b="0" i="0" u="none" strike="noStrike" cap="none" dirty="0">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変更管理方針</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スコープの変更など大きな変更はプロジェクトメンバー2名による変更管理会議を経て両名の同意の基に行う。</a:t>
            </a:r>
            <a:endParaRPr sz="1400" b="0" i="0" u="none" strike="noStrike" cap="none" dirty="0">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品質管理方針</a:t>
            </a:r>
            <a:endParaRPr sz="1600" b="0" i="0" u="none" strike="noStrike" cap="none" dirty="0">
              <a:solidFill>
                <a:schemeClr val="dk1"/>
              </a:solidFill>
              <a:latin typeface="+mn-ea"/>
              <a:ea typeface="+mn-ea"/>
              <a:cs typeface="Calibri"/>
              <a:sym typeface="Calibri"/>
            </a:endParaRPr>
          </a:p>
          <a:p>
            <a:pPr marL="831850" marR="0" lvl="1" indent="-285750" algn="l" rtl="0">
              <a:lnSpc>
                <a:spcPct val="90000"/>
              </a:lnSpc>
              <a:spcBef>
                <a:spcPts val="500"/>
              </a:spcBef>
              <a:spcAft>
                <a:spcPts val="0"/>
              </a:spcAft>
              <a:buClr>
                <a:schemeClr val="dk1"/>
              </a:buClr>
              <a:buSzPts val="1400"/>
              <a:buFont typeface="Arial" panose="020B0604020202020204" pitchFamily="34" charset="0"/>
              <a:buChar char="•"/>
            </a:pPr>
            <a:r>
              <a:rPr lang="ja-JP" altLang="en-US" sz="1400" b="0" i="0" u="none" strike="noStrike" cap="none" dirty="0" smtClean="0">
                <a:solidFill>
                  <a:schemeClr val="dk1"/>
                </a:solidFill>
                <a:latin typeface="+mn-ea"/>
                <a:ea typeface="+mn-ea"/>
                <a:cs typeface="Calibri"/>
                <a:sym typeface="Calibri"/>
              </a:rPr>
              <a:t>品質はプロジェクトメンバー両名の使用に耐えるものとするため、両名の</a:t>
            </a:r>
            <a:r>
              <a:rPr lang="en-US" altLang="ja-JP" sz="1400" b="0" i="0" u="none" strike="noStrike" cap="none" dirty="0" smtClean="0">
                <a:solidFill>
                  <a:schemeClr val="dk1"/>
                </a:solidFill>
                <a:latin typeface="+mn-ea"/>
                <a:ea typeface="+mn-ea"/>
                <a:cs typeface="Calibri"/>
                <a:sym typeface="Calibri"/>
              </a:rPr>
              <a:t>MTG</a:t>
            </a:r>
            <a:r>
              <a:rPr lang="ja-JP" altLang="en-US" sz="1400" b="0" i="0" u="none" strike="noStrike" cap="none" dirty="0" smtClean="0">
                <a:solidFill>
                  <a:schemeClr val="dk1"/>
                </a:solidFill>
                <a:latin typeface="+mn-ea"/>
                <a:ea typeface="+mn-ea"/>
                <a:cs typeface="Calibri"/>
                <a:sym typeface="Calibri"/>
              </a:rPr>
              <a:t>によって品質の判定を行う。</a:t>
            </a:r>
            <a:endParaRPr lang="en-US" altLang="ja-JP" sz="1400" b="0" i="0" u="none" strike="noStrike" cap="none" dirty="0" smtClean="0">
              <a:solidFill>
                <a:schemeClr val="dk1"/>
              </a:solidFill>
              <a:latin typeface="+mn-ea"/>
              <a:ea typeface="+mn-ea"/>
              <a:cs typeface="Calibri"/>
              <a:sym typeface="Calibri"/>
            </a:endParaRPr>
          </a:p>
        </p:txBody>
      </p:sp>
      <p:sp>
        <p:nvSpPr>
          <p:cNvPr id="140" name="Shape 140"/>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1" name="Shape 141"/>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7. プロジェクト運用方針</a:t>
            </a:r>
            <a:endParaRPr sz="2400" b="0" i="0" u="none" strike="noStrike" cap="none">
              <a:solidFill>
                <a:schemeClr val="dk1"/>
              </a:solidFill>
              <a:latin typeface="+mn-ea"/>
              <a:ea typeface="+mn-ea"/>
              <a:cs typeface="Calibri"/>
              <a:sym typeface="Calibri"/>
            </a:endParaRPr>
          </a:p>
        </p:txBody>
      </p:sp>
      <p:sp>
        <p:nvSpPr>
          <p:cNvPr id="147" name="Shape 147"/>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startAt="5"/>
            </a:pPr>
            <a:r>
              <a:rPr lang="ja-JP" sz="1600" b="0" i="0" u="none" strike="noStrike" cap="none" dirty="0">
                <a:solidFill>
                  <a:schemeClr val="dk1"/>
                </a:solidFill>
                <a:latin typeface="+mn-ea"/>
                <a:ea typeface="+mn-ea"/>
                <a:cs typeface="Calibri"/>
                <a:sym typeface="Calibri"/>
              </a:rPr>
              <a:t>コミュニケーション方針</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通常のコミュニケーション</a:t>
            </a:r>
            <a:r>
              <a:rPr lang="ja-JP" sz="1400" b="0" i="0" u="none" strike="noStrike" cap="none" dirty="0" smtClean="0">
                <a:solidFill>
                  <a:schemeClr val="dk1"/>
                </a:solidFill>
                <a:latin typeface="+mn-ea"/>
                <a:ea typeface="+mn-ea"/>
                <a:cs typeface="Calibri"/>
                <a:sym typeface="Calibri"/>
              </a:rPr>
              <a:t>は</a:t>
            </a:r>
            <a:r>
              <a:rPr lang="en-US" altLang="ja-JP" dirty="0" smtClean="0">
                <a:latin typeface="+mn-ea"/>
                <a:ea typeface="+mn-ea"/>
              </a:rPr>
              <a:t>Google</a:t>
            </a:r>
            <a:r>
              <a:rPr lang="ja-JP" altLang="en-US" dirty="0" smtClean="0">
                <a:latin typeface="+mn-ea"/>
                <a:ea typeface="+mn-ea"/>
              </a:rPr>
              <a:t>ハングアウト</a:t>
            </a:r>
            <a:r>
              <a:rPr lang="ja-JP" sz="1400" b="0" i="0" u="none" strike="noStrike" cap="none" dirty="0" smtClean="0">
                <a:solidFill>
                  <a:schemeClr val="dk1"/>
                </a:solidFill>
                <a:latin typeface="+mn-ea"/>
                <a:ea typeface="+mn-ea"/>
                <a:cs typeface="Calibri"/>
                <a:sym typeface="Calibri"/>
              </a:rPr>
              <a:t>を</a:t>
            </a:r>
            <a:r>
              <a:rPr lang="ja-JP" sz="1400" b="0" i="0" u="none" strike="noStrike" cap="none" dirty="0">
                <a:solidFill>
                  <a:schemeClr val="dk1"/>
                </a:solidFill>
                <a:latin typeface="+mn-ea"/>
                <a:ea typeface="+mn-ea"/>
                <a:cs typeface="Calibri"/>
                <a:sym typeface="Calibri"/>
              </a:rPr>
              <a:t>用いて行う。　</a:t>
            </a:r>
            <a:endParaRPr sz="14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会議体は下記の通り。</a:t>
            </a:r>
            <a:endParaRPr sz="1400" b="0" i="0" u="none" strike="noStrike" cap="none" dirty="0">
              <a:solidFill>
                <a:schemeClr val="dk1"/>
              </a:solidFill>
              <a:latin typeface="+mn-ea"/>
              <a:ea typeface="+mn-ea"/>
              <a:cs typeface="Calibri"/>
              <a:sym typeface="Calibri"/>
            </a:endParaRPr>
          </a:p>
        </p:txBody>
      </p:sp>
      <p:sp>
        <p:nvSpPr>
          <p:cNvPr id="148" name="Shape 148"/>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9" name="Shape 149"/>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graphicFrame>
        <p:nvGraphicFramePr>
          <p:cNvPr id="150" name="Shape 150"/>
          <p:cNvGraphicFramePr/>
          <p:nvPr>
            <p:extLst>
              <p:ext uri="{D42A27DB-BD31-4B8C-83A1-F6EECF244321}">
                <p14:modId xmlns:p14="http://schemas.microsoft.com/office/powerpoint/2010/main" val="2335841233"/>
              </p:ext>
            </p:extLst>
          </p:nvPr>
        </p:nvGraphicFramePr>
        <p:xfrm>
          <a:off x="838200" y="2114514"/>
          <a:ext cx="10515650" cy="1742460"/>
        </p:xfrm>
        <a:graphic>
          <a:graphicData uri="http://schemas.openxmlformats.org/drawingml/2006/table">
            <a:tbl>
              <a:tblPr firstRow="1" bandRow="1">
                <a:noFill/>
                <a:tableStyleId>{739FE1B7-A41B-4346-9539-CB7C2A2775EA}</a:tableStyleId>
              </a:tblPr>
              <a:tblGrid>
                <a:gridCol w="579900">
                  <a:extLst>
                    <a:ext uri="{9D8B030D-6E8A-4147-A177-3AD203B41FA5}">
                      <a16:colId xmlns:a16="http://schemas.microsoft.com/office/drawing/2014/main" val="20000"/>
                    </a:ext>
                  </a:extLst>
                </a:gridCol>
                <a:gridCol w="14839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gridCol w="1483975">
                  <a:extLst>
                    <a:ext uri="{9D8B030D-6E8A-4147-A177-3AD203B41FA5}">
                      <a16:colId xmlns:a16="http://schemas.microsoft.com/office/drawing/2014/main" val="20003"/>
                    </a:ext>
                  </a:extLst>
                </a:gridCol>
                <a:gridCol w="1483975">
                  <a:extLst>
                    <a:ext uri="{9D8B030D-6E8A-4147-A177-3AD203B41FA5}">
                      <a16:colId xmlns:a16="http://schemas.microsoft.com/office/drawing/2014/main" val="20004"/>
                    </a:ext>
                  </a:extLst>
                </a:gridCol>
                <a:gridCol w="399985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ja-JP" sz="1200">
                          <a:latin typeface="+mn-ea"/>
                          <a:ea typeface="+mn-ea"/>
                        </a:rPr>
                        <a:t>#</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会議名</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曜日</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時間</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参加者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目的</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r>
                        <a:rPr lang="ja-JP" sz="1200">
                          <a:latin typeface="+mn-ea"/>
                          <a:ea typeface="+mn-ea"/>
                        </a:rPr>
                        <a:t>1.</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週次進捗MTG</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田中、荒居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進捗の確認、課題確認、タスク分配など。</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ja-JP" sz="1200">
                          <a:latin typeface="+mn-ea"/>
                          <a:ea typeface="+mn-ea"/>
                        </a:rPr>
                        <a:t>2.</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Team MTG（SOLT）</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18:00~19:00</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SOLT I Group</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進捗の報告、アドバイスなど。</a:t>
                      </a:r>
                      <a:endParaRPr sz="1200">
                        <a:latin typeface="+mn-ea"/>
                        <a:ea typeface="+mn-ea"/>
                      </a:endParaRPr>
                    </a:p>
                    <a:p>
                      <a:pPr marL="0" marR="0" lvl="0" indent="0" algn="l" rtl="0">
                        <a:spcBef>
                          <a:spcPts val="0"/>
                        </a:spcBef>
                        <a:spcAft>
                          <a:spcPts val="0"/>
                        </a:spcAft>
                        <a:buNone/>
                      </a:pPr>
                      <a:r>
                        <a:rPr lang="ja-JP" sz="1200">
                          <a:latin typeface="+mn-ea"/>
                          <a:ea typeface="+mn-ea"/>
                        </a:rPr>
                        <a:t>2018年5月~2018年10月まで毎月20日に開催。</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ja-JP" sz="1200">
                          <a:latin typeface="+mn-ea"/>
                          <a:ea typeface="+mn-ea"/>
                        </a:rPr>
                        <a:t>3. </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変更管理会議</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田中、荒居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変更管理の要件発生時に不定期で開催。</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7. プロジェクト運用方針	</a:t>
            </a:r>
            <a:endParaRPr sz="2400" b="0" i="0" u="none" strike="noStrike" cap="none" dirty="0">
              <a:solidFill>
                <a:schemeClr val="dk1"/>
              </a:solidFill>
              <a:latin typeface="+mn-ea"/>
              <a:ea typeface="+mn-ea"/>
              <a:cs typeface="Calibri"/>
              <a:sym typeface="Calibri"/>
            </a:endParaRPr>
          </a:p>
        </p:txBody>
      </p:sp>
      <p:sp>
        <p:nvSpPr>
          <p:cNvPr id="156" name="Shape 156"/>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startAt="6"/>
            </a:pPr>
            <a:r>
              <a:rPr lang="ja-JP" sz="1600" b="0" i="0" u="none" strike="noStrike" cap="none" dirty="0">
                <a:solidFill>
                  <a:schemeClr val="dk1"/>
                </a:solidFill>
                <a:latin typeface="+mn-ea"/>
                <a:ea typeface="+mn-ea"/>
                <a:sym typeface="Calibri"/>
              </a:rPr>
              <a:t>ドキュメント管理方針</a:t>
            </a:r>
            <a:endParaRPr sz="16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ドキュメント及び、コードはGithubで管理する。</a:t>
            </a:r>
            <a:endParaRPr sz="14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フォルダ構成は</a:t>
            </a:r>
            <a:r>
              <a:rPr lang="ja-JP" dirty="0">
                <a:latin typeface="+mn-ea"/>
                <a:ea typeface="+mn-ea"/>
              </a:rPr>
              <a:t>下記のようにプロセスごととする。各プロセス以下の階層は自由に設定してよいものとする。</a:t>
            </a: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ドキュメント命名規則は下記の通り。</a:t>
            </a:r>
            <a:endParaRPr sz="1400" b="0" i="0" u="none" strike="noStrike" cap="none" dirty="0">
              <a:solidFill>
                <a:schemeClr val="dk1"/>
              </a:solidFill>
              <a:latin typeface="+mn-ea"/>
              <a:ea typeface="+mn-ea"/>
              <a:sym typeface="Calibri"/>
            </a:endParaRPr>
          </a:p>
          <a:p>
            <a:pPr marL="1257300" marR="0" lvl="2" indent="-342900" algn="l" rtl="0">
              <a:lnSpc>
                <a:spcPct val="90000"/>
              </a:lnSpc>
              <a:spcBef>
                <a:spcPts val="500"/>
              </a:spcBef>
              <a:spcAft>
                <a:spcPts val="0"/>
              </a:spcAft>
              <a:buClr>
                <a:schemeClr val="dk1"/>
              </a:buClr>
              <a:buSzPts val="1400"/>
              <a:buFont typeface="Calibri"/>
              <a:buAutoNum type="alphaLcPeriod"/>
            </a:pPr>
            <a:r>
              <a:rPr lang="ja-JP" sz="1400" b="0" i="0" u="none" strike="noStrike" cap="none" dirty="0">
                <a:solidFill>
                  <a:schemeClr val="dk1"/>
                </a:solidFill>
                <a:latin typeface="+mn-ea"/>
                <a:ea typeface="+mn-ea"/>
                <a:sym typeface="Calibri"/>
              </a:rPr>
              <a:t>ドキュメントの内容がわかる名前</a:t>
            </a:r>
            <a:endParaRPr sz="1400" b="0" i="0" u="none" strike="noStrike" cap="none" dirty="0">
              <a:solidFill>
                <a:schemeClr val="dk1"/>
              </a:solidFill>
              <a:latin typeface="+mn-ea"/>
              <a:ea typeface="+mn-ea"/>
              <a:sym typeface="Calibri"/>
            </a:endParaRPr>
          </a:p>
          <a:p>
            <a:pPr marL="1257300" marR="0" lvl="2" indent="-342900" algn="l" rtl="0">
              <a:lnSpc>
                <a:spcPct val="90000"/>
              </a:lnSpc>
              <a:spcBef>
                <a:spcPts val="500"/>
              </a:spcBef>
              <a:spcAft>
                <a:spcPts val="0"/>
              </a:spcAft>
              <a:buClr>
                <a:schemeClr val="dk1"/>
              </a:buClr>
              <a:buSzPts val="1400"/>
              <a:buFont typeface="Calibri"/>
              <a:buAutoNum type="alphaLcPeriod"/>
            </a:pPr>
            <a:r>
              <a:rPr lang="ja-JP" sz="1400" b="0" i="0" u="none" strike="noStrike" cap="none" dirty="0">
                <a:solidFill>
                  <a:schemeClr val="dk1"/>
                </a:solidFill>
                <a:latin typeface="+mn-ea"/>
                <a:ea typeface="+mn-ea"/>
                <a:sym typeface="Calibri"/>
              </a:rPr>
              <a:t>ドキュメントのバージョン。Fixしたらバージョンをv1.0にあげ、それ以降の変更は変更管理表に記載。</a:t>
            </a: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p:txBody>
      </p:sp>
      <p:sp>
        <p:nvSpPr>
          <p:cNvPr id="157" name="Shape 157"/>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58" name="Shape 158"/>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grpSp>
        <p:nvGrpSpPr>
          <p:cNvPr id="159" name="Shape 159"/>
          <p:cNvGrpSpPr/>
          <p:nvPr/>
        </p:nvGrpSpPr>
        <p:grpSpPr>
          <a:xfrm>
            <a:off x="1819777" y="4890041"/>
            <a:ext cx="2874900" cy="724466"/>
            <a:chOff x="1831377" y="5813046"/>
            <a:chExt cx="2874900" cy="724466"/>
          </a:xfrm>
        </p:grpSpPr>
        <p:grpSp>
          <p:nvGrpSpPr>
            <p:cNvPr id="160" name="Shape 160"/>
            <p:cNvGrpSpPr/>
            <p:nvPr/>
          </p:nvGrpSpPr>
          <p:grpSpPr>
            <a:xfrm>
              <a:off x="2016717" y="6096673"/>
              <a:ext cx="1755182" cy="440839"/>
              <a:chOff x="1367726" y="6060730"/>
              <a:chExt cx="1755182" cy="440839"/>
            </a:xfrm>
          </p:grpSpPr>
          <p:sp>
            <p:nvSpPr>
              <p:cNvPr id="161" name="Shape 161"/>
              <p:cNvSpPr/>
              <p:nvPr/>
            </p:nvSpPr>
            <p:spPr>
              <a:xfrm rot="5400000">
                <a:off x="1938938" y="5489518"/>
                <a:ext cx="140059" cy="1282484"/>
              </a:xfrm>
              <a:prstGeom prst="rightBrace">
                <a:avLst>
                  <a:gd name="adj1" fmla="val 8333"/>
                  <a:gd name="adj2" fmla="val 50000"/>
                </a:avLst>
              </a:prstGeom>
              <a:noFill/>
              <a:ln w="12700" cap="flat" cmpd="sng">
                <a:solidFill>
                  <a:srgbClr val="3C86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2" name="Shape 162"/>
              <p:cNvSpPr/>
              <p:nvPr/>
            </p:nvSpPr>
            <p:spPr>
              <a:xfrm rot="5400000">
                <a:off x="2824279" y="5964154"/>
                <a:ext cx="140058" cy="333213"/>
              </a:xfrm>
              <a:prstGeom prst="rightBrace">
                <a:avLst>
                  <a:gd name="adj1" fmla="val 8333"/>
                  <a:gd name="adj2" fmla="val 50000"/>
                </a:avLst>
              </a:prstGeom>
              <a:noFill/>
              <a:ln w="12700" cap="flat" cmpd="sng">
                <a:solidFill>
                  <a:srgbClr val="3C86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3" name="Shape 163"/>
              <p:cNvSpPr/>
              <p:nvPr/>
            </p:nvSpPr>
            <p:spPr>
              <a:xfrm>
                <a:off x="1782305" y="6247169"/>
                <a:ext cx="457200" cy="25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4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64" name="Shape 164"/>
              <p:cNvSpPr/>
              <p:nvPr/>
            </p:nvSpPr>
            <p:spPr>
              <a:xfrm>
                <a:off x="2665708" y="6247169"/>
                <a:ext cx="457200" cy="25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4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grpSp>
        <p:sp>
          <p:nvSpPr>
            <p:cNvPr id="165" name="Shape 165"/>
            <p:cNvSpPr/>
            <p:nvPr/>
          </p:nvSpPr>
          <p:spPr>
            <a:xfrm>
              <a:off x="1831377" y="5813046"/>
              <a:ext cx="2874900" cy="317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ja-JP" sz="1400">
                  <a:solidFill>
                    <a:srgbClr val="000000"/>
                  </a:solidFill>
                  <a:latin typeface="Calibri"/>
                  <a:ea typeface="Calibri"/>
                  <a:cs typeface="Calibri"/>
                  <a:sym typeface="Calibri"/>
                </a:rPr>
                <a:t>xxxxxxxxxxxxxxxxxx_v0.1.pptx</a:t>
              </a:r>
              <a:endParaRPr sz="1400">
                <a:solidFill>
                  <a:srgbClr val="000000"/>
                </a:solidFill>
                <a:latin typeface="Calibri"/>
                <a:ea typeface="Calibri"/>
                <a:cs typeface="Calibri"/>
                <a:sym typeface="Calibri"/>
              </a:endParaRPr>
            </a:p>
          </p:txBody>
        </p:sp>
      </p:grpSp>
      <p:pic>
        <p:nvPicPr>
          <p:cNvPr id="166" name="Shape 166"/>
          <p:cNvPicPr preferRelativeResize="0"/>
          <p:nvPr/>
        </p:nvPicPr>
        <p:blipFill>
          <a:blip r:embed="rId3">
            <a:alphaModFix/>
          </a:blip>
          <a:stretch>
            <a:fillRect/>
          </a:stretch>
        </p:blipFill>
        <p:spPr>
          <a:xfrm>
            <a:off x="2046176" y="2102050"/>
            <a:ext cx="1137896" cy="145757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変更管理表</a:t>
            </a:r>
            <a:endParaRPr sz="2400" b="0" i="0" u="none" strike="noStrike" cap="none" dirty="0">
              <a:solidFill>
                <a:schemeClr val="dk1"/>
              </a:solidFill>
              <a:latin typeface="+mn-ea"/>
              <a:ea typeface="+mn-ea"/>
              <a:cs typeface="Calibri"/>
              <a:sym typeface="Calibri"/>
            </a:endParaRPr>
          </a:p>
        </p:txBody>
      </p:sp>
      <p:sp>
        <p:nvSpPr>
          <p:cNvPr id="46" name="Shape 46"/>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47" name="Shape 47"/>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graphicFrame>
        <p:nvGraphicFramePr>
          <p:cNvPr id="48" name="Shape 48"/>
          <p:cNvGraphicFramePr/>
          <p:nvPr>
            <p:extLst>
              <p:ext uri="{D42A27DB-BD31-4B8C-83A1-F6EECF244321}">
                <p14:modId xmlns:p14="http://schemas.microsoft.com/office/powerpoint/2010/main" val="1229693106"/>
              </p:ext>
            </p:extLst>
          </p:nvPr>
        </p:nvGraphicFramePr>
        <p:xfrm>
          <a:off x="838200" y="1184616"/>
          <a:ext cx="10515575" cy="2966800"/>
        </p:xfrm>
        <a:graphic>
          <a:graphicData uri="http://schemas.openxmlformats.org/drawingml/2006/table">
            <a:tbl>
              <a:tblPr firstRow="1" bandRow="1">
                <a:noFill/>
                <a:tableStyleId>{739FE1B7-A41B-4346-9539-CB7C2A2775EA}</a:tableStyleId>
              </a:tblPr>
              <a:tblGrid>
                <a:gridCol w="419725">
                  <a:extLst>
                    <a:ext uri="{9D8B030D-6E8A-4147-A177-3AD203B41FA5}">
                      <a16:colId xmlns:a16="http://schemas.microsoft.com/office/drawing/2014/main" val="20000"/>
                    </a:ext>
                  </a:extLst>
                </a:gridCol>
                <a:gridCol w="1097825">
                  <a:extLst>
                    <a:ext uri="{9D8B030D-6E8A-4147-A177-3AD203B41FA5}">
                      <a16:colId xmlns:a16="http://schemas.microsoft.com/office/drawing/2014/main" val="20001"/>
                    </a:ext>
                  </a:extLst>
                </a:gridCol>
                <a:gridCol w="5153175">
                  <a:extLst>
                    <a:ext uri="{9D8B030D-6E8A-4147-A177-3AD203B41FA5}">
                      <a16:colId xmlns:a16="http://schemas.microsoft.com/office/drawing/2014/main" val="20002"/>
                    </a:ext>
                  </a:extLst>
                </a:gridCol>
                <a:gridCol w="1922425">
                  <a:extLst>
                    <a:ext uri="{9D8B030D-6E8A-4147-A177-3AD203B41FA5}">
                      <a16:colId xmlns:a16="http://schemas.microsoft.com/office/drawing/2014/main" val="20003"/>
                    </a:ext>
                  </a:extLst>
                </a:gridCol>
                <a:gridCol w="19224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ja-JP" sz="1400" u="none" strike="noStrike" cap="none"/>
                        <a:t>#</a:t>
                      </a:r>
                      <a:endParaRPr sz="1400"/>
                    </a:p>
                  </a:txBody>
                  <a:tcPr marL="91450" marR="91450" marT="45725" marB="45725"/>
                </a:tc>
                <a:tc>
                  <a:txBody>
                    <a:bodyPr/>
                    <a:lstStyle/>
                    <a:p>
                      <a:pPr marL="0" marR="0" lvl="0" indent="0" algn="l" rtl="0">
                        <a:spcBef>
                          <a:spcPts val="0"/>
                        </a:spcBef>
                        <a:spcAft>
                          <a:spcPts val="0"/>
                        </a:spcAft>
                        <a:buNone/>
                      </a:pPr>
                      <a:r>
                        <a:rPr lang="ja-JP" sz="1400"/>
                        <a:t>変更ページ</a:t>
                      </a:r>
                      <a:endParaRPr sz="1400"/>
                    </a:p>
                  </a:txBody>
                  <a:tcPr marL="91450" marR="91450" marT="45725" marB="45725"/>
                </a:tc>
                <a:tc>
                  <a:txBody>
                    <a:bodyPr/>
                    <a:lstStyle/>
                    <a:p>
                      <a:pPr marL="0" marR="0" lvl="0" indent="0" algn="l" rtl="0">
                        <a:spcBef>
                          <a:spcPts val="0"/>
                        </a:spcBef>
                        <a:spcAft>
                          <a:spcPts val="0"/>
                        </a:spcAft>
                        <a:buNone/>
                      </a:pPr>
                      <a:r>
                        <a:rPr lang="ja-JP" sz="1400"/>
                        <a:t>変更概要</a:t>
                      </a:r>
                      <a:endParaRPr sz="1400"/>
                    </a:p>
                  </a:txBody>
                  <a:tcPr marL="91450" marR="91450" marT="45725" marB="45725"/>
                </a:tc>
                <a:tc>
                  <a:txBody>
                    <a:bodyPr/>
                    <a:lstStyle/>
                    <a:p>
                      <a:pPr marL="0" marR="0" lvl="0" indent="0" algn="l" rtl="0">
                        <a:spcBef>
                          <a:spcPts val="0"/>
                        </a:spcBef>
                        <a:spcAft>
                          <a:spcPts val="0"/>
                        </a:spcAft>
                        <a:buNone/>
                      </a:pPr>
                      <a:r>
                        <a:rPr lang="ja-JP" sz="1400"/>
                        <a:t>変更日付</a:t>
                      </a:r>
                      <a:endParaRPr sz="1400"/>
                    </a:p>
                  </a:txBody>
                  <a:tcPr marL="91450" marR="91450" marT="45725" marB="45725"/>
                </a:tc>
                <a:tc>
                  <a:txBody>
                    <a:bodyPr/>
                    <a:lstStyle/>
                    <a:p>
                      <a:pPr marL="0" marR="0" lvl="0" indent="0" algn="l" rtl="0">
                        <a:spcBef>
                          <a:spcPts val="0"/>
                        </a:spcBef>
                        <a:spcAft>
                          <a:spcPts val="0"/>
                        </a:spcAft>
                        <a:buNone/>
                      </a:pPr>
                      <a:r>
                        <a:rPr lang="ja-JP" sz="1400"/>
                        <a:t>変更者</a:t>
                      </a:r>
                      <a:endParaRPr sz="14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ja-JP" sz="1400"/>
                        <a:t>1.</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ja-JP" sz="1400"/>
                        <a:t>2.</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ja-JP" sz="1400"/>
                        <a:t>3.</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ja-JP" sz="1400"/>
                        <a:t>4.</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ja-JP" sz="1400"/>
                        <a:t>5.</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ja-JP" sz="1400"/>
                        <a:t>6.</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ja-JP" sz="1400"/>
                        <a:t>7.</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838200" y="933916"/>
            <a:ext cx="5181600" cy="52430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プロジェクト概要</a:t>
            </a:r>
            <a:endParaRPr sz="16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プロジェクト背景</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プロジェクトの目的</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前提</a:t>
            </a: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プロジェクト要求事項</a:t>
            </a:r>
            <a:endParaRPr sz="16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成果物の定義</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プロジェクトスコープ</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除外事項</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成果物受入基準</a:t>
            </a: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プロジェクトスケジュール</a:t>
            </a:r>
            <a:endParaRPr sz="16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主要マイルストーン</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マスタースケジュール</a:t>
            </a: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コスト</a:t>
            </a:r>
            <a:endParaRPr sz="16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プロジェクト体制</a:t>
            </a:r>
            <a:endParaRPr sz="16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開発環境</a:t>
            </a:r>
            <a:endParaRPr sz="1600" b="0" i="0" u="none" strike="noStrike" cap="none">
              <a:solidFill>
                <a:schemeClr val="dk1"/>
              </a:solidFill>
              <a:latin typeface="+mn-ea"/>
              <a:ea typeface="+mn-ea"/>
              <a:cs typeface="Calibri"/>
              <a:sym typeface="Calibri"/>
            </a:endParaRPr>
          </a:p>
          <a:p>
            <a:pPr marL="342900" marR="0" lvl="0" indent="-241300" algn="l" rtl="0">
              <a:lnSpc>
                <a:spcPct val="90000"/>
              </a:lnSpc>
              <a:spcBef>
                <a:spcPts val="1000"/>
              </a:spcBef>
              <a:spcAft>
                <a:spcPts val="0"/>
              </a:spcAft>
              <a:buClr>
                <a:schemeClr val="dk1"/>
              </a:buClr>
              <a:buSzPts val="1600"/>
              <a:buFont typeface="Calibri"/>
              <a:buNone/>
            </a:pPr>
            <a:endParaRPr sz="1600" b="0" i="0" u="none" strike="noStrike" cap="none">
              <a:solidFill>
                <a:schemeClr val="dk1"/>
              </a:solidFill>
              <a:latin typeface="+mn-ea"/>
              <a:ea typeface="+mn-ea"/>
              <a:cs typeface="Calibri"/>
              <a:sym typeface="Calibri"/>
            </a:endParaRPr>
          </a:p>
        </p:txBody>
      </p:sp>
      <p:sp>
        <p:nvSpPr>
          <p:cNvPr id="54" name="Shape 54"/>
          <p:cNvSpPr txBox="1">
            <a:spLocks noGrp="1"/>
          </p:cNvSpPr>
          <p:nvPr>
            <p:ph type="body" idx="2"/>
          </p:nvPr>
        </p:nvSpPr>
        <p:spPr>
          <a:xfrm>
            <a:off x="6172200" y="933916"/>
            <a:ext cx="5181600" cy="52430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600"/>
              <a:buFont typeface="Calibri"/>
              <a:buAutoNum type="arabicPeriod" startAt="7"/>
            </a:pPr>
            <a:r>
              <a:rPr lang="ja-JP" sz="1600" b="0" i="0" u="none" strike="noStrike" cap="none">
                <a:solidFill>
                  <a:schemeClr val="dk1"/>
                </a:solidFill>
                <a:latin typeface="Calibri"/>
                <a:ea typeface="Calibri"/>
                <a:cs typeface="Calibri"/>
                <a:sym typeface="Calibri"/>
              </a:rPr>
              <a:t>プロジェクト運用方針</a:t>
            </a:r>
            <a:endParaRPr sz="16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課題管理方針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リスクマネジメント方針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変更管理方針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品質管理方針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コミュニケーション方針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ドキュメント管理方針</a:t>
            </a:r>
            <a:endParaRPr/>
          </a:p>
        </p:txBody>
      </p:sp>
      <p:sp>
        <p:nvSpPr>
          <p:cNvPr id="55" name="Shape 5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アジェンダ</a:t>
            </a:r>
            <a:endParaRPr sz="2400" b="0" i="0" u="none" strike="noStrike" cap="none">
              <a:solidFill>
                <a:schemeClr val="dk1"/>
              </a:solidFill>
              <a:latin typeface="+mn-ea"/>
              <a:ea typeface="+mn-ea"/>
              <a:cs typeface="Calibri"/>
              <a:sym typeface="Calibri"/>
            </a:endParaRPr>
          </a:p>
        </p:txBody>
      </p:sp>
      <p:sp>
        <p:nvSpPr>
          <p:cNvPr id="56" name="Shape 56"/>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57" name="Shape 57"/>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1. プロジェクト概要</a:t>
            </a:r>
            <a:endParaRPr sz="2400" b="0" i="0" u="none" strike="noStrike" cap="none" dirty="0">
              <a:solidFill>
                <a:schemeClr val="dk1"/>
              </a:solidFill>
              <a:latin typeface="+mn-ea"/>
              <a:ea typeface="+mn-ea"/>
              <a:cs typeface="Calibri"/>
              <a:sym typeface="Calibri"/>
            </a:endParaRPr>
          </a:p>
        </p:txBody>
      </p:sp>
      <p:sp>
        <p:nvSpPr>
          <p:cNvPr id="63" name="Shape 63"/>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プロジェクト背景</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既存の旅行計画ツールは完成した旅行計画の管理はできるが、計画段階における調査や、仮計画の作成には対応しておらず十分な計画を立てるための環境が整っていない。</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プロジェクトメンバーに開発経験がなく、学んだ技術を生かす場が必要となっている。</a:t>
            </a: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プロジェクトの目的</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旅行前の計画策定の段階を重視し、旅行計画の作成及び管理を一元的に行うことのできる旅行計画管理Webアプリ</a:t>
            </a:r>
            <a:r>
              <a:rPr lang="ja-JP">
                <a:latin typeface="+mn-ea"/>
                <a:ea typeface="+mn-ea"/>
              </a:rPr>
              <a:t>（名称「トラベる」）</a:t>
            </a:r>
            <a:r>
              <a:rPr lang="ja-JP" sz="1400" b="0" i="0" u="none" strike="noStrike" cap="none">
                <a:solidFill>
                  <a:schemeClr val="dk1"/>
                </a:solidFill>
                <a:latin typeface="+mn-ea"/>
                <a:ea typeface="+mn-ea"/>
                <a:sym typeface="Calibri"/>
              </a:rPr>
              <a:t>の作成。</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計画がない旅行やガイドブック通りの画一的な旅行ではなく、事前の調査に基づいたオリジナリティのある旅行計画の作成の支援するアプリの作成。</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プロジェクトメンバーが計画策定からリリースまでの一連の流れを通して、特に開発経験を積むこと。</a:t>
            </a:r>
            <a:endParaRPr sz="1400" b="0" i="0" u="none" strike="noStrike" cap="none">
              <a:solidFill>
                <a:schemeClr val="dk1"/>
              </a:solidFill>
              <a:latin typeface="+mn-ea"/>
              <a:ea typeface="+mn-ea"/>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前提</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本プロジェクトは田中慶行、荒居光司の2名で行うものとする。</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本プロジェクトは2018年5月～2018年10月の間、月次でSOLT株式会社に対して進捗の報告及び作成成果物の提示を行う。</a:t>
            </a:r>
            <a:endParaRPr sz="1400" b="0" i="0" u="none" strike="noStrike" cap="none">
              <a:solidFill>
                <a:schemeClr val="dk1"/>
              </a:solidFill>
              <a:latin typeface="+mn-ea"/>
              <a:ea typeface="+mn-ea"/>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p:txBody>
      </p:sp>
      <p:sp>
        <p:nvSpPr>
          <p:cNvPr id="64" name="Shape 64"/>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65" name="Shape 65"/>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2. プロジェクト要求事項</a:t>
            </a:r>
            <a:endParaRPr sz="2400" b="0" i="0" u="none" strike="noStrike" cap="none" dirty="0">
              <a:solidFill>
                <a:schemeClr val="dk1"/>
              </a:solidFill>
              <a:latin typeface="+mn-ea"/>
              <a:ea typeface="+mn-ea"/>
              <a:cs typeface="Calibri"/>
              <a:sym typeface="Calibri"/>
            </a:endParaRPr>
          </a:p>
        </p:txBody>
      </p:sp>
      <p:sp>
        <p:nvSpPr>
          <p:cNvPr id="71" name="Shape 7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成果物の定義</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Webアプリケーション及びその作成段階で必要となる下記ドキュメントの作成を行う。</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a:solidFill>
                  <a:schemeClr val="dk1"/>
                </a:solidFill>
                <a:latin typeface="+mn-ea"/>
                <a:ea typeface="+mn-ea"/>
                <a:cs typeface="Calibri"/>
                <a:sym typeface="Calibri"/>
              </a:rPr>
              <a:t>プロジェクト計画書</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a:solidFill>
                  <a:schemeClr val="dk1"/>
                </a:solidFill>
                <a:latin typeface="+mn-ea"/>
                <a:ea typeface="+mn-ea"/>
                <a:cs typeface="Calibri"/>
                <a:sym typeface="Calibri"/>
              </a:rPr>
              <a:t>要件定義書</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a:solidFill>
                  <a:schemeClr val="dk1"/>
                </a:solidFill>
                <a:latin typeface="+mn-ea"/>
                <a:ea typeface="+mn-ea"/>
                <a:cs typeface="Calibri"/>
                <a:sym typeface="Calibri"/>
              </a:rPr>
              <a:t>設計書</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a:solidFill>
                  <a:schemeClr val="dk1"/>
                </a:solidFill>
                <a:latin typeface="+mn-ea"/>
                <a:ea typeface="+mn-ea"/>
                <a:cs typeface="Calibri"/>
                <a:sym typeface="Calibri"/>
              </a:rPr>
              <a:t>画面設計書</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a:solidFill>
                  <a:schemeClr val="dk1"/>
                </a:solidFill>
                <a:latin typeface="+mn-ea"/>
                <a:ea typeface="+mn-ea"/>
                <a:cs typeface="Calibri"/>
                <a:sym typeface="Calibri"/>
              </a:rPr>
              <a:t>テスト計画書</a:t>
            </a:r>
            <a:endParaRPr sz="1400" b="0" i="0" u="none" strike="noStrike" cap="none" dirty="0">
              <a:solidFill>
                <a:schemeClr val="dk1"/>
              </a:solidFill>
              <a:latin typeface="+mn-ea"/>
              <a:ea typeface="+mn-ea"/>
              <a:cs typeface="Calibri"/>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smtClean="0">
                <a:solidFill>
                  <a:schemeClr val="dk1"/>
                </a:solidFill>
                <a:latin typeface="+mn-ea"/>
                <a:ea typeface="+mn-ea"/>
                <a:cs typeface="Calibri"/>
                <a:sym typeface="Calibri"/>
              </a:rPr>
              <a:t>プロジェクトスコープ</a:t>
            </a:r>
            <a:endParaRPr lang="en-US" altLang="ja-JP" dirty="0">
              <a:latin typeface="+mn-ea"/>
              <a:ea typeface="+mn-ea"/>
            </a:endParaRPr>
          </a:p>
          <a:p>
            <a:pPr marL="857250" lvl="1" indent="-400050">
              <a:spcBef>
                <a:spcPts val="1000"/>
              </a:spcBef>
              <a:buSzPts val="1600"/>
              <a:buFont typeface="Arial" panose="020B0604020202020204" pitchFamily="34" charset="0"/>
              <a:buChar char="•"/>
            </a:pPr>
            <a:r>
              <a:rPr lang="ja-JP" altLang="en-US" b="0" i="0" u="none" strike="noStrike" cap="none" dirty="0" smtClean="0">
                <a:solidFill>
                  <a:schemeClr val="dk1"/>
                </a:solidFill>
                <a:latin typeface="+mn-ea"/>
                <a:ea typeface="+mn-ea"/>
                <a:sym typeface="Calibri"/>
              </a:rPr>
              <a:t>アプリケーションン</a:t>
            </a:r>
            <a:r>
              <a:rPr lang="ja-JP" altLang="en-US" dirty="0" smtClean="0">
                <a:latin typeface="+mn-ea"/>
                <a:ea typeface="+mn-ea"/>
              </a:rPr>
              <a:t>の開発及び、</a:t>
            </a:r>
            <a:r>
              <a:rPr lang="en-US" altLang="ja-JP" dirty="0" smtClean="0">
                <a:latin typeface="+mn-ea"/>
                <a:ea typeface="+mn-ea"/>
              </a:rPr>
              <a:t>Web</a:t>
            </a:r>
            <a:r>
              <a:rPr lang="ja-JP" altLang="en-US" dirty="0" smtClean="0">
                <a:latin typeface="+mn-ea"/>
                <a:ea typeface="+mn-ea"/>
              </a:rPr>
              <a:t>アプリケーションとしての一般公開。</a:t>
            </a:r>
            <a:endParaRPr sz="12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除外</a:t>
            </a:r>
            <a:r>
              <a:rPr lang="ja-JP" sz="1600" b="0" i="0" u="none" strike="noStrike" cap="none" dirty="0" smtClean="0">
                <a:solidFill>
                  <a:schemeClr val="dk1"/>
                </a:solidFill>
                <a:latin typeface="+mn-ea"/>
                <a:ea typeface="+mn-ea"/>
                <a:cs typeface="Calibri"/>
                <a:sym typeface="Calibri"/>
              </a:rPr>
              <a:t>事項</a:t>
            </a:r>
            <a:endParaRPr lang="en-US" altLang="ja-JP" dirty="0">
              <a:latin typeface="+mn-ea"/>
              <a:ea typeface="+mn-ea"/>
            </a:endParaRPr>
          </a:p>
          <a:p>
            <a:pPr marL="857250" lvl="1" indent="-400050">
              <a:spcBef>
                <a:spcPts val="1000"/>
              </a:spcBef>
              <a:buSzPts val="1600"/>
              <a:buFont typeface="Arial" panose="020B0604020202020204" pitchFamily="34" charset="0"/>
              <a:buChar char="•"/>
            </a:pPr>
            <a:r>
              <a:rPr lang="ja-JP" altLang="en-US" b="0" i="0" u="none" strike="noStrike" cap="none" dirty="0" smtClean="0">
                <a:solidFill>
                  <a:schemeClr val="dk1"/>
                </a:solidFill>
                <a:latin typeface="+mn-ea"/>
                <a:ea typeface="+mn-ea"/>
                <a:cs typeface="Calibri"/>
                <a:sym typeface="Calibri"/>
              </a:rPr>
              <a:t>特になし。</a:t>
            </a:r>
            <a:endParaRPr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成果物受入基準</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Webアプリケーションは一般公開を目標とするが、基本的にプロジェクトメンバーの使用に耐える品質を条件とするため明確な基準は設けない。</a:t>
            </a:r>
            <a:endParaRPr sz="14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本プロジェクトの性質上、クライアントへの納品は存在しないため各種ドキュメントの品質はメンバーが開発及び保守を行うことのできる最低限のものとする。</a:t>
            </a:r>
            <a:endParaRPr sz="1400" b="0" i="0" u="none" strike="noStrike" cap="none" dirty="0">
              <a:solidFill>
                <a:schemeClr val="dk1"/>
              </a:solidFill>
              <a:latin typeface="+mn-ea"/>
              <a:ea typeface="+mn-ea"/>
              <a:cs typeface="Calibri"/>
              <a:sym typeface="Calibri"/>
            </a:endParaRPr>
          </a:p>
        </p:txBody>
      </p:sp>
      <p:sp>
        <p:nvSpPr>
          <p:cNvPr id="72" name="Shape 7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73" name="Shape 7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3. プロジェクトスケジュール</a:t>
            </a:r>
            <a:endParaRPr sz="2400" b="0" i="0" u="none" strike="noStrike" cap="none" dirty="0">
              <a:solidFill>
                <a:schemeClr val="dk1"/>
              </a:solidFill>
              <a:latin typeface="+mn-ea"/>
              <a:ea typeface="+mn-ea"/>
              <a:cs typeface="Calibri"/>
              <a:sym typeface="Calibri"/>
            </a:endParaRPr>
          </a:p>
        </p:txBody>
      </p:sp>
      <p:sp>
        <p:nvSpPr>
          <p:cNvPr id="79" name="Shape 79"/>
          <p:cNvSpPr txBox="1">
            <a:spLocks noGrp="1"/>
          </p:cNvSpPr>
          <p:nvPr>
            <p:ph type="body" idx="1"/>
          </p:nvPr>
        </p:nvSpPr>
        <p:spPr>
          <a:xfrm>
            <a:off x="838200" y="857717"/>
            <a:ext cx="10515600" cy="524400"/>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マスタスケジュール</a:t>
            </a:r>
            <a:endParaRPr sz="1600" b="0" i="0" u="none" strike="noStrike" cap="none">
              <a:solidFill>
                <a:schemeClr val="dk1"/>
              </a:solidFill>
              <a:latin typeface="+mn-ea"/>
              <a:ea typeface="+mn-ea"/>
              <a:sym typeface="Calibri"/>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p:txBody>
      </p:sp>
      <p:sp>
        <p:nvSpPr>
          <p:cNvPr id="80" name="Shape 80"/>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81" name="Shape 81"/>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graphicFrame>
        <p:nvGraphicFramePr>
          <p:cNvPr id="82" name="Shape 82"/>
          <p:cNvGraphicFramePr/>
          <p:nvPr>
            <p:extLst>
              <p:ext uri="{D42A27DB-BD31-4B8C-83A1-F6EECF244321}">
                <p14:modId xmlns:p14="http://schemas.microsoft.com/office/powerpoint/2010/main" val="2012706029"/>
              </p:ext>
            </p:extLst>
          </p:nvPr>
        </p:nvGraphicFramePr>
        <p:xfrm>
          <a:off x="838200" y="1382040"/>
          <a:ext cx="9633625" cy="3600400"/>
        </p:xfrm>
        <a:graphic>
          <a:graphicData uri="http://schemas.openxmlformats.org/drawingml/2006/table">
            <a:tbl>
              <a:tblPr>
                <a:noFill/>
                <a:tableStyleId>{17693E4A-2323-4DF8-92E0-D4850B61693C}</a:tableStyleId>
              </a:tblPr>
              <a:tblGrid>
                <a:gridCol w="1966025">
                  <a:extLst>
                    <a:ext uri="{9D8B030D-6E8A-4147-A177-3AD203B41FA5}">
                      <a16:colId xmlns:a16="http://schemas.microsoft.com/office/drawing/2014/main" val="20000"/>
                    </a:ext>
                  </a:extLst>
                </a:gridCol>
                <a:gridCol w="958450">
                  <a:extLst>
                    <a:ext uri="{9D8B030D-6E8A-4147-A177-3AD203B41FA5}">
                      <a16:colId xmlns:a16="http://schemas.microsoft.com/office/drawing/2014/main" val="20001"/>
                    </a:ext>
                  </a:extLst>
                </a:gridCol>
                <a:gridCol w="958450">
                  <a:extLst>
                    <a:ext uri="{9D8B030D-6E8A-4147-A177-3AD203B41FA5}">
                      <a16:colId xmlns:a16="http://schemas.microsoft.com/office/drawing/2014/main" val="20002"/>
                    </a:ext>
                  </a:extLst>
                </a:gridCol>
                <a:gridCol w="958450">
                  <a:extLst>
                    <a:ext uri="{9D8B030D-6E8A-4147-A177-3AD203B41FA5}">
                      <a16:colId xmlns:a16="http://schemas.microsoft.com/office/drawing/2014/main" val="20003"/>
                    </a:ext>
                  </a:extLst>
                </a:gridCol>
                <a:gridCol w="958450">
                  <a:extLst>
                    <a:ext uri="{9D8B030D-6E8A-4147-A177-3AD203B41FA5}">
                      <a16:colId xmlns:a16="http://schemas.microsoft.com/office/drawing/2014/main" val="20004"/>
                    </a:ext>
                  </a:extLst>
                </a:gridCol>
                <a:gridCol w="958450">
                  <a:extLst>
                    <a:ext uri="{9D8B030D-6E8A-4147-A177-3AD203B41FA5}">
                      <a16:colId xmlns:a16="http://schemas.microsoft.com/office/drawing/2014/main" val="20005"/>
                    </a:ext>
                  </a:extLst>
                </a:gridCol>
                <a:gridCol w="958450">
                  <a:extLst>
                    <a:ext uri="{9D8B030D-6E8A-4147-A177-3AD203B41FA5}">
                      <a16:colId xmlns:a16="http://schemas.microsoft.com/office/drawing/2014/main" val="20006"/>
                    </a:ext>
                  </a:extLst>
                </a:gridCol>
                <a:gridCol w="958450">
                  <a:extLst>
                    <a:ext uri="{9D8B030D-6E8A-4147-A177-3AD203B41FA5}">
                      <a16:colId xmlns:a16="http://schemas.microsoft.com/office/drawing/2014/main" val="20007"/>
                    </a:ext>
                  </a:extLst>
                </a:gridCol>
                <a:gridCol w="958450">
                  <a:extLst>
                    <a:ext uri="{9D8B030D-6E8A-4147-A177-3AD203B41FA5}">
                      <a16:colId xmlns:a16="http://schemas.microsoft.com/office/drawing/2014/main" val="20008"/>
                    </a:ext>
                  </a:extLst>
                </a:gridCol>
              </a:tblGrid>
              <a:tr h="180025">
                <a:tc rowSpan="2">
                  <a:txBody>
                    <a:bodyPr/>
                    <a:lstStyle/>
                    <a:p>
                      <a:pPr marL="0" marR="0" lvl="0" indent="0" algn="ctr" rtl="0">
                        <a:spcBef>
                          <a:spcPts val="0"/>
                        </a:spcBef>
                        <a:spcAft>
                          <a:spcPts val="0"/>
                        </a:spcAft>
                        <a:buNone/>
                      </a:pPr>
                      <a:r>
                        <a:rPr lang="ja-JP" sz="1000" b="1" i="0" u="none" strike="noStrike">
                          <a:solidFill>
                            <a:schemeClr val="lt1"/>
                          </a:solidFill>
                          <a:latin typeface="Arial"/>
                          <a:ea typeface="Arial"/>
                          <a:cs typeface="Arial"/>
                          <a:sym typeface="Arial"/>
                        </a:rPr>
                        <a:t>タスク</a:t>
                      </a:r>
                      <a:endParaRPr sz="1000" b="1" i="0" u="none" strike="noStrike">
                        <a:solidFill>
                          <a:schemeClr val="lt1"/>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gridSpan="6">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FY18下期</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lt1"/>
                      </a:solidFill>
                      <a:prstDash val="solid"/>
                      <a:round/>
                      <a:headEnd type="none" w="sm" len="sm"/>
                      <a:tailEnd type="none" w="sm" len="sm"/>
                    </a:lnB>
                    <a:solidFill>
                      <a:srgbClr val="4F81BD"/>
                    </a:solidFill>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gridSpan="2">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FY19上期</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lt1"/>
                      </a:solidFill>
                      <a:prstDash val="solid"/>
                      <a:round/>
                      <a:headEnd type="none" w="sm" len="sm"/>
                      <a:tailEnd type="none" w="sm" len="sm"/>
                    </a:lnB>
                    <a:solidFill>
                      <a:srgbClr val="4F81BD"/>
                    </a:solidFill>
                  </a:tcPr>
                </a:tc>
                <a:tc hMerge="1">
                  <a:txBody>
                    <a:bodyPr/>
                    <a:lstStyle/>
                    <a:p>
                      <a:endParaRPr lang="ja-JP"/>
                    </a:p>
                  </a:txBody>
                  <a:tcPr/>
                </a:tc>
                <a:extLst>
                  <a:ext uri="{0D108BD9-81ED-4DB2-BD59-A6C34878D82A}">
                    <a16:rowId xmlns:a16="http://schemas.microsoft.com/office/drawing/2014/main" val="10000"/>
                  </a:ext>
                </a:extLst>
              </a:tr>
              <a:tr h="181375">
                <a:tc vMerge="1">
                  <a:txBody>
                    <a:bodyPr/>
                    <a:lstStyle/>
                    <a:p>
                      <a:endParaRPr lang="ja-JP"/>
                    </a:p>
                  </a:txBody>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5月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6月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7 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8月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9月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10月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11月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12月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extLst>
                  <a:ext uri="{0D108BD9-81ED-4DB2-BD59-A6C34878D82A}">
                    <a16:rowId xmlns:a16="http://schemas.microsoft.com/office/drawing/2014/main" val="10001"/>
                  </a:ext>
                </a:extLst>
              </a:tr>
              <a:tr h="323900">
                <a:tc>
                  <a:txBody>
                    <a:bodyPr/>
                    <a:lstStyle/>
                    <a:p>
                      <a:pPr marL="0" marR="0" lvl="0" indent="0" algn="ctr" rtl="0">
                        <a:spcBef>
                          <a:spcPts val="0"/>
                        </a:spcBef>
                        <a:spcAft>
                          <a:spcPts val="0"/>
                        </a:spcAft>
                        <a:buNone/>
                      </a:pPr>
                      <a:r>
                        <a:rPr lang="ja-JP" sz="1100" b="1" i="0" u="none" strike="noStrike">
                          <a:solidFill>
                            <a:srgbClr val="FF0000"/>
                          </a:solidFill>
                          <a:latin typeface="Arial"/>
                          <a:ea typeface="Arial"/>
                          <a:cs typeface="Arial"/>
                          <a:sym typeface="Arial"/>
                        </a:rPr>
                        <a:t>マイルストン</a:t>
                      </a:r>
                      <a:endParaRPr sz="1100" b="1" i="0" u="none" strike="noStrike">
                        <a:solidFill>
                          <a:srgbClr val="FF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プロジェクト計画</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要件定義</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詳細設計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実装</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テスト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インフラ設計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実装</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テスト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bl>
          </a:graphicData>
        </a:graphic>
      </p:graphicFrame>
      <p:sp>
        <p:nvSpPr>
          <p:cNvPr id="83" name="Shape 83"/>
          <p:cNvSpPr/>
          <p:nvPr/>
        </p:nvSpPr>
        <p:spPr>
          <a:xfrm>
            <a:off x="3200400" y="2447011"/>
            <a:ext cx="999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4" name="Shape 84"/>
          <p:cNvSpPr/>
          <p:nvPr/>
        </p:nvSpPr>
        <p:spPr>
          <a:xfrm>
            <a:off x="4721125" y="3094663"/>
            <a:ext cx="9531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5" name="Shape 85"/>
          <p:cNvSpPr/>
          <p:nvPr/>
        </p:nvSpPr>
        <p:spPr>
          <a:xfrm>
            <a:off x="5674225" y="3415349"/>
            <a:ext cx="19119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6" name="Shape 86"/>
          <p:cNvSpPr/>
          <p:nvPr/>
        </p:nvSpPr>
        <p:spPr>
          <a:xfrm>
            <a:off x="7596475" y="3738126"/>
            <a:ext cx="567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7" name="Shape 87"/>
          <p:cNvSpPr/>
          <p:nvPr/>
        </p:nvSpPr>
        <p:spPr>
          <a:xfrm>
            <a:off x="8161175" y="4054225"/>
            <a:ext cx="984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8" name="Shape 88"/>
          <p:cNvSpPr/>
          <p:nvPr/>
        </p:nvSpPr>
        <p:spPr>
          <a:xfrm>
            <a:off x="9145175" y="4388376"/>
            <a:ext cx="8265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9" name="Shape 89"/>
          <p:cNvSpPr/>
          <p:nvPr/>
        </p:nvSpPr>
        <p:spPr>
          <a:xfrm>
            <a:off x="9971675" y="4705975"/>
            <a:ext cx="4752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90" name="Shape 90"/>
          <p:cNvSpPr/>
          <p:nvPr/>
        </p:nvSpPr>
        <p:spPr>
          <a:xfrm>
            <a:off x="8392333" y="1802482"/>
            <a:ext cx="100800" cy="93000"/>
          </a:xfrm>
          <a:prstGeom prst="triangle">
            <a:avLst>
              <a:gd name="adj"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Shape 91"/>
          <p:cNvSpPr txBox="1"/>
          <p:nvPr/>
        </p:nvSpPr>
        <p:spPr>
          <a:xfrm>
            <a:off x="8250287" y="1891735"/>
            <a:ext cx="8058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000" b="0" i="0" u="none" strike="noStrike" cap="none">
                <a:solidFill>
                  <a:schemeClr val="dk1"/>
                </a:solidFill>
                <a:latin typeface="Calibri"/>
                <a:ea typeface="Calibri"/>
                <a:cs typeface="Calibri"/>
                <a:sym typeface="Calibri"/>
              </a:rPr>
              <a:t>SOLT提出</a:t>
            </a:r>
            <a:endParaRPr sz="1000">
              <a:solidFill>
                <a:schemeClr val="dk1"/>
              </a:solidFill>
              <a:latin typeface="Calibri"/>
              <a:ea typeface="Calibri"/>
              <a:cs typeface="Calibri"/>
              <a:sym typeface="Calibri"/>
            </a:endParaRPr>
          </a:p>
        </p:txBody>
      </p:sp>
      <p:sp>
        <p:nvSpPr>
          <p:cNvPr id="92" name="Shape 92"/>
          <p:cNvSpPr/>
          <p:nvPr/>
        </p:nvSpPr>
        <p:spPr>
          <a:xfrm>
            <a:off x="10319284" y="1802477"/>
            <a:ext cx="100800" cy="93000"/>
          </a:xfrm>
          <a:prstGeom prst="triangle">
            <a:avLst>
              <a:gd name="adj"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Shape 93"/>
          <p:cNvSpPr txBox="1"/>
          <p:nvPr/>
        </p:nvSpPr>
        <p:spPr>
          <a:xfrm>
            <a:off x="10175981" y="1903644"/>
            <a:ext cx="8058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000">
                <a:solidFill>
                  <a:schemeClr val="dk1"/>
                </a:solidFill>
                <a:latin typeface="Calibri"/>
                <a:ea typeface="Calibri"/>
                <a:cs typeface="Calibri"/>
                <a:sym typeface="Calibri"/>
              </a:rPr>
              <a:t>リリース</a:t>
            </a:r>
            <a:endParaRPr sz="1000">
              <a:solidFill>
                <a:schemeClr val="dk1"/>
              </a:solidFill>
              <a:latin typeface="Calibri"/>
              <a:ea typeface="Calibri"/>
              <a:cs typeface="Calibri"/>
              <a:sym typeface="Calibri"/>
            </a:endParaRPr>
          </a:p>
        </p:txBody>
      </p:sp>
      <p:sp>
        <p:nvSpPr>
          <p:cNvPr id="94" name="Shape 94"/>
          <p:cNvSpPr txBox="1">
            <a:spLocks noGrp="1"/>
          </p:cNvSpPr>
          <p:nvPr>
            <p:ph type="body" idx="1"/>
          </p:nvPr>
        </p:nvSpPr>
        <p:spPr>
          <a:xfrm>
            <a:off x="838200" y="5105060"/>
            <a:ext cx="10515600" cy="1212000"/>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1000"/>
              </a:spcBef>
              <a:spcAft>
                <a:spcPts val="0"/>
              </a:spcAft>
              <a:buClr>
                <a:schemeClr val="dk1"/>
              </a:buClr>
              <a:buSzPts val="1600"/>
              <a:buFont typeface="Calibri"/>
              <a:buAutoNum type="romanLcPeriod" startAt="2"/>
            </a:pPr>
            <a:r>
              <a:rPr lang="ja-JP" dirty="0" smtClean="0">
                <a:latin typeface="+mn-ea"/>
                <a:ea typeface="+mn-ea"/>
              </a:rPr>
              <a:t>備考</a:t>
            </a:r>
            <a:endParaRPr lang="en-US" altLang="ja-JP" sz="1400" dirty="0" smtClean="0">
              <a:latin typeface="+mn-ea"/>
              <a:ea typeface="+mn-ea"/>
            </a:endParaRPr>
          </a:p>
          <a:p>
            <a:pPr marL="457200" marR="0" lvl="0" indent="-317500" algn="l" rtl="0">
              <a:lnSpc>
                <a:spcPct val="90000"/>
              </a:lnSpc>
              <a:spcBef>
                <a:spcPts val="0"/>
              </a:spcBef>
              <a:spcAft>
                <a:spcPts val="0"/>
              </a:spcAft>
              <a:buSzPts val="1400"/>
              <a:buFont typeface="Arial" panose="020B0604020202020204" pitchFamily="34" charset="0"/>
              <a:buChar char="•"/>
            </a:pPr>
            <a:r>
              <a:rPr lang="ja-JP" sz="1400" dirty="0" smtClean="0">
                <a:latin typeface="+mn-ea"/>
                <a:ea typeface="+mn-ea"/>
              </a:rPr>
              <a:t>上記</a:t>
            </a:r>
            <a:r>
              <a:rPr lang="ja-JP" sz="1400" dirty="0">
                <a:latin typeface="+mn-ea"/>
                <a:ea typeface="+mn-ea"/>
              </a:rPr>
              <a:t>マスタスケジュールは要件定義までを確定とし、それ以後のスケジュールは要件定義フェーズで確定した開発規模を基に修正する</a:t>
            </a:r>
            <a:r>
              <a:rPr lang="ja-JP" sz="1400" dirty="0" smtClean="0">
                <a:latin typeface="+mn-ea"/>
                <a:ea typeface="+mn-ea"/>
              </a:rPr>
              <a:t>。</a:t>
            </a:r>
            <a:endParaRPr lang="en-US" altLang="ja-JP" sz="1400" dirty="0">
              <a:latin typeface="+mn-ea"/>
              <a:ea typeface="+mn-ea"/>
            </a:endParaRPr>
          </a:p>
          <a:p>
            <a:pPr marL="457200" marR="0" lvl="0" indent="-317500" algn="l" rtl="0">
              <a:lnSpc>
                <a:spcPct val="90000"/>
              </a:lnSpc>
              <a:spcBef>
                <a:spcPts val="0"/>
              </a:spcBef>
              <a:spcAft>
                <a:spcPts val="0"/>
              </a:spcAft>
              <a:buSzPts val="1400"/>
              <a:buFont typeface="Arial" panose="020B0604020202020204" pitchFamily="34" charset="0"/>
              <a:buChar char="•"/>
            </a:pPr>
            <a:r>
              <a:rPr lang="en-US" altLang="ja-JP" sz="1400" dirty="0">
                <a:latin typeface="+mn-ea"/>
                <a:ea typeface="+mn-ea"/>
              </a:rPr>
              <a:t>1</a:t>
            </a:r>
            <a:r>
              <a:rPr lang="ja-JP" altLang="en-US" sz="1400" dirty="0" smtClean="0">
                <a:latin typeface="+mn-ea"/>
                <a:ea typeface="+mn-ea"/>
              </a:rPr>
              <a:t>人あたり</a:t>
            </a:r>
            <a:r>
              <a:rPr lang="en-US" altLang="ja-JP" sz="1400" dirty="0" smtClean="0">
                <a:latin typeface="+mn-ea"/>
                <a:ea typeface="+mn-ea"/>
              </a:rPr>
              <a:t>7</a:t>
            </a:r>
            <a:r>
              <a:rPr lang="ja-JP" altLang="en-US" sz="1400" dirty="0" smtClean="0">
                <a:latin typeface="+mn-ea"/>
                <a:ea typeface="+mn-ea"/>
              </a:rPr>
              <a:t>時間</a:t>
            </a:r>
            <a:r>
              <a:rPr lang="en-US" altLang="ja-JP" sz="1400" dirty="0" smtClean="0">
                <a:latin typeface="+mn-ea"/>
                <a:ea typeface="+mn-ea"/>
              </a:rPr>
              <a:t>/</a:t>
            </a:r>
            <a:r>
              <a:rPr lang="ja-JP" altLang="en-US" sz="1400" dirty="0" smtClean="0">
                <a:latin typeface="+mn-ea"/>
                <a:ea typeface="+mn-ea"/>
              </a:rPr>
              <a:t>週の稼働として工数の計算を行う。</a:t>
            </a: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p:txBody>
      </p:sp>
      <p:sp>
        <p:nvSpPr>
          <p:cNvPr id="95" name="Shape 95"/>
          <p:cNvSpPr/>
          <p:nvPr/>
        </p:nvSpPr>
        <p:spPr>
          <a:xfrm>
            <a:off x="2804225" y="2102650"/>
            <a:ext cx="3978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96" name="Shape 96"/>
          <p:cNvSpPr/>
          <p:nvPr/>
        </p:nvSpPr>
        <p:spPr>
          <a:xfrm>
            <a:off x="4199400" y="2750175"/>
            <a:ext cx="9531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4. コスト</a:t>
            </a:r>
            <a:endParaRPr sz="2400" b="0" i="0" u="none" strike="noStrike" cap="none" dirty="0">
              <a:solidFill>
                <a:schemeClr val="dk1"/>
              </a:solidFill>
              <a:latin typeface="+mn-ea"/>
              <a:ea typeface="+mn-ea"/>
              <a:cs typeface="Calibri"/>
              <a:sym typeface="Calibri"/>
            </a:endParaRPr>
          </a:p>
        </p:txBody>
      </p:sp>
      <p:sp>
        <p:nvSpPr>
          <p:cNvPr id="102" name="Shape 102"/>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ja-JP" sz="1600" b="0" i="0" u="none" strike="noStrike" cap="none" dirty="0">
                <a:solidFill>
                  <a:schemeClr val="dk1"/>
                </a:solidFill>
                <a:latin typeface="+mn-ea"/>
                <a:ea typeface="+mn-ea"/>
                <a:cs typeface="Calibri"/>
                <a:sym typeface="Calibri"/>
              </a:rPr>
              <a:t>本プロジェクトの進行上かかるコストはすべてプロジェクトメンバー自身の負担とする。</a:t>
            </a:r>
            <a:endParaRPr sz="1600" b="0" i="0" u="none" strike="noStrike" cap="none" dirty="0">
              <a:solidFill>
                <a:schemeClr val="dk1"/>
              </a:solidFill>
              <a:latin typeface="+mn-ea"/>
              <a:ea typeface="+mn-ea"/>
              <a:cs typeface="Calibri"/>
              <a:sym typeface="Calibri"/>
            </a:endParaRPr>
          </a:p>
        </p:txBody>
      </p:sp>
      <p:sp>
        <p:nvSpPr>
          <p:cNvPr id="103" name="Shape 103"/>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04" name="Shape 104"/>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5. プロジェクト体制</a:t>
            </a:r>
            <a:endParaRPr sz="2400" b="0" i="0" u="none" strike="noStrike" cap="none" dirty="0">
              <a:solidFill>
                <a:schemeClr val="dk1"/>
              </a:solidFill>
              <a:latin typeface="+mn-ea"/>
              <a:ea typeface="+mn-ea"/>
              <a:cs typeface="Calibri"/>
              <a:sym typeface="Calibri"/>
            </a:endParaRPr>
          </a:p>
        </p:txBody>
      </p:sp>
      <p:sp>
        <p:nvSpPr>
          <p:cNvPr id="110" name="Shape 110"/>
          <p:cNvSpPr txBox="1">
            <a:spLocks noGrp="1"/>
          </p:cNvSpPr>
          <p:nvPr>
            <p:ph type="body" idx="1"/>
          </p:nvPr>
        </p:nvSpPr>
        <p:spPr>
          <a:xfrm>
            <a:off x="838200" y="933917"/>
            <a:ext cx="10515600" cy="491928"/>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ja-JP" sz="1600" b="0" i="0" u="none" strike="noStrike" cap="none" dirty="0">
                <a:solidFill>
                  <a:schemeClr val="dk1"/>
                </a:solidFill>
                <a:latin typeface="+mn-ea"/>
                <a:ea typeface="+mn-ea"/>
                <a:cs typeface="Calibri"/>
                <a:sym typeface="Calibri"/>
              </a:rPr>
              <a:t>プロジェクトメンバーが2名のため、プロセス別に主担当者を定めもう1名を補佐とする。</a:t>
            </a:r>
            <a:endParaRPr sz="1600" b="0" i="0" u="none" strike="noStrike" cap="none" dirty="0">
              <a:solidFill>
                <a:schemeClr val="dk1"/>
              </a:solidFill>
              <a:latin typeface="+mn-ea"/>
              <a:ea typeface="+mn-ea"/>
              <a:cs typeface="Calibri"/>
              <a:sym typeface="Calibri"/>
            </a:endParaRPr>
          </a:p>
          <a:p>
            <a:pPr marL="285750" marR="0" lvl="0" indent="-285750" algn="l" rtl="0">
              <a:lnSpc>
                <a:spcPct val="90000"/>
              </a:lnSpc>
              <a:spcBef>
                <a:spcPts val="1000"/>
              </a:spcBef>
              <a:spcAft>
                <a:spcPts val="0"/>
              </a:spcAft>
              <a:buClr>
                <a:schemeClr val="dk1"/>
              </a:buClr>
              <a:buSzPts val="1600"/>
              <a:buFont typeface="Arial" panose="020B0604020202020204" pitchFamily="34" charset="0"/>
              <a:buChar char="•"/>
            </a:pPr>
            <a:r>
              <a:rPr lang="ja-JP" sz="1600" b="0" i="0" u="none" strike="noStrike" cap="none" dirty="0">
                <a:solidFill>
                  <a:schemeClr val="dk1"/>
                </a:solidFill>
                <a:latin typeface="+mn-ea"/>
                <a:ea typeface="+mn-ea"/>
                <a:cs typeface="Calibri"/>
                <a:sym typeface="Calibri"/>
              </a:rPr>
              <a:t>各プロセス別の主担当者は下記の通り。</a:t>
            </a:r>
            <a:endParaRPr sz="1600" b="0" i="0" u="none" strike="noStrike" cap="none" dirty="0">
              <a:solidFill>
                <a:schemeClr val="dk1"/>
              </a:solidFill>
              <a:latin typeface="+mn-ea"/>
              <a:ea typeface="+mn-ea"/>
              <a:cs typeface="Calibri"/>
              <a:sym typeface="Calibri"/>
            </a:endParaRPr>
          </a:p>
        </p:txBody>
      </p:sp>
      <p:sp>
        <p:nvSpPr>
          <p:cNvPr id="111" name="Shape 111"/>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12" name="Shape 112"/>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113" name="Shape 113"/>
          <p:cNvSpPr/>
          <p:nvPr/>
        </p:nvSpPr>
        <p:spPr>
          <a:xfrm>
            <a:off x="4927170" y="2151126"/>
            <a:ext cx="1464590" cy="43395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PM</a:t>
            </a:r>
            <a:endParaRPr>
              <a:latin typeface="+mn-ea"/>
              <a:ea typeface="+mn-ea"/>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（主）荒居</a:t>
            </a:r>
            <a:endParaRPr sz="1200">
              <a:solidFill>
                <a:schemeClr val="dk1"/>
              </a:solidFill>
              <a:latin typeface="+mn-ea"/>
              <a:ea typeface="+mn-ea"/>
              <a:cs typeface="Calibri"/>
              <a:sym typeface="Calibri"/>
            </a:endParaRPr>
          </a:p>
        </p:txBody>
      </p:sp>
      <p:sp>
        <p:nvSpPr>
          <p:cNvPr id="114" name="Shape 114"/>
          <p:cNvSpPr/>
          <p:nvPr/>
        </p:nvSpPr>
        <p:spPr>
          <a:xfrm>
            <a:off x="3130658"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設計</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（主）田中	</a:t>
            </a:r>
            <a:endParaRPr sz="1200">
              <a:solidFill>
                <a:schemeClr val="dk1"/>
              </a:solidFill>
              <a:latin typeface="+mn-ea"/>
              <a:ea typeface="+mn-ea"/>
              <a:cs typeface="Calibri"/>
              <a:sym typeface="Calibri"/>
            </a:endParaRPr>
          </a:p>
        </p:txBody>
      </p:sp>
      <p:sp>
        <p:nvSpPr>
          <p:cNvPr id="115" name="Shape 115"/>
          <p:cNvSpPr/>
          <p:nvPr/>
        </p:nvSpPr>
        <p:spPr>
          <a:xfrm>
            <a:off x="1334146" y="3515379"/>
            <a:ext cx="1464590" cy="661413"/>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UI</a:t>
            </a:r>
            <a:endParaRPr>
              <a:latin typeface="+mn-ea"/>
              <a:ea typeface="+mn-ea"/>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（主）田中</a:t>
            </a:r>
            <a:endParaRPr sz="1200">
              <a:solidFill>
                <a:schemeClr val="dk1"/>
              </a:solidFill>
              <a:latin typeface="+mn-ea"/>
              <a:ea typeface="+mn-ea"/>
              <a:cs typeface="Calibri"/>
              <a:sym typeface="Calibri"/>
            </a:endParaRPr>
          </a:p>
        </p:txBody>
      </p:sp>
      <p:sp>
        <p:nvSpPr>
          <p:cNvPr id="116" name="Shape 116"/>
          <p:cNvSpPr/>
          <p:nvPr/>
        </p:nvSpPr>
        <p:spPr>
          <a:xfrm>
            <a:off x="4927170"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開発</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（主）荒居</a:t>
            </a:r>
            <a:endParaRPr sz="1200">
              <a:solidFill>
                <a:schemeClr val="dk1"/>
              </a:solidFill>
              <a:latin typeface="+mn-ea"/>
              <a:ea typeface="+mn-ea"/>
              <a:cs typeface="Calibri"/>
              <a:sym typeface="Calibri"/>
            </a:endParaRPr>
          </a:p>
        </p:txBody>
      </p:sp>
      <p:sp>
        <p:nvSpPr>
          <p:cNvPr id="117" name="Shape 117"/>
          <p:cNvSpPr/>
          <p:nvPr/>
        </p:nvSpPr>
        <p:spPr>
          <a:xfrm>
            <a:off x="6723682"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テスト</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（主）田中</a:t>
            </a:r>
            <a:endParaRPr sz="1200">
              <a:solidFill>
                <a:schemeClr val="dk1"/>
              </a:solidFill>
              <a:latin typeface="+mn-ea"/>
              <a:ea typeface="+mn-ea"/>
              <a:cs typeface="Calibri"/>
              <a:sym typeface="Calibri"/>
            </a:endParaRPr>
          </a:p>
        </p:txBody>
      </p:sp>
      <p:sp>
        <p:nvSpPr>
          <p:cNvPr id="118" name="Shape 118"/>
          <p:cNvSpPr/>
          <p:nvPr/>
        </p:nvSpPr>
        <p:spPr>
          <a:xfrm>
            <a:off x="8520194"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インフラ</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（主）荒居</a:t>
            </a:r>
            <a:endParaRPr sz="1200">
              <a:solidFill>
                <a:schemeClr val="dk1"/>
              </a:solidFill>
              <a:latin typeface="+mn-ea"/>
              <a:ea typeface="+mn-ea"/>
              <a:cs typeface="Calibri"/>
              <a:sym typeface="Calibri"/>
            </a:endParaRPr>
          </a:p>
        </p:txBody>
      </p:sp>
      <p:cxnSp>
        <p:nvCxnSpPr>
          <p:cNvPr id="119" name="Shape 119"/>
          <p:cNvCxnSpPr>
            <a:stCxn id="113" idx="2"/>
            <a:endCxn id="115" idx="0"/>
          </p:cNvCxnSpPr>
          <p:nvPr/>
        </p:nvCxnSpPr>
        <p:spPr>
          <a:xfrm rot="5400000">
            <a:off x="3397765" y="1253678"/>
            <a:ext cx="930300" cy="3593100"/>
          </a:xfrm>
          <a:prstGeom prst="bentConnector3">
            <a:avLst>
              <a:gd name="adj1" fmla="val 68326"/>
            </a:avLst>
          </a:prstGeom>
          <a:noFill/>
          <a:ln w="12700" cap="flat" cmpd="sng">
            <a:solidFill>
              <a:srgbClr val="3C86B0"/>
            </a:solidFill>
            <a:prstDash val="solid"/>
            <a:round/>
            <a:headEnd type="none" w="sm" len="sm"/>
            <a:tailEnd type="none" w="sm" len="sm"/>
          </a:ln>
        </p:spPr>
      </p:cxnSp>
      <p:cxnSp>
        <p:nvCxnSpPr>
          <p:cNvPr id="120" name="Shape 120"/>
          <p:cNvCxnSpPr>
            <a:stCxn id="113" idx="2"/>
            <a:endCxn id="114" idx="0"/>
          </p:cNvCxnSpPr>
          <p:nvPr/>
        </p:nvCxnSpPr>
        <p:spPr>
          <a:xfrm rot="5400000">
            <a:off x="4296115" y="2152028"/>
            <a:ext cx="930300" cy="1796400"/>
          </a:xfrm>
          <a:prstGeom prst="bentConnector3">
            <a:avLst>
              <a:gd name="adj1" fmla="val 68325"/>
            </a:avLst>
          </a:prstGeom>
          <a:noFill/>
          <a:ln w="12700" cap="flat" cmpd="sng">
            <a:solidFill>
              <a:srgbClr val="3C86B0"/>
            </a:solidFill>
            <a:prstDash val="solid"/>
            <a:round/>
            <a:headEnd type="none" w="sm" len="sm"/>
            <a:tailEnd type="none" w="sm" len="sm"/>
          </a:ln>
        </p:spPr>
      </p:cxnSp>
      <p:cxnSp>
        <p:nvCxnSpPr>
          <p:cNvPr id="121" name="Shape 121"/>
          <p:cNvCxnSpPr>
            <a:stCxn id="113" idx="2"/>
            <a:endCxn id="117" idx="0"/>
          </p:cNvCxnSpPr>
          <p:nvPr/>
        </p:nvCxnSpPr>
        <p:spPr>
          <a:xfrm rot="-5400000" flipH="1">
            <a:off x="6092515" y="2152028"/>
            <a:ext cx="930300" cy="1796400"/>
          </a:xfrm>
          <a:prstGeom prst="bentConnector3">
            <a:avLst>
              <a:gd name="adj1" fmla="val 68325"/>
            </a:avLst>
          </a:prstGeom>
          <a:noFill/>
          <a:ln w="12700" cap="flat" cmpd="sng">
            <a:solidFill>
              <a:srgbClr val="3C86B0"/>
            </a:solidFill>
            <a:prstDash val="solid"/>
            <a:round/>
            <a:headEnd type="none" w="sm" len="sm"/>
            <a:tailEnd type="none" w="sm" len="sm"/>
          </a:ln>
        </p:spPr>
      </p:cxnSp>
      <p:cxnSp>
        <p:nvCxnSpPr>
          <p:cNvPr id="122" name="Shape 122"/>
          <p:cNvCxnSpPr>
            <a:stCxn id="113" idx="2"/>
            <a:endCxn id="118" idx="0"/>
          </p:cNvCxnSpPr>
          <p:nvPr/>
        </p:nvCxnSpPr>
        <p:spPr>
          <a:xfrm rot="-5400000" flipH="1">
            <a:off x="6990865" y="1253678"/>
            <a:ext cx="930300" cy="3593100"/>
          </a:xfrm>
          <a:prstGeom prst="bentConnector3">
            <a:avLst>
              <a:gd name="adj1" fmla="val 68325"/>
            </a:avLst>
          </a:prstGeom>
          <a:noFill/>
          <a:ln w="12700" cap="flat" cmpd="sng">
            <a:solidFill>
              <a:srgbClr val="3C86B0"/>
            </a:solidFill>
            <a:prstDash val="solid"/>
            <a:round/>
            <a:headEnd type="none" w="sm" len="sm"/>
            <a:tailEnd type="none" w="sm" len="sm"/>
          </a:ln>
        </p:spPr>
      </p:cxnSp>
      <p:cxnSp>
        <p:nvCxnSpPr>
          <p:cNvPr id="123" name="Shape 123"/>
          <p:cNvCxnSpPr>
            <a:stCxn id="113" idx="2"/>
            <a:endCxn id="116" idx="0"/>
          </p:cNvCxnSpPr>
          <p:nvPr/>
        </p:nvCxnSpPr>
        <p:spPr>
          <a:xfrm>
            <a:off x="5659465" y="2585078"/>
            <a:ext cx="0" cy="930300"/>
          </a:xfrm>
          <a:prstGeom prst="straightConnector1">
            <a:avLst/>
          </a:prstGeom>
          <a:noFill/>
          <a:ln w="12700" cap="flat" cmpd="sng">
            <a:solidFill>
              <a:srgbClr val="3C86B0"/>
            </a:solidFill>
            <a:prstDash val="solid"/>
            <a:round/>
            <a:headEnd type="none" w="sm" len="sm"/>
            <a:tailEnd type="none" w="sm" len="sm"/>
          </a:ln>
        </p:spPr>
      </p:cxnSp>
      <p:sp>
        <p:nvSpPr>
          <p:cNvPr id="124" name="Shape 124"/>
          <p:cNvSpPr/>
          <p:nvPr/>
        </p:nvSpPr>
        <p:spPr>
          <a:xfrm>
            <a:off x="2930472" y="2616276"/>
            <a:ext cx="1464590" cy="43395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アドバイザー</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小島（SOLT）</a:t>
            </a:r>
            <a:endParaRPr sz="1200">
              <a:solidFill>
                <a:schemeClr val="dk1"/>
              </a:solidFill>
              <a:latin typeface="+mn-ea"/>
              <a:ea typeface="+mn-ea"/>
              <a:cs typeface="Calibri"/>
              <a:sym typeface="Calibri"/>
            </a:endParaRPr>
          </a:p>
        </p:txBody>
      </p:sp>
      <p:cxnSp>
        <p:nvCxnSpPr>
          <p:cNvPr id="125" name="Shape 125"/>
          <p:cNvCxnSpPr>
            <a:stCxn id="124" idx="3"/>
          </p:cNvCxnSpPr>
          <p:nvPr/>
        </p:nvCxnSpPr>
        <p:spPr>
          <a:xfrm>
            <a:off x="4395062" y="2833252"/>
            <a:ext cx="1264500" cy="0"/>
          </a:xfrm>
          <a:prstGeom prst="straightConnector1">
            <a:avLst/>
          </a:prstGeom>
          <a:noFill/>
          <a:ln w="12700" cap="flat" cmpd="sng">
            <a:solidFill>
              <a:srgbClr val="3C86B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6. 開発環境</a:t>
            </a:r>
            <a:endParaRPr sz="2400" b="0" i="0" u="none" strike="noStrike" cap="none">
              <a:solidFill>
                <a:schemeClr val="dk1"/>
              </a:solidFill>
              <a:latin typeface="+mn-ea"/>
              <a:ea typeface="+mn-ea"/>
              <a:cs typeface="Calibri"/>
              <a:sym typeface="Calibri"/>
            </a:endParaRPr>
          </a:p>
        </p:txBody>
      </p:sp>
      <p:sp>
        <p:nvSpPr>
          <p:cNvPr id="131" name="Shape 13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387350" marR="0" lvl="0" indent="-285750" algn="l" rtl="0">
              <a:lnSpc>
                <a:spcPct val="90000"/>
              </a:lnSpc>
              <a:spcBef>
                <a:spcPts val="0"/>
              </a:spcBef>
              <a:spcAft>
                <a:spcPts val="0"/>
              </a:spcAft>
              <a:buClr>
                <a:schemeClr val="dk1"/>
              </a:buClr>
              <a:buSzPts val="1600"/>
              <a:buFont typeface="Arial" panose="020B0604020202020204" pitchFamily="34" charset="0"/>
              <a:buChar char="•"/>
            </a:pPr>
            <a:r>
              <a:rPr lang="ja-JP" altLang="en-US" dirty="0">
                <a:latin typeface="+mn-ea"/>
                <a:ea typeface="+mn-ea"/>
              </a:rPr>
              <a:t>開発</a:t>
            </a:r>
            <a:r>
              <a:rPr lang="ja-JP" altLang="en-US" dirty="0" smtClean="0">
                <a:latin typeface="+mn-ea"/>
                <a:ea typeface="+mn-ea"/>
              </a:rPr>
              <a:t>の環境は以下の通り。</a:t>
            </a:r>
            <a:endParaRPr sz="1600" b="0" i="0" u="none" strike="noStrike" cap="none" dirty="0">
              <a:solidFill>
                <a:schemeClr val="dk1"/>
              </a:solidFill>
              <a:latin typeface="+mn-ea"/>
              <a:ea typeface="+mn-ea"/>
              <a:cs typeface="Calibri"/>
              <a:sym typeface="Calibri"/>
            </a:endParaRPr>
          </a:p>
        </p:txBody>
      </p:sp>
      <p:sp>
        <p:nvSpPr>
          <p:cNvPr id="132" name="Shape 13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33" name="Shape 13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graphicFrame>
        <p:nvGraphicFramePr>
          <p:cNvPr id="2" name="表 1"/>
          <p:cNvGraphicFramePr>
            <a:graphicFrameLocks noGrp="1"/>
          </p:cNvGraphicFramePr>
          <p:nvPr>
            <p:extLst>
              <p:ext uri="{D42A27DB-BD31-4B8C-83A1-F6EECF244321}">
                <p14:modId xmlns:p14="http://schemas.microsoft.com/office/powerpoint/2010/main" val="1716081425"/>
              </p:ext>
            </p:extLst>
          </p:nvPr>
        </p:nvGraphicFramePr>
        <p:xfrm>
          <a:off x="838200" y="1837270"/>
          <a:ext cx="8128000" cy="1483360"/>
        </p:xfrm>
        <a:graphic>
          <a:graphicData uri="http://schemas.openxmlformats.org/drawingml/2006/table">
            <a:tbl>
              <a:tblPr firstRow="1" bandRow="1">
                <a:tableStyleId>{739FE1B7-A41B-4346-9539-CB7C2A2775EA}</a:tableStyleId>
              </a:tblPr>
              <a:tblGrid>
                <a:gridCol w="390236">
                  <a:extLst>
                    <a:ext uri="{9D8B030D-6E8A-4147-A177-3AD203B41FA5}">
                      <a16:colId xmlns:a16="http://schemas.microsoft.com/office/drawing/2014/main" val="434140870"/>
                    </a:ext>
                  </a:extLst>
                </a:gridCol>
                <a:gridCol w="3868882">
                  <a:extLst>
                    <a:ext uri="{9D8B030D-6E8A-4147-A177-3AD203B41FA5}">
                      <a16:colId xmlns:a16="http://schemas.microsoft.com/office/drawing/2014/main" val="1442640410"/>
                    </a:ext>
                  </a:extLst>
                </a:gridCol>
                <a:gridCol w="3868882">
                  <a:extLst>
                    <a:ext uri="{9D8B030D-6E8A-4147-A177-3AD203B41FA5}">
                      <a16:colId xmlns:a16="http://schemas.microsoft.com/office/drawing/2014/main" val="2879146911"/>
                    </a:ext>
                  </a:extLst>
                </a:gridCol>
              </a:tblGrid>
              <a:tr h="370840">
                <a:tc>
                  <a:txBody>
                    <a:bodyPr/>
                    <a:lstStyle/>
                    <a:p>
                      <a:r>
                        <a:rPr kumimoji="1" lang="en-US" altLang="ja-JP" dirty="0" smtClean="0"/>
                        <a:t>#</a:t>
                      </a:r>
                      <a:endParaRPr kumimoji="1" lang="ja-JP" altLang="en-US" dirty="0"/>
                    </a:p>
                  </a:txBody>
                  <a:tcPr/>
                </a:tc>
                <a:tc>
                  <a:txBody>
                    <a:bodyPr/>
                    <a:lstStyle/>
                    <a:p>
                      <a:r>
                        <a:rPr kumimoji="1" lang="ja-JP" altLang="en-US" dirty="0" smtClean="0"/>
                        <a:t>区分</a:t>
                      </a:r>
                      <a:endParaRPr kumimoji="1" lang="ja-JP" altLang="en-US" dirty="0"/>
                    </a:p>
                  </a:txBody>
                  <a:tcPr/>
                </a:tc>
                <a:tc>
                  <a:txBody>
                    <a:bodyPr/>
                    <a:lstStyle/>
                    <a:p>
                      <a:r>
                        <a:rPr kumimoji="1" lang="ja-JP" altLang="en-US" dirty="0" smtClean="0"/>
                        <a:t>環境</a:t>
                      </a:r>
                      <a:endParaRPr kumimoji="1" lang="ja-JP" altLang="en-US" dirty="0"/>
                    </a:p>
                  </a:txBody>
                  <a:tcPr/>
                </a:tc>
                <a:extLst>
                  <a:ext uri="{0D108BD9-81ED-4DB2-BD59-A6C34878D82A}">
                    <a16:rowId xmlns:a16="http://schemas.microsoft.com/office/drawing/2014/main" val="3937514416"/>
                  </a:ext>
                </a:extLst>
              </a:tr>
              <a:tr h="370840">
                <a:tc>
                  <a:txBody>
                    <a:bodyPr/>
                    <a:lstStyle/>
                    <a:p>
                      <a:r>
                        <a:rPr kumimoji="1" lang="en-US" altLang="ja-JP" dirty="0" smtClean="0"/>
                        <a:t>1</a:t>
                      </a:r>
                      <a:endParaRPr kumimoji="1" lang="ja-JP" altLang="en-US" dirty="0"/>
                    </a:p>
                  </a:txBody>
                  <a:tcPr/>
                </a:tc>
                <a:tc>
                  <a:txBody>
                    <a:bodyPr/>
                    <a:lstStyle/>
                    <a:p>
                      <a:r>
                        <a:rPr kumimoji="1" lang="en-US" altLang="ja-JP" dirty="0" smtClean="0"/>
                        <a:t>OS</a:t>
                      </a:r>
                      <a:endParaRPr kumimoji="1" lang="ja-JP" altLang="en-US" dirty="0"/>
                    </a:p>
                  </a:txBody>
                  <a:tcPr/>
                </a:tc>
                <a:tc>
                  <a:txBody>
                    <a:bodyPr/>
                    <a:lstStyle/>
                    <a:p>
                      <a:r>
                        <a:rPr kumimoji="1" lang="en-US" altLang="ja-JP" dirty="0" err="1" smtClean="0"/>
                        <a:t>macOS</a:t>
                      </a:r>
                      <a:r>
                        <a:rPr kumimoji="1" lang="en-US" altLang="ja-JP" baseline="0" dirty="0" smtClean="0"/>
                        <a:t> </a:t>
                      </a:r>
                      <a:r>
                        <a:rPr kumimoji="1" lang="ja-JP" altLang="en-US" baseline="0" dirty="0" smtClean="0"/>
                        <a:t>●●</a:t>
                      </a:r>
                      <a:r>
                        <a:rPr kumimoji="1" lang="en-US" altLang="ja-JP" baseline="0" dirty="0" smtClean="0"/>
                        <a:t>, Windows </a:t>
                      </a:r>
                      <a:r>
                        <a:rPr kumimoji="1" lang="ja-JP" altLang="en-US" baseline="0" dirty="0" smtClean="0"/>
                        <a:t>●●</a:t>
                      </a:r>
                      <a:endParaRPr kumimoji="1" lang="ja-JP" altLang="en-US" dirty="0"/>
                    </a:p>
                  </a:txBody>
                  <a:tcPr/>
                </a:tc>
                <a:extLst>
                  <a:ext uri="{0D108BD9-81ED-4DB2-BD59-A6C34878D82A}">
                    <a16:rowId xmlns:a16="http://schemas.microsoft.com/office/drawing/2014/main" val="2512498951"/>
                  </a:ext>
                </a:extLst>
              </a:tr>
              <a:tr h="370840">
                <a:tc>
                  <a:txBody>
                    <a:bodyPr/>
                    <a:lstStyle/>
                    <a:p>
                      <a:r>
                        <a:rPr kumimoji="1" lang="en-US" altLang="ja-JP" dirty="0" smtClean="0"/>
                        <a:t>2</a:t>
                      </a:r>
                      <a:endParaRPr kumimoji="1" lang="ja-JP" altLang="en-US" dirty="0"/>
                    </a:p>
                  </a:txBody>
                  <a:tcPr/>
                </a:tc>
                <a:tc>
                  <a:txBody>
                    <a:bodyPr/>
                    <a:lstStyle/>
                    <a:p>
                      <a:r>
                        <a:rPr kumimoji="1" lang="ja-JP" altLang="en-US" dirty="0" smtClean="0"/>
                        <a:t>開発言語</a:t>
                      </a:r>
                      <a:endParaRPr kumimoji="1" lang="ja-JP" altLang="en-US" dirty="0"/>
                    </a:p>
                  </a:txBody>
                  <a:tcPr/>
                </a:tc>
                <a:tc>
                  <a:txBody>
                    <a:bodyPr/>
                    <a:lstStyle/>
                    <a:p>
                      <a:r>
                        <a:rPr kumimoji="1" lang="en-US" altLang="ja-JP" dirty="0" err="1" smtClean="0"/>
                        <a:t>Jave</a:t>
                      </a:r>
                      <a:r>
                        <a:rPr kumimoji="1" lang="en-US" altLang="ja-JP" dirty="0" smtClean="0"/>
                        <a:t> SE8, Java Script, HTML, CSS</a:t>
                      </a:r>
                    </a:p>
                  </a:txBody>
                  <a:tcPr/>
                </a:tc>
                <a:extLst>
                  <a:ext uri="{0D108BD9-81ED-4DB2-BD59-A6C34878D82A}">
                    <a16:rowId xmlns:a16="http://schemas.microsoft.com/office/drawing/2014/main" val="55744621"/>
                  </a:ext>
                </a:extLst>
              </a:tr>
              <a:tr h="370840">
                <a:tc>
                  <a:txBody>
                    <a:bodyPr/>
                    <a:lstStyle/>
                    <a:p>
                      <a:r>
                        <a:rPr kumimoji="1" lang="en-US" altLang="ja-JP" dirty="0" smtClean="0"/>
                        <a:t>3</a:t>
                      </a:r>
                      <a:endParaRPr kumimoji="1" lang="ja-JP" altLang="en-US" dirty="0"/>
                    </a:p>
                  </a:txBody>
                  <a:tcPr/>
                </a:tc>
                <a:tc>
                  <a:txBody>
                    <a:bodyPr/>
                    <a:lstStyle/>
                    <a:p>
                      <a:r>
                        <a:rPr kumimoji="1" lang="ja-JP" altLang="en-US" dirty="0" smtClean="0"/>
                        <a:t>フレームワーク</a:t>
                      </a:r>
                      <a:endParaRPr kumimoji="1" lang="ja-JP" altLang="en-US" dirty="0"/>
                    </a:p>
                  </a:txBody>
                  <a:tcPr/>
                </a:tc>
                <a:tc>
                  <a:txBody>
                    <a:bodyPr/>
                    <a:lstStyle/>
                    <a:p>
                      <a:r>
                        <a:rPr kumimoji="1" lang="en-US" altLang="ja-JP" dirty="0" smtClean="0"/>
                        <a:t>Spring Boot</a:t>
                      </a:r>
                      <a:endParaRPr kumimoji="1" lang="ja-JP" altLang="en-US" dirty="0"/>
                    </a:p>
                  </a:txBody>
                  <a:tcPr/>
                </a:tc>
                <a:extLst>
                  <a:ext uri="{0D108BD9-81ED-4DB2-BD59-A6C34878D82A}">
                    <a16:rowId xmlns:a16="http://schemas.microsoft.com/office/drawing/2014/main" val="2233865599"/>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マーキー">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943</Words>
  <Application>Microsoft Office PowerPoint</Application>
  <PresentationFormat>ワイド画面</PresentationFormat>
  <Paragraphs>222</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Noto Sans Symbols</vt:lpstr>
      <vt:lpstr>Arial</vt:lpstr>
      <vt:lpstr>Calibri</vt:lpstr>
      <vt:lpstr>Office テーマ</vt:lpstr>
      <vt:lpstr>プロジェクト計画書</vt:lpstr>
      <vt:lpstr>変更管理表</vt:lpstr>
      <vt:lpstr>アジェンダ</vt:lpstr>
      <vt:lpstr>1. プロジェクト概要</vt:lpstr>
      <vt:lpstr>2. プロジェクト要求事項</vt:lpstr>
      <vt:lpstr>3. プロジェクトスケジュール</vt:lpstr>
      <vt:lpstr>4. コスト</vt:lpstr>
      <vt:lpstr>5. プロジェクト体制</vt:lpstr>
      <vt:lpstr>6. 開発環境</vt:lpstr>
      <vt:lpstr>7. プロジェクト運用方針</vt:lpstr>
      <vt:lpstr>7. プロジェクト運用方針</vt:lpstr>
      <vt:lpstr>7. プロジェクト運用方針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プロジェクト計画書</dc:title>
  <dc:creator>Kouji Arai</dc:creator>
  <cp:lastModifiedBy>Kouji Arai</cp:lastModifiedBy>
  <cp:revision>7</cp:revision>
  <dcterms:modified xsi:type="dcterms:W3CDTF">2018-05-11T04:51:51Z</dcterms:modified>
</cp:coreProperties>
</file>