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1"/>
  </p:notesMasterIdLst>
  <p:sldIdLst>
    <p:sldId id="256" r:id="rId2"/>
    <p:sldId id="258" r:id="rId3"/>
    <p:sldId id="259" r:id="rId4"/>
    <p:sldId id="260" r:id="rId5"/>
    <p:sldId id="261" r:id="rId6"/>
    <p:sldId id="264" r:id="rId7"/>
    <p:sldId id="265" r:id="rId8"/>
    <p:sldId id="266" r:id="rId9"/>
    <p:sldId id="26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9FE1B7-A41B-4346-9539-CB7C2A2775EA}">
  <a:tblStyle styleId="{739FE1B7-A41B-4346-9539-CB7C2A2775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TxStyle/>
      <a:tcStyle>
        <a:tcBdr/>
        <a:fill>
          <a:solidFill>
            <a:srgbClr val="CDD9E4"/>
          </a:solidFill>
        </a:fill>
      </a:tcStyle>
    </a:band1H>
    <a:band2H>
      <a:tcTxStyle/>
      <a:tcStyle>
        <a:tcBdr/>
      </a:tcStyle>
    </a:band2H>
    <a:band1V>
      <a:tcTxStyle/>
      <a:tcStyle>
        <a:tcBdr/>
        <a:fill>
          <a:solidFill>
            <a:srgbClr val="CDD9E4"/>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7693E4A-2323-4DF8-92E0-D4850B61693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 name="Shape 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0" name="Shape 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6" name="Shape 1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Shape 16"/>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17" name="Shape 17"/>
          <p:cNvPicPr preferRelativeResize="0"/>
          <p:nvPr/>
        </p:nvPicPr>
        <p:blipFill rotWithShape="1">
          <a:blip r:embed="rId2">
            <a:alphaModFix/>
          </a:blip>
          <a:srcRect l="423" r="397"/>
          <a:stretch/>
        </p:blipFill>
        <p:spPr>
          <a:xfrm>
            <a:off x="2755" y="3540946"/>
            <a:ext cx="12189245" cy="7503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l="80417" r="1148" b="17477"/>
          <a:stretch/>
        </p:blipFill>
        <p:spPr>
          <a:xfrm>
            <a:off x="10763675" y="6405333"/>
            <a:ext cx="1428324" cy="386334"/>
          </a:xfrm>
          <a:prstGeom prst="rect">
            <a:avLst/>
          </a:prstGeom>
          <a:noFill/>
          <a:ln>
            <a:noFill/>
          </a:ln>
        </p:spPr>
      </p:pic>
      <p:sp>
        <p:nvSpPr>
          <p:cNvPr id="20" name="Shape 2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24" name="Shape 24"/>
          <p:cNvPicPr preferRelativeResize="0"/>
          <p:nvPr/>
        </p:nvPicPr>
        <p:blipFill rotWithShape="1">
          <a:blip r:embed="rId3">
            <a:alphaModFix/>
          </a:blip>
          <a:srcRect l="423" r="397"/>
          <a:stretch/>
        </p:blipFill>
        <p:spPr>
          <a:xfrm>
            <a:off x="2755" y="797733"/>
            <a:ext cx="12189245" cy="75030"/>
          </a:xfrm>
          <a:prstGeom prst="rect">
            <a:avLst/>
          </a:prstGeom>
          <a:noFill/>
          <a:ln>
            <a:noFill/>
          </a:ln>
        </p:spPr>
      </p:pic>
      <p:pic>
        <p:nvPicPr>
          <p:cNvPr id="25" name="Shape 25"/>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30" name="Shape 30"/>
          <p:cNvPicPr preferRelativeResize="0"/>
          <p:nvPr/>
        </p:nvPicPr>
        <p:blipFill rotWithShape="1">
          <a:blip r:embed="rId2">
            <a:alphaModFix/>
          </a:blip>
          <a:srcRect l="423" r="397"/>
          <a:stretch/>
        </p:blipFill>
        <p:spPr>
          <a:xfrm>
            <a:off x="2755" y="797733"/>
            <a:ext cx="12189245" cy="75030"/>
          </a:xfrm>
          <a:prstGeom prst="rect">
            <a:avLst/>
          </a:prstGeom>
          <a:noFill/>
          <a:ln>
            <a:noFill/>
          </a:ln>
        </p:spPr>
      </p:pic>
      <p:pic>
        <p:nvPicPr>
          <p:cNvPr id="31" name="Shape 31"/>
          <p:cNvPicPr preferRelativeResize="0"/>
          <p:nvPr/>
        </p:nvPicPr>
        <p:blipFill rotWithShape="1">
          <a:blip r:embed="rId3">
            <a:alphaModFix/>
          </a:blip>
          <a:srcRect l="80417" r="1148" b="17477"/>
          <a:stretch/>
        </p:blipFill>
        <p:spPr>
          <a:xfrm>
            <a:off x="10763675" y="6405333"/>
            <a:ext cx="1428324" cy="386334"/>
          </a:xfrm>
          <a:prstGeom prst="rect">
            <a:avLst/>
          </a:prstGeom>
          <a:noFill/>
          <a:ln>
            <a:noFill/>
          </a:ln>
        </p:spPr>
      </p:pic>
      <p:sp>
        <p:nvSpPr>
          <p:cNvPr id="32" name="Shape 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34" name="Shape 34"/>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166308"/>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957943"/>
            <a:ext cx="10515600" cy="5219020"/>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800"/>
              <a:buFont typeface="Calibri"/>
              <a:buNone/>
            </a:pPr>
            <a:r>
              <a:rPr lang="ja-JP" sz="4800" b="0" i="0" u="none" strike="noStrike" cap="none" dirty="0">
                <a:solidFill>
                  <a:schemeClr val="dk1"/>
                </a:solidFill>
                <a:latin typeface="+mn-ea"/>
                <a:ea typeface="+mn-ea"/>
                <a:cs typeface="Calibri"/>
                <a:sym typeface="Calibri"/>
              </a:rPr>
              <a:t>プロジェクト計画書</a:t>
            </a:r>
            <a:endParaRPr sz="4800" b="0" i="0" u="none" strike="noStrike" cap="none" dirty="0">
              <a:solidFill>
                <a:schemeClr val="dk1"/>
              </a:solidFill>
              <a:latin typeface="+mn-ea"/>
              <a:ea typeface="+mn-ea"/>
              <a:cs typeface="Calibri"/>
              <a:sym typeface="Calibri"/>
            </a:endParaRPr>
          </a:p>
        </p:txBody>
      </p:sp>
      <p:sp>
        <p:nvSpPr>
          <p:cNvPr id="40" name="Shape 40"/>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Noto Sans Symbols"/>
              <a:buNone/>
            </a:pPr>
            <a:r>
              <a:rPr lang="ja-JP">
                <a:latin typeface="+mn-ea"/>
                <a:ea typeface="+mn-ea"/>
              </a:rPr>
              <a:t>旅行計画作成・管理アプリ「トラベる」（仮）作成プロジェクト</a:t>
            </a:r>
            <a:endParaRPr sz="2400" b="0" i="0" u="none" strike="noStrike" cap="none">
              <a:solidFill>
                <a:schemeClr val="dk1"/>
              </a:solidFill>
              <a:latin typeface="+mn-ea"/>
              <a:ea typeface="+mn-ea"/>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a:pPr>
            <a:r>
              <a:rPr lang="ja-JP" sz="1600" b="0" i="0" u="none" strike="noStrike" cap="none" dirty="0">
                <a:solidFill>
                  <a:schemeClr val="dk1"/>
                </a:solidFill>
                <a:latin typeface="+mn-ea"/>
                <a:ea typeface="+mn-ea"/>
                <a:cs typeface="Calibri"/>
                <a:sym typeface="Calibri"/>
              </a:rPr>
              <a:t>プロジェクト概要</a:t>
            </a:r>
            <a:endParaRPr sz="16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プロジェクト背景</a:t>
            </a:r>
            <a:endParaRPr sz="14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プロジェクトの目的</a:t>
            </a:r>
            <a:endParaRPr sz="14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前提</a:t>
            </a: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dirty="0">
                <a:solidFill>
                  <a:schemeClr val="dk1"/>
                </a:solidFill>
                <a:latin typeface="+mn-ea"/>
                <a:ea typeface="+mn-ea"/>
                <a:cs typeface="Calibri"/>
                <a:sym typeface="Calibri"/>
              </a:rPr>
              <a:t>プロジェクト要求事項</a:t>
            </a:r>
            <a:endParaRPr sz="16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成果物の定義</a:t>
            </a:r>
            <a:endParaRPr sz="14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プロジェクトスコープ</a:t>
            </a:r>
            <a:endParaRPr sz="14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除外事項</a:t>
            </a:r>
            <a:endParaRPr sz="14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成果物受入基準</a:t>
            </a: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dirty="0">
                <a:solidFill>
                  <a:schemeClr val="dk1"/>
                </a:solidFill>
                <a:latin typeface="+mn-ea"/>
                <a:ea typeface="+mn-ea"/>
                <a:cs typeface="Calibri"/>
                <a:sym typeface="Calibri"/>
              </a:rPr>
              <a:t>プロジェクトスケジュール</a:t>
            </a:r>
            <a:endParaRPr sz="16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a:solidFill>
                  <a:schemeClr val="dk1"/>
                </a:solidFill>
                <a:latin typeface="+mn-ea"/>
                <a:ea typeface="+mn-ea"/>
                <a:cs typeface="Calibri"/>
                <a:sym typeface="Calibri"/>
              </a:rPr>
              <a:t>主要マイルストーン</a:t>
            </a:r>
            <a:endParaRPr sz="1400" b="0" i="0" u="none" strike="noStrike" cap="none" dirty="0">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mn-ea"/>
                <a:ea typeface="+mn-ea"/>
                <a:cs typeface="Calibri"/>
                <a:sym typeface="Calibri"/>
              </a:rPr>
              <a:t>マスタースケジュール</a:t>
            </a:r>
            <a:endParaRPr sz="16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dirty="0">
                <a:solidFill>
                  <a:schemeClr val="dk1"/>
                </a:solidFill>
                <a:latin typeface="+mn-ea"/>
                <a:ea typeface="+mn-ea"/>
                <a:cs typeface="Calibri"/>
                <a:sym typeface="Calibri"/>
              </a:rPr>
              <a:t>開発環境</a:t>
            </a:r>
            <a:endParaRPr sz="1600" b="0" i="0" u="none" strike="noStrike" cap="none" dirty="0">
              <a:solidFill>
                <a:schemeClr val="dk1"/>
              </a:solidFill>
              <a:latin typeface="+mn-ea"/>
              <a:ea typeface="+mn-ea"/>
              <a:cs typeface="Calibri"/>
              <a:sym typeface="Calibri"/>
            </a:endParaRPr>
          </a:p>
          <a:p>
            <a:pPr marL="342900" marR="0" lvl="0" indent="-241300" algn="l" rtl="0">
              <a:lnSpc>
                <a:spcPct val="90000"/>
              </a:lnSpc>
              <a:spcBef>
                <a:spcPts val="1000"/>
              </a:spcBef>
              <a:spcAft>
                <a:spcPts val="0"/>
              </a:spcAft>
              <a:buClr>
                <a:schemeClr val="dk1"/>
              </a:buClr>
              <a:buSzPts val="1600"/>
              <a:buFont typeface="Calibri"/>
              <a:buNone/>
            </a:pPr>
            <a:endParaRPr sz="1600" b="0" i="0" u="none" strike="noStrike" cap="none" dirty="0">
              <a:solidFill>
                <a:schemeClr val="dk1"/>
              </a:solidFill>
              <a:latin typeface="+mn-ea"/>
              <a:ea typeface="+mn-ea"/>
              <a:cs typeface="Calibri"/>
              <a:sym typeface="Calibri"/>
            </a:endParaRPr>
          </a:p>
        </p:txBody>
      </p:sp>
      <p:sp>
        <p:nvSpPr>
          <p:cNvPr id="54" name="Shape 54"/>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mj-lt"/>
              <a:buAutoNum type="arabicPeriod" startAt="5"/>
            </a:pPr>
            <a:r>
              <a:rPr lang="ja-JP" sz="1600" b="0" i="0" u="none" strike="noStrike" cap="none" dirty="0" smtClean="0">
                <a:solidFill>
                  <a:schemeClr val="dk1"/>
                </a:solidFill>
                <a:latin typeface="Calibri"/>
                <a:ea typeface="Calibri"/>
                <a:cs typeface="Calibri"/>
                <a:sym typeface="Calibri"/>
              </a:rPr>
              <a:t>プロジェクト運用方針</a:t>
            </a:r>
            <a:endParaRPr sz="1600" b="0" i="0" u="none" strike="noStrike" cap="none" dirty="0" smtClean="0">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Calibri"/>
                <a:ea typeface="Calibri"/>
                <a:cs typeface="Calibri"/>
                <a:sym typeface="Calibri"/>
              </a:rPr>
              <a:t>課題管理方針</a:t>
            </a:r>
            <a:endParaRPr sz="1400" b="0" i="0" u="none" strike="noStrike" cap="none" dirty="0" smtClean="0">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Calibri"/>
                <a:ea typeface="Calibri"/>
                <a:cs typeface="Calibri"/>
                <a:sym typeface="Calibri"/>
              </a:rPr>
              <a:t>リスクマネジメント方針</a:t>
            </a:r>
            <a:endParaRPr sz="1400" b="0" i="0" u="none" strike="noStrike" cap="none" dirty="0" smtClean="0">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Calibri"/>
                <a:ea typeface="Calibri"/>
                <a:cs typeface="Calibri"/>
                <a:sym typeface="Calibri"/>
              </a:rPr>
              <a:t>変更管理方針</a:t>
            </a:r>
            <a:endParaRPr sz="1400" b="0" i="0" u="none" strike="noStrike" cap="none" dirty="0" smtClean="0">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Calibri"/>
                <a:ea typeface="Calibri"/>
                <a:cs typeface="Calibri"/>
                <a:sym typeface="Calibri"/>
              </a:rPr>
              <a:t>品質管理方針</a:t>
            </a:r>
            <a:endParaRPr sz="1400" b="0" i="0" u="none" strike="noStrike" cap="none" dirty="0" smtClean="0">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Calibri"/>
                <a:ea typeface="Calibri"/>
                <a:cs typeface="Calibri"/>
                <a:sym typeface="Calibri"/>
              </a:rPr>
              <a:t>コミュニケーション方針</a:t>
            </a:r>
            <a:endParaRPr sz="1400" b="0" i="0" u="none" strike="noStrike" cap="none" dirty="0" smtClean="0">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dirty="0" smtClean="0">
                <a:solidFill>
                  <a:schemeClr val="dk1"/>
                </a:solidFill>
                <a:latin typeface="Calibri"/>
                <a:ea typeface="Calibri"/>
                <a:cs typeface="Calibri"/>
                <a:sym typeface="Calibri"/>
              </a:rPr>
              <a:t>ドキュメント管理方針</a:t>
            </a:r>
            <a:endParaRPr dirty="0"/>
          </a:p>
        </p:txBody>
      </p:sp>
      <p:sp>
        <p:nvSpPr>
          <p:cNvPr id="55" name="Shape 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アジェンダ</a:t>
            </a:r>
            <a:endParaRPr sz="2400" b="0" i="0" u="none" strike="noStrike" cap="none">
              <a:solidFill>
                <a:schemeClr val="dk1"/>
              </a:solidFill>
              <a:latin typeface="+mn-ea"/>
              <a:ea typeface="+mn-ea"/>
              <a:cs typeface="Calibri"/>
              <a:sym typeface="Calibri"/>
            </a:endParaRPr>
          </a:p>
        </p:txBody>
      </p:sp>
      <p:sp>
        <p:nvSpPr>
          <p:cNvPr id="56" name="Shape 5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57" name="Shape 5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1. プロジェクト概要</a:t>
            </a:r>
            <a:endParaRPr sz="2400" b="0" i="0" u="none" strike="noStrike" cap="none" dirty="0">
              <a:solidFill>
                <a:schemeClr val="dk1"/>
              </a:solidFill>
              <a:latin typeface="+mn-ea"/>
              <a:ea typeface="+mn-ea"/>
              <a:cs typeface="Calibri"/>
              <a:sym typeface="Calibri"/>
            </a:endParaRPr>
          </a:p>
        </p:txBody>
      </p:sp>
      <p:sp>
        <p:nvSpPr>
          <p:cNvPr id="63" name="Shape 63"/>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sym typeface="Calibri"/>
              </a:rPr>
              <a:t>プロジェクト背景</a:t>
            </a:r>
            <a:endParaRPr sz="16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既存の旅行計画ツールは完成した旅行計画の管理はできるが、計画段階における調査や、仮計画の作成には対応しておらず十分な計画を立てるための環境が整っていない。</a:t>
            </a: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プロジェクトメンバーに開発経験がなく、学んだ技術を生かす場が必要となっている。</a:t>
            </a: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sym typeface="Calibri"/>
              </a:rPr>
              <a:t>プロジェクトの目的</a:t>
            </a:r>
            <a:endParaRPr sz="16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旅行前の計画策定の段階を重視し、旅行計画の作成及び管理を一元的に行うことのできる旅行計画管理Webアプリ</a:t>
            </a:r>
            <a:r>
              <a:rPr lang="ja-JP" dirty="0">
                <a:latin typeface="+mn-ea"/>
                <a:ea typeface="+mn-ea"/>
              </a:rPr>
              <a:t>（名称「トラベる」）</a:t>
            </a:r>
            <a:r>
              <a:rPr lang="ja-JP" sz="1400" b="0" i="0" u="none" strike="noStrike" cap="none" dirty="0">
                <a:solidFill>
                  <a:schemeClr val="dk1"/>
                </a:solidFill>
                <a:latin typeface="+mn-ea"/>
                <a:ea typeface="+mn-ea"/>
                <a:sym typeface="Calibri"/>
              </a:rPr>
              <a:t>の作成。</a:t>
            </a: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計画がない旅行やガイドブック通りの画一的な旅行ではなく、事前の調査に基づいたオリジナリティのある旅行計画の作成の支援するアプリの作成。</a:t>
            </a: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プロジェクトメンバーが計画策定からリリースまでの一連の流れを通して、特に開発経験を積むこと。</a:t>
            </a:r>
            <a:endParaRPr sz="1400" b="0" i="0" u="none" strike="noStrike" cap="none" dirty="0">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sym typeface="Calibri"/>
              </a:rPr>
              <a:t>前提</a:t>
            </a:r>
            <a:endParaRPr sz="16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本プロジェクトは田中慶行、荒居光司の2名で</a:t>
            </a:r>
            <a:r>
              <a:rPr lang="ja-JP" sz="1400" b="0" i="0" u="none" strike="noStrike" cap="none" dirty="0" smtClean="0">
                <a:solidFill>
                  <a:schemeClr val="dk1"/>
                </a:solidFill>
                <a:latin typeface="+mn-ea"/>
                <a:ea typeface="+mn-ea"/>
                <a:sym typeface="Calibri"/>
              </a:rPr>
              <a:t>行う</a:t>
            </a:r>
            <a:r>
              <a:rPr lang="ja-JP" altLang="en-US" dirty="0" smtClean="0">
                <a:latin typeface="+mn-ea"/>
                <a:ea typeface="+mn-ea"/>
              </a:rPr>
              <a:t>。</a:t>
            </a: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本プロジェクトは2018年5月～2018年10月の間、月次でSOLT株式会社に対して進捗の報告及び</a:t>
            </a:r>
            <a:r>
              <a:rPr lang="ja-JP" sz="1400" b="0" i="0" u="none" strike="noStrike" cap="none" dirty="0" smtClean="0">
                <a:solidFill>
                  <a:schemeClr val="dk1"/>
                </a:solidFill>
                <a:latin typeface="+mn-ea"/>
                <a:ea typeface="+mn-ea"/>
                <a:sym typeface="Calibri"/>
              </a:rPr>
              <a:t>作成物</a:t>
            </a:r>
            <a:r>
              <a:rPr lang="ja-JP" sz="1400" b="0" i="0" u="none" strike="noStrike" cap="none" dirty="0">
                <a:solidFill>
                  <a:schemeClr val="dk1"/>
                </a:solidFill>
                <a:latin typeface="+mn-ea"/>
                <a:ea typeface="+mn-ea"/>
                <a:sym typeface="Calibri"/>
              </a:rPr>
              <a:t>の提示を行う。</a:t>
            </a:r>
            <a:endParaRPr sz="1400" b="0" i="0" u="none" strike="noStrike" cap="none" dirty="0">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p:txBody>
      </p:sp>
      <p:sp>
        <p:nvSpPr>
          <p:cNvPr id="64" name="Shape 64"/>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65" name="Shape 65"/>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2. プロジェクト要求事項</a:t>
            </a:r>
            <a:endParaRPr sz="2400" b="0" i="0" u="none" strike="noStrike" cap="none" dirty="0">
              <a:solidFill>
                <a:schemeClr val="dk1"/>
              </a:solidFill>
              <a:latin typeface="+mn-ea"/>
              <a:ea typeface="+mn-ea"/>
              <a:cs typeface="Calibri"/>
              <a:sym typeface="Calibri"/>
            </a:endParaRPr>
          </a:p>
        </p:txBody>
      </p:sp>
      <p:sp>
        <p:nvSpPr>
          <p:cNvPr id="71" name="Shape 7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成果物の定義</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Webアプリケーション及びその作成段階で必要となる下記ドキュメントの作成を行う。</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プロジェクト計画書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要件定義書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smtClean="0">
                <a:solidFill>
                  <a:schemeClr val="dk1"/>
                </a:solidFill>
                <a:latin typeface="+mn-ea"/>
                <a:ea typeface="+mn-ea"/>
                <a:cs typeface="Calibri"/>
                <a:sym typeface="Calibri"/>
              </a:rPr>
              <a:t>設計書</a:t>
            </a:r>
            <a:r>
              <a:rPr lang="ja-JP" altLang="en-US" sz="1400" b="0" i="0" u="none" strike="noStrike" cap="none" dirty="0" smtClean="0">
                <a:solidFill>
                  <a:schemeClr val="dk1"/>
                </a:solidFill>
                <a:latin typeface="+mn-ea"/>
                <a:ea typeface="+mn-ea"/>
                <a:cs typeface="Calibri"/>
                <a:sym typeface="Calibri"/>
              </a:rPr>
              <a:t>（基本設計書、詳細設計書）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画面設計書</a:t>
            </a:r>
            <a:endParaRPr sz="1400" b="0" i="0" u="none" strike="noStrike" cap="none" dirty="0">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dirty="0">
                <a:solidFill>
                  <a:schemeClr val="dk1"/>
                </a:solidFill>
                <a:latin typeface="+mn-ea"/>
                <a:ea typeface="+mn-ea"/>
                <a:cs typeface="Calibri"/>
                <a:sym typeface="Calibri"/>
              </a:rPr>
              <a:t>テスト計画書</a:t>
            </a:r>
            <a:endParaRPr sz="1400" b="0" i="0" u="none" strike="noStrike" cap="none" dirty="0">
              <a:solidFill>
                <a:schemeClr val="dk1"/>
              </a:solidFill>
              <a:latin typeface="+mn-ea"/>
              <a:ea typeface="+mn-ea"/>
              <a:cs typeface="Calibri"/>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smtClean="0">
                <a:solidFill>
                  <a:schemeClr val="dk1"/>
                </a:solidFill>
                <a:latin typeface="+mn-ea"/>
                <a:ea typeface="+mn-ea"/>
                <a:cs typeface="Calibri"/>
                <a:sym typeface="Calibri"/>
              </a:rPr>
              <a:t>プロジェクトスコープ</a:t>
            </a:r>
            <a:endParaRPr lang="en-US" altLang="ja-JP" dirty="0">
              <a:latin typeface="+mn-ea"/>
              <a:ea typeface="+mn-ea"/>
            </a:endParaRPr>
          </a:p>
          <a:p>
            <a:pPr marL="857250" lvl="1" indent="-400050">
              <a:spcBef>
                <a:spcPts val="1000"/>
              </a:spcBef>
              <a:buSzPts val="1600"/>
              <a:buFont typeface="Arial" panose="020B0604020202020204" pitchFamily="34" charset="0"/>
              <a:buChar char="•"/>
            </a:pPr>
            <a:r>
              <a:rPr lang="ja-JP" altLang="en-US" b="0" i="0" u="none" strike="noStrike" cap="none" dirty="0" smtClean="0">
                <a:solidFill>
                  <a:schemeClr val="dk1"/>
                </a:solidFill>
                <a:latin typeface="+mn-ea"/>
                <a:ea typeface="+mn-ea"/>
                <a:sym typeface="Calibri"/>
              </a:rPr>
              <a:t>アプリケーションン</a:t>
            </a:r>
            <a:r>
              <a:rPr lang="ja-JP" altLang="en-US" dirty="0" smtClean="0">
                <a:latin typeface="+mn-ea"/>
                <a:ea typeface="+mn-ea"/>
              </a:rPr>
              <a:t>の開発及び、</a:t>
            </a:r>
            <a:r>
              <a:rPr lang="en-US" altLang="ja-JP" dirty="0" smtClean="0">
                <a:latin typeface="+mn-ea"/>
                <a:ea typeface="+mn-ea"/>
              </a:rPr>
              <a:t>Web</a:t>
            </a:r>
            <a:r>
              <a:rPr lang="ja-JP" altLang="en-US" dirty="0" smtClean="0">
                <a:latin typeface="+mn-ea"/>
                <a:ea typeface="+mn-ea"/>
              </a:rPr>
              <a:t>アプリケーションとしての一般公開。</a:t>
            </a:r>
            <a:endParaRPr sz="12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除外</a:t>
            </a:r>
            <a:r>
              <a:rPr lang="ja-JP" sz="1600" b="0" i="0" u="none" strike="noStrike" cap="none" dirty="0" smtClean="0">
                <a:solidFill>
                  <a:schemeClr val="dk1"/>
                </a:solidFill>
                <a:latin typeface="+mn-ea"/>
                <a:ea typeface="+mn-ea"/>
                <a:cs typeface="Calibri"/>
                <a:sym typeface="Calibri"/>
              </a:rPr>
              <a:t>事項</a:t>
            </a:r>
            <a:endParaRPr lang="en-US" altLang="ja-JP" dirty="0">
              <a:latin typeface="+mn-ea"/>
              <a:ea typeface="+mn-ea"/>
            </a:endParaRPr>
          </a:p>
          <a:p>
            <a:pPr marL="857250" lvl="1" indent="-400050">
              <a:spcBef>
                <a:spcPts val="1000"/>
              </a:spcBef>
              <a:buSzPts val="1600"/>
              <a:buFont typeface="Arial" panose="020B0604020202020204" pitchFamily="34" charset="0"/>
              <a:buChar char="•"/>
            </a:pPr>
            <a:r>
              <a:rPr lang="ja-JP" altLang="en-US" b="0" i="0" u="none" strike="noStrike" cap="none" dirty="0" smtClean="0">
                <a:solidFill>
                  <a:schemeClr val="dk1"/>
                </a:solidFill>
                <a:latin typeface="+mn-ea"/>
                <a:ea typeface="+mn-ea"/>
                <a:cs typeface="Calibri"/>
                <a:sym typeface="Calibri"/>
              </a:rPr>
              <a:t>特になし。</a:t>
            </a:r>
            <a:endParaRPr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成果物受入基準</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Webアプリケーションは一般公開を目標とするが、基本的にプロジェクトメンバーの使用に耐える品質を条件とするため明確な基準は設けない。</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本プロジェクトの性質上、クライアントへの納品は存在しないため各種ドキュメントの品質はメンバーが開発及び保守を行うことのできる最低限のものとする。</a:t>
            </a:r>
            <a:endParaRPr sz="1400" b="0" i="0" u="none" strike="noStrike" cap="none" dirty="0">
              <a:solidFill>
                <a:schemeClr val="dk1"/>
              </a:solidFill>
              <a:latin typeface="+mn-ea"/>
              <a:ea typeface="+mn-ea"/>
              <a:cs typeface="Calibri"/>
              <a:sym typeface="Calibri"/>
            </a:endParaRPr>
          </a:p>
        </p:txBody>
      </p:sp>
      <p:sp>
        <p:nvSpPr>
          <p:cNvPr id="72" name="Shape 7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73" name="Shape 7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3. プロジェクトスケジュール</a:t>
            </a:r>
            <a:endParaRPr sz="2400" b="0" i="0" u="none" strike="noStrike" cap="none" dirty="0">
              <a:solidFill>
                <a:schemeClr val="dk1"/>
              </a:solidFill>
              <a:latin typeface="+mn-ea"/>
              <a:ea typeface="+mn-ea"/>
              <a:cs typeface="Calibri"/>
              <a:sym typeface="Calibri"/>
            </a:endParaRPr>
          </a:p>
        </p:txBody>
      </p:sp>
      <p:sp>
        <p:nvSpPr>
          <p:cNvPr id="79" name="Shape 79"/>
          <p:cNvSpPr txBox="1">
            <a:spLocks noGrp="1"/>
          </p:cNvSpPr>
          <p:nvPr>
            <p:ph type="body" idx="1"/>
          </p:nvPr>
        </p:nvSpPr>
        <p:spPr>
          <a:xfrm>
            <a:off x="838200" y="857717"/>
            <a:ext cx="10515600" cy="5244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マスタスケジュール</a:t>
            </a:r>
            <a:endParaRPr sz="1600" b="0" i="0" u="none" strike="noStrike" cap="none">
              <a:solidFill>
                <a:schemeClr val="dk1"/>
              </a:solidFill>
              <a:latin typeface="+mn-ea"/>
              <a:ea typeface="+mn-ea"/>
              <a:sym typeface="Calibri"/>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p:txBody>
      </p:sp>
      <p:sp>
        <p:nvSpPr>
          <p:cNvPr id="80" name="Shape 8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81" name="Shape 8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graphicFrame>
        <p:nvGraphicFramePr>
          <p:cNvPr id="82" name="Shape 82"/>
          <p:cNvGraphicFramePr/>
          <p:nvPr>
            <p:extLst>
              <p:ext uri="{D42A27DB-BD31-4B8C-83A1-F6EECF244321}">
                <p14:modId xmlns:p14="http://schemas.microsoft.com/office/powerpoint/2010/main" val="2012706029"/>
              </p:ext>
            </p:extLst>
          </p:nvPr>
        </p:nvGraphicFramePr>
        <p:xfrm>
          <a:off x="838200" y="1382040"/>
          <a:ext cx="9633625" cy="3600400"/>
        </p:xfrm>
        <a:graphic>
          <a:graphicData uri="http://schemas.openxmlformats.org/drawingml/2006/table">
            <a:tbl>
              <a:tblPr>
                <a:noFill/>
                <a:tableStyleId>{17693E4A-2323-4DF8-92E0-D4850B61693C}</a:tableStyleId>
              </a:tblPr>
              <a:tblGrid>
                <a:gridCol w="1966025">
                  <a:extLst>
                    <a:ext uri="{9D8B030D-6E8A-4147-A177-3AD203B41FA5}">
                      <a16:colId xmlns:a16="http://schemas.microsoft.com/office/drawing/2014/main" val="20000"/>
                    </a:ext>
                  </a:extLst>
                </a:gridCol>
                <a:gridCol w="958450">
                  <a:extLst>
                    <a:ext uri="{9D8B030D-6E8A-4147-A177-3AD203B41FA5}">
                      <a16:colId xmlns:a16="http://schemas.microsoft.com/office/drawing/2014/main" val="20001"/>
                    </a:ext>
                  </a:extLst>
                </a:gridCol>
                <a:gridCol w="958450">
                  <a:extLst>
                    <a:ext uri="{9D8B030D-6E8A-4147-A177-3AD203B41FA5}">
                      <a16:colId xmlns:a16="http://schemas.microsoft.com/office/drawing/2014/main" val="20002"/>
                    </a:ext>
                  </a:extLst>
                </a:gridCol>
                <a:gridCol w="958450">
                  <a:extLst>
                    <a:ext uri="{9D8B030D-6E8A-4147-A177-3AD203B41FA5}">
                      <a16:colId xmlns:a16="http://schemas.microsoft.com/office/drawing/2014/main" val="20003"/>
                    </a:ext>
                  </a:extLst>
                </a:gridCol>
                <a:gridCol w="958450">
                  <a:extLst>
                    <a:ext uri="{9D8B030D-6E8A-4147-A177-3AD203B41FA5}">
                      <a16:colId xmlns:a16="http://schemas.microsoft.com/office/drawing/2014/main" val="20004"/>
                    </a:ext>
                  </a:extLst>
                </a:gridCol>
                <a:gridCol w="958450">
                  <a:extLst>
                    <a:ext uri="{9D8B030D-6E8A-4147-A177-3AD203B41FA5}">
                      <a16:colId xmlns:a16="http://schemas.microsoft.com/office/drawing/2014/main" val="20005"/>
                    </a:ext>
                  </a:extLst>
                </a:gridCol>
                <a:gridCol w="958450">
                  <a:extLst>
                    <a:ext uri="{9D8B030D-6E8A-4147-A177-3AD203B41FA5}">
                      <a16:colId xmlns:a16="http://schemas.microsoft.com/office/drawing/2014/main" val="20006"/>
                    </a:ext>
                  </a:extLst>
                </a:gridCol>
                <a:gridCol w="958450">
                  <a:extLst>
                    <a:ext uri="{9D8B030D-6E8A-4147-A177-3AD203B41FA5}">
                      <a16:colId xmlns:a16="http://schemas.microsoft.com/office/drawing/2014/main" val="20007"/>
                    </a:ext>
                  </a:extLst>
                </a:gridCol>
                <a:gridCol w="958450">
                  <a:extLst>
                    <a:ext uri="{9D8B030D-6E8A-4147-A177-3AD203B41FA5}">
                      <a16:colId xmlns:a16="http://schemas.microsoft.com/office/drawing/2014/main" val="20008"/>
                    </a:ext>
                  </a:extLst>
                </a:gridCol>
              </a:tblGrid>
              <a:tr h="180025">
                <a:tc rowSpan="2">
                  <a:txBody>
                    <a:bodyPr/>
                    <a:lstStyle/>
                    <a:p>
                      <a:pPr marL="0" marR="0" lvl="0" indent="0" algn="ctr" rtl="0">
                        <a:spcBef>
                          <a:spcPts val="0"/>
                        </a:spcBef>
                        <a:spcAft>
                          <a:spcPts val="0"/>
                        </a:spcAft>
                        <a:buNone/>
                      </a:pPr>
                      <a:r>
                        <a:rPr lang="ja-JP" sz="1000" b="1" i="0" u="none" strike="noStrike">
                          <a:solidFill>
                            <a:schemeClr val="lt1"/>
                          </a:solidFill>
                          <a:latin typeface="Arial"/>
                          <a:ea typeface="Arial"/>
                          <a:cs typeface="Arial"/>
                          <a:sym typeface="Arial"/>
                        </a:rPr>
                        <a:t>タスク</a:t>
                      </a:r>
                      <a:endParaRPr sz="1000" b="1" i="0" u="none" strike="noStrike">
                        <a:solidFill>
                          <a:schemeClr val="lt1"/>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gridSpan="6">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FY18下期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gridSpan="2">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FY19上期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extLst>
                  <a:ext uri="{0D108BD9-81ED-4DB2-BD59-A6C34878D82A}">
                    <a16:rowId xmlns:a16="http://schemas.microsoft.com/office/drawing/2014/main" val="10000"/>
                  </a:ext>
                </a:extLst>
              </a:tr>
              <a:tr h="181375">
                <a:tc vMerge="1">
                  <a:txBody>
                    <a:bodyPr/>
                    <a:lstStyle/>
                    <a:p>
                      <a:endParaRPr lang="ja-JP"/>
                    </a:p>
                  </a:txBody>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5月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6月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7 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8月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9月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10月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11月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12月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extLst>
                  <a:ext uri="{0D108BD9-81ED-4DB2-BD59-A6C34878D82A}">
                    <a16:rowId xmlns:a16="http://schemas.microsoft.com/office/drawing/2014/main" val="10001"/>
                  </a:ext>
                </a:extLst>
              </a:tr>
              <a:tr h="323900">
                <a:tc>
                  <a:txBody>
                    <a:bodyPr/>
                    <a:lstStyle/>
                    <a:p>
                      <a:pPr marL="0" marR="0" lvl="0" indent="0" algn="ctr" rtl="0">
                        <a:spcBef>
                          <a:spcPts val="0"/>
                        </a:spcBef>
                        <a:spcAft>
                          <a:spcPts val="0"/>
                        </a:spcAft>
                        <a:buNone/>
                      </a:pPr>
                      <a:r>
                        <a:rPr lang="ja-JP" sz="1100" b="1" i="0" u="none" strike="noStrike">
                          <a:solidFill>
                            <a:srgbClr val="FF0000"/>
                          </a:solidFill>
                          <a:latin typeface="Arial"/>
                          <a:ea typeface="Arial"/>
                          <a:cs typeface="Arial"/>
                          <a:sym typeface="Arial"/>
                        </a:rPr>
                        <a:t>マイルストン</a:t>
                      </a:r>
                      <a:endParaRPr sz="1100" b="1" i="0" u="none" strike="noStrike">
                        <a:solidFill>
                          <a:srgbClr val="FF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プロジェクト計画</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要件定義</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詳細設計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インフラ設計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bl>
          </a:graphicData>
        </a:graphic>
      </p:graphicFrame>
      <p:sp>
        <p:nvSpPr>
          <p:cNvPr id="83" name="Shape 83"/>
          <p:cNvSpPr/>
          <p:nvPr/>
        </p:nvSpPr>
        <p:spPr>
          <a:xfrm>
            <a:off x="3200400" y="2447011"/>
            <a:ext cx="999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4" name="Shape 84"/>
          <p:cNvSpPr/>
          <p:nvPr/>
        </p:nvSpPr>
        <p:spPr>
          <a:xfrm>
            <a:off x="4721125" y="3094663"/>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5" name="Shape 85"/>
          <p:cNvSpPr/>
          <p:nvPr/>
        </p:nvSpPr>
        <p:spPr>
          <a:xfrm>
            <a:off x="5674225" y="3415349"/>
            <a:ext cx="19119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6" name="Shape 86"/>
          <p:cNvSpPr/>
          <p:nvPr/>
        </p:nvSpPr>
        <p:spPr>
          <a:xfrm>
            <a:off x="7596475" y="3738126"/>
            <a:ext cx="567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7" name="Shape 87"/>
          <p:cNvSpPr/>
          <p:nvPr/>
        </p:nvSpPr>
        <p:spPr>
          <a:xfrm>
            <a:off x="8161175" y="4054225"/>
            <a:ext cx="984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8" name="Shape 88"/>
          <p:cNvSpPr/>
          <p:nvPr/>
        </p:nvSpPr>
        <p:spPr>
          <a:xfrm>
            <a:off x="9145175" y="4388376"/>
            <a:ext cx="8265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9" name="Shape 89"/>
          <p:cNvSpPr/>
          <p:nvPr/>
        </p:nvSpPr>
        <p:spPr>
          <a:xfrm>
            <a:off x="9971675" y="4705975"/>
            <a:ext cx="4752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0" name="Shape 90"/>
          <p:cNvSpPr/>
          <p:nvPr/>
        </p:nvSpPr>
        <p:spPr>
          <a:xfrm>
            <a:off x="8392333" y="1802482"/>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Shape 91"/>
          <p:cNvSpPr txBox="1"/>
          <p:nvPr/>
        </p:nvSpPr>
        <p:spPr>
          <a:xfrm>
            <a:off x="8250287" y="1891735"/>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b="0" i="0" u="none" strike="noStrike" cap="none">
                <a:solidFill>
                  <a:schemeClr val="dk1"/>
                </a:solidFill>
                <a:latin typeface="Calibri"/>
                <a:ea typeface="Calibri"/>
                <a:cs typeface="Calibri"/>
                <a:sym typeface="Calibri"/>
              </a:rPr>
              <a:t>SOLT提出</a:t>
            </a:r>
            <a:endParaRPr sz="1000">
              <a:solidFill>
                <a:schemeClr val="dk1"/>
              </a:solidFill>
              <a:latin typeface="Calibri"/>
              <a:ea typeface="Calibri"/>
              <a:cs typeface="Calibri"/>
              <a:sym typeface="Calibri"/>
            </a:endParaRPr>
          </a:p>
        </p:txBody>
      </p:sp>
      <p:sp>
        <p:nvSpPr>
          <p:cNvPr id="92" name="Shape 92"/>
          <p:cNvSpPr/>
          <p:nvPr/>
        </p:nvSpPr>
        <p:spPr>
          <a:xfrm>
            <a:off x="10319284" y="1802477"/>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Shape 93"/>
          <p:cNvSpPr txBox="1"/>
          <p:nvPr/>
        </p:nvSpPr>
        <p:spPr>
          <a:xfrm>
            <a:off x="10175981" y="1903644"/>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a:solidFill>
                  <a:schemeClr val="dk1"/>
                </a:solidFill>
                <a:latin typeface="Calibri"/>
                <a:ea typeface="Calibri"/>
                <a:cs typeface="Calibri"/>
                <a:sym typeface="Calibri"/>
              </a:rPr>
              <a:t>リリース</a:t>
            </a:r>
            <a:endParaRPr sz="1000">
              <a:solidFill>
                <a:schemeClr val="dk1"/>
              </a:solidFill>
              <a:latin typeface="Calibri"/>
              <a:ea typeface="Calibri"/>
              <a:cs typeface="Calibri"/>
              <a:sym typeface="Calibri"/>
            </a:endParaRPr>
          </a:p>
        </p:txBody>
      </p:sp>
      <p:sp>
        <p:nvSpPr>
          <p:cNvPr id="94" name="Shape 94"/>
          <p:cNvSpPr txBox="1">
            <a:spLocks noGrp="1"/>
          </p:cNvSpPr>
          <p:nvPr>
            <p:ph type="body" idx="1"/>
          </p:nvPr>
        </p:nvSpPr>
        <p:spPr>
          <a:xfrm>
            <a:off x="838200" y="5105060"/>
            <a:ext cx="10515600" cy="12120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startAt="2"/>
            </a:pPr>
            <a:r>
              <a:rPr lang="ja-JP" dirty="0" smtClean="0">
                <a:latin typeface="+mn-ea"/>
                <a:ea typeface="+mn-ea"/>
              </a:rPr>
              <a:t>備考</a:t>
            </a:r>
            <a:endParaRPr lang="en-US" altLang="ja-JP" sz="1400" dirty="0" smtClean="0">
              <a:latin typeface="+mn-ea"/>
              <a:ea typeface="+mn-ea"/>
            </a:endParaRPr>
          </a:p>
          <a:p>
            <a:pPr marL="457200" marR="0" lvl="0" indent="-317500" algn="l" rtl="0">
              <a:lnSpc>
                <a:spcPct val="90000"/>
              </a:lnSpc>
              <a:spcBef>
                <a:spcPts val="0"/>
              </a:spcBef>
              <a:spcAft>
                <a:spcPts val="0"/>
              </a:spcAft>
              <a:buSzPts val="1400"/>
              <a:buFont typeface="Arial" panose="020B0604020202020204" pitchFamily="34" charset="0"/>
              <a:buChar char="•"/>
            </a:pPr>
            <a:r>
              <a:rPr lang="ja-JP" sz="1400" dirty="0" smtClean="0">
                <a:latin typeface="+mn-ea"/>
                <a:ea typeface="+mn-ea"/>
              </a:rPr>
              <a:t>上記</a:t>
            </a:r>
            <a:r>
              <a:rPr lang="ja-JP" sz="1400" dirty="0">
                <a:latin typeface="+mn-ea"/>
                <a:ea typeface="+mn-ea"/>
              </a:rPr>
              <a:t>マスタスケジュールは要件定義までを確定とし、それ以後のスケジュールは要件定義フェーズで確定した開発規模を基に修正する</a:t>
            </a:r>
            <a:r>
              <a:rPr lang="ja-JP" sz="1400" dirty="0" smtClean="0">
                <a:latin typeface="+mn-ea"/>
                <a:ea typeface="+mn-ea"/>
              </a:rPr>
              <a:t>。</a:t>
            </a:r>
            <a:endParaRPr lang="en-US" altLang="ja-JP" sz="1400" dirty="0">
              <a:latin typeface="+mn-ea"/>
              <a:ea typeface="+mn-ea"/>
            </a:endParaRPr>
          </a:p>
          <a:p>
            <a:pPr marL="457200" marR="0" lvl="0" indent="-317500" algn="l" rtl="0">
              <a:lnSpc>
                <a:spcPct val="90000"/>
              </a:lnSpc>
              <a:spcBef>
                <a:spcPts val="0"/>
              </a:spcBef>
              <a:spcAft>
                <a:spcPts val="0"/>
              </a:spcAft>
              <a:buSzPts val="1400"/>
              <a:buFont typeface="Arial" panose="020B0604020202020204" pitchFamily="34" charset="0"/>
              <a:buChar char="•"/>
            </a:pPr>
            <a:r>
              <a:rPr lang="en-US" altLang="ja-JP" sz="1400" dirty="0">
                <a:latin typeface="+mn-ea"/>
                <a:ea typeface="+mn-ea"/>
              </a:rPr>
              <a:t>1</a:t>
            </a:r>
            <a:r>
              <a:rPr lang="ja-JP" altLang="en-US" sz="1400" dirty="0" smtClean="0">
                <a:latin typeface="+mn-ea"/>
                <a:ea typeface="+mn-ea"/>
              </a:rPr>
              <a:t>人あたり</a:t>
            </a:r>
            <a:r>
              <a:rPr lang="en-US" altLang="ja-JP" sz="1400" dirty="0" smtClean="0">
                <a:latin typeface="+mn-ea"/>
                <a:ea typeface="+mn-ea"/>
              </a:rPr>
              <a:t>7</a:t>
            </a:r>
            <a:r>
              <a:rPr lang="ja-JP" altLang="en-US" sz="1400" dirty="0" smtClean="0">
                <a:latin typeface="+mn-ea"/>
                <a:ea typeface="+mn-ea"/>
              </a:rPr>
              <a:t>時間</a:t>
            </a:r>
            <a:r>
              <a:rPr lang="en-US" altLang="ja-JP" sz="1400" dirty="0" smtClean="0">
                <a:latin typeface="+mn-ea"/>
                <a:ea typeface="+mn-ea"/>
              </a:rPr>
              <a:t>/</a:t>
            </a:r>
            <a:r>
              <a:rPr lang="ja-JP" altLang="en-US" sz="1400" dirty="0" smtClean="0">
                <a:latin typeface="+mn-ea"/>
                <a:ea typeface="+mn-ea"/>
              </a:rPr>
              <a:t>週の稼働として工数の計算を行う。</a:t>
            </a: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a:p>
            <a:pPr marL="0" marR="0" lvl="0" indent="0" algn="l" rtl="0">
              <a:lnSpc>
                <a:spcPct val="90000"/>
              </a:lnSpc>
              <a:spcBef>
                <a:spcPts val="1000"/>
              </a:spcBef>
              <a:spcAft>
                <a:spcPts val="0"/>
              </a:spcAft>
              <a:buNone/>
            </a:pPr>
            <a:endParaRPr dirty="0">
              <a:latin typeface="+mn-ea"/>
              <a:ea typeface="+mn-ea"/>
            </a:endParaRPr>
          </a:p>
        </p:txBody>
      </p:sp>
      <p:sp>
        <p:nvSpPr>
          <p:cNvPr id="95" name="Shape 95"/>
          <p:cNvSpPr/>
          <p:nvPr/>
        </p:nvSpPr>
        <p:spPr>
          <a:xfrm>
            <a:off x="2804225" y="2102650"/>
            <a:ext cx="3978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6" name="Shape 96"/>
          <p:cNvSpPr/>
          <p:nvPr/>
        </p:nvSpPr>
        <p:spPr>
          <a:xfrm>
            <a:off x="4199400" y="2750175"/>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en-US" altLang="ja-JP" sz="2400" b="0" i="0" u="none" strike="noStrike" cap="none" dirty="0" smtClean="0">
                <a:solidFill>
                  <a:schemeClr val="dk1"/>
                </a:solidFill>
                <a:latin typeface="+mn-ea"/>
                <a:ea typeface="+mn-ea"/>
                <a:cs typeface="Calibri"/>
                <a:sym typeface="Calibri"/>
              </a:rPr>
              <a:t>4. </a:t>
            </a:r>
            <a:r>
              <a:rPr lang="ja-JP" sz="2400" b="0" i="0" u="none" strike="noStrike" cap="none" dirty="0" smtClean="0">
                <a:solidFill>
                  <a:schemeClr val="dk1"/>
                </a:solidFill>
                <a:latin typeface="+mn-ea"/>
                <a:ea typeface="+mn-ea"/>
                <a:cs typeface="Calibri"/>
                <a:sym typeface="Calibri"/>
              </a:rPr>
              <a:t> </a:t>
            </a:r>
            <a:r>
              <a:rPr lang="ja-JP" sz="2400" b="0" i="0" u="none" strike="noStrike" cap="none" dirty="0">
                <a:solidFill>
                  <a:schemeClr val="dk1"/>
                </a:solidFill>
                <a:latin typeface="+mn-ea"/>
                <a:ea typeface="+mn-ea"/>
                <a:cs typeface="Calibri"/>
                <a:sym typeface="Calibri"/>
              </a:rPr>
              <a:t>開発環境</a:t>
            </a:r>
            <a:endParaRPr sz="2400" b="0" i="0" u="none" strike="noStrike" cap="none" dirty="0">
              <a:solidFill>
                <a:schemeClr val="dk1"/>
              </a:solidFill>
              <a:latin typeface="+mn-ea"/>
              <a:ea typeface="+mn-ea"/>
              <a:cs typeface="Calibri"/>
              <a:sym typeface="Calibri"/>
            </a:endParaRPr>
          </a:p>
        </p:txBody>
      </p:sp>
      <p:sp>
        <p:nvSpPr>
          <p:cNvPr id="131" name="Shape 13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387350" marR="0" lvl="0" indent="-285750" algn="l" rtl="0">
              <a:lnSpc>
                <a:spcPct val="90000"/>
              </a:lnSpc>
              <a:spcBef>
                <a:spcPts val="0"/>
              </a:spcBef>
              <a:spcAft>
                <a:spcPts val="0"/>
              </a:spcAft>
              <a:buClr>
                <a:schemeClr val="dk1"/>
              </a:buClr>
              <a:buSzPts val="1600"/>
              <a:buFont typeface="Arial" panose="020B0604020202020204" pitchFamily="34" charset="0"/>
              <a:buChar char="•"/>
            </a:pPr>
            <a:r>
              <a:rPr lang="ja-JP" altLang="en-US" dirty="0">
                <a:latin typeface="+mn-ea"/>
                <a:ea typeface="+mn-ea"/>
              </a:rPr>
              <a:t>開発</a:t>
            </a:r>
            <a:r>
              <a:rPr lang="ja-JP" altLang="en-US" dirty="0" smtClean="0">
                <a:latin typeface="+mn-ea"/>
                <a:ea typeface="+mn-ea"/>
              </a:rPr>
              <a:t>の環境は以下の通り。</a:t>
            </a:r>
            <a:endParaRPr sz="1600" b="0" i="0" u="none" strike="noStrike" cap="none" dirty="0">
              <a:solidFill>
                <a:schemeClr val="dk1"/>
              </a:solidFill>
              <a:latin typeface="+mn-ea"/>
              <a:ea typeface="+mn-ea"/>
              <a:cs typeface="Calibri"/>
              <a:sym typeface="Calibri"/>
            </a:endParaRPr>
          </a:p>
        </p:txBody>
      </p:sp>
      <p:sp>
        <p:nvSpPr>
          <p:cNvPr id="132" name="Shape 1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33" name="Shape 1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6</a:t>
            </a:fld>
            <a:endParaRPr sz="1200">
              <a:solidFill>
                <a:srgbClr val="888888"/>
              </a:solidFill>
              <a:latin typeface="Calibri"/>
              <a:ea typeface="Calibri"/>
              <a:cs typeface="Calibri"/>
              <a:sym typeface="Calibri"/>
            </a:endParaRPr>
          </a:p>
        </p:txBody>
      </p:sp>
      <p:graphicFrame>
        <p:nvGraphicFramePr>
          <p:cNvPr id="2" name="表 1"/>
          <p:cNvGraphicFramePr>
            <a:graphicFrameLocks noGrp="1"/>
          </p:cNvGraphicFramePr>
          <p:nvPr>
            <p:extLst>
              <p:ext uri="{D42A27DB-BD31-4B8C-83A1-F6EECF244321}">
                <p14:modId xmlns:p14="http://schemas.microsoft.com/office/powerpoint/2010/main" val="349137660"/>
              </p:ext>
            </p:extLst>
          </p:nvPr>
        </p:nvGraphicFramePr>
        <p:xfrm>
          <a:off x="838200" y="1837270"/>
          <a:ext cx="8128000" cy="1854200"/>
        </p:xfrm>
        <a:graphic>
          <a:graphicData uri="http://schemas.openxmlformats.org/drawingml/2006/table">
            <a:tbl>
              <a:tblPr firstRow="1" bandRow="1">
                <a:tableStyleId>{739FE1B7-A41B-4346-9539-CB7C2A2775EA}</a:tableStyleId>
              </a:tblPr>
              <a:tblGrid>
                <a:gridCol w="390236">
                  <a:extLst>
                    <a:ext uri="{9D8B030D-6E8A-4147-A177-3AD203B41FA5}">
                      <a16:colId xmlns:a16="http://schemas.microsoft.com/office/drawing/2014/main" val="434140870"/>
                    </a:ext>
                  </a:extLst>
                </a:gridCol>
                <a:gridCol w="3868882">
                  <a:extLst>
                    <a:ext uri="{9D8B030D-6E8A-4147-A177-3AD203B41FA5}">
                      <a16:colId xmlns:a16="http://schemas.microsoft.com/office/drawing/2014/main" val="1442640410"/>
                    </a:ext>
                  </a:extLst>
                </a:gridCol>
                <a:gridCol w="3868882">
                  <a:extLst>
                    <a:ext uri="{9D8B030D-6E8A-4147-A177-3AD203B41FA5}">
                      <a16:colId xmlns:a16="http://schemas.microsoft.com/office/drawing/2014/main" val="2879146911"/>
                    </a:ext>
                  </a:extLst>
                </a:gridCol>
              </a:tblGrid>
              <a:tr h="370840">
                <a:tc>
                  <a:txBody>
                    <a:bodyPr/>
                    <a:lstStyle/>
                    <a:p>
                      <a:r>
                        <a:rPr kumimoji="1" lang="en-US" altLang="ja-JP" dirty="0" smtClean="0"/>
                        <a:t>#</a:t>
                      </a:r>
                      <a:endParaRPr kumimoji="1" lang="ja-JP" altLang="en-US" dirty="0"/>
                    </a:p>
                  </a:txBody>
                  <a:tcPr/>
                </a:tc>
                <a:tc>
                  <a:txBody>
                    <a:bodyPr/>
                    <a:lstStyle/>
                    <a:p>
                      <a:r>
                        <a:rPr kumimoji="1" lang="ja-JP" altLang="en-US" dirty="0" smtClean="0"/>
                        <a:t>区分</a:t>
                      </a:r>
                      <a:endParaRPr kumimoji="1" lang="ja-JP" altLang="en-US" dirty="0"/>
                    </a:p>
                  </a:txBody>
                  <a:tcPr/>
                </a:tc>
                <a:tc>
                  <a:txBody>
                    <a:bodyPr/>
                    <a:lstStyle/>
                    <a:p>
                      <a:r>
                        <a:rPr kumimoji="1" lang="ja-JP" altLang="en-US" dirty="0" smtClean="0"/>
                        <a:t>環境</a:t>
                      </a:r>
                      <a:endParaRPr kumimoji="1" lang="ja-JP" altLang="en-US" dirty="0"/>
                    </a:p>
                  </a:txBody>
                  <a:tcPr/>
                </a:tc>
                <a:extLst>
                  <a:ext uri="{0D108BD9-81ED-4DB2-BD59-A6C34878D82A}">
                    <a16:rowId xmlns:a16="http://schemas.microsoft.com/office/drawing/2014/main" val="3937514416"/>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OS</a:t>
                      </a:r>
                      <a:endParaRPr kumimoji="1" lang="ja-JP" altLang="en-US" dirty="0"/>
                    </a:p>
                  </a:txBody>
                  <a:tcPr/>
                </a:tc>
                <a:tc>
                  <a:txBody>
                    <a:bodyPr/>
                    <a:lstStyle/>
                    <a:p>
                      <a:r>
                        <a:rPr kumimoji="1" lang="en-US" altLang="ja-JP" dirty="0" err="1" smtClean="0"/>
                        <a:t>macOS</a:t>
                      </a:r>
                      <a:r>
                        <a:rPr kumimoji="1" lang="en-US" altLang="ja-JP" baseline="0" dirty="0" smtClean="0"/>
                        <a:t> </a:t>
                      </a:r>
                      <a:r>
                        <a:rPr kumimoji="1" lang="ja-JP" altLang="en-US" baseline="0" dirty="0" smtClean="0"/>
                        <a:t>●●</a:t>
                      </a:r>
                      <a:r>
                        <a:rPr kumimoji="1" lang="en-US" altLang="ja-JP" baseline="0" dirty="0" smtClean="0"/>
                        <a:t>, Windows </a:t>
                      </a:r>
                      <a:r>
                        <a:rPr kumimoji="1" lang="ja-JP" altLang="en-US" baseline="0" dirty="0" smtClean="0"/>
                        <a:t>●●</a:t>
                      </a:r>
                      <a:endParaRPr kumimoji="1" lang="ja-JP" altLang="en-US" dirty="0"/>
                    </a:p>
                  </a:txBody>
                  <a:tcPr/>
                </a:tc>
                <a:extLst>
                  <a:ext uri="{0D108BD9-81ED-4DB2-BD59-A6C34878D82A}">
                    <a16:rowId xmlns:a16="http://schemas.microsoft.com/office/drawing/2014/main" val="2512498951"/>
                  </a:ext>
                </a:extLst>
              </a:tr>
              <a:tr h="370840">
                <a:tc>
                  <a:txBody>
                    <a:bodyPr/>
                    <a:lstStyle/>
                    <a:p>
                      <a:r>
                        <a:rPr kumimoji="1" lang="en-US" altLang="ja-JP" dirty="0" smtClean="0"/>
                        <a:t>2</a:t>
                      </a:r>
                      <a:endParaRPr kumimoji="1" lang="ja-JP" altLang="en-US" dirty="0"/>
                    </a:p>
                  </a:txBody>
                  <a:tcPr/>
                </a:tc>
                <a:tc>
                  <a:txBody>
                    <a:bodyPr/>
                    <a:lstStyle/>
                    <a:p>
                      <a:r>
                        <a:rPr kumimoji="1" lang="ja-JP" altLang="en-US" dirty="0" smtClean="0"/>
                        <a:t>開発言語</a:t>
                      </a:r>
                      <a:endParaRPr kumimoji="1" lang="ja-JP" altLang="en-US" dirty="0"/>
                    </a:p>
                  </a:txBody>
                  <a:tcPr/>
                </a:tc>
                <a:tc>
                  <a:txBody>
                    <a:bodyPr/>
                    <a:lstStyle/>
                    <a:p>
                      <a:r>
                        <a:rPr kumimoji="1" lang="en-US" altLang="ja-JP" dirty="0" err="1" smtClean="0"/>
                        <a:t>Jave</a:t>
                      </a:r>
                      <a:r>
                        <a:rPr kumimoji="1" lang="en-US" altLang="ja-JP" dirty="0" smtClean="0"/>
                        <a:t> SE8, Java Script, HTML, CSS</a:t>
                      </a:r>
                    </a:p>
                  </a:txBody>
                  <a:tcPr/>
                </a:tc>
                <a:extLst>
                  <a:ext uri="{0D108BD9-81ED-4DB2-BD59-A6C34878D82A}">
                    <a16:rowId xmlns:a16="http://schemas.microsoft.com/office/drawing/2014/main" val="55744621"/>
                  </a:ext>
                </a:extLst>
              </a:tr>
              <a:tr h="370840">
                <a:tc>
                  <a:txBody>
                    <a:bodyPr/>
                    <a:lstStyle/>
                    <a:p>
                      <a:r>
                        <a:rPr kumimoji="1" lang="en-US" altLang="ja-JP" dirty="0" smtClean="0"/>
                        <a:t>3</a:t>
                      </a:r>
                      <a:endParaRPr kumimoji="1" lang="ja-JP" altLang="en-US" dirty="0"/>
                    </a:p>
                  </a:txBody>
                  <a:tcPr/>
                </a:tc>
                <a:tc>
                  <a:txBody>
                    <a:bodyPr/>
                    <a:lstStyle/>
                    <a:p>
                      <a:r>
                        <a:rPr kumimoji="1" lang="ja-JP" altLang="en-US" dirty="0" smtClean="0"/>
                        <a:t>フレームワーク</a:t>
                      </a:r>
                      <a:endParaRPr kumimoji="1" lang="ja-JP" altLang="en-US" dirty="0"/>
                    </a:p>
                  </a:txBody>
                  <a:tcPr/>
                </a:tc>
                <a:tc>
                  <a:txBody>
                    <a:bodyPr/>
                    <a:lstStyle/>
                    <a:p>
                      <a:r>
                        <a:rPr kumimoji="1" lang="en-US" altLang="ja-JP" dirty="0" smtClean="0"/>
                        <a:t>Spring Boot</a:t>
                      </a:r>
                      <a:endParaRPr kumimoji="1" lang="ja-JP" altLang="en-US" dirty="0"/>
                    </a:p>
                  </a:txBody>
                  <a:tcPr/>
                </a:tc>
                <a:extLst>
                  <a:ext uri="{0D108BD9-81ED-4DB2-BD59-A6C34878D82A}">
                    <a16:rowId xmlns:a16="http://schemas.microsoft.com/office/drawing/2014/main" val="2233865599"/>
                  </a:ext>
                </a:extLst>
              </a:tr>
              <a:tr h="370840">
                <a:tc>
                  <a:txBody>
                    <a:bodyPr/>
                    <a:lstStyle/>
                    <a:p>
                      <a:r>
                        <a:rPr kumimoji="1" lang="en-US" altLang="ja-JP" dirty="0" smtClean="0"/>
                        <a:t>4</a:t>
                      </a:r>
                      <a:endParaRPr kumimoji="1" lang="ja-JP" altLang="en-US" dirty="0"/>
                    </a:p>
                  </a:txBody>
                  <a:tcPr/>
                </a:tc>
                <a:tc>
                  <a:txBody>
                    <a:bodyPr/>
                    <a:lstStyle/>
                    <a:p>
                      <a:r>
                        <a:rPr kumimoji="1" lang="en-US" altLang="ja-JP" dirty="0" smtClean="0"/>
                        <a:t>DBMS</a:t>
                      </a:r>
                      <a:endParaRPr kumimoji="1" lang="ja-JP" altLang="en-US" dirty="0"/>
                    </a:p>
                  </a:txBody>
                  <a:tcPr/>
                </a:tc>
                <a:tc>
                  <a:txBody>
                    <a:bodyPr/>
                    <a:lstStyle/>
                    <a:p>
                      <a:r>
                        <a:rPr kumimoji="1" lang="en-US" altLang="ja-JP" dirty="0" smtClean="0"/>
                        <a:t>TBD</a:t>
                      </a:r>
                      <a:endParaRPr kumimoji="1" lang="ja-JP" altLang="en-US" dirty="0"/>
                    </a:p>
                  </a:txBody>
                  <a:tcPr/>
                </a:tc>
                <a:extLst>
                  <a:ext uri="{0D108BD9-81ED-4DB2-BD59-A6C34878D82A}">
                    <a16:rowId xmlns:a16="http://schemas.microsoft.com/office/drawing/2014/main" val="20040017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en-US" altLang="ja-JP" dirty="0" smtClean="0">
                <a:latin typeface="+mn-ea"/>
                <a:ea typeface="+mn-ea"/>
              </a:rPr>
              <a:t>5.</a:t>
            </a:r>
            <a:r>
              <a:rPr lang="ja-JP" sz="2400" b="0" i="0" u="none" strike="noStrike" cap="none" dirty="0" smtClean="0">
                <a:solidFill>
                  <a:schemeClr val="dk1"/>
                </a:solidFill>
                <a:latin typeface="+mn-ea"/>
                <a:ea typeface="+mn-ea"/>
                <a:cs typeface="Calibri"/>
                <a:sym typeface="Calibri"/>
              </a:rPr>
              <a:t> </a:t>
            </a:r>
            <a:r>
              <a:rPr lang="ja-JP" sz="2400" b="0" i="0" u="none" strike="noStrike" cap="none" dirty="0">
                <a:solidFill>
                  <a:schemeClr val="dk1"/>
                </a:solidFill>
                <a:latin typeface="+mn-ea"/>
                <a:ea typeface="+mn-ea"/>
                <a:cs typeface="Calibri"/>
                <a:sym typeface="Calibri"/>
              </a:rPr>
              <a:t>プロジェクト運用方針</a:t>
            </a:r>
            <a:endParaRPr sz="2400" b="0" i="0" u="none" strike="noStrike" cap="none" dirty="0">
              <a:solidFill>
                <a:schemeClr val="dk1"/>
              </a:solidFill>
              <a:latin typeface="+mn-ea"/>
              <a:ea typeface="+mn-ea"/>
              <a:cs typeface="Calibri"/>
              <a:sym typeface="Calibri"/>
            </a:endParaRPr>
          </a:p>
        </p:txBody>
      </p:sp>
      <p:sp>
        <p:nvSpPr>
          <p:cNvPr id="139" name="Shape 139"/>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課題管理方針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altLang="en-US" dirty="0" smtClean="0">
                <a:latin typeface="+mn-ea"/>
                <a:ea typeface="+mn-ea"/>
              </a:rPr>
              <a:t>課題管理</a:t>
            </a:r>
            <a:r>
              <a:rPr lang="ja-JP" altLang="en-US" dirty="0" smtClean="0">
                <a:latin typeface="+mn-ea"/>
                <a:ea typeface="+mn-ea"/>
              </a:rPr>
              <a:t>は</a:t>
            </a:r>
            <a:r>
              <a:rPr lang="en-US" altLang="ja-JP" dirty="0" err="1" smtClean="0">
                <a:latin typeface="+mn-ea"/>
                <a:ea typeface="+mn-ea"/>
              </a:rPr>
              <a:t>Github</a:t>
            </a:r>
            <a:r>
              <a:rPr lang="ja-JP" altLang="en-US" dirty="0" smtClean="0">
                <a:latin typeface="+mn-ea"/>
                <a:ea typeface="+mn-ea"/>
              </a:rPr>
              <a:t>の</a:t>
            </a:r>
            <a:r>
              <a:rPr lang="en-US" altLang="ja-JP" dirty="0" smtClean="0">
                <a:latin typeface="+mn-ea"/>
                <a:ea typeface="+mn-ea"/>
              </a:rPr>
              <a:t>Project tab</a:t>
            </a:r>
            <a:r>
              <a:rPr lang="ja-JP" altLang="en-US" dirty="0" smtClean="0">
                <a:latin typeface="+mn-ea"/>
                <a:ea typeface="+mn-ea"/>
              </a:rPr>
              <a:t>において行う。</a:t>
            </a:r>
            <a:endParaRPr lang="en-US" altLang="ja-JP" dirty="0" smtClean="0">
              <a:latin typeface="+mn-ea"/>
              <a:ea typeface="+mn-ea"/>
            </a:endParaRPr>
          </a:p>
          <a:p>
            <a:pPr marL="1143000" lvl="2" indent="-228600"/>
            <a:r>
              <a:rPr lang="en-US" altLang="ja-JP" dirty="0" smtClean="0">
                <a:latin typeface="+mn-ea"/>
                <a:ea typeface="+mn-ea"/>
              </a:rPr>
              <a:t>Project Tab</a:t>
            </a:r>
            <a:r>
              <a:rPr lang="ja-JP" altLang="en-US" dirty="0" err="1" smtClean="0">
                <a:latin typeface="+mn-ea"/>
                <a:ea typeface="+mn-ea"/>
              </a:rPr>
              <a:t>にて</a:t>
            </a:r>
            <a:r>
              <a:rPr lang="en-US" altLang="ja-JP" dirty="0" smtClean="0">
                <a:latin typeface="+mn-ea"/>
                <a:ea typeface="+mn-ea"/>
              </a:rPr>
              <a:t>To Do</a:t>
            </a:r>
            <a:r>
              <a:rPr lang="ja-JP" altLang="en-US" dirty="0" smtClean="0">
                <a:latin typeface="+mn-ea"/>
                <a:ea typeface="+mn-ea"/>
              </a:rPr>
              <a:t>登録したものを定期的に確認し、期限の設定及び、</a:t>
            </a:r>
            <a:r>
              <a:rPr lang="en-US" altLang="ja-JP" dirty="0" smtClean="0">
                <a:latin typeface="+mn-ea"/>
                <a:ea typeface="+mn-ea"/>
              </a:rPr>
              <a:t>Convert to issue</a:t>
            </a:r>
            <a:r>
              <a:rPr lang="ja-JP" altLang="en-US" dirty="0" smtClean="0">
                <a:latin typeface="+mn-ea"/>
                <a:ea typeface="+mn-ea"/>
              </a:rPr>
              <a:t>の作業の中で「課題」のラベリングを行う。</a:t>
            </a:r>
            <a:endParaRPr lang="en-US" altLang="ja-JP" dirty="0" smtClean="0">
              <a:latin typeface="+mn-ea"/>
              <a:ea typeface="+mn-ea"/>
            </a:endParaRPr>
          </a:p>
          <a:p>
            <a:pPr marL="457200" marR="0" lvl="1" indent="0" algn="l" rtl="0">
              <a:lnSpc>
                <a:spcPct val="90000"/>
              </a:lnSpc>
              <a:spcBef>
                <a:spcPts val="500"/>
              </a:spcBef>
              <a:spcAft>
                <a:spcPts val="0"/>
              </a:spcAft>
              <a:buClr>
                <a:schemeClr val="dk1"/>
              </a:buClr>
              <a:buSzPts val="1400"/>
              <a:buNone/>
            </a:pPr>
            <a:endParaRPr sz="16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リスクマネジメント方針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プロジェクトの規模、性質を踏まえ特にリスクマネジメントは行わない。</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大きなリスクとなり得る事象は課題管理の対象として扱う。</a:t>
            </a:r>
            <a:endParaRPr sz="1400" b="0" i="0" u="none" strike="noStrike" cap="none" dirty="0">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変更管理方針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スコープの変更など大きな変更はプロジェクトメンバー2名による変更管理会議を経て両名の同意の基に行う。</a:t>
            </a:r>
            <a:endParaRPr sz="1400" b="0" i="0" u="none" strike="noStrike" cap="none" dirty="0">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dirty="0">
                <a:solidFill>
                  <a:schemeClr val="dk1"/>
                </a:solidFill>
                <a:latin typeface="+mn-ea"/>
                <a:ea typeface="+mn-ea"/>
                <a:cs typeface="Calibri"/>
                <a:sym typeface="Calibri"/>
              </a:rPr>
              <a:t>品質管理方針</a:t>
            </a:r>
            <a:endParaRPr sz="1600" b="0" i="0" u="none" strike="noStrike" cap="none" dirty="0">
              <a:solidFill>
                <a:schemeClr val="dk1"/>
              </a:solidFill>
              <a:latin typeface="+mn-ea"/>
              <a:ea typeface="+mn-ea"/>
              <a:cs typeface="Calibri"/>
              <a:sym typeface="Calibri"/>
            </a:endParaRPr>
          </a:p>
          <a:p>
            <a:pPr marL="831850" marR="0" lvl="1" indent="-285750" algn="l" rtl="0">
              <a:lnSpc>
                <a:spcPct val="90000"/>
              </a:lnSpc>
              <a:spcBef>
                <a:spcPts val="500"/>
              </a:spcBef>
              <a:spcAft>
                <a:spcPts val="0"/>
              </a:spcAft>
              <a:buClr>
                <a:schemeClr val="dk1"/>
              </a:buClr>
              <a:buSzPts val="1400"/>
              <a:buFont typeface="Arial" panose="020B0604020202020204" pitchFamily="34" charset="0"/>
              <a:buChar char="•"/>
            </a:pPr>
            <a:r>
              <a:rPr lang="ja-JP" altLang="en-US" sz="1400" b="0" i="0" u="none" strike="noStrike" cap="none" dirty="0" smtClean="0">
                <a:solidFill>
                  <a:schemeClr val="dk1"/>
                </a:solidFill>
                <a:latin typeface="+mn-ea"/>
                <a:ea typeface="+mn-ea"/>
                <a:cs typeface="Calibri"/>
                <a:sym typeface="Calibri"/>
              </a:rPr>
              <a:t>品質はプロジェクトメンバー両名の使用に耐えるものとするため、両名の</a:t>
            </a:r>
            <a:r>
              <a:rPr lang="en-US" altLang="ja-JP" sz="1400" b="0" i="0" u="none" strike="noStrike" cap="none" dirty="0" smtClean="0">
                <a:solidFill>
                  <a:schemeClr val="dk1"/>
                </a:solidFill>
                <a:latin typeface="+mn-ea"/>
                <a:ea typeface="+mn-ea"/>
                <a:cs typeface="Calibri"/>
                <a:sym typeface="Calibri"/>
              </a:rPr>
              <a:t>MTG</a:t>
            </a:r>
            <a:r>
              <a:rPr lang="ja-JP" altLang="en-US" sz="1400" b="0" i="0" u="none" strike="noStrike" cap="none" dirty="0" smtClean="0">
                <a:solidFill>
                  <a:schemeClr val="dk1"/>
                </a:solidFill>
                <a:latin typeface="+mn-ea"/>
                <a:ea typeface="+mn-ea"/>
                <a:cs typeface="Calibri"/>
                <a:sym typeface="Calibri"/>
              </a:rPr>
              <a:t>によって品質の判定を行う。</a:t>
            </a:r>
            <a:endParaRPr lang="en-US" altLang="ja-JP" sz="1400" b="0" i="0" u="none" strike="noStrike" cap="none" dirty="0" smtClean="0">
              <a:solidFill>
                <a:schemeClr val="dk1"/>
              </a:solidFill>
              <a:latin typeface="+mn-ea"/>
              <a:ea typeface="+mn-ea"/>
              <a:cs typeface="Calibri"/>
              <a:sym typeface="Calibri"/>
            </a:endParaRPr>
          </a:p>
        </p:txBody>
      </p:sp>
      <p:sp>
        <p:nvSpPr>
          <p:cNvPr id="140" name="Shape 14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1" name="Shape 14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en-US" altLang="ja-JP" dirty="0">
                <a:latin typeface="+mn-ea"/>
                <a:ea typeface="+mn-ea"/>
              </a:rPr>
              <a:t>5</a:t>
            </a:r>
            <a:r>
              <a:rPr lang="ja-JP" sz="2400" b="0" i="0" u="none" strike="noStrike" cap="none" dirty="0" err="1" smtClean="0">
                <a:solidFill>
                  <a:schemeClr val="dk1"/>
                </a:solidFill>
                <a:latin typeface="+mn-ea"/>
                <a:ea typeface="+mn-ea"/>
                <a:cs typeface="Calibri"/>
                <a:sym typeface="Calibri"/>
              </a:rPr>
              <a:t>.</a:t>
            </a:r>
            <a:r>
              <a:rPr lang="ja-JP" sz="2400" b="0" i="0" u="none" strike="noStrike" cap="none" dirty="0" smtClean="0">
                <a:solidFill>
                  <a:schemeClr val="dk1"/>
                </a:solidFill>
                <a:latin typeface="+mn-ea"/>
                <a:ea typeface="+mn-ea"/>
                <a:cs typeface="Calibri"/>
                <a:sym typeface="Calibri"/>
              </a:rPr>
              <a:t> </a:t>
            </a:r>
            <a:r>
              <a:rPr lang="ja-JP" sz="2400" b="0" i="0" u="none" strike="noStrike" cap="none" dirty="0">
                <a:solidFill>
                  <a:schemeClr val="dk1"/>
                </a:solidFill>
                <a:latin typeface="+mn-ea"/>
                <a:ea typeface="+mn-ea"/>
                <a:cs typeface="Calibri"/>
                <a:sym typeface="Calibri"/>
              </a:rPr>
              <a:t>プロジェクト運用方針</a:t>
            </a:r>
            <a:endParaRPr sz="2400" b="0" i="0" u="none" strike="noStrike" cap="none" dirty="0">
              <a:solidFill>
                <a:schemeClr val="dk1"/>
              </a:solidFill>
              <a:latin typeface="+mn-ea"/>
              <a:ea typeface="+mn-ea"/>
              <a:cs typeface="Calibri"/>
              <a:sym typeface="Calibri"/>
            </a:endParaRPr>
          </a:p>
        </p:txBody>
      </p:sp>
      <p:sp>
        <p:nvSpPr>
          <p:cNvPr id="147" name="Shape 147"/>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5"/>
            </a:pPr>
            <a:r>
              <a:rPr lang="ja-JP" sz="1600" b="0" i="0" u="none" strike="noStrike" cap="none" dirty="0">
                <a:solidFill>
                  <a:schemeClr val="dk1"/>
                </a:solidFill>
                <a:latin typeface="+mn-ea"/>
                <a:ea typeface="+mn-ea"/>
                <a:cs typeface="Calibri"/>
                <a:sym typeface="Calibri"/>
              </a:rPr>
              <a:t>コミュニケーション方針</a:t>
            </a:r>
            <a:endParaRPr sz="16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通常のコミュニケーション</a:t>
            </a:r>
            <a:r>
              <a:rPr lang="ja-JP" sz="1400" b="0" i="0" u="none" strike="noStrike" cap="none" dirty="0" smtClean="0">
                <a:solidFill>
                  <a:schemeClr val="dk1"/>
                </a:solidFill>
                <a:latin typeface="+mn-ea"/>
                <a:ea typeface="+mn-ea"/>
                <a:cs typeface="Calibri"/>
                <a:sym typeface="Calibri"/>
              </a:rPr>
              <a:t>は</a:t>
            </a:r>
            <a:r>
              <a:rPr lang="en-US" altLang="ja-JP" dirty="0" smtClean="0">
                <a:latin typeface="+mn-ea"/>
                <a:ea typeface="+mn-ea"/>
              </a:rPr>
              <a:t>Google</a:t>
            </a:r>
            <a:r>
              <a:rPr lang="ja-JP" altLang="en-US" dirty="0" smtClean="0">
                <a:latin typeface="+mn-ea"/>
                <a:ea typeface="+mn-ea"/>
              </a:rPr>
              <a:t>ハングアウト</a:t>
            </a:r>
            <a:r>
              <a:rPr lang="ja-JP" sz="1400" b="0" i="0" u="none" strike="noStrike" cap="none" dirty="0" smtClean="0">
                <a:solidFill>
                  <a:schemeClr val="dk1"/>
                </a:solidFill>
                <a:latin typeface="+mn-ea"/>
                <a:ea typeface="+mn-ea"/>
                <a:cs typeface="Calibri"/>
                <a:sym typeface="Calibri"/>
              </a:rPr>
              <a:t>を</a:t>
            </a:r>
            <a:r>
              <a:rPr lang="ja-JP" sz="1400" b="0" i="0" u="none" strike="noStrike" cap="none" dirty="0">
                <a:solidFill>
                  <a:schemeClr val="dk1"/>
                </a:solidFill>
                <a:latin typeface="+mn-ea"/>
                <a:ea typeface="+mn-ea"/>
                <a:cs typeface="Calibri"/>
                <a:sym typeface="Calibri"/>
              </a:rPr>
              <a:t>用いて行う。　</a:t>
            </a:r>
            <a:endParaRPr sz="1400" b="0" i="0" u="none" strike="noStrike" cap="none" dirty="0">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cs typeface="Calibri"/>
                <a:sym typeface="Calibri"/>
              </a:rPr>
              <a:t>会議体は下記の通り。</a:t>
            </a:r>
            <a:endParaRPr sz="1400" b="0" i="0" u="none" strike="noStrike" cap="none" dirty="0">
              <a:solidFill>
                <a:schemeClr val="dk1"/>
              </a:solidFill>
              <a:latin typeface="+mn-ea"/>
              <a:ea typeface="+mn-ea"/>
              <a:cs typeface="Calibri"/>
              <a:sym typeface="Calibri"/>
            </a:endParaRPr>
          </a:p>
        </p:txBody>
      </p:sp>
      <p:sp>
        <p:nvSpPr>
          <p:cNvPr id="148" name="Shape 148"/>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9" name="Shape 149"/>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graphicFrame>
        <p:nvGraphicFramePr>
          <p:cNvPr id="150" name="Shape 150"/>
          <p:cNvGraphicFramePr/>
          <p:nvPr>
            <p:extLst>
              <p:ext uri="{D42A27DB-BD31-4B8C-83A1-F6EECF244321}">
                <p14:modId xmlns:p14="http://schemas.microsoft.com/office/powerpoint/2010/main" val="2335841233"/>
              </p:ext>
            </p:extLst>
          </p:nvPr>
        </p:nvGraphicFramePr>
        <p:xfrm>
          <a:off x="838200" y="2114514"/>
          <a:ext cx="10515650" cy="1742460"/>
        </p:xfrm>
        <a:graphic>
          <a:graphicData uri="http://schemas.openxmlformats.org/drawingml/2006/table">
            <a:tbl>
              <a:tblPr firstRow="1" bandRow="1">
                <a:noFill/>
                <a:tableStyleId>{739FE1B7-A41B-4346-9539-CB7C2A2775EA}</a:tableStyleId>
              </a:tblPr>
              <a:tblGrid>
                <a:gridCol w="579900">
                  <a:extLst>
                    <a:ext uri="{9D8B030D-6E8A-4147-A177-3AD203B41FA5}">
                      <a16:colId xmlns:a16="http://schemas.microsoft.com/office/drawing/2014/main" val="20000"/>
                    </a:ext>
                  </a:extLst>
                </a:gridCol>
                <a:gridCol w="14839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gridCol w="1483975">
                  <a:extLst>
                    <a:ext uri="{9D8B030D-6E8A-4147-A177-3AD203B41FA5}">
                      <a16:colId xmlns:a16="http://schemas.microsoft.com/office/drawing/2014/main" val="20003"/>
                    </a:ext>
                  </a:extLst>
                </a:gridCol>
                <a:gridCol w="1483975">
                  <a:extLst>
                    <a:ext uri="{9D8B030D-6E8A-4147-A177-3AD203B41FA5}">
                      <a16:colId xmlns:a16="http://schemas.microsoft.com/office/drawing/2014/main" val="20004"/>
                    </a:ext>
                  </a:extLst>
                </a:gridCol>
                <a:gridCol w="39998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ja-JP" sz="1200">
                          <a:latin typeface="+mn-ea"/>
                          <a:ea typeface="+mn-ea"/>
                        </a:rPr>
                        <a:t>#</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会議名</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曜日</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時間</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参加者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目的</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r>
                        <a:rPr lang="ja-JP" sz="1200">
                          <a:latin typeface="+mn-ea"/>
                          <a:ea typeface="+mn-ea"/>
                        </a:rPr>
                        <a:t>1.</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週次進捗MTG</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進捗の確認、課題確認、タスク分配など。</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ja-JP" sz="1200">
                          <a:latin typeface="+mn-ea"/>
                          <a:ea typeface="+mn-ea"/>
                        </a:rPr>
                        <a:t>2.</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Team MTG（SOLT）</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18:00~19:00</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SOLT I Group</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進捗の報告、アドバイスなど。</a:t>
                      </a:r>
                      <a:endParaRPr sz="1200">
                        <a:latin typeface="+mn-ea"/>
                        <a:ea typeface="+mn-ea"/>
                      </a:endParaRPr>
                    </a:p>
                    <a:p>
                      <a:pPr marL="0" marR="0" lvl="0" indent="0" algn="l" rtl="0">
                        <a:spcBef>
                          <a:spcPts val="0"/>
                        </a:spcBef>
                        <a:spcAft>
                          <a:spcPts val="0"/>
                        </a:spcAft>
                        <a:buNone/>
                      </a:pPr>
                      <a:r>
                        <a:rPr lang="ja-JP" sz="1200">
                          <a:latin typeface="+mn-ea"/>
                          <a:ea typeface="+mn-ea"/>
                        </a:rPr>
                        <a:t>2018年5月~2018年10月まで毎月20日に開催。</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ja-JP" sz="1200">
                          <a:latin typeface="+mn-ea"/>
                          <a:ea typeface="+mn-ea"/>
                        </a:rPr>
                        <a:t>3. </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変更管理会議</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変更管理の要件発生時に不定期で開催。</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en-US" altLang="ja-JP" dirty="0">
                <a:latin typeface="+mn-ea"/>
                <a:ea typeface="+mn-ea"/>
              </a:rPr>
              <a:t>5</a:t>
            </a:r>
            <a:r>
              <a:rPr lang="ja-JP" sz="2400" b="0" i="0" u="none" strike="noStrike" cap="none" dirty="0" err="1" smtClean="0">
                <a:solidFill>
                  <a:schemeClr val="dk1"/>
                </a:solidFill>
                <a:latin typeface="+mn-ea"/>
                <a:ea typeface="+mn-ea"/>
                <a:cs typeface="Calibri"/>
                <a:sym typeface="Calibri"/>
              </a:rPr>
              <a:t>.</a:t>
            </a:r>
            <a:r>
              <a:rPr lang="ja-JP" sz="2400" b="0" i="0" u="none" strike="noStrike" cap="none" dirty="0" smtClean="0">
                <a:solidFill>
                  <a:schemeClr val="dk1"/>
                </a:solidFill>
                <a:latin typeface="+mn-ea"/>
                <a:ea typeface="+mn-ea"/>
                <a:cs typeface="Calibri"/>
                <a:sym typeface="Calibri"/>
              </a:rPr>
              <a:t> </a:t>
            </a:r>
            <a:r>
              <a:rPr lang="ja-JP" sz="2400" b="0" i="0" u="none" strike="noStrike" cap="none" dirty="0">
                <a:solidFill>
                  <a:schemeClr val="dk1"/>
                </a:solidFill>
                <a:latin typeface="+mn-ea"/>
                <a:ea typeface="+mn-ea"/>
                <a:cs typeface="Calibri"/>
                <a:sym typeface="Calibri"/>
              </a:rPr>
              <a:t>プロジェクト運用方針	</a:t>
            </a:r>
            <a:endParaRPr sz="2400" b="0" i="0" u="none" strike="noStrike" cap="none" dirty="0">
              <a:solidFill>
                <a:schemeClr val="dk1"/>
              </a:solidFill>
              <a:latin typeface="+mn-ea"/>
              <a:ea typeface="+mn-ea"/>
              <a:cs typeface="Calibri"/>
              <a:sym typeface="Calibri"/>
            </a:endParaRPr>
          </a:p>
        </p:txBody>
      </p:sp>
      <p:sp>
        <p:nvSpPr>
          <p:cNvPr id="156" name="Shape 156"/>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6"/>
            </a:pPr>
            <a:r>
              <a:rPr lang="ja-JP" sz="1600" b="0" i="0" u="none" strike="noStrike" cap="none" dirty="0">
                <a:solidFill>
                  <a:schemeClr val="dk1"/>
                </a:solidFill>
                <a:latin typeface="+mn-ea"/>
                <a:ea typeface="+mn-ea"/>
                <a:sym typeface="Calibri"/>
              </a:rPr>
              <a:t>ドキュメント管理方針</a:t>
            </a:r>
            <a:endParaRPr sz="16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ドキュメント及び、コードはGithubで管理する。</a:t>
            </a: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フォルダ構成は</a:t>
            </a:r>
            <a:r>
              <a:rPr lang="ja-JP" dirty="0">
                <a:latin typeface="+mn-ea"/>
                <a:ea typeface="+mn-ea"/>
              </a:rPr>
              <a:t>下記のようにプロセスごととする。各プロセス以下の階層は自由に設定してよいものとする。</a:t>
            </a: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dirty="0">
                <a:solidFill>
                  <a:schemeClr val="dk1"/>
                </a:solidFill>
                <a:latin typeface="+mn-ea"/>
                <a:ea typeface="+mn-ea"/>
                <a:sym typeface="Calibri"/>
              </a:rPr>
              <a:t>ドキュメント命名規則は下記の通り。</a:t>
            </a:r>
            <a:endParaRPr sz="1400" b="0" i="0" u="none" strike="noStrike" cap="none" dirty="0">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mj-lt"/>
              <a:buAutoNum type="arabicPeriod"/>
            </a:pPr>
            <a:r>
              <a:rPr lang="ja-JP" sz="1400" b="0" i="0" u="none" strike="noStrike" cap="none" dirty="0">
                <a:solidFill>
                  <a:schemeClr val="dk1"/>
                </a:solidFill>
                <a:latin typeface="+mn-ea"/>
                <a:ea typeface="+mn-ea"/>
                <a:sym typeface="Calibri"/>
              </a:rPr>
              <a:t>ドキュメントの内容がわかる名前</a:t>
            </a:r>
            <a:endParaRPr sz="1400" b="0" i="0" u="none" strike="noStrike" cap="none" dirty="0">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mj-lt"/>
              <a:buAutoNum type="arabicPeriod"/>
            </a:pPr>
            <a:r>
              <a:rPr lang="en-US" sz="1400" b="0" i="0" u="none" strike="noStrike" cap="none" dirty="0" smtClean="0">
                <a:solidFill>
                  <a:schemeClr val="dk1"/>
                </a:solidFill>
                <a:latin typeface="+mn-ea"/>
                <a:ea typeface="+mn-ea"/>
                <a:sym typeface="Calibri"/>
              </a:rPr>
              <a:t>ver.</a:t>
            </a:r>
            <a:r>
              <a:rPr lang="ja-JP" altLang="en-US" sz="1400" b="0" i="0" u="none" strike="noStrike" cap="none" dirty="0" smtClean="0">
                <a:solidFill>
                  <a:schemeClr val="dk1"/>
                </a:solidFill>
                <a:latin typeface="+mn-ea"/>
                <a:ea typeface="+mn-ea"/>
                <a:sym typeface="Calibri"/>
              </a:rPr>
              <a:t>管理は行わない。</a:t>
            </a:r>
            <a:endParaRPr sz="1400" b="0" i="0" u="none" strike="noStrike" cap="none" dirty="0">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dirty="0">
              <a:solidFill>
                <a:schemeClr val="dk1"/>
              </a:solidFill>
              <a:latin typeface="+mn-ea"/>
              <a:ea typeface="+mn-ea"/>
              <a:sym typeface="Calibri"/>
            </a:endParaRPr>
          </a:p>
        </p:txBody>
      </p:sp>
      <p:sp>
        <p:nvSpPr>
          <p:cNvPr id="157" name="Shape 157"/>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58" name="Shape 158"/>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pic>
        <p:nvPicPr>
          <p:cNvPr id="166" name="Shape 166"/>
          <p:cNvPicPr preferRelativeResize="0"/>
          <p:nvPr/>
        </p:nvPicPr>
        <p:blipFill>
          <a:blip r:embed="rId3">
            <a:alphaModFix/>
          </a:blip>
          <a:stretch>
            <a:fillRect/>
          </a:stretch>
        </p:blipFill>
        <p:spPr>
          <a:xfrm>
            <a:off x="2046176" y="2102050"/>
            <a:ext cx="1137896" cy="145757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マーキー">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843</Words>
  <Application>Microsoft Office PowerPoint</Application>
  <PresentationFormat>ワイド画面</PresentationFormat>
  <Paragraphs>183</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Noto Sans Symbols</vt:lpstr>
      <vt:lpstr>Arial</vt:lpstr>
      <vt:lpstr>Calibri</vt:lpstr>
      <vt:lpstr>Office テーマ</vt:lpstr>
      <vt:lpstr>プロジェクト計画書</vt:lpstr>
      <vt:lpstr>アジェンダ</vt:lpstr>
      <vt:lpstr>1. プロジェクト概要</vt:lpstr>
      <vt:lpstr>2. プロジェクト要求事項</vt:lpstr>
      <vt:lpstr>3. プロジェクトスケジュール</vt:lpstr>
      <vt:lpstr>4.  開発環境</vt:lpstr>
      <vt:lpstr>5. プロジェクト運用方針</vt:lpstr>
      <vt:lpstr>5. プロジェクト運用方針</vt:lpstr>
      <vt:lpstr>5. プロジェクト運用方針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プロジェクト計画書</dc:title>
  <dc:creator>Kouji Arai</dc:creator>
  <cp:lastModifiedBy>Kouji Arai</cp:lastModifiedBy>
  <cp:revision>11</cp:revision>
  <dcterms:modified xsi:type="dcterms:W3CDTF">2018-05-14T01:23:12Z</dcterms:modified>
</cp:coreProperties>
</file>