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39FE1B7-A41B-4346-9539-CB7C2A2775EA}">
  <a:tblStyle styleId="{739FE1B7-A41B-4346-9539-CB7C2A2775E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2"/>
          </a:solidFill>
        </a:fill>
      </a:tcStyle>
    </a:wholeTbl>
    <a:band1H>
      <a:tcTxStyle/>
      <a:tcStyle>
        <a:tcBdr/>
        <a:fill>
          <a:solidFill>
            <a:srgbClr val="CDD9E4"/>
          </a:solidFill>
        </a:fill>
      </a:tcStyle>
    </a:band1H>
    <a:band2H>
      <a:tcTxStyle/>
      <a:tcStyle>
        <a:tcBdr/>
      </a:tcStyle>
    </a:band2H>
    <a:band1V>
      <a:tcTxStyle/>
      <a:tcStyle>
        <a:tcBdr/>
        <a:fill>
          <a:solidFill>
            <a:srgbClr val="CDD9E4"/>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7693E4A-2323-4DF8-92E0-D4850B61693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37" name="Shape 3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6" name="Shape 13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44" name="Shape 14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53" name="Shape 1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43" name="Shape 4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51" name="Shape 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0" name="Shape 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68" name="Shape 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76" name="Shape 7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99" name="Shape 9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marR="0" lvl="0" algn="ctr"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Shape 16"/>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lstStyle>
            <a:lvl1pPr marR="0" lvl="0" algn="ctr" rtl="0">
              <a:lnSpc>
                <a:spcPct val="90000"/>
              </a:lnSpc>
              <a:spcBef>
                <a:spcPts val="1000"/>
              </a:spcBef>
              <a:spcAft>
                <a:spcPts val="0"/>
              </a:spcAft>
              <a:buClr>
                <a:schemeClr val="dk1"/>
              </a:buClr>
              <a:buSzPts val="2400"/>
              <a:buFont typeface="Noto Sans Symbols"/>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Noto Sans Symbols"/>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Noto Sans Symbols"/>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pic>
        <p:nvPicPr>
          <p:cNvPr id="17" name="Shape 17"/>
          <p:cNvPicPr preferRelativeResize="0"/>
          <p:nvPr/>
        </p:nvPicPr>
        <p:blipFill rotWithShape="1">
          <a:blip r:embed="rId2">
            <a:alphaModFix/>
          </a:blip>
          <a:srcRect l="423" r="397"/>
          <a:stretch/>
        </p:blipFill>
        <p:spPr>
          <a:xfrm>
            <a:off x="2755" y="3540946"/>
            <a:ext cx="12189245" cy="75030"/>
          </a:xfrm>
          <a:prstGeom prst="rect">
            <a:avLst/>
          </a:prstGeom>
          <a:noFill/>
          <a:ln>
            <a:noFill/>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l="80417" r="1148" b="17477"/>
          <a:stretch/>
        </p:blipFill>
        <p:spPr>
          <a:xfrm>
            <a:off x="10763675" y="6405333"/>
            <a:ext cx="1428324" cy="386334"/>
          </a:xfrm>
          <a:prstGeom prst="rect">
            <a:avLst/>
          </a:prstGeom>
          <a:noFill/>
          <a:ln>
            <a:noFill/>
          </a:ln>
        </p:spPr>
      </p:pic>
      <p:sp>
        <p:nvSpPr>
          <p:cNvPr id="20" name="Shape 2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Shape 2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24" name="Shape 24"/>
          <p:cNvPicPr preferRelativeResize="0"/>
          <p:nvPr/>
        </p:nvPicPr>
        <p:blipFill rotWithShape="1">
          <a:blip r:embed="rId3">
            <a:alphaModFix/>
          </a:blip>
          <a:srcRect l="423" r="397"/>
          <a:stretch/>
        </p:blipFill>
        <p:spPr>
          <a:xfrm>
            <a:off x="2755" y="797733"/>
            <a:ext cx="12189245" cy="75030"/>
          </a:xfrm>
          <a:prstGeom prst="rect">
            <a:avLst/>
          </a:prstGeom>
          <a:noFill/>
          <a:ln>
            <a:noFill/>
          </a:ln>
        </p:spPr>
      </p:pic>
      <p:pic>
        <p:nvPicPr>
          <p:cNvPr id="25" name="Shape 25"/>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26"/>
        <p:cNvGrpSpPr/>
        <p:nvPr/>
      </p:nvGrpSpPr>
      <p:grpSpPr>
        <a:xfrm>
          <a:off x="0" y="0"/>
          <a:ext cx="0" cy="0"/>
          <a:chOff x="0" y="0"/>
          <a:chExt cx="0" cy="0"/>
        </a:xfrm>
      </p:grpSpPr>
      <p:sp>
        <p:nvSpPr>
          <p:cNvPr id="27" name="Shape 27"/>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0" name="Shape 30"/>
          <p:cNvPicPr preferRelativeResize="0"/>
          <p:nvPr/>
        </p:nvPicPr>
        <p:blipFill rotWithShape="1">
          <a:blip r:embed="rId2">
            <a:alphaModFix/>
          </a:blip>
          <a:srcRect l="423" r="397"/>
          <a:stretch/>
        </p:blipFill>
        <p:spPr>
          <a:xfrm>
            <a:off x="2755" y="797733"/>
            <a:ext cx="12189245" cy="75030"/>
          </a:xfrm>
          <a:prstGeom prst="rect">
            <a:avLst/>
          </a:prstGeom>
          <a:noFill/>
          <a:ln>
            <a:noFill/>
          </a:ln>
        </p:spPr>
      </p:pic>
      <p:pic>
        <p:nvPicPr>
          <p:cNvPr id="31" name="Shape 31"/>
          <p:cNvPicPr preferRelativeResize="0"/>
          <p:nvPr/>
        </p:nvPicPr>
        <p:blipFill rotWithShape="1">
          <a:blip r:embed="rId3">
            <a:alphaModFix/>
          </a:blip>
          <a:srcRect l="80417" r="1148" b="17477"/>
          <a:stretch/>
        </p:blipFill>
        <p:spPr>
          <a:xfrm>
            <a:off x="10763675" y="6405333"/>
            <a:ext cx="1428324" cy="386334"/>
          </a:xfrm>
          <a:prstGeom prst="rect">
            <a:avLst/>
          </a:prstGeom>
          <a:noFill/>
          <a:ln>
            <a:noFill/>
          </a:ln>
        </p:spPr>
      </p:pic>
      <p:sp>
        <p:nvSpPr>
          <p:cNvPr id="32" name="Shape 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pic>
        <p:nvPicPr>
          <p:cNvPr id="34" name="Shape 34"/>
          <p:cNvPicPr preferRelativeResize="0"/>
          <p:nvPr/>
        </p:nvPicPr>
        <p:blipFill rotWithShape="1">
          <a:blip r:embed="rId4">
            <a:alphaModFix/>
          </a:blip>
          <a:srcRect l="1318" r="19581" b="17477"/>
          <a:stretch/>
        </p:blipFill>
        <p:spPr>
          <a:xfrm>
            <a:off x="1" y="6405333"/>
            <a:ext cx="10763674" cy="3863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166308"/>
            <a:ext cx="10515600" cy="6096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957943"/>
            <a:ext cx="10515600" cy="5219020"/>
          </a:xfrm>
          <a:prstGeom prst="rect">
            <a:avLst/>
          </a:prstGeom>
          <a:noFill/>
          <a:ln>
            <a:noFill/>
          </a:ln>
        </p:spPr>
        <p:txBody>
          <a:bodyPr spcFirstLastPara="1" wrap="square" lIns="91425" tIns="45700" rIns="91425" bIns="45700" anchor="t" anchorCtr="0"/>
          <a:lstStyle>
            <a:lvl1pPr marL="457200" marR="0" lvl="0" indent="-330200" algn="l" rtl="0">
              <a:lnSpc>
                <a:spcPct val="90000"/>
              </a:lnSpc>
              <a:spcBef>
                <a:spcPts val="1000"/>
              </a:spcBef>
              <a:spcAft>
                <a:spcPts val="0"/>
              </a:spcAft>
              <a:buClr>
                <a:schemeClr val="dk1"/>
              </a:buClr>
              <a:buSzPts val="1600"/>
              <a:buFont typeface="Noto Sans Symbols"/>
              <a:buChar char="●"/>
              <a:defRPr sz="1600" b="0" i="0" u="none" strike="noStrike" cap="none">
                <a:solidFill>
                  <a:schemeClr val="dk1"/>
                </a:solidFill>
                <a:latin typeface="Calibri"/>
                <a:ea typeface="Calibri"/>
                <a:cs typeface="Calibri"/>
                <a:sym typeface="Calibri"/>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4800"/>
              <a:buFont typeface="Calibri"/>
              <a:buNone/>
            </a:pPr>
            <a:r>
              <a:rPr lang="ja-JP" sz="4800" b="0" i="0" u="none" strike="noStrike" cap="none" dirty="0">
                <a:solidFill>
                  <a:schemeClr val="dk1"/>
                </a:solidFill>
                <a:latin typeface="+mn-ea"/>
                <a:ea typeface="+mn-ea"/>
                <a:cs typeface="Calibri"/>
                <a:sym typeface="Calibri"/>
              </a:rPr>
              <a:t>プロジェクト計画書</a:t>
            </a:r>
            <a:endParaRPr sz="4800" b="0" i="0" u="none" strike="noStrike" cap="none" dirty="0">
              <a:solidFill>
                <a:schemeClr val="dk1"/>
              </a:solidFill>
              <a:latin typeface="+mn-ea"/>
              <a:ea typeface="+mn-ea"/>
              <a:cs typeface="Calibri"/>
              <a:sym typeface="Calibri"/>
            </a:endParaRPr>
          </a:p>
        </p:txBody>
      </p:sp>
      <p:sp>
        <p:nvSpPr>
          <p:cNvPr id="40" name="Shape 40"/>
          <p:cNvSpPr txBox="1">
            <a:spLocks noGrp="1"/>
          </p:cNvSpPr>
          <p:nvPr>
            <p:ph type="subTitle" idx="1"/>
          </p:nvPr>
        </p:nvSpPr>
        <p:spPr>
          <a:xfrm>
            <a:off x="1524000" y="3661030"/>
            <a:ext cx="9144000" cy="165576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Noto Sans Symbols"/>
              <a:buNone/>
            </a:pPr>
            <a:r>
              <a:rPr lang="ja-JP">
                <a:latin typeface="+mn-ea"/>
                <a:ea typeface="+mn-ea"/>
              </a:rPr>
              <a:t>旅行計画作成・管理アプリ「トラベる」（仮）作成プロジェクト</a:t>
            </a:r>
            <a:endParaRPr sz="2400" b="0" i="0" u="none" strike="noStrike" cap="none">
              <a:solidFill>
                <a:schemeClr val="dk1"/>
              </a:solidFill>
              <a:latin typeface="+mn-ea"/>
              <a:ea typeface="+mn-ea"/>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a:t>
            </a:r>
            <a:endParaRPr sz="2400" b="0" i="0" u="none" strike="noStrike" cap="none" dirty="0">
              <a:solidFill>
                <a:schemeClr val="dk1"/>
              </a:solidFill>
              <a:latin typeface="+mn-ea"/>
              <a:ea typeface="+mn-ea"/>
              <a:cs typeface="Calibri"/>
              <a:sym typeface="Calibri"/>
            </a:endParaRPr>
          </a:p>
        </p:txBody>
      </p:sp>
      <p:sp>
        <p:nvSpPr>
          <p:cNvPr id="139" name="Shape 139"/>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課題管理方針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課題管理表を作成し、運用管理を行う。</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課題管理表は別途作成。</a:t>
            </a:r>
            <a:endParaRPr sz="1400" b="0" i="0" u="none" strike="noStrike" cap="none">
              <a:solidFill>
                <a:schemeClr val="dk1"/>
              </a:solidFill>
              <a:latin typeface="+mn-ea"/>
              <a:ea typeface="+mn-ea"/>
              <a:cs typeface="Calibri"/>
              <a:sym typeface="Calibri"/>
            </a:endParaRPr>
          </a:p>
          <a:p>
            <a:pPr marL="400050" marR="0" lvl="0" indent="-298450" algn="l" rtl="0">
              <a:lnSpc>
                <a:spcPct val="90000"/>
              </a:lnSpc>
              <a:spcBef>
                <a:spcPts val="1000"/>
              </a:spcBef>
              <a:spcAft>
                <a:spcPts val="0"/>
              </a:spcAft>
              <a:buClr>
                <a:schemeClr val="dk1"/>
              </a:buClr>
              <a:buSzPts val="1600"/>
              <a:buFont typeface="Calibri"/>
              <a:buNone/>
            </a:pP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リスクマネジメント方針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プロジェクトの規模、性質を踏まえ特にリスクマネジメントは行わない。</a:t>
            </a:r>
            <a:endParaRPr sz="14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大きなリスクとなり得る事象は課題管理の対象として扱う。</a:t>
            </a:r>
            <a:endParaRPr sz="14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変更管理方針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スコープの変更など大きな変更はプロジェクトメンバー2名による変更管理会議を経て両名の同意の基に行う。</a:t>
            </a:r>
            <a:endParaRPr sz="14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品質管理方針</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p:txBody>
      </p:sp>
      <p:sp>
        <p:nvSpPr>
          <p:cNvPr id="140" name="Shape 14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1" name="Shape 14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10</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7. プロジェクト運用方針</a:t>
            </a:r>
            <a:endParaRPr sz="2400" b="0" i="0" u="none" strike="noStrike" cap="none">
              <a:solidFill>
                <a:schemeClr val="dk1"/>
              </a:solidFill>
              <a:latin typeface="+mn-ea"/>
              <a:ea typeface="+mn-ea"/>
              <a:cs typeface="Calibri"/>
              <a:sym typeface="Calibri"/>
            </a:endParaRPr>
          </a:p>
        </p:txBody>
      </p:sp>
      <p:sp>
        <p:nvSpPr>
          <p:cNvPr id="147" name="Shape 147"/>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5"/>
            </a:pPr>
            <a:r>
              <a:rPr lang="ja-JP" sz="1600" b="0" i="0" u="none" strike="noStrike" cap="none">
                <a:solidFill>
                  <a:schemeClr val="dk1"/>
                </a:solidFill>
                <a:latin typeface="+mn-ea"/>
                <a:ea typeface="+mn-ea"/>
                <a:cs typeface="Calibri"/>
                <a:sym typeface="Calibri"/>
              </a:rPr>
              <a:t>コミュニケーション方針</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通常のコミュニケーションは●●を用いて行う。　//チャットアプリ。Lineとかか？</a:t>
            </a:r>
            <a:endParaRPr sz="14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会議体は下記の通り。</a:t>
            </a:r>
            <a:endParaRPr sz="1400" b="0" i="0" u="none" strike="noStrike" cap="none">
              <a:solidFill>
                <a:schemeClr val="dk1"/>
              </a:solidFill>
              <a:latin typeface="+mn-ea"/>
              <a:ea typeface="+mn-ea"/>
              <a:cs typeface="Calibri"/>
              <a:sym typeface="Calibri"/>
            </a:endParaRPr>
          </a:p>
        </p:txBody>
      </p:sp>
      <p:sp>
        <p:nvSpPr>
          <p:cNvPr id="148" name="Shape 148"/>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49" name="Shape 149"/>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11</a:t>
            </a:fld>
            <a:endParaRPr sz="1200">
              <a:solidFill>
                <a:srgbClr val="888888"/>
              </a:solidFill>
              <a:latin typeface="Calibri"/>
              <a:ea typeface="Calibri"/>
              <a:cs typeface="Calibri"/>
              <a:sym typeface="Calibri"/>
            </a:endParaRPr>
          </a:p>
        </p:txBody>
      </p:sp>
      <p:graphicFrame>
        <p:nvGraphicFramePr>
          <p:cNvPr id="150" name="Shape 150"/>
          <p:cNvGraphicFramePr/>
          <p:nvPr>
            <p:extLst>
              <p:ext uri="{D42A27DB-BD31-4B8C-83A1-F6EECF244321}">
                <p14:modId xmlns:p14="http://schemas.microsoft.com/office/powerpoint/2010/main" val="2335841233"/>
              </p:ext>
            </p:extLst>
          </p:nvPr>
        </p:nvGraphicFramePr>
        <p:xfrm>
          <a:off x="838200" y="2114514"/>
          <a:ext cx="10515650" cy="1742460"/>
        </p:xfrm>
        <a:graphic>
          <a:graphicData uri="http://schemas.openxmlformats.org/drawingml/2006/table">
            <a:tbl>
              <a:tblPr firstRow="1" bandRow="1">
                <a:noFill/>
                <a:tableStyleId>{739FE1B7-A41B-4346-9539-CB7C2A2775EA}</a:tableStyleId>
              </a:tblPr>
              <a:tblGrid>
                <a:gridCol w="579900">
                  <a:extLst>
                    <a:ext uri="{9D8B030D-6E8A-4147-A177-3AD203B41FA5}">
                      <a16:colId xmlns:a16="http://schemas.microsoft.com/office/drawing/2014/main" val="20000"/>
                    </a:ext>
                  </a:extLst>
                </a:gridCol>
                <a:gridCol w="1483975">
                  <a:extLst>
                    <a:ext uri="{9D8B030D-6E8A-4147-A177-3AD203B41FA5}">
                      <a16:colId xmlns:a16="http://schemas.microsoft.com/office/drawing/2014/main" val="20001"/>
                    </a:ext>
                  </a:extLst>
                </a:gridCol>
                <a:gridCol w="1483975">
                  <a:extLst>
                    <a:ext uri="{9D8B030D-6E8A-4147-A177-3AD203B41FA5}">
                      <a16:colId xmlns:a16="http://schemas.microsoft.com/office/drawing/2014/main" val="20002"/>
                    </a:ext>
                  </a:extLst>
                </a:gridCol>
                <a:gridCol w="1483975">
                  <a:extLst>
                    <a:ext uri="{9D8B030D-6E8A-4147-A177-3AD203B41FA5}">
                      <a16:colId xmlns:a16="http://schemas.microsoft.com/office/drawing/2014/main" val="20003"/>
                    </a:ext>
                  </a:extLst>
                </a:gridCol>
                <a:gridCol w="1483975">
                  <a:extLst>
                    <a:ext uri="{9D8B030D-6E8A-4147-A177-3AD203B41FA5}">
                      <a16:colId xmlns:a16="http://schemas.microsoft.com/office/drawing/2014/main" val="20004"/>
                    </a:ext>
                  </a:extLst>
                </a:gridCol>
                <a:gridCol w="3999850">
                  <a:extLst>
                    <a:ext uri="{9D8B030D-6E8A-4147-A177-3AD203B41FA5}">
                      <a16:colId xmlns:a16="http://schemas.microsoft.com/office/drawing/2014/main" val="20005"/>
                    </a:ext>
                  </a:extLst>
                </a:gridCol>
              </a:tblGrid>
              <a:tr h="370850">
                <a:tc>
                  <a:txBody>
                    <a:bodyPr/>
                    <a:lstStyle/>
                    <a:p>
                      <a:pPr marL="0" marR="0" lvl="0" indent="0" algn="l" rtl="0">
                        <a:spcBef>
                          <a:spcPts val="0"/>
                        </a:spcBef>
                        <a:spcAft>
                          <a:spcPts val="0"/>
                        </a:spcAft>
                        <a:buNone/>
                      </a:pPr>
                      <a:r>
                        <a:rPr lang="ja-JP" sz="1200">
                          <a:latin typeface="+mn-ea"/>
                          <a:ea typeface="+mn-ea"/>
                        </a:rPr>
                        <a:t>#</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会議名</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曜日</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時間</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参加者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tc>
                  <a:txBody>
                    <a:bodyPr/>
                    <a:lstStyle/>
                    <a:p>
                      <a:pPr marL="0" marR="0" lvl="0" indent="0" algn="l" rtl="0">
                        <a:spcBef>
                          <a:spcPts val="0"/>
                        </a:spcBef>
                        <a:spcAft>
                          <a:spcPts val="0"/>
                        </a:spcAft>
                        <a:buNone/>
                      </a:pPr>
                      <a:r>
                        <a:rPr lang="ja-JP" sz="1200">
                          <a:latin typeface="+mn-ea"/>
                          <a:ea typeface="+mn-ea"/>
                        </a:rPr>
                        <a:t>目的</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tcPr>
                </a:tc>
                <a:extLst>
                  <a:ext uri="{0D108BD9-81ED-4DB2-BD59-A6C34878D82A}">
                    <a16:rowId xmlns:a16="http://schemas.microsoft.com/office/drawing/2014/main" val="10000"/>
                  </a:ext>
                </a:extLst>
              </a:tr>
              <a:tr h="457200">
                <a:tc>
                  <a:txBody>
                    <a:bodyPr/>
                    <a:lstStyle/>
                    <a:p>
                      <a:pPr marL="0" marR="0" lvl="0" indent="0" algn="l" rtl="0">
                        <a:spcBef>
                          <a:spcPts val="0"/>
                        </a:spcBef>
                        <a:spcAft>
                          <a:spcPts val="0"/>
                        </a:spcAft>
                        <a:buNone/>
                      </a:pPr>
                      <a:r>
                        <a:rPr lang="ja-JP" sz="1200">
                          <a:latin typeface="+mn-ea"/>
                          <a:ea typeface="+mn-ea"/>
                        </a:rPr>
                        <a:t>1.</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週次進捗MTG</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進捗の確認、課題確認、タスク分配など。</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57200">
                <a:tc>
                  <a:txBody>
                    <a:bodyPr/>
                    <a:lstStyle/>
                    <a:p>
                      <a:pPr marL="0" marR="0" lvl="0" indent="0" algn="l" rtl="0">
                        <a:spcBef>
                          <a:spcPts val="0"/>
                        </a:spcBef>
                        <a:spcAft>
                          <a:spcPts val="0"/>
                        </a:spcAft>
                        <a:buNone/>
                      </a:pPr>
                      <a:r>
                        <a:rPr lang="ja-JP" sz="1200">
                          <a:latin typeface="+mn-ea"/>
                          <a:ea typeface="+mn-ea"/>
                        </a:rPr>
                        <a:t>2.</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Team MTG（SOLT）</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18:00~19:00</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SOLT I Group</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進捗の報告、アドバイスなど。</a:t>
                      </a:r>
                      <a:endParaRPr sz="1200">
                        <a:latin typeface="+mn-ea"/>
                        <a:ea typeface="+mn-ea"/>
                      </a:endParaRPr>
                    </a:p>
                    <a:p>
                      <a:pPr marL="0" marR="0" lvl="0" indent="0" algn="l" rtl="0">
                        <a:spcBef>
                          <a:spcPts val="0"/>
                        </a:spcBef>
                        <a:spcAft>
                          <a:spcPts val="0"/>
                        </a:spcAft>
                        <a:buNone/>
                      </a:pPr>
                      <a:r>
                        <a:rPr lang="ja-JP" sz="1200">
                          <a:latin typeface="+mn-ea"/>
                          <a:ea typeface="+mn-ea"/>
                        </a:rPr>
                        <a:t>2018年5月~2018年10月まで毎月20日に開催。</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57200">
                <a:tc>
                  <a:txBody>
                    <a:bodyPr/>
                    <a:lstStyle/>
                    <a:p>
                      <a:pPr marL="0" marR="0" lvl="0" indent="0" algn="l" rtl="0">
                        <a:spcBef>
                          <a:spcPts val="0"/>
                        </a:spcBef>
                        <a:spcAft>
                          <a:spcPts val="0"/>
                        </a:spcAft>
                        <a:buNone/>
                      </a:pPr>
                      <a:r>
                        <a:rPr lang="ja-JP" sz="1200">
                          <a:latin typeface="+mn-ea"/>
                          <a:ea typeface="+mn-ea"/>
                        </a:rPr>
                        <a:t>3. </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変更管理会議</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不定</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a:latin typeface="+mn-ea"/>
                          <a:ea typeface="+mn-ea"/>
                        </a:rPr>
                        <a:t>田中、荒居</a:t>
                      </a:r>
                      <a:endParaRPr sz="120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1200" dirty="0">
                          <a:latin typeface="+mn-ea"/>
                          <a:ea typeface="+mn-ea"/>
                        </a:rPr>
                        <a:t>変更管理の要件発生時に不定期で開催。</a:t>
                      </a:r>
                      <a:endParaRPr sz="1200" dirty="0">
                        <a:latin typeface="+mn-ea"/>
                        <a:ea typeface="+mn-ea"/>
                      </a:endParaRPr>
                    </a:p>
                  </a:txBody>
                  <a:tcPr marL="91450" marR="91450" marT="45725" marB="45725">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7. プロジェクト運用方針	</a:t>
            </a:r>
            <a:endParaRPr sz="2400" b="0" i="0" u="none" strike="noStrike" cap="none" dirty="0">
              <a:solidFill>
                <a:schemeClr val="dk1"/>
              </a:solidFill>
              <a:latin typeface="+mn-ea"/>
              <a:ea typeface="+mn-ea"/>
              <a:cs typeface="Calibri"/>
              <a:sym typeface="Calibri"/>
            </a:endParaRPr>
          </a:p>
        </p:txBody>
      </p:sp>
      <p:sp>
        <p:nvSpPr>
          <p:cNvPr id="156" name="Shape 156"/>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startAt="6"/>
            </a:pPr>
            <a:r>
              <a:rPr lang="ja-JP" sz="1600" b="0" i="0" u="none" strike="noStrike" cap="none">
                <a:solidFill>
                  <a:schemeClr val="dk1"/>
                </a:solidFill>
                <a:latin typeface="+mn-ea"/>
                <a:ea typeface="+mn-ea"/>
                <a:sym typeface="Calibri"/>
              </a:rPr>
              <a:t>ドキュメント管理方針</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ドキュメント及び、コードはGithubで管理する。</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フォルダ構成は</a:t>
            </a:r>
            <a:r>
              <a:rPr lang="ja-JP">
                <a:latin typeface="+mn-ea"/>
                <a:ea typeface="+mn-ea"/>
              </a:rPr>
              <a:t>下記のようにプロセスごととする。各プロセス以下の階層は自由に設定してよいものとする。</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ドキュメント命名規則は下記の通り。</a:t>
            </a:r>
            <a:endParaRPr sz="1400" b="0" i="0" u="none" strike="noStrike" cap="none">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a:solidFill>
                  <a:schemeClr val="dk1"/>
                </a:solidFill>
                <a:latin typeface="+mn-ea"/>
                <a:ea typeface="+mn-ea"/>
                <a:sym typeface="Calibri"/>
              </a:rPr>
              <a:t>ドキュメントの内容がわかる名前</a:t>
            </a:r>
            <a:endParaRPr sz="1400" b="0" i="0" u="none" strike="noStrike" cap="none">
              <a:solidFill>
                <a:schemeClr val="dk1"/>
              </a:solidFill>
              <a:latin typeface="+mn-ea"/>
              <a:ea typeface="+mn-ea"/>
              <a:sym typeface="Calibri"/>
            </a:endParaRPr>
          </a:p>
          <a:p>
            <a:pPr marL="1257300" marR="0" lvl="2" indent="-342900" algn="l" rtl="0">
              <a:lnSpc>
                <a:spcPct val="90000"/>
              </a:lnSpc>
              <a:spcBef>
                <a:spcPts val="500"/>
              </a:spcBef>
              <a:spcAft>
                <a:spcPts val="0"/>
              </a:spcAft>
              <a:buClr>
                <a:schemeClr val="dk1"/>
              </a:buClr>
              <a:buSzPts val="1400"/>
              <a:buFont typeface="Calibri"/>
              <a:buAutoNum type="alphaLcPeriod"/>
            </a:pPr>
            <a:r>
              <a:rPr lang="ja-JP" sz="1400" b="0" i="0" u="none" strike="noStrike" cap="none">
                <a:solidFill>
                  <a:schemeClr val="dk1"/>
                </a:solidFill>
                <a:latin typeface="+mn-ea"/>
                <a:ea typeface="+mn-ea"/>
                <a:sym typeface="Calibri"/>
              </a:rPr>
              <a:t>ドキュメントのバージョン。Fixしたらバージョンをv1.0にあげ、それ以降の変更は変更管理表に記載。</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p:txBody>
      </p:sp>
      <p:sp>
        <p:nvSpPr>
          <p:cNvPr id="157" name="Shape 157"/>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58" name="Shape 158"/>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12</a:t>
            </a:fld>
            <a:endParaRPr sz="1200">
              <a:solidFill>
                <a:srgbClr val="888888"/>
              </a:solidFill>
              <a:latin typeface="Calibri"/>
              <a:ea typeface="Calibri"/>
              <a:cs typeface="Calibri"/>
              <a:sym typeface="Calibri"/>
            </a:endParaRPr>
          </a:p>
        </p:txBody>
      </p:sp>
      <p:grpSp>
        <p:nvGrpSpPr>
          <p:cNvPr id="159" name="Shape 159"/>
          <p:cNvGrpSpPr/>
          <p:nvPr/>
        </p:nvGrpSpPr>
        <p:grpSpPr>
          <a:xfrm>
            <a:off x="1819777" y="4890041"/>
            <a:ext cx="2874900" cy="724466"/>
            <a:chOff x="1831377" y="5813046"/>
            <a:chExt cx="2874900" cy="724466"/>
          </a:xfrm>
        </p:grpSpPr>
        <p:grpSp>
          <p:nvGrpSpPr>
            <p:cNvPr id="160" name="Shape 160"/>
            <p:cNvGrpSpPr/>
            <p:nvPr/>
          </p:nvGrpSpPr>
          <p:grpSpPr>
            <a:xfrm>
              <a:off x="2016717" y="6096673"/>
              <a:ext cx="1755182" cy="440839"/>
              <a:chOff x="1367726" y="6060730"/>
              <a:chExt cx="1755182" cy="440839"/>
            </a:xfrm>
          </p:grpSpPr>
          <p:sp>
            <p:nvSpPr>
              <p:cNvPr id="161" name="Shape 161"/>
              <p:cNvSpPr/>
              <p:nvPr/>
            </p:nvSpPr>
            <p:spPr>
              <a:xfrm rot="5400000">
                <a:off x="1938938" y="5489518"/>
                <a:ext cx="140059" cy="1282484"/>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2" name="Shape 162"/>
              <p:cNvSpPr/>
              <p:nvPr/>
            </p:nvSpPr>
            <p:spPr>
              <a:xfrm rot="5400000">
                <a:off x="2824279" y="5964154"/>
                <a:ext cx="140058" cy="333213"/>
              </a:xfrm>
              <a:prstGeom prst="rightBrace">
                <a:avLst>
                  <a:gd name="adj1" fmla="val 8333"/>
                  <a:gd name="adj2" fmla="val 50000"/>
                </a:avLst>
              </a:prstGeom>
              <a:noFill/>
              <a:ln w="12700" cap="flat" cmpd="sng">
                <a:solidFill>
                  <a:srgbClr val="3C86B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3" name="Shape 163"/>
              <p:cNvSpPr/>
              <p:nvPr/>
            </p:nvSpPr>
            <p:spPr>
              <a:xfrm>
                <a:off x="1782305"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64" name="Shape 164"/>
              <p:cNvSpPr/>
              <p:nvPr/>
            </p:nvSpPr>
            <p:spPr>
              <a:xfrm>
                <a:off x="2665708" y="6247169"/>
                <a:ext cx="457200" cy="254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4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grpSp>
        <p:sp>
          <p:nvSpPr>
            <p:cNvPr id="165" name="Shape 165"/>
            <p:cNvSpPr/>
            <p:nvPr/>
          </p:nvSpPr>
          <p:spPr>
            <a:xfrm>
              <a:off x="1831377" y="5813046"/>
              <a:ext cx="2874900" cy="317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ja-JP" sz="1400">
                  <a:solidFill>
                    <a:srgbClr val="000000"/>
                  </a:solidFill>
                  <a:latin typeface="Calibri"/>
                  <a:ea typeface="Calibri"/>
                  <a:cs typeface="Calibri"/>
                  <a:sym typeface="Calibri"/>
                </a:rPr>
                <a:t>xxxxxxxxxxxxxxxxxx_v0.1.pptx</a:t>
              </a:r>
              <a:endParaRPr sz="1400">
                <a:solidFill>
                  <a:srgbClr val="000000"/>
                </a:solidFill>
                <a:latin typeface="Calibri"/>
                <a:ea typeface="Calibri"/>
                <a:cs typeface="Calibri"/>
                <a:sym typeface="Calibri"/>
              </a:endParaRPr>
            </a:p>
          </p:txBody>
        </p:sp>
      </p:grpSp>
      <p:pic>
        <p:nvPicPr>
          <p:cNvPr id="166" name="Shape 166"/>
          <p:cNvPicPr preferRelativeResize="0"/>
          <p:nvPr/>
        </p:nvPicPr>
        <p:blipFill>
          <a:blip r:embed="rId3">
            <a:alphaModFix/>
          </a:blip>
          <a:stretch>
            <a:fillRect/>
          </a:stretch>
        </p:blipFill>
        <p:spPr>
          <a:xfrm>
            <a:off x="2046176" y="2102050"/>
            <a:ext cx="1137896" cy="145757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変更管理表</a:t>
            </a:r>
            <a:endParaRPr sz="2400" b="0" i="0" u="none" strike="noStrike" cap="none" dirty="0">
              <a:solidFill>
                <a:schemeClr val="dk1"/>
              </a:solidFill>
              <a:latin typeface="+mn-ea"/>
              <a:ea typeface="+mn-ea"/>
              <a:cs typeface="Calibri"/>
              <a:sym typeface="Calibri"/>
            </a:endParaRPr>
          </a:p>
        </p:txBody>
      </p:sp>
      <p:sp>
        <p:nvSpPr>
          <p:cNvPr id="46" name="Shape 4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47" name="Shape 4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2</a:t>
            </a:fld>
            <a:endParaRPr sz="1200" b="0" i="0" u="none" strike="noStrike" cap="none">
              <a:solidFill>
                <a:srgbClr val="888888"/>
              </a:solidFill>
              <a:latin typeface="Calibri"/>
              <a:ea typeface="Calibri"/>
              <a:cs typeface="Calibri"/>
              <a:sym typeface="Calibri"/>
            </a:endParaRPr>
          </a:p>
        </p:txBody>
      </p:sp>
      <p:graphicFrame>
        <p:nvGraphicFramePr>
          <p:cNvPr id="48" name="Shape 48"/>
          <p:cNvGraphicFramePr/>
          <p:nvPr>
            <p:extLst>
              <p:ext uri="{D42A27DB-BD31-4B8C-83A1-F6EECF244321}">
                <p14:modId xmlns:p14="http://schemas.microsoft.com/office/powerpoint/2010/main" val="1229693106"/>
              </p:ext>
            </p:extLst>
          </p:nvPr>
        </p:nvGraphicFramePr>
        <p:xfrm>
          <a:off x="838200" y="1184616"/>
          <a:ext cx="10515575" cy="2966800"/>
        </p:xfrm>
        <a:graphic>
          <a:graphicData uri="http://schemas.openxmlformats.org/drawingml/2006/table">
            <a:tbl>
              <a:tblPr firstRow="1" bandRow="1">
                <a:noFill/>
                <a:tableStyleId>{739FE1B7-A41B-4346-9539-CB7C2A2775EA}</a:tableStyleId>
              </a:tblPr>
              <a:tblGrid>
                <a:gridCol w="419725">
                  <a:extLst>
                    <a:ext uri="{9D8B030D-6E8A-4147-A177-3AD203B41FA5}">
                      <a16:colId xmlns:a16="http://schemas.microsoft.com/office/drawing/2014/main" val="20000"/>
                    </a:ext>
                  </a:extLst>
                </a:gridCol>
                <a:gridCol w="1097825">
                  <a:extLst>
                    <a:ext uri="{9D8B030D-6E8A-4147-A177-3AD203B41FA5}">
                      <a16:colId xmlns:a16="http://schemas.microsoft.com/office/drawing/2014/main" val="20001"/>
                    </a:ext>
                  </a:extLst>
                </a:gridCol>
                <a:gridCol w="5153175">
                  <a:extLst>
                    <a:ext uri="{9D8B030D-6E8A-4147-A177-3AD203B41FA5}">
                      <a16:colId xmlns:a16="http://schemas.microsoft.com/office/drawing/2014/main" val="20002"/>
                    </a:ext>
                  </a:extLst>
                </a:gridCol>
                <a:gridCol w="1922425">
                  <a:extLst>
                    <a:ext uri="{9D8B030D-6E8A-4147-A177-3AD203B41FA5}">
                      <a16:colId xmlns:a16="http://schemas.microsoft.com/office/drawing/2014/main" val="20003"/>
                    </a:ext>
                  </a:extLst>
                </a:gridCol>
                <a:gridCol w="192242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ja-JP" sz="1400" u="none" strike="noStrike" cap="none"/>
                        <a:t>#</a:t>
                      </a:r>
                      <a:endParaRPr sz="1400"/>
                    </a:p>
                  </a:txBody>
                  <a:tcPr marL="91450" marR="91450" marT="45725" marB="45725"/>
                </a:tc>
                <a:tc>
                  <a:txBody>
                    <a:bodyPr/>
                    <a:lstStyle/>
                    <a:p>
                      <a:pPr marL="0" marR="0" lvl="0" indent="0" algn="l" rtl="0">
                        <a:spcBef>
                          <a:spcPts val="0"/>
                        </a:spcBef>
                        <a:spcAft>
                          <a:spcPts val="0"/>
                        </a:spcAft>
                        <a:buNone/>
                      </a:pPr>
                      <a:r>
                        <a:rPr lang="ja-JP" sz="1400"/>
                        <a:t>変更ページ</a:t>
                      </a:r>
                      <a:endParaRPr sz="1400"/>
                    </a:p>
                  </a:txBody>
                  <a:tcPr marL="91450" marR="91450" marT="45725" marB="45725"/>
                </a:tc>
                <a:tc>
                  <a:txBody>
                    <a:bodyPr/>
                    <a:lstStyle/>
                    <a:p>
                      <a:pPr marL="0" marR="0" lvl="0" indent="0" algn="l" rtl="0">
                        <a:spcBef>
                          <a:spcPts val="0"/>
                        </a:spcBef>
                        <a:spcAft>
                          <a:spcPts val="0"/>
                        </a:spcAft>
                        <a:buNone/>
                      </a:pPr>
                      <a:r>
                        <a:rPr lang="ja-JP" sz="1400"/>
                        <a:t>変更概要</a:t>
                      </a:r>
                      <a:endParaRPr sz="1400"/>
                    </a:p>
                  </a:txBody>
                  <a:tcPr marL="91450" marR="91450" marT="45725" marB="45725"/>
                </a:tc>
                <a:tc>
                  <a:txBody>
                    <a:bodyPr/>
                    <a:lstStyle/>
                    <a:p>
                      <a:pPr marL="0" marR="0" lvl="0" indent="0" algn="l" rtl="0">
                        <a:spcBef>
                          <a:spcPts val="0"/>
                        </a:spcBef>
                        <a:spcAft>
                          <a:spcPts val="0"/>
                        </a:spcAft>
                        <a:buNone/>
                      </a:pPr>
                      <a:r>
                        <a:rPr lang="ja-JP" sz="1400"/>
                        <a:t>変更日付</a:t>
                      </a:r>
                      <a:endParaRPr sz="1400"/>
                    </a:p>
                  </a:txBody>
                  <a:tcPr marL="91450" marR="91450" marT="45725" marB="45725"/>
                </a:tc>
                <a:tc>
                  <a:txBody>
                    <a:bodyPr/>
                    <a:lstStyle/>
                    <a:p>
                      <a:pPr marL="0" marR="0" lvl="0" indent="0" algn="l" rtl="0">
                        <a:spcBef>
                          <a:spcPts val="0"/>
                        </a:spcBef>
                        <a:spcAft>
                          <a:spcPts val="0"/>
                        </a:spcAft>
                        <a:buNone/>
                      </a:pPr>
                      <a:r>
                        <a:rPr lang="ja-JP" sz="1400"/>
                        <a:t>変更者</a:t>
                      </a:r>
                      <a:endParaRPr sz="14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ja-JP" sz="1400"/>
                        <a:t>1.</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ja-JP" sz="1400"/>
                        <a:t>2.</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ja-JP" sz="1400"/>
                        <a:t>3.</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ja-JP" sz="1400"/>
                        <a:t>4.</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ja-JP" sz="1400"/>
                        <a:t>5.</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ja-JP" sz="1400"/>
                        <a:t>6.</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ja-JP" sz="1400"/>
                        <a:t>7.</a:t>
                      </a: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endParaRPr sz="140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body" idx="1"/>
          </p:nvPr>
        </p:nvSpPr>
        <p:spPr>
          <a:xfrm>
            <a:off x="838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プロジェクト概要</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プロジェクト背景</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プロジェクトの目的</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前提</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プロジェクト要求事項</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成果物の定義</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プロジェクトスコープ</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除外事項</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成果物受入基準</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プロジェクトスケジュール</a:t>
            </a:r>
            <a:endParaRPr sz="16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主要マイルストーン</a:t>
            </a:r>
            <a:endParaRPr sz="1400" b="0" i="0" u="none" strike="noStrike" cap="none">
              <a:solidFill>
                <a:schemeClr val="dk1"/>
              </a:solidFill>
              <a:latin typeface="+mn-ea"/>
              <a:ea typeface="+mn-ea"/>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mn-ea"/>
                <a:ea typeface="+mn-ea"/>
                <a:cs typeface="Calibri"/>
                <a:sym typeface="Calibri"/>
              </a:rPr>
              <a:t>マスタースケジュール</a:t>
            </a: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コスト</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プロジェクト体制</a:t>
            </a:r>
            <a:endParaRPr sz="16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arabicPeriod"/>
            </a:pPr>
            <a:r>
              <a:rPr lang="ja-JP" sz="1600" b="0" i="0" u="none" strike="noStrike" cap="none">
                <a:solidFill>
                  <a:schemeClr val="dk1"/>
                </a:solidFill>
                <a:latin typeface="+mn-ea"/>
                <a:ea typeface="+mn-ea"/>
                <a:cs typeface="Calibri"/>
                <a:sym typeface="Calibri"/>
              </a:rPr>
              <a:t>開発環境</a:t>
            </a:r>
            <a:endParaRPr sz="1600" b="0" i="0" u="none" strike="noStrike" cap="none">
              <a:solidFill>
                <a:schemeClr val="dk1"/>
              </a:solidFill>
              <a:latin typeface="+mn-ea"/>
              <a:ea typeface="+mn-ea"/>
              <a:cs typeface="Calibri"/>
              <a:sym typeface="Calibri"/>
            </a:endParaRPr>
          </a:p>
          <a:p>
            <a:pPr marL="342900" marR="0" lvl="0" indent="-241300" algn="l" rtl="0">
              <a:lnSpc>
                <a:spcPct val="90000"/>
              </a:lnSpc>
              <a:spcBef>
                <a:spcPts val="1000"/>
              </a:spcBef>
              <a:spcAft>
                <a:spcPts val="0"/>
              </a:spcAft>
              <a:buClr>
                <a:schemeClr val="dk1"/>
              </a:buClr>
              <a:buSzPts val="1600"/>
              <a:buFont typeface="Calibri"/>
              <a:buNone/>
            </a:pPr>
            <a:endParaRPr sz="1600" b="0" i="0" u="none" strike="noStrike" cap="none">
              <a:solidFill>
                <a:schemeClr val="dk1"/>
              </a:solidFill>
              <a:latin typeface="+mn-ea"/>
              <a:ea typeface="+mn-ea"/>
              <a:cs typeface="Calibri"/>
              <a:sym typeface="Calibri"/>
            </a:endParaRPr>
          </a:p>
        </p:txBody>
      </p:sp>
      <p:sp>
        <p:nvSpPr>
          <p:cNvPr id="54" name="Shape 54"/>
          <p:cNvSpPr txBox="1">
            <a:spLocks noGrp="1"/>
          </p:cNvSpPr>
          <p:nvPr>
            <p:ph type="body" idx="2"/>
          </p:nvPr>
        </p:nvSpPr>
        <p:spPr>
          <a:xfrm>
            <a:off x="6172200" y="933916"/>
            <a:ext cx="5181600" cy="5243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1600"/>
              <a:buFont typeface="Calibri"/>
              <a:buAutoNum type="arabicPeriod" startAt="7"/>
            </a:pPr>
            <a:r>
              <a:rPr lang="ja-JP" sz="1600" b="0" i="0" u="none" strike="noStrike" cap="none">
                <a:solidFill>
                  <a:schemeClr val="dk1"/>
                </a:solidFill>
                <a:latin typeface="Calibri"/>
                <a:ea typeface="Calibri"/>
                <a:cs typeface="Calibri"/>
                <a:sym typeface="Calibri"/>
              </a:rPr>
              <a:t>プロジェクト運用方針</a:t>
            </a:r>
            <a:endParaRPr sz="16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課題管理方針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リスクマネジメント方針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変更管理方針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品質管理方針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コミュニケーション方針</a:t>
            </a:r>
            <a:endParaRPr sz="1400" b="0" i="0" u="none" strike="noStrike" cap="none">
              <a:solidFill>
                <a:schemeClr val="dk1"/>
              </a:solidFill>
              <a:latin typeface="Calibri"/>
              <a:ea typeface="Calibri"/>
              <a:cs typeface="Calibri"/>
              <a:sym typeface="Calibri"/>
            </a:endParaRPr>
          </a:p>
          <a:p>
            <a:pPr marL="857250" marR="0" lvl="1" indent="-400050" algn="l" rtl="0">
              <a:lnSpc>
                <a:spcPct val="90000"/>
              </a:lnSpc>
              <a:spcBef>
                <a:spcPts val="500"/>
              </a:spcBef>
              <a:spcAft>
                <a:spcPts val="0"/>
              </a:spcAft>
              <a:buClr>
                <a:schemeClr val="dk1"/>
              </a:buClr>
              <a:buSzPts val="1400"/>
              <a:buFont typeface="Calibri"/>
              <a:buAutoNum type="romanLcPeriod"/>
            </a:pPr>
            <a:r>
              <a:rPr lang="ja-JP" sz="1400" b="0" i="0" u="none" strike="noStrike" cap="none">
                <a:solidFill>
                  <a:schemeClr val="dk1"/>
                </a:solidFill>
                <a:latin typeface="Calibri"/>
                <a:ea typeface="Calibri"/>
                <a:cs typeface="Calibri"/>
                <a:sym typeface="Calibri"/>
              </a:rPr>
              <a:t>ドキュメント管理方針</a:t>
            </a:r>
            <a:endParaRPr/>
          </a:p>
        </p:txBody>
      </p:sp>
      <p:sp>
        <p:nvSpPr>
          <p:cNvPr id="55" name="Shape 55"/>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アジェンダ</a:t>
            </a:r>
            <a:endParaRPr sz="2400" b="0" i="0" u="none" strike="noStrike" cap="none">
              <a:solidFill>
                <a:schemeClr val="dk1"/>
              </a:solidFill>
              <a:latin typeface="+mn-ea"/>
              <a:ea typeface="+mn-ea"/>
              <a:cs typeface="Calibri"/>
              <a:sym typeface="Calibri"/>
            </a:endParaRPr>
          </a:p>
        </p:txBody>
      </p:sp>
      <p:sp>
        <p:nvSpPr>
          <p:cNvPr id="56" name="Shape 56"/>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57" name="Shape 57"/>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3</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1. プロジェクト概要</a:t>
            </a:r>
            <a:endParaRPr sz="2400" b="0" i="0" u="none" strike="noStrike" cap="none" dirty="0">
              <a:solidFill>
                <a:schemeClr val="dk1"/>
              </a:solidFill>
              <a:latin typeface="+mn-ea"/>
              <a:ea typeface="+mn-ea"/>
              <a:cs typeface="Calibri"/>
              <a:sym typeface="Calibri"/>
            </a:endParaRPr>
          </a:p>
        </p:txBody>
      </p:sp>
      <p:sp>
        <p:nvSpPr>
          <p:cNvPr id="63" name="Shape 63"/>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プロジェクト背景</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既存の旅行計画ツールは完成した旅行計画の管理はできるが、計画段階における調査や、仮計画の作成には対応しておらず十分な計画を立てるための環境が整っていない。</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プロジェクトメンバーに開発経験がなく、学んだ技術を生かす場が必要となっている。</a:t>
            </a:r>
            <a:endParaRPr sz="1400" b="0" i="0" u="none" strike="noStrike" cap="none">
              <a:solidFill>
                <a:schemeClr val="dk1"/>
              </a:solidFill>
              <a:latin typeface="+mn-ea"/>
              <a:ea typeface="+mn-ea"/>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プロジェクトの目的</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旅行前の計画策定の段階を重視し、旅行計画の作成及び管理を一元的に行うことのできる旅行計画管理Webアプリ</a:t>
            </a:r>
            <a:r>
              <a:rPr lang="ja-JP">
                <a:latin typeface="+mn-ea"/>
                <a:ea typeface="+mn-ea"/>
              </a:rPr>
              <a:t>（名称「トラベる」）</a:t>
            </a:r>
            <a:r>
              <a:rPr lang="ja-JP" sz="1400" b="0" i="0" u="none" strike="noStrike" cap="none">
                <a:solidFill>
                  <a:schemeClr val="dk1"/>
                </a:solidFill>
                <a:latin typeface="+mn-ea"/>
                <a:ea typeface="+mn-ea"/>
                <a:sym typeface="Calibri"/>
              </a:rPr>
              <a:t>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計画がない旅行やガイドブック通りの画一的な旅行ではなく、事前の調査に基づいたオリジナリティのある旅行計画の作成の支援するアプリの作成。</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プロジェクトメンバーが計画策定からリリースまでの一連の流れを通して、特に開発経験を積むこと。</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前提</a:t>
            </a:r>
            <a:endParaRPr sz="16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本プロジェクトは田中慶行、荒居光司の2名で行うものとする。</a:t>
            </a:r>
            <a:endParaRPr sz="1400" b="0" i="0" u="none" strike="noStrike" cap="none">
              <a:solidFill>
                <a:schemeClr val="dk1"/>
              </a:solidFill>
              <a:latin typeface="+mn-ea"/>
              <a:ea typeface="+mn-ea"/>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sym typeface="Calibri"/>
              </a:rPr>
              <a:t>本プロジェクトは2018年5月～2018年10月の間、月次でSOLT株式会社に対して進捗の報告及び作成成果物の提示を行う。</a:t>
            </a:r>
            <a:endParaRPr sz="1400" b="0" i="0" u="none" strike="noStrike" cap="none">
              <a:solidFill>
                <a:schemeClr val="dk1"/>
              </a:solidFill>
              <a:latin typeface="+mn-ea"/>
              <a:ea typeface="+mn-ea"/>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sym typeface="Calibri"/>
            </a:endParaRPr>
          </a:p>
        </p:txBody>
      </p:sp>
      <p:sp>
        <p:nvSpPr>
          <p:cNvPr id="64" name="Shape 64"/>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65" name="Shape 65"/>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4</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2. プロジェクト要求事項</a:t>
            </a:r>
            <a:endParaRPr sz="2400" b="0" i="0" u="none" strike="noStrike" cap="none" dirty="0">
              <a:solidFill>
                <a:schemeClr val="dk1"/>
              </a:solidFill>
              <a:latin typeface="+mn-ea"/>
              <a:ea typeface="+mn-ea"/>
              <a:cs typeface="Calibri"/>
              <a:sym typeface="Calibri"/>
            </a:endParaRPr>
          </a:p>
        </p:txBody>
      </p:sp>
      <p:sp>
        <p:nvSpPr>
          <p:cNvPr id="71" name="Shape 7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成果物の定義</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Webアプリケーション及びその作成段階で必要となる下記ドキュメントの作成を行う。</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プロジェクト計画書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要件定義書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設計書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画面設計書</a:t>
            </a:r>
            <a:endParaRPr sz="1400" b="0" i="0" u="none" strike="noStrike" cap="none">
              <a:solidFill>
                <a:schemeClr val="dk1"/>
              </a:solidFill>
              <a:latin typeface="+mn-ea"/>
              <a:ea typeface="+mn-ea"/>
              <a:cs typeface="Calibri"/>
              <a:sym typeface="Calibri"/>
            </a:endParaRPr>
          </a:p>
          <a:p>
            <a:pPr marL="1143000" marR="0" lvl="2" indent="-228600" algn="l" rtl="0">
              <a:lnSpc>
                <a:spcPct val="90000"/>
              </a:lnSpc>
              <a:spcBef>
                <a:spcPts val="500"/>
              </a:spcBef>
              <a:spcAft>
                <a:spcPts val="0"/>
              </a:spcAft>
              <a:buClr>
                <a:schemeClr val="dk1"/>
              </a:buClr>
              <a:buSzPts val="1400"/>
              <a:buFont typeface="Noto Sans Symbols"/>
              <a:buChar char="➢"/>
            </a:pPr>
            <a:r>
              <a:rPr lang="ja-JP" sz="1400" b="0" i="0" u="none" strike="noStrike" cap="none">
                <a:solidFill>
                  <a:schemeClr val="dk1"/>
                </a:solidFill>
                <a:latin typeface="+mn-ea"/>
                <a:ea typeface="+mn-ea"/>
                <a:cs typeface="Calibri"/>
                <a:sym typeface="Calibri"/>
              </a:rPr>
              <a:t>テスト計画書</a:t>
            </a:r>
            <a:endParaRPr sz="1400" b="0" i="0" u="none" strike="noStrike" cap="none">
              <a:solidFill>
                <a:schemeClr val="dk1"/>
              </a:solidFill>
              <a:latin typeface="+mn-ea"/>
              <a:ea typeface="+mn-ea"/>
              <a:cs typeface="Calibri"/>
              <a:sym typeface="Calibri"/>
            </a:endParaRPr>
          </a:p>
          <a:p>
            <a:pPr marL="457200" marR="0" lvl="1" indent="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プロジェクトスコープ</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除外事項</a:t>
            </a:r>
            <a:endParaRPr sz="1600" b="0" i="0" u="none" strike="noStrike" cap="none">
              <a:solidFill>
                <a:schemeClr val="dk1"/>
              </a:solidFill>
              <a:latin typeface="+mn-ea"/>
              <a:ea typeface="+mn-ea"/>
              <a:cs typeface="Calibri"/>
              <a:sym typeface="Calibri"/>
            </a:endParaRPr>
          </a:p>
          <a:p>
            <a:pPr marL="685800" marR="0" lvl="1" indent="-139700" algn="l" rtl="0">
              <a:lnSpc>
                <a:spcPct val="90000"/>
              </a:lnSpc>
              <a:spcBef>
                <a:spcPts val="500"/>
              </a:spcBef>
              <a:spcAft>
                <a:spcPts val="0"/>
              </a:spcAft>
              <a:buClr>
                <a:schemeClr val="dk1"/>
              </a:buClr>
              <a:buSzPts val="1400"/>
              <a:buFont typeface="Arial"/>
              <a:buNone/>
            </a:pPr>
            <a:endParaRPr sz="1400" b="0" i="0" u="none" strike="noStrike" cap="none">
              <a:solidFill>
                <a:schemeClr val="dk1"/>
              </a:solidFill>
              <a:latin typeface="+mn-ea"/>
              <a:ea typeface="+mn-ea"/>
              <a:cs typeface="Calibri"/>
              <a:sym typeface="Calibri"/>
            </a:endParaRPr>
          </a:p>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cs typeface="Calibri"/>
                <a:sym typeface="Calibri"/>
              </a:rPr>
              <a:t>成果物受入基準</a:t>
            </a:r>
            <a:endParaRPr sz="16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Webアプリケーションは一般公開を目標とするが、基本的にプロジェクトメンバーの使用に耐える品質を条件とするため明確な基準は設けない。</a:t>
            </a:r>
            <a:endParaRPr sz="1400" b="0" i="0" u="none" strike="noStrike" cap="none">
              <a:solidFill>
                <a:schemeClr val="dk1"/>
              </a:solidFill>
              <a:latin typeface="+mn-ea"/>
              <a:ea typeface="+mn-ea"/>
              <a:cs typeface="Calibri"/>
              <a:sym typeface="Calibri"/>
            </a:endParaRPr>
          </a:p>
          <a:p>
            <a:pPr marL="685800" marR="0" lvl="1" indent="-228600" algn="l" rtl="0">
              <a:lnSpc>
                <a:spcPct val="90000"/>
              </a:lnSpc>
              <a:spcBef>
                <a:spcPts val="500"/>
              </a:spcBef>
              <a:spcAft>
                <a:spcPts val="0"/>
              </a:spcAft>
              <a:buClr>
                <a:schemeClr val="dk1"/>
              </a:buClr>
              <a:buSzPts val="1400"/>
              <a:buFont typeface="Arial"/>
              <a:buChar char="•"/>
            </a:pPr>
            <a:r>
              <a:rPr lang="ja-JP" sz="1400" b="0" i="0" u="none" strike="noStrike" cap="none">
                <a:solidFill>
                  <a:schemeClr val="dk1"/>
                </a:solidFill>
                <a:latin typeface="+mn-ea"/>
                <a:ea typeface="+mn-ea"/>
                <a:cs typeface="Calibri"/>
                <a:sym typeface="Calibri"/>
              </a:rPr>
              <a:t>本プロジェクトの性質上、クライアントへの納品は存在しないため各種ドキュメントの品質はメンバーが開発及び保守を行うことのできる最低限のものとする。</a:t>
            </a:r>
            <a:endParaRPr sz="1400" b="0" i="0" u="none" strike="noStrike" cap="none">
              <a:solidFill>
                <a:schemeClr val="dk1"/>
              </a:solidFill>
              <a:latin typeface="+mn-ea"/>
              <a:ea typeface="+mn-ea"/>
              <a:cs typeface="Calibri"/>
              <a:sym typeface="Calibri"/>
            </a:endParaRPr>
          </a:p>
        </p:txBody>
      </p:sp>
      <p:sp>
        <p:nvSpPr>
          <p:cNvPr id="72" name="Shape 7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73" name="Shape 7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5</a:t>
            </a:fld>
            <a:endParaRPr sz="1200" b="0" i="0" u="none" strike="noStrike" cap="none">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3. プロジェクトスケジュール</a:t>
            </a:r>
            <a:endParaRPr sz="2400" b="0" i="0" u="none" strike="noStrike" cap="none" dirty="0">
              <a:solidFill>
                <a:schemeClr val="dk1"/>
              </a:solidFill>
              <a:latin typeface="+mn-ea"/>
              <a:ea typeface="+mn-ea"/>
              <a:cs typeface="Calibri"/>
              <a:sym typeface="Calibri"/>
            </a:endParaRPr>
          </a:p>
        </p:txBody>
      </p:sp>
      <p:sp>
        <p:nvSpPr>
          <p:cNvPr id="79" name="Shape 79"/>
          <p:cNvSpPr txBox="1">
            <a:spLocks noGrp="1"/>
          </p:cNvSpPr>
          <p:nvPr>
            <p:ph type="body" idx="1"/>
          </p:nvPr>
        </p:nvSpPr>
        <p:spPr>
          <a:xfrm>
            <a:off x="838200" y="857717"/>
            <a:ext cx="10515600" cy="5244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a:pPr>
            <a:r>
              <a:rPr lang="ja-JP" sz="1600" b="0" i="0" u="none" strike="noStrike" cap="none">
                <a:solidFill>
                  <a:schemeClr val="dk1"/>
                </a:solidFill>
                <a:latin typeface="+mn-ea"/>
                <a:ea typeface="+mn-ea"/>
                <a:sym typeface="Calibri"/>
              </a:rPr>
              <a:t>マスタスケジュール</a:t>
            </a:r>
            <a:endParaRPr sz="1600" b="0" i="0" u="none" strike="noStrike" cap="none">
              <a:solidFill>
                <a:schemeClr val="dk1"/>
              </a:solidFill>
              <a:latin typeface="+mn-ea"/>
              <a:ea typeface="+mn-ea"/>
              <a:sym typeface="Calibri"/>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p:txBody>
      </p:sp>
      <p:sp>
        <p:nvSpPr>
          <p:cNvPr id="80" name="Shape 80"/>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b="0" i="0" u="none" strike="noStrike" cap="none">
                <a:solidFill>
                  <a:srgbClr val="888888"/>
                </a:solidFill>
                <a:latin typeface="Calibri"/>
                <a:ea typeface="Calibri"/>
                <a:cs typeface="Calibri"/>
                <a:sym typeface="Calibri"/>
              </a:rPr>
              <a:t>プロジェクト計画書</a:t>
            </a:r>
            <a:endParaRPr sz="1200" b="0" i="0" u="none" strike="noStrike" cap="none">
              <a:solidFill>
                <a:srgbClr val="888888"/>
              </a:solidFill>
              <a:latin typeface="Calibri"/>
              <a:ea typeface="Calibri"/>
              <a:cs typeface="Calibri"/>
              <a:sym typeface="Calibri"/>
            </a:endParaRPr>
          </a:p>
        </p:txBody>
      </p:sp>
      <p:sp>
        <p:nvSpPr>
          <p:cNvPr id="81" name="Shape 81"/>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b="0" i="0" u="none" strike="noStrike" cap="none">
                <a:solidFill>
                  <a:srgbClr val="888888"/>
                </a:solidFill>
                <a:latin typeface="Calibri"/>
                <a:ea typeface="Calibri"/>
                <a:cs typeface="Calibri"/>
                <a:sym typeface="Calibri"/>
              </a:rPr>
              <a:t>6</a:t>
            </a:fld>
            <a:endParaRPr sz="1200" b="0" i="0" u="none" strike="noStrike" cap="none">
              <a:solidFill>
                <a:srgbClr val="888888"/>
              </a:solidFill>
              <a:latin typeface="Calibri"/>
              <a:ea typeface="Calibri"/>
              <a:cs typeface="Calibri"/>
              <a:sym typeface="Calibri"/>
            </a:endParaRPr>
          </a:p>
        </p:txBody>
      </p:sp>
      <p:graphicFrame>
        <p:nvGraphicFramePr>
          <p:cNvPr id="82" name="Shape 82"/>
          <p:cNvGraphicFramePr/>
          <p:nvPr>
            <p:extLst>
              <p:ext uri="{D42A27DB-BD31-4B8C-83A1-F6EECF244321}">
                <p14:modId xmlns:p14="http://schemas.microsoft.com/office/powerpoint/2010/main" val="2012706029"/>
              </p:ext>
            </p:extLst>
          </p:nvPr>
        </p:nvGraphicFramePr>
        <p:xfrm>
          <a:off x="838200" y="1382040"/>
          <a:ext cx="9633625" cy="3600400"/>
        </p:xfrm>
        <a:graphic>
          <a:graphicData uri="http://schemas.openxmlformats.org/drawingml/2006/table">
            <a:tbl>
              <a:tblPr>
                <a:noFill/>
                <a:tableStyleId>{17693E4A-2323-4DF8-92E0-D4850B61693C}</a:tableStyleId>
              </a:tblPr>
              <a:tblGrid>
                <a:gridCol w="1966025">
                  <a:extLst>
                    <a:ext uri="{9D8B030D-6E8A-4147-A177-3AD203B41FA5}">
                      <a16:colId xmlns:a16="http://schemas.microsoft.com/office/drawing/2014/main" val="20000"/>
                    </a:ext>
                  </a:extLst>
                </a:gridCol>
                <a:gridCol w="958450">
                  <a:extLst>
                    <a:ext uri="{9D8B030D-6E8A-4147-A177-3AD203B41FA5}">
                      <a16:colId xmlns:a16="http://schemas.microsoft.com/office/drawing/2014/main" val="20001"/>
                    </a:ext>
                  </a:extLst>
                </a:gridCol>
                <a:gridCol w="958450">
                  <a:extLst>
                    <a:ext uri="{9D8B030D-6E8A-4147-A177-3AD203B41FA5}">
                      <a16:colId xmlns:a16="http://schemas.microsoft.com/office/drawing/2014/main" val="20002"/>
                    </a:ext>
                  </a:extLst>
                </a:gridCol>
                <a:gridCol w="958450">
                  <a:extLst>
                    <a:ext uri="{9D8B030D-6E8A-4147-A177-3AD203B41FA5}">
                      <a16:colId xmlns:a16="http://schemas.microsoft.com/office/drawing/2014/main" val="20003"/>
                    </a:ext>
                  </a:extLst>
                </a:gridCol>
                <a:gridCol w="958450">
                  <a:extLst>
                    <a:ext uri="{9D8B030D-6E8A-4147-A177-3AD203B41FA5}">
                      <a16:colId xmlns:a16="http://schemas.microsoft.com/office/drawing/2014/main" val="20004"/>
                    </a:ext>
                  </a:extLst>
                </a:gridCol>
                <a:gridCol w="958450">
                  <a:extLst>
                    <a:ext uri="{9D8B030D-6E8A-4147-A177-3AD203B41FA5}">
                      <a16:colId xmlns:a16="http://schemas.microsoft.com/office/drawing/2014/main" val="20005"/>
                    </a:ext>
                  </a:extLst>
                </a:gridCol>
                <a:gridCol w="958450">
                  <a:extLst>
                    <a:ext uri="{9D8B030D-6E8A-4147-A177-3AD203B41FA5}">
                      <a16:colId xmlns:a16="http://schemas.microsoft.com/office/drawing/2014/main" val="20006"/>
                    </a:ext>
                  </a:extLst>
                </a:gridCol>
                <a:gridCol w="958450">
                  <a:extLst>
                    <a:ext uri="{9D8B030D-6E8A-4147-A177-3AD203B41FA5}">
                      <a16:colId xmlns:a16="http://schemas.microsoft.com/office/drawing/2014/main" val="20007"/>
                    </a:ext>
                  </a:extLst>
                </a:gridCol>
                <a:gridCol w="958450">
                  <a:extLst>
                    <a:ext uri="{9D8B030D-6E8A-4147-A177-3AD203B41FA5}">
                      <a16:colId xmlns:a16="http://schemas.microsoft.com/office/drawing/2014/main" val="20008"/>
                    </a:ext>
                  </a:extLst>
                </a:gridCol>
              </a:tblGrid>
              <a:tr h="180025">
                <a:tc rowSpan="2">
                  <a:txBody>
                    <a:bodyPr/>
                    <a:lstStyle/>
                    <a:p>
                      <a:pPr marL="0" marR="0" lvl="0" indent="0" algn="ctr" rtl="0">
                        <a:spcBef>
                          <a:spcPts val="0"/>
                        </a:spcBef>
                        <a:spcAft>
                          <a:spcPts val="0"/>
                        </a:spcAft>
                        <a:buNone/>
                      </a:pPr>
                      <a:r>
                        <a:rPr lang="ja-JP" sz="1000" b="1" i="0" u="none" strike="noStrike">
                          <a:solidFill>
                            <a:schemeClr val="lt1"/>
                          </a:solidFill>
                          <a:latin typeface="Arial"/>
                          <a:ea typeface="Arial"/>
                          <a:cs typeface="Arial"/>
                          <a:sym typeface="Arial"/>
                        </a:rPr>
                        <a:t>タスク</a:t>
                      </a:r>
                      <a:endParaRPr sz="1000" b="1" i="0" u="none" strike="noStrike">
                        <a:solidFill>
                          <a:schemeClr val="lt1"/>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gridSpan="6">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FY18下期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gridSpan="2">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FY19上期</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lt1"/>
                      </a:solidFill>
                      <a:prstDash val="solid"/>
                      <a:round/>
                      <a:headEnd type="none" w="sm" len="sm"/>
                      <a:tailEnd type="none" w="sm" len="sm"/>
                    </a:lnB>
                    <a:solidFill>
                      <a:srgbClr val="4F81BD"/>
                    </a:solidFill>
                  </a:tcPr>
                </a:tc>
                <a:tc hMerge="1">
                  <a:txBody>
                    <a:bodyPr/>
                    <a:lstStyle/>
                    <a:p>
                      <a:endParaRPr lang="ja-JP"/>
                    </a:p>
                  </a:txBody>
                  <a:tcPr/>
                </a:tc>
                <a:extLst>
                  <a:ext uri="{0D108BD9-81ED-4DB2-BD59-A6C34878D82A}">
                    <a16:rowId xmlns:a16="http://schemas.microsoft.com/office/drawing/2014/main" val="10000"/>
                  </a:ext>
                </a:extLst>
              </a:tr>
              <a:tr h="181375">
                <a:tc vMerge="1">
                  <a:txBody>
                    <a:bodyPr/>
                    <a:lstStyle/>
                    <a:p>
                      <a:endParaRPr lang="ja-JP"/>
                    </a:p>
                  </a:txBody>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5月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6月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7 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8月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9月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10月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11月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tc>
                  <a:txBody>
                    <a:bodyPr/>
                    <a:lstStyle/>
                    <a:p>
                      <a:pPr marL="0" marR="0" lvl="0" indent="0" algn="ctr" rtl="0">
                        <a:spcBef>
                          <a:spcPts val="0"/>
                        </a:spcBef>
                        <a:spcAft>
                          <a:spcPts val="0"/>
                        </a:spcAft>
                        <a:buNone/>
                      </a:pPr>
                      <a:r>
                        <a:rPr lang="ja-JP" sz="900" b="1" i="0" u="none" strike="noStrike">
                          <a:solidFill>
                            <a:srgbClr val="FFFFFF"/>
                          </a:solidFill>
                          <a:latin typeface="Arial"/>
                          <a:ea typeface="Arial"/>
                          <a:cs typeface="Arial"/>
                          <a:sym typeface="Arial"/>
                        </a:rPr>
                        <a:t>12月</a:t>
                      </a:r>
                      <a:endParaRPr sz="900" b="1" i="0" u="none" strike="noStrike">
                        <a:solidFill>
                          <a:srgbClr val="FFFFFF"/>
                        </a:solidFill>
                        <a:latin typeface="Arial"/>
                        <a:ea typeface="Arial"/>
                        <a:cs typeface="Arial"/>
                        <a:sym typeface="Arial"/>
                      </a:endParaRPr>
                    </a:p>
                  </a:txBody>
                  <a:tcPr marL="4950" marR="4950" marT="495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2"/>
                      </a:solidFill>
                      <a:prstDash val="solid"/>
                      <a:round/>
                      <a:headEnd type="none" w="sm" len="sm"/>
                      <a:tailEnd type="none" w="sm" len="sm"/>
                    </a:lnB>
                    <a:solidFill>
                      <a:srgbClr val="4F81BD"/>
                    </a:solidFill>
                  </a:tcPr>
                </a:tc>
                <a:extLst>
                  <a:ext uri="{0D108BD9-81ED-4DB2-BD59-A6C34878D82A}">
                    <a16:rowId xmlns:a16="http://schemas.microsoft.com/office/drawing/2014/main" val="10001"/>
                  </a:ext>
                </a:extLst>
              </a:tr>
              <a:tr h="323900">
                <a:tc>
                  <a:txBody>
                    <a:bodyPr/>
                    <a:lstStyle/>
                    <a:p>
                      <a:pPr marL="0" marR="0" lvl="0" indent="0" algn="ctr" rtl="0">
                        <a:spcBef>
                          <a:spcPts val="0"/>
                        </a:spcBef>
                        <a:spcAft>
                          <a:spcPts val="0"/>
                        </a:spcAft>
                        <a:buNone/>
                      </a:pPr>
                      <a:r>
                        <a:rPr lang="ja-JP" sz="1100" b="1" i="0" u="none" strike="noStrike">
                          <a:solidFill>
                            <a:srgbClr val="FF0000"/>
                          </a:solidFill>
                          <a:latin typeface="Arial"/>
                          <a:ea typeface="Arial"/>
                          <a:cs typeface="Arial"/>
                          <a:sym typeface="Arial"/>
                        </a:rPr>
                        <a:t>マイルストン</a:t>
                      </a:r>
                      <a:endParaRPr sz="1100" b="1" i="0" u="none" strike="noStrike">
                        <a:solidFill>
                          <a:srgbClr val="FF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プロジェクト計画</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要件定義</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12700" cap="flat" cmpd="sng">
                      <a:solidFill>
                        <a:schemeClr val="dk2"/>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詳細設計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p>
                      <a:pPr marL="0" marR="0" lvl="0" indent="0" algn="l" rtl="0">
                        <a:spcBef>
                          <a:spcPts val="0"/>
                        </a:spcBef>
                        <a:spcAft>
                          <a:spcPts val="0"/>
                        </a:spcAft>
                        <a:buNone/>
                      </a:pPr>
                      <a:r>
                        <a:rPr lang="ja-JP" sz="600" b="0" i="0" u="none" strike="noStrike">
                          <a:solidFill>
                            <a:srgbClr val="000000"/>
                          </a:solidFill>
                          <a:latin typeface="Arial"/>
                          <a:ea typeface="Arial"/>
                          <a:cs typeface="Arial"/>
                          <a:sym typeface="Arial"/>
                        </a:rPr>
                        <a:t>　</a:t>
                      </a:r>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インフラ設計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実装</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0"/>
                  </a:ext>
                </a:extLst>
              </a:tr>
              <a:tr h="323900">
                <a:tc>
                  <a:txBody>
                    <a:bodyPr/>
                    <a:lstStyle/>
                    <a:p>
                      <a:pPr marL="0" marR="0" lvl="0" indent="0" algn="ctr" rtl="0">
                        <a:spcBef>
                          <a:spcPts val="0"/>
                        </a:spcBef>
                        <a:spcAft>
                          <a:spcPts val="0"/>
                        </a:spcAft>
                        <a:buNone/>
                      </a:pPr>
                      <a:r>
                        <a:rPr lang="ja-JP" sz="1100" b="1" i="0" u="none" strike="noStrike">
                          <a:solidFill>
                            <a:srgbClr val="000000"/>
                          </a:solidFill>
                          <a:latin typeface="Arial"/>
                          <a:ea typeface="Arial"/>
                          <a:cs typeface="Arial"/>
                          <a:sym typeface="Arial"/>
                        </a:rPr>
                        <a:t>テスト</a:t>
                      </a:r>
                      <a:endParaRPr sz="1100" b="1" i="0" u="none" strike="noStrike">
                        <a:solidFill>
                          <a:srgbClr val="000000"/>
                        </a:solidFill>
                        <a:latin typeface="Arial"/>
                        <a:ea typeface="Arial"/>
                        <a:cs typeface="Arial"/>
                        <a:sym typeface="Arial"/>
                      </a:endParaRPr>
                    </a:p>
                  </a:txBody>
                  <a:tcPr marL="4950" marR="4950" marT="4950" marB="0" anchor="ctr">
                    <a:lnL w="12700" cap="flat" cmpd="sng">
                      <a:solidFill>
                        <a:schemeClr val="dk2"/>
                      </a:solidFill>
                      <a:prstDash val="solid"/>
                      <a:round/>
                      <a:headEnd type="none" w="sm" len="sm"/>
                      <a:tailEnd type="none" w="sm" len="sm"/>
                    </a:lnL>
                    <a:lnR w="12700" cap="flat" cmpd="sng">
                      <a:solidFill>
                        <a:schemeClr val="dk2"/>
                      </a:solidFill>
                      <a:prstDash val="solid"/>
                      <a:round/>
                      <a:headEnd type="none" w="sm" len="sm"/>
                      <a:tailEnd type="none" w="sm" len="sm"/>
                    </a:lnR>
                    <a:lnT w="12700" cap="flat" cmpd="sng">
                      <a:solidFill>
                        <a:schemeClr val="dk2"/>
                      </a:solidFill>
                      <a:prstDash val="solid"/>
                      <a:round/>
                      <a:headEnd type="none" w="sm" len="sm"/>
                      <a:tailEnd type="none" w="sm" len="sm"/>
                    </a:lnT>
                    <a:lnB w="12700" cap="flat" cmpd="sng">
                      <a:solidFill>
                        <a:schemeClr val="dk2"/>
                      </a:solidFill>
                      <a:prstDash val="solid"/>
                      <a:round/>
                      <a:headEnd type="none" w="sm" len="sm"/>
                      <a:tailEnd type="none" w="sm" len="sm"/>
                    </a:lnB>
                    <a:solidFill>
                      <a:srgbClr val="D6E7F0"/>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12700" cap="flat" cmpd="sng">
                      <a:solidFill>
                        <a:schemeClr val="dk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600" b="0" i="0" u="none" strike="noStrike">
                        <a:solidFill>
                          <a:srgbClr val="000000"/>
                        </a:solidFill>
                        <a:latin typeface="Arial"/>
                        <a:ea typeface="Arial"/>
                        <a:cs typeface="Arial"/>
                        <a:sym typeface="Arial"/>
                      </a:endParaRPr>
                    </a:p>
                  </a:txBody>
                  <a:tcPr marL="4950" marR="4950" marT="4950" marB="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11"/>
                  </a:ext>
                </a:extLst>
              </a:tr>
            </a:tbl>
          </a:graphicData>
        </a:graphic>
      </p:graphicFrame>
      <p:sp>
        <p:nvSpPr>
          <p:cNvPr id="83" name="Shape 83"/>
          <p:cNvSpPr/>
          <p:nvPr/>
        </p:nvSpPr>
        <p:spPr>
          <a:xfrm>
            <a:off x="3200400" y="2447011"/>
            <a:ext cx="999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4" name="Shape 84"/>
          <p:cNvSpPr/>
          <p:nvPr/>
        </p:nvSpPr>
        <p:spPr>
          <a:xfrm>
            <a:off x="4721125" y="3094663"/>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5" name="Shape 85"/>
          <p:cNvSpPr/>
          <p:nvPr/>
        </p:nvSpPr>
        <p:spPr>
          <a:xfrm>
            <a:off x="5674225" y="3415349"/>
            <a:ext cx="19119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6" name="Shape 86"/>
          <p:cNvSpPr/>
          <p:nvPr/>
        </p:nvSpPr>
        <p:spPr>
          <a:xfrm>
            <a:off x="7596475" y="3738126"/>
            <a:ext cx="567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7" name="Shape 87"/>
          <p:cNvSpPr/>
          <p:nvPr/>
        </p:nvSpPr>
        <p:spPr>
          <a:xfrm>
            <a:off x="8161175" y="4054225"/>
            <a:ext cx="9840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8" name="Shape 88"/>
          <p:cNvSpPr/>
          <p:nvPr/>
        </p:nvSpPr>
        <p:spPr>
          <a:xfrm>
            <a:off x="9145175" y="4388376"/>
            <a:ext cx="8265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89" name="Shape 89"/>
          <p:cNvSpPr/>
          <p:nvPr/>
        </p:nvSpPr>
        <p:spPr>
          <a:xfrm>
            <a:off x="9971675" y="4705975"/>
            <a:ext cx="4752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0" name="Shape 90"/>
          <p:cNvSpPr/>
          <p:nvPr/>
        </p:nvSpPr>
        <p:spPr>
          <a:xfrm>
            <a:off x="8392333" y="1811718"/>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Shape 91"/>
          <p:cNvSpPr txBox="1"/>
          <p:nvPr/>
        </p:nvSpPr>
        <p:spPr>
          <a:xfrm>
            <a:off x="8250287" y="1900971"/>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b="0" i="0" u="none" strike="noStrike" cap="none">
                <a:solidFill>
                  <a:schemeClr val="dk1"/>
                </a:solidFill>
                <a:latin typeface="Calibri"/>
                <a:ea typeface="Calibri"/>
                <a:cs typeface="Calibri"/>
                <a:sym typeface="Calibri"/>
              </a:rPr>
              <a:t>SOLT提出</a:t>
            </a:r>
            <a:endParaRPr sz="1000">
              <a:solidFill>
                <a:schemeClr val="dk1"/>
              </a:solidFill>
              <a:latin typeface="Calibri"/>
              <a:ea typeface="Calibri"/>
              <a:cs typeface="Calibri"/>
              <a:sym typeface="Calibri"/>
            </a:endParaRPr>
          </a:p>
        </p:txBody>
      </p:sp>
      <p:sp>
        <p:nvSpPr>
          <p:cNvPr id="92" name="Shape 92"/>
          <p:cNvSpPr/>
          <p:nvPr/>
        </p:nvSpPr>
        <p:spPr>
          <a:xfrm>
            <a:off x="10319284" y="1811713"/>
            <a:ext cx="100800" cy="93000"/>
          </a:xfrm>
          <a:prstGeom prst="triangle">
            <a:avLst>
              <a:gd name="adj" fmla="val 50000"/>
            </a:avLst>
          </a:prstGeom>
          <a:solidFill>
            <a:srgbClr val="FF0000"/>
          </a:solid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Shape 93"/>
          <p:cNvSpPr txBox="1"/>
          <p:nvPr/>
        </p:nvSpPr>
        <p:spPr>
          <a:xfrm>
            <a:off x="10175981" y="1912880"/>
            <a:ext cx="805800" cy="246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000">
                <a:solidFill>
                  <a:schemeClr val="dk1"/>
                </a:solidFill>
                <a:latin typeface="Calibri"/>
                <a:ea typeface="Calibri"/>
                <a:cs typeface="Calibri"/>
                <a:sym typeface="Calibri"/>
              </a:rPr>
              <a:t>リリース</a:t>
            </a:r>
            <a:endParaRPr sz="1000">
              <a:solidFill>
                <a:schemeClr val="dk1"/>
              </a:solidFill>
              <a:latin typeface="Calibri"/>
              <a:ea typeface="Calibri"/>
              <a:cs typeface="Calibri"/>
              <a:sym typeface="Calibri"/>
            </a:endParaRPr>
          </a:p>
        </p:txBody>
      </p:sp>
      <p:sp>
        <p:nvSpPr>
          <p:cNvPr id="94" name="Shape 94"/>
          <p:cNvSpPr txBox="1">
            <a:spLocks noGrp="1"/>
          </p:cNvSpPr>
          <p:nvPr>
            <p:ph type="body" idx="1"/>
          </p:nvPr>
        </p:nvSpPr>
        <p:spPr>
          <a:xfrm>
            <a:off x="838200" y="5105060"/>
            <a:ext cx="10515600" cy="1212000"/>
          </a:xfrm>
          <a:prstGeom prst="rect">
            <a:avLst/>
          </a:prstGeom>
          <a:noFill/>
          <a:ln>
            <a:noFill/>
          </a:ln>
        </p:spPr>
        <p:txBody>
          <a:bodyPr spcFirstLastPara="1" wrap="square" lIns="91425" tIns="45700" rIns="91425" bIns="45700" anchor="t" anchorCtr="0">
            <a:noAutofit/>
          </a:bodyPr>
          <a:lstStyle/>
          <a:p>
            <a:pPr marL="400050" marR="0" lvl="0" indent="-400050" algn="l" rtl="0">
              <a:lnSpc>
                <a:spcPct val="90000"/>
              </a:lnSpc>
              <a:spcBef>
                <a:spcPts val="1000"/>
              </a:spcBef>
              <a:spcAft>
                <a:spcPts val="0"/>
              </a:spcAft>
              <a:buClr>
                <a:schemeClr val="dk1"/>
              </a:buClr>
              <a:buSzPts val="1600"/>
              <a:buFont typeface="Calibri"/>
              <a:buAutoNum type="romanLcPeriod" startAt="2"/>
            </a:pPr>
            <a:r>
              <a:rPr lang="ja-JP">
                <a:latin typeface="+mn-ea"/>
                <a:ea typeface="+mn-ea"/>
              </a:rPr>
              <a:t>備考</a:t>
            </a:r>
            <a:endParaRPr>
              <a:latin typeface="+mn-ea"/>
              <a:ea typeface="+mn-ea"/>
            </a:endParaRPr>
          </a:p>
          <a:p>
            <a:pPr marL="457200" marR="0" lvl="0" indent="-317500" algn="l" rtl="0">
              <a:lnSpc>
                <a:spcPct val="90000"/>
              </a:lnSpc>
              <a:spcBef>
                <a:spcPts val="0"/>
              </a:spcBef>
              <a:spcAft>
                <a:spcPts val="0"/>
              </a:spcAft>
              <a:buSzPts val="1400"/>
              <a:buChar char="●"/>
            </a:pPr>
            <a:r>
              <a:rPr lang="ja-JP" sz="1400">
                <a:latin typeface="+mn-ea"/>
                <a:ea typeface="+mn-ea"/>
              </a:rPr>
              <a:t>上記マスタスケジュールは要件定義までを確定とし、それ以後のスケジュールは要件定義フェーズで確定した開発規模を基に修正する。</a:t>
            </a:r>
            <a:endParaRPr sz="1400">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a:p>
            <a:pPr marL="0" marR="0" lvl="0" indent="0" algn="l" rtl="0">
              <a:lnSpc>
                <a:spcPct val="90000"/>
              </a:lnSpc>
              <a:spcBef>
                <a:spcPts val="1000"/>
              </a:spcBef>
              <a:spcAft>
                <a:spcPts val="0"/>
              </a:spcAft>
              <a:buNone/>
            </a:pPr>
            <a:endParaRPr>
              <a:latin typeface="+mn-ea"/>
              <a:ea typeface="+mn-ea"/>
            </a:endParaRPr>
          </a:p>
        </p:txBody>
      </p:sp>
      <p:sp>
        <p:nvSpPr>
          <p:cNvPr id="95" name="Shape 95"/>
          <p:cNvSpPr/>
          <p:nvPr/>
        </p:nvSpPr>
        <p:spPr>
          <a:xfrm>
            <a:off x="2804225" y="2102650"/>
            <a:ext cx="3978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
        <p:nvSpPr>
          <p:cNvPr id="96" name="Shape 96"/>
          <p:cNvSpPr/>
          <p:nvPr/>
        </p:nvSpPr>
        <p:spPr>
          <a:xfrm>
            <a:off x="4199400" y="2750175"/>
            <a:ext cx="953100" cy="222900"/>
          </a:xfrm>
          <a:prstGeom prst="homePlate">
            <a:avLst>
              <a:gd name="adj" fmla="val 19688"/>
            </a:avLst>
          </a:prstGeom>
          <a:solidFill>
            <a:srgbClr val="FFD395"/>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262626"/>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4. コスト</a:t>
            </a:r>
            <a:endParaRPr sz="2400" b="0" i="0" u="none" strike="noStrike" cap="none" dirty="0">
              <a:solidFill>
                <a:schemeClr val="dk1"/>
              </a:solidFill>
              <a:latin typeface="+mn-ea"/>
              <a:ea typeface="+mn-ea"/>
              <a:cs typeface="Calibri"/>
              <a:sym typeface="Calibri"/>
            </a:endParaRPr>
          </a:p>
        </p:txBody>
      </p:sp>
      <p:sp>
        <p:nvSpPr>
          <p:cNvPr id="102" name="Shape 102"/>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n-ea"/>
                <a:ea typeface="+mn-ea"/>
                <a:cs typeface="Calibri"/>
                <a:sym typeface="Calibri"/>
              </a:rPr>
              <a:t>本プロジェクトの進行上かかるコストはすべてプロジェクトメンバー自身の負担とする。</a:t>
            </a:r>
            <a:endParaRPr sz="1600" b="0" i="0" u="none" strike="noStrike" cap="none">
              <a:solidFill>
                <a:schemeClr val="dk1"/>
              </a:solidFill>
              <a:latin typeface="+mn-ea"/>
              <a:ea typeface="+mn-ea"/>
              <a:cs typeface="Calibri"/>
              <a:sym typeface="Calibri"/>
            </a:endParaRPr>
          </a:p>
        </p:txBody>
      </p:sp>
      <p:sp>
        <p:nvSpPr>
          <p:cNvPr id="103" name="Shape 103"/>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04" name="Shape 104"/>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7</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dirty="0">
                <a:solidFill>
                  <a:schemeClr val="dk1"/>
                </a:solidFill>
                <a:latin typeface="+mn-ea"/>
                <a:ea typeface="+mn-ea"/>
                <a:cs typeface="Calibri"/>
                <a:sym typeface="Calibri"/>
              </a:rPr>
              <a:t>5. プロジェクト体制</a:t>
            </a:r>
            <a:endParaRPr sz="2400" b="0" i="0" u="none" strike="noStrike" cap="none" dirty="0">
              <a:solidFill>
                <a:schemeClr val="dk1"/>
              </a:solidFill>
              <a:latin typeface="+mn-ea"/>
              <a:ea typeface="+mn-ea"/>
              <a:cs typeface="Calibri"/>
              <a:sym typeface="Calibri"/>
            </a:endParaRPr>
          </a:p>
        </p:txBody>
      </p:sp>
      <p:sp>
        <p:nvSpPr>
          <p:cNvPr id="110" name="Shape 110"/>
          <p:cNvSpPr txBox="1">
            <a:spLocks noGrp="1"/>
          </p:cNvSpPr>
          <p:nvPr>
            <p:ph type="body" idx="1"/>
          </p:nvPr>
        </p:nvSpPr>
        <p:spPr>
          <a:xfrm>
            <a:off x="838200" y="933917"/>
            <a:ext cx="10515600" cy="491928"/>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1600"/>
              <a:buFont typeface="Noto Sans Symbols"/>
              <a:buChar char="●"/>
            </a:pPr>
            <a:r>
              <a:rPr lang="ja-JP" sz="1600" b="0" i="0" u="none" strike="noStrike" cap="none">
                <a:solidFill>
                  <a:schemeClr val="dk1"/>
                </a:solidFill>
                <a:latin typeface="+mn-ea"/>
                <a:ea typeface="+mn-ea"/>
                <a:cs typeface="Calibri"/>
                <a:sym typeface="Calibri"/>
              </a:rPr>
              <a:t>プロジェクトメンバーが2名のため、プロセス別に主担当者を定めもう1名を補佐とする。</a:t>
            </a:r>
            <a:endParaRPr sz="1600" b="0" i="0" u="none" strike="noStrike" cap="none">
              <a:solidFill>
                <a:schemeClr val="dk1"/>
              </a:solidFill>
              <a:latin typeface="+mn-ea"/>
              <a:ea typeface="+mn-ea"/>
              <a:cs typeface="Calibri"/>
              <a:sym typeface="Calibri"/>
            </a:endParaRPr>
          </a:p>
          <a:p>
            <a:pPr marL="228600" marR="0" lvl="0" indent="-228600" algn="l" rtl="0">
              <a:lnSpc>
                <a:spcPct val="90000"/>
              </a:lnSpc>
              <a:spcBef>
                <a:spcPts val="1000"/>
              </a:spcBef>
              <a:spcAft>
                <a:spcPts val="0"/>
              </a:spcAft>
              <a:buClr>
                <a:schemeClr val="dk1"/>
              </a:buClr>
              <a:buSzPts val="1600"/>
              <a:buFont typeface="Noto Sans Symbols"/>
              <a:buChar char="●"/>
            </a:pPr>
            <a:r>
              <a:rPr lang="ja-JP" sz="1600" b="0" i="0" u="none" strike="noStrike" cap="none">
                <a:solidFill>
                  <a:schemeClr val="dk1"/>
                </a:solidFill>
                <a:latin typeface="+mn-ea"/>
                <a:ea typeface="+mn-ea"/>
                <a:cs typeface="Calibri"/>
                <a:sym typeface="Calibri"/>
              </a:rPr>
              <a:t>各プロセス別の主担当者は下記の通り。</a:t>
            </a:r>
            <a:endParaRPr sz="1600" b="0" i="0" u="none" strike="noStrike" cap="none">
              <a:solidFill>
                <a:schemeClr val="dk1"/>
              </a:solidFill>
              <a:latin typeface="+mn-ea"/>
              <a:ea typeface="+mn-ea"/>
              <a:cs typeface="Calibri"/>
              <a:sym typeface="Calibri"/>
            </a:endParaRPr>
          </a:p>
        </p:txBody>
      </p:sp>
      <p:sp>
        <p:nvSpPr>
          <p:cNvPr id="111" name="Shape 111"/>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12" name="Shape 112"/>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8</a:t>
            </a:fld>
            <a:endParaRPr sz="1200">
              <a:solidFill>
                <a:srgbClr val="888888"/>
              </a:solidFill>
              <a:latin typeface="Calibri"/>
              <a:ea typeface="Calibri"/>
              <a:cs typeface="Calibri"/>
              <a:sym typeface="Calibri"/>
            </a:endParaRPr>
          </a:p>
        </p:txBody>
      </p:sp>
      <p:sp>
        <p:nvSpPr>
          <p:cNvPr id="113" name="Shape 113"/>
          <p:cNvSpPr/>
          <p:nvPr/>
        </p:nvSpPr>
        <p:spPr>
          <a:xfrm>
            <a:off x="4927170" y="215112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PM</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4" name="Shape 114"/>
          <p:cNvSpPr/>
          <p:nvPr/>
        </p:nvSpPr>
        <p:spPr>
          <a:xfrm>
            <a:off x="3130658"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設計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	</a:t>
            </a:r>
            <a:endParaRPr sz="1200">
              <a:solidFill>
                <a:schemeClr val="dk1"/>
              </a:solidFill>
              <a:latin typeface="+mn-ea"/>
              <a:ea typeface="+mn-ea"/>
              <a:cs typeface="Calibri"/>
              <a:sym typeface="Calibri"/>
            </a:endParaRPr>
          </a:p>
        </p:txBody>
      </p:sp>
      <p:sp>
        <p:nvSpPr>
          <p:cNvPr id="115" name="Shape 115"/>
          <p:cNvSpPr/>
          <p:nvPr/>
        </p:nvSpPr>
        <p:spPr>
          <a:xfrm>
            <a:off x="1334146" y="3515379"/>
            <a:ext cx="1464590" cy="661413"/>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UI</a:t>
            </a:r>
            <a:endParaRPr>
              <a:latin typeface="+mn-ea"/>
              <a:ea typeface="+mn-ea"/>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6" name="Shape 116"/>
          <p:cNvSpPr/>
          <p:nvPr/>
        </p:nvSpPr>
        <p:spPr>
          <a:xfrm>
            <a:off x="4927170"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開発</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sp>
        <p:nvSpPr>
          <p:cNvPr id="117" name="Shape 117"/>
          <p:cNvSpPr/>
          <p:nvPr/>
        </p:nvSpPr>
        <p:spPr>
          <a:xfrm>
            <a:off x="6723682"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テスト</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（主）田中</a:t>
            </a:r>
            <a:endParaRPr sz="1200">
              <a:solidFill>
                <a:schemeClr val="dk1"/>
              </a:solidFill>
              <a:latin typeface="+mn-ea"/>
              <a:ea typeface="+mn-ea"/>
              <a:cs typeface="Calibri"/>
              <a:sym typeface="Calibri"/>
            </a:endParaRPr>
          </a:p>
        </p:txBody>
      </p:sp>
      <p:sp>
        <p:nvSpPr>
          <p:cNvPr id="118" name="Shape 118"/>
          <p:cNvSpPr/>
          <p:nvPr/>
        </p:nvSpPr>
        <p:spPr>
          <a:xfrm>
            <a:off x="8520194" y="3515380"/>
            <a:ext cx="1464590" cy="66141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インフラ</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（主）荒居</a:t>
            </a:r>
            <a:endParaRPr sz="1200">
              <a:solidFill>
                <a:schemeClr val="dk1"/>
              </a:solidFill>
              <a:latin typeface="+mn-ea"/>
              <a:ea typeface="+mn-ea"/>
              <a:cs typeface="Calibri"/>
              <a:sym typeface="Calibri"/>
            </a:endParaRPr>
          </a:p>
        </p:txBody>
      </p:sp>
      <p:cxnSp>
        <p:nvCxnSpPr>
          <p:cNvPr id="119" name="Shape 119"/>
          <p:cNvCxnSpPr>
            <a:stCxn id="113" idx="2"/>
            <a:endCxn id="115" idx="0"/>
          </p:cNvCxnSpPr>
          <p:nvPr/>
        </p:nvCxnSpPr>
        <p:spPr>
          <a:xfrm rot="5400000">
            <a:off x="3397765" y="1253678"/>
            <a:ext cx="930300" cy="3593100"/>
          </a:xfrm>
          <a:prstGeom prst="bentConnector3">
            <a:avLst>
              <a:gd name="adj1" fmla="val 68326"/>
            </a:avLst>
          </a:prstGeom>
          <a:noFill/>
          <a:ln w="12700" cap="flat" cmpd="sng">
            <a:solidFill>
              <a:srgbClr val="3C86B0"/>
            </a:solidFill>
            <a:prstDash val="solid"/>
            <a:round/>
            <a:headEnd type="none" w="sm" len="sm"/>
            <a:tailEnd type="none" w="sm" len="sm"/>
          </a:ln>
        </p:spPr>
      </p:cxnSp>
      <p:cxnSp>
        <p:nvCxnSpPr>
          <p:cNvPr id="120" name="Shape 120"/>
          <p:cNvCxnSpPr>
            <a:stCxn id="113" idx="2"/>
            <a:endCxn id="114" idx="0"/>
          </p:cNvCxnSpPr>
          <p:nvPr/>
        </p:nvCxnSpPr>
        <p:spPr>
          <a:xfrm rot="5400000">
            <a:off x="42961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1" name="Shape 121"/>
          <p:cNvCxnSpPr>
            <a:stCxn id="113" idx="2"/>
            <a:endCxn id="117" idx="0"/>
          </p:cNvCxnSpPr>
          <p:nvPr/>
        </p:nvCxnSpPr>
        <p:spPr>
          <a:xfrm rot="-5400000" flipH="1">
            <a:off x="6092515" y="2152028"/>
            <a:ext cx="930300" cy="17964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2" name="Shape 122"/>
          <p:cNvCxnSpPr>
            <a:stCxn id="113" idx="2"/>
            <a:endCxn id="118" idx="0"/>
          </p:cNvCxnSpPr>
          <p:nvPr/>
        </p:nvCxnSpPr>
        <p:spPr>
          <a:xfrm rot="-5400000" flipH="1">
            <a:off x="6990865" y="1253678"/>
            <a:ext cx="930300" cy="3593100"/>
          </a:xfrm>
          <a:prstGeom prst="bentConnector3">
            <a:avLst>
              <a:gd name="adj1" fmla="val 68325"/>
            </a:avLst>
          </a:prstGeom>
          <a:noFill/>
          <a:ln w="12700" cap="flat" cmpd="sng">
            <a:solidFill>
              <a:srgbClr val="3C86B0"/>
            </a:solidFill>
            <a:prstDash val="solid"/>
            <a:round/>
            <a:headEnd type="none" w="sm" len="sm"/>
            <a:tailEnd type="none" w="sm" len="sm"/>
          </a:ln>
        </p:spPr>
      </p:cxnSp>
      <p:cxnSp>
        <p:nvCxnSpPr>
          <p:cNvPr id="123" name="Shape 123"/>
          <p:cNvCxnSpPr>
            <a:stCxn id="113" idx="2"/>
            <a:endCxn id="116" idx="0"/>
          </p:cNvCxnSpPr>
          <p:nvPr/>
        </p:nvCxnSpPr>
        <p:spPr>
          <a:xfrm>
            <a:off x="5659465" y="2585078"/>
            <a:ext cx="0" cy="930300"/>
          </a:xfrm>
          <a:prstGeom prst="straightConnector1">
            <a:avLst/>
          </a:prstGeom>
          <a:noFill/>
          <a:ln w="12700" cap="flat" cmpd="sng">
            <a:solidFill>
              <a:srgbClr val="3C86B0"/>
            </a:solidFill>
            <a:prstDash val="solid"/>
            <a:round/>
            <a:headEnd type="none" w="sm" len="sm"/>
            <a:tailEnd type="none" w="sm" len="sm"/>
          </a:ln>
        </p:spPr>
      </p:cxnSp>
      <p:sp>
        <p:nvSpPr>
          <p:cNvPr id="124" name="Shape 124"/>
          <p:cNvSpPr/>
          <p:nvPr/>
        </p:nvSpPr>
        <p:spPr>
          <a:xfrm>
            <a:off x="2930472" y="2616276"/>
            <a:ext cx="1464590" cy="433952"/>
          </a:xfrm>
          <a:prstGeom prst="rect">
            <a:avLst/>
          </a:prstGeom>
          <a:solidFill>
            <a:schemeClr val="lt1"/>
          </a:solidFill>
          <a:ln w="25400" cap="flat" cmpd="sng">
            <a:solidFill>
              <a:srgbClr val="2F648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ja-JP" sz="1200">
                <a:solidFill>
                  <a:schemeClr val="dk1"/>
                </a:solidFill>
                <a:latin typeface="+mn-ea"/>
                <a:ea typeface="+mn-ea"/>
                <a:cs typeface="Calibri"/>
                <a:sym typeface="Calibri"/>
              </a:rPr>
              <a:t>アドバイザー</a:t>
            </a:r>
            <a:endParaRPr sz="1200">
              <a:solidFill>
                <a:schemeClr val="dk1"/>
              </a:solidFill>
              <a:latin typeface="+mn-ea"/>
              <a:ea typeface="+mn-ea"/>
              <a:cs typeface="Calibri"/>
              <a:sym typeface="Calibri"/>
            </a:endParaRPr>
          </a:p>
          <a:p>
            <a:pPr marL="0" marR="0" lvl="0" indent="0" algn="l" rtl="0">
              <a:spcBef>
                <a:spcPts val="0"/>
              </a:spcBef>
              <a:spcAft>
                <a:spcPts val="0"/>
              </a:spcAft>
              <a:buNone/>
            </a:pPr>
            <a:r>
              <a:rPr lang="ja-JP" sz="1200">
                <a:solidFill>
                  <a:schemeClr val="dk1"/>
                </a:solidFill>
                <a:latin typeface="+mn-ea"/>
                <a:ea typeface="+mn-ea"/>
                <a:cs typeface="Calibri"/>
                <a:sym typeface="Calibri"/>
              </a:rPr>
              <a:t>小島（SOLT）</a:t>
            </a:r>
            <a:endParaRPr sz="1200">
              <a:solidFill>
                <a:schemeClr val="dk1"/>
              </a:solidFill>
              <a:latin typeface="+mn-ea"/>
              <a:ea typeface="+mn-ea"/>
              <a:cs typeface="Calibri"/>
              <a:sym typeface="Calibri"/>
            </a:endParaRPr>
          </a:p>
        </p:txBody>
      </p:sp>
      <p:cxnSp>
        <p:nvCxnSpPr>
          <p:cNvPr id="125" name="Shape 125"/>
          <p:cNvCxnSpPr>
            <a:stCxn id="124" idx="3"/>
          </p:cNvCxnSpPr>
          <p:nvPr/>
        </p:nvCxnSpPr>
        <p:spPr>
          <a:xfrm>
            <a:off x="4395062" y="2833252"/>
            <a:ext cx="1264500" cy="0"/>
          </a:xfrm>
          <a:prstGeom prst="straightConnector1">
            <a:avLst/>
          </a:prstGeom>
          <a:noFill/>
          <a:ln w="12700" cap="flat" cmpd="sng">
            <a:solidFill>
              <a:srgbClr val="3C86B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838200" y="126980"/>
            <a:ext cx="10515600" cy="6096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ja-JP" sz="2400" b="0" i="0" u="none" strike="noStrike" cap="none">
                <a:solidFill>
                  <a:schemeClr val="dk1"/>
                </a:solidFill>
                <a:latin typeface="+mn-ea"/>
                <a:ea typeface="+mn-ea"/>
                <a:cs typeface="Calibri"/>
                <a:sym typeface="Calibri"/>
              </a:rPr>
              <a:t>6. 開発環境</a:t>
            </a:r>
            <a:endParaRPr sz="2400" b="0" i="0" u="none" strike="noStrike" cap="none">
              <a:solidFill>
                <a:schemeClr val="dk1"/>
              </a:solidFill>
              <a:latin typeface="+mn-ea"/>
              <a:ea typeface="+mn-ea"/>
              <a:cs typeface="Calibri"/>
              <a:sym typeface="Calibri"/>
            </a:endParaRPr>
          </a:p>
        </p:txBody>
      </p:sp>
      <p:sp>
        <p:nvSpPr>
          <p:cNvPr id="131" name="Shape 131"/>
          <p:cNvSpPr txBox="1">
            <a:spLocks noGrp="1"/>
          </p:cNvSpPr>
          <p:nvPr>
            <p:ph type="body" idx="1"/>
          </p:nvPr>
        </p:nvSpPr>
        <p:spPr>
          <a:xfrm>
            <a:off x="838200" y="933916"/>
            <a:ext cx="10515600" cy="5243047"/>
          </a:xfrm>
          <a:prstGeom prst="rect">
            <a:avLst/>
          </a:prstGeom>
          <a:noFill/>
          <a:ln>
            <a:noFill/>
          </a:ln>
        </p:spPr>
        <p:txBody>
          <a:bodyPr spcFirstLastPara="1" wrap="square" lIns="91425" tIns="45700" rIns="91425" bIns="45700" anchor="t" anchorCtr="0">
            <a:noAutofit/>
          </a:bodyPr>
          <a:lstStyle/>
          <a:p>
            <a:pPr marL="228600" marR="0" lvl="0" indent="-127000" algn="l" rtl="0">
              <a:lnSpc>
                <a:spcPct val="90000"/>
              </a:lnSpc>
              <a:spcBef>
                <a:spcPts val="0"/>
              </a:spcBef>
              <a:spcAft>
                <a:spcPts val="0"/>
              </a:spcAft>
              <a:buClr>
                <a:schemeClr val="dk1"/>
              </a:buClr>
              <a:buSzPts val="1600"/>
              <a:buFont typeface="Noto Sans Symbols"/>
              <a:buNone/>
            </a:pPr>
            <a:endParaRPr sz="1600" b="0" i="0" u="none" strike="noStrike" cap="none">
              <a:solidFill>
                <a:schemeClr val="dk1"/>
              </a:solidFill>
              <a:latin typeface="+mn-ea"/>
              <a:ea typeface="+mn-ea"/>
              <a:cs typeface="Calibri"/>
              <a:sym typeface="Calibri"/>
            </a:endParaRPr>
          </a:p>
        </p:txBody>
      </p:sp>
      <p:sp>
        <p:nvSpPr>
          <p:cNvPr id="132" name="Shape 132"/>
          <p:cNvSpPr txBox="1">
            <a:spLocks noGrp="1"/>
          </p:cNvSpPr>
          <p:nvPr>
            <p:ph type="ftr" idx="11"/>
          </p:nvPr>
        </p:nvSpPr>
        <p:spPr>
          <a:xfrm>
            <a:off x="4038600" y="6317022"/>
            <a:ext cx="41148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1200">
                <a:solidFill>
                  <a:srgbClr val="888888"/>
                </a:solidFill>
                <a:latin typeface="Calibri"/>
                <a:ea typeface="Calibri"/>
                <a:cs typeface="Calibri"/>
                <a:sym typeface="Calibri"/>
              </a:rPr>
              <a:t>プロジェクト計画書</a:t>
            </a:r>
            <a:endParaRPr sz="1200">
              <a:solidFill>
                <a:srgbClr val="888888"/>
              </a:solidFill>
              <a:latin typeface="Calibri"/>
              <a:ea typeface="Calibri"/>
              <a:cs typeface="Calibri"/>
              <a:sym typeface="Calibri"/>
            </a:endParaRPr>
          </a:p>
        </p:txBody>
      </p:sp>
      <p:sp>
        <p:nvSpPr>
          <p:cNvPr id="133" name="Shape 133"/>
          <p:cNvSpPr txBox="1">
            <a:spLocks noGrp="1"/>
          </p:cNvSpPr>
          <p:nvPr>
            <p:ph type="sldNum" idx="12"/>
          </p:nvPr>
        </p:nvSpPr>
        <p:spPr>
          <a:xfrm>
            <a:off x="11248103" y="6439541"/>
            <a:ext cx="823452"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altLang="ja-JP" sz="1200">
                <a:solidFill>
                  <a:srgbClr val="888888"/>
                </a:solidFill>
                <a:latin typeface="Calibri"/>
                <a:ea typeface="Calibri"/>
                <a:cs typeface="Calibri"/>
                <a:sym typeface="Calibri"/>
              </a:rPr>
              <a:t>9</a:t>
            </a:fld>
            <a:endParaRPr sz="1200">
              <a:solidFill>
                <a:srgbClr val="888888"/>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マーキー">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859</Words>
  <Application>Microsoft Office PowerPoint</Application>
  <PresentationFormat>ワイド画面</PresentationFormat>
  <Paragraphs>209</Paragraphs>
  <Slides>12</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ＭＳ Ｐゴシック</vt:lpstr>
      <vt:lpstr>Noto Sans Symbols</vt:lpstr>
      <vt:lpstr>Arial</vt:lpstr>
      <vt:lpstr>Calibri</vt:lpstr>
      <vt:lpstr>Office テーマ</vt:lpstr>
      <vt:lpstr>プロジェクト計画書</vt:lpstr>
      <vt:lpstr>変更管理表</vt:lpstr>
      <vt:lpstr>アジェンダ</vt:lpstr>
      <vt:lpstr>1. プロジェクト概要</vt:lpstr>
      <vt:lpstr>2. プロジェクト要求事項</vt:lpstr>
      <vt:lpstr>3. プロジェクトスケジュール</vt:lpstr>
      <vt:lpstr>4. コスト</vt:lpstr>
      <vt:lpstr>5. プロジェクト体制</vt:lpstr>
      <vt:lpstr>6. 開発環境</vt:lpstr>
      <vt:lpstr>7. プロジェクト運用方針</vt:lpstr>
      <vt:lpstr>7. プロジェクト運用方針</vt:lpstr>
      <vt:lpstr>7. プロジェクト運用方針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プロジェクト計画書</dc:title>
  <cp:lastModifiedBy>Kouji Arai</cp:lastModifiedBy>
  <cp:revision>1</cp:revision>
  <dcterms:modified xsi:type="dcterms:W3CDTF">2018-05-09T07:00:02Z</dcterms:modified>
</cp:coreProperties>
</file>