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59" r:id="rId5"/>
    <p:sldId id="260" r:id="rId6"/>
    <p:sldId id="269" r:id="rId7"/>
    <p:sldId id="270" r:id="rId8"/>
    <p:sldId id="271" r:id="rId9"/>
    <p:sldId id="277" r:id="rId10"/>
    <p:sldId id="262" r:id="rId11"/>
    <p:sldId id="264"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6"/>
  </p:normalViewPr>
  <p:slideViewPr>
    <p:cSldViewPr snapToGrid="0" snapToObjects="1">
      <p:cViewPr varScale="1">
        <p:scale>
          <a:sx n="90" d="100"/>
          <a:sy n="90" d="100"/>
        </p:scale>
        <p:origin x="80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1858" y="478382"/>
            <a:ext cx="10916529" cy="444336"/>
          </a:xfrm>
        </p:spPr>
        <p:txBody>
          <a:bodyPr/>
          <a:lstStyle/>
          <a:p>
            <a:r>
              <a:rPr lang="en-US" dirty="0"/>
              <a:t>Click to edit Master title style</a:t>
            </a:r>
          </a:p>
        </p:txBody>
      </p:sp>
      <p:sp>
        <p:nvSpPr>
          <p:cNvPr id="3" name="Content Placeholder 2"/>
          <p:cNvSpPr>
            <a:spLocks noGrp="1"/>
          </p:cNvSpPr>
          <p:nvPr>
            <p:ph idx="1"/>
          </p:nvPr>
        </p:nvSpPr>
        <p:spPr>
          <a:xfrm>
            <a:off x="675249" y="1098919"/>
            <a:ext cx="10789920" cy="4968626"/>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a:xfrm>
            <a:off x="1451579" y="17237"/>
            <a:ext cx="5938836" cy="309201"/>
          </a:xfrm>
        </p:spPr>
        <p:txBody>
          <a:bodyPr/>
          <a:lstStyle/>
          <a:p>
            <a:endParaRPr lang="en-US" dirty="0"/>
          </a:p>
        </p:txBody>
      </p:sp>
      <p:sp>
        <p:nvSpPr>
          <p:cNvPr id="6" name="Slide Number Placeholder 5"/>
          <p:cNvSpPr>
            <a:spLocks noGrp="1"/>
          </p:cNvSpPr>
          <p:nvPr>
            <p:ph type="sldNum" sz="quarter" idx="12"/>
          </p:nvPr>
        </p:nvSpPr>
        <p:spPr>
          <a:xfrm>
            <a:off x="-40447" y="419144"/>
            <a:ext cx="811019" cy="503578"/>
          </a:xfrm>
        </p:spPr>
        <p:txBody>
          <a:bodyPr/>
          <a:lstStyle/>
          <a:p>
            <a:fld id="{6D22F896-40B5-4ADD-8801-0D06FADFA095}" type="slidenum">
              <a:rPr lang="en-US" dirty="0"/>
              <a:t>‹#›</a:t>
            </a:fld>
            <a:endParaRPr lang="en-US" dirty="0"/>
          </a:p>
        </p:txBody>
      </p:sp>
      <p:cxnSp>
        <p:nvCxnSpPr>
          <p:cNvPr id="33" name="Straight Connector 32"/>
          <p:cNvCxnSpPr>
            <a:cxnSpLocks/>
          </p:cNvCxnSpPr>
          <p:nvPr/>
        </p:nvCxnSpPr>
        <p:spPr>
          <a:xfrm>
            <a:off x="801858" y="1028578"/>
            <a:ext cx="1091653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6/16/19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6/16/19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zaimu.metro.tokyo.jp/kijunchi/30nen/index.html" TargetMode="External"/><Relationship Id="rId7" Type="http://schemas.openxmlformats.org/officeDocument/2006/relationships/hyperlink" Target="https://foursquare.com/" TargetMode="External"/><Relationship Id="rId2" Type="http://schemas.openxmlformats.org/officeDocument/2006/relationships/hyperlink" Target="http://www.metro.tokyo.jp/english/" TargetMode="External"/><Relationship Id="rId1" Type="http://schemas.openxmlformats.org/officeDocument/2006/relationships/slideLayout" Target="../slideLayouts/slideLayout2.xml"/><Relationship Id="rId6" Type="http://schemas.openxmlformats.org/officeDocument/2006/relationships/hyperlink" Target="https://github.com/dataofjapan/land/blob/master/tokyo.geojson" TargetMode="External"/><Relationship Id="rId5" Type="http://schemas.openxmlformats.org/officeDocument/2006/relationships/hyperlink" Target="https://www.javadrive.jp/google-maps-javascript/data/index2.html" TargetMode="External"/><Relationship Id="rId4" Type="http://schemas.openxmlformats.org/officeDocument/2006/relationships/hyperlink" Target="https://www.tokyometro.jp/en/subwaym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72C9-7B3F-CD48-95CA-FF0F4039E58E}"/>
              </a:ext>
            </a:extLst>
          </p:cNvPr>
          <p:cNvSpPr>
            <a:spLocks noGrp="1"/>
          </p:cNvSpPr>
          <p:nvPr>
            <p:ph type="ctrTitle"/>
          </p:nvPr>
        </p:nvSpPr>
        <p:spPr/>
        <p:txBody>
          <a:bodyPr>
            <a:noAutofit/>
          </a:bodyPr>
          <a:lstStyle/>
          <a:p>
            <a:r>
              <a:rPr lang="en-US" sz="4000" dirty="0"/>
              <a:t>Capstone Project</a:t>
            </a:r>
            <a:br>
              <a:rPr lang="en-US" sz="4000" dirty="0"/>
            </a:br>
            <a:br>
              <a:rPr lang="en-US" sz="4000" dirty="0"/>
            </a:br>
            <a:r>
              <a:rPr lang="en-US" sz="4000" dirty="0"/>
              <a:t>Land Prices &amp; Venues Data Analysis of Tokyo Metropolis</a:t>
            </a:r>
          </a:p>
        </p:txBody>
      </p:sp>
      <p:sp>
        <p:nvSpPr>
          <p:cNvPr id="3" name="Subtitle 2">
            <a:extLst>
              <a:ext uri="{FF2B5EF4-FFF2-40B4-BE49-F238E27FC236}">
                <a16:creationId xmlns:a16="http://schemas.microsoft.com/office/drawing/2014/main" id="{90389405-FA8F-FA43-B1AC-7885DEA6A0FB}"/>
              </a:ext>
            </a:extLst>
          </p:cNvPr>
          <p:cNvSpPr>
            <a:spLocks noGrp="1"/>
          </p:cNvSpPr>
          <p:nvPr>
            <p:ph type="subTitle" idx="1"/>
          </p:nvPr>
        </p:nvSpPr>
        <p:spPr/>
        <p:txBody>
          <a:bodyPr/>
          <a:lstStyle/>
          <a:p>
            <a:r>
              <a:rPr lang="en-US" dirty="0"/>
              <a:t>Hideshi Yoshinaga</a:t>
            </a:r>
          </a:p>
        </p:txBody>
      </p:sp>
    </p:spTree>
    <p:extLst>
      <p:ext uri="{BB962C8B-B14F-4D97-AF65-F5344CB8AC3E}">
        <p14:creationId xmlns:p14="http://schemas.microsoft.com/office/powerpoint/2010/main" val="191693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801858" y="1285265"/>
            <a:ext cx="5254064" cy="4572610"/>
          </a:xfrm>
        </p:spPr>
        <p:txBody>
          <a:bodyPr>
            <a:normAutofit/>
          </a:bodyPr>
          <a:lstStyle/>
          <a:p>
            <a:r>
              <a:rPr lang="en-US" dirty="0"/>
              <a:t>Subway station map with related cluster information.  This map has 104 stations with 5 cluster information. (we will have details of 5 clusters at Appendix.)</a:t>
            </a:r>
          </a:p>
          <a:p>
            <a:endParaRPr lang="en-US" dirty="0"/>
          </a:p>
          <a:p>
            <a:r>
              <a:rPr lang="en-US" dirty="0"/>
              <a:t>Choropleth map which has average land price for per square mete and the below information for each subway station:</a:t>
            </a:r>
          </a:p>
          <a:p>
            <a:pPr lvl="1"/>
            <a:r>
              <a:rPr lang="en-US" dirty="0"/>
              <a:t>Station id</a:t>
            </a:r>
          </a:p>
          <a:p>
            <a:pPr lvl="1"/>
            <a:r>
              <a:rPr lang="en-US" dirty="0"/>
              <a:t>Cluster name</a:t>
            </a:r>
          </a:p>
          <a:p>
            <a:pPr lvl="1"/>
            <a:r>
              <a:rPr lang="en-US" dirty="0"/>
              <a:t>Land price information.</a:t>
            </a:r>
          </a:p>
          <a:p>
            <a:endParaRPr lang="en-US" dirty="0"/>
          </a:p>
          <a:p>
            <a:endParaRPr lang="en-US" dirty="0"/>
          </a:p>
        </p:txBody>
      </p:sp>
      <p:pic>
        <p:nvPicPr>
          <p:cNvPr id="5" name="Picture 4">
            <a:extLst>
              <a:ext uri="{FF2B5EF4-FFF2-40B4-BE49-F238E27FC236}">
                <a16:creationId xmlns:a16="http://schemas.microsoft.com/office/drawing/2014/main" id="{7A2786B5-68B1-3945-B0B7-EFB665611C0D}"/>
              </a:ext>
            </a:extLst>
          </p:cNvPr>
          <p:cNvPicPr>
            <a:picLocks noChangeAspect="1"/>
          </p:cNvPicPr>
          <p:nvPr/>
        </p:nvPicPr>
        <p:blipFill>
          <a:blip r:embed="rId2"/>
          <a:stretch>
            <a:fillRect/>
          </a:stretch>
        </p:blipFill>
        <p:spPr>
          <a:xfrm>
            <a:off x="6592982" y="3610226"/>
            <a:ext cx="4140689" cy="2465636"/>
          </a:xfrm>
          <a:prstGeom prst="rect">
            <a:avLst/>
          </a:prstGeom>
        </p:spPr>
      </p:pic>
      <p:pic>
        <p:nvPicPr>
          <p:cNvPr id="7" name="Picture 6">
            <a:extLst>
              <a:ext uri="{FF2B5EF4-FFF2-40B4-BE49-F238E27FC236}">
                <a16:creationId xmlns:a16="http://schemas.microsoft.com/office/drawing/2014/main" id="{6C18D01B-C958-E048-9DCB-17B04400D039}"/>
              </a:ext>
            </a:extLst>
          </p:cNvPr>
          <p:cNvPicPr>
            <a:picLocks noChangeAspect="1"/>
          </p:cNvPicPr>
          <p:nvPr/>
        </p:nvPicPr>
        <p:blipFill>
          <a:blip r:embed="rId3"/>
          <a:stretch>
            <a:fillRect/>
          </a:stretch>
        </p:blipFill>
        <p:spPr>
          <a:xfrm>
            <a:off x="6617800" y="1082186"/>
            <a:ext cx="4115871" cy="2449687"/>
          </a:xfrm>
          <a:prstGeom prst="rect">
            <a:avLst/>
          </a:prstGeom>
        </p:spPr>
      </p:pic>
    </p:spTree>
    <p:extLst>
      <p:ext uri="{BB962C8B-B14F-4D97-AF65-F5344CB8AC3E}">
        <p14:creationId xmlns:p14="http://schemas.microsoft.com/office/powerpoint/2010/main" val="3311607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Discussion</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675249" y="1056055"/>
            <a:ext cx="11183376" cy="4968626"/>
          </a:xfrm>
        </p:spPr>
        <p:txBody>
          <a:bodyPr>
            <a:normAutofit/>
          </a:bodyPr>
          <a:lstStyle/>
          <a:p>
            <a:r>
              <a:rPr lang="en-US" dirty="0"/>
              <a:t>Broader subway station coverage :  </a:t>
            </a:r>
          </a:p>
          <a:p>
            <a:pPr lvl="1"/>
            <a:r>
              <a:rPr lang="en-US" dirty="0"/>
              <a:t>As Tokyo has 12 subways, we may use another combination of subway lines to expand our city coverage.</a:t>
            </a:r>
          </a:p>
          <a:p>
            <a:r>
              <a:rPr lang="en-US" dirty="0"/>
              <a:t>Population or dynamics of population : </a:t>
            </a:r>
          </a:p>
          <a:p>
            <a:pPr lvl="1"/>
            <a:r>
              <a:rPr lang="en-US" dirty="0"/>
              <a:t>For opening new restaurant or for opening new office, we may also consider population or dynamics of population change in a day.</a:t>
            </a:r>
          </a:p>
          <a:p>
            <a:r>
              <a:rPr lang="en-US" dirty="0"/>
              <a:t>K-means and size of clusters : </a:t>
            </a:r>
          </a:p>
          <a:p>
            <a:pPr lvl="1"/>
            <a:r>
              <a:rPr lang="en-US" dirty="0"/>
              <a:t>I used 5 clusters at this study, however we may change the number of K according to type of venues/business.</a:t>
            </a:r>
          </a:p>
          <a:p>
            <a:pPr lvl="1"/>
            <a:r>
              <a:rPr lang="en-US" dirty="0"/>
              <a:t>We can also apply other clustering methods or classification methods.</a:t>
            </a:r>
          </a:p>
          <a:p>
            <a:r>
              <a:rPr lang="en-US" dirty="0"/>
              <a:t>More fine grained land price map : </a:t>
            </a:r>
          </a:p>
          <a:p>
            <a:pPr lvl="1"/>
            <a:r>
              <a:rPr lang="en-US" dirty="0"/>
              <a:t>We may use more fine grained land price map not by ward but by smaller city or town level unit.</a:t>
            </a:r>
          </a:p>
        </p:txBody>
      </p:sp>
    </p:spTree>
    <p:extLst>
      <p:ext uri="{BB962C8B-B14F-4D97-AF65-F5344CB8AC3E}">
        <p14:creationId xmlns:p14="http://schemas.microsoft.com/office/powerpoint/2010/main" val="304448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p:txBody>
          <a:bodyPr/>
          <a:lstStyle/>
          <a:p>
            <a:r>
              <a:rPr lang="en-US" dirty="0"/>
              <a:t>Initial step to find appropriate spot for opening a restaurant or opening a new office.</a:t>
            </a:r>
          </a:p>
          <a:p>
            <a:pPr lvl="1"/>
            <a:r>
              <a:rPr lang="en-US" dirty="0"/>
              <a:t>Our approach will show us the initial options which we can take for achieving the goal such as to start new restaurant or to start new office – low cost, more populated area, and distance to the major transportation.</a:t>
            </a:r>
          </a:p>
          <a:p>
            <a:r>
              <a:rPr lang="en-US" dirty="0"/>
              <a:t>Dramatic improvement of telecommunication technology, of transportation, or of new type of services such as delivery services.</a:t>
            </a:r>
          </a:p>
          <a:p>
            <a:pPr lvl="1"/>
            <a:r>
              <a:rPr lang="en-US" dirty="0"/>
              <a:t>As next step, we will also need to consider access for new advantages and/or access to new platform where we can get such new services.</a:t>
            </a:r>
          </a:p>
        </p:txBody>
      </p:sp>
    </p:spTree>
    <p:extLst>
      <p:ext uri="{BB962C8B-B14F-4D97-AF65-F5344CB8AC3E}">
        <p14:creationId xmlns:p14="http://schemas.microsoft.com/office/powerpoint/2010/main" val="270801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C6DB-F5DB-BE48-B22A-52D86A667469}"/>
              </a:ext>
            </a:extLst>
          </p:cNvPr>
          <p:cNvSpPr>
            <a:spLocks noGrp="1"/>
          </p:cNvSpPr>
          <p:nvPr>
            <p:ph type="title"/>
          </p:nvPr>
        </p:nvSpPr>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DFD0BDFB-1A67-424C-B0AF-DDC61A81329F}"/>
              </a:ext>
            </a:extLst>
          </p:cNvPr>
          <p:cNvSpPr>
            <a:spLocks noGrp="1"/>
          </p:cNvSpPr>
          <p:nvPr>
            <p:ph idx="1"/>
          </p:nvPr>
        </p:nvSpPr>
        <p:spPr>
          <a:xfrm>
            <a:off x="675248" y="1098919"/>
            <a:ext cx="9826065" cy="4044581"/>
          </a:xfrm>
        </p:spPr>
        <p:txBody>
          <a:bodyPr/>
          <a:lstStyle/>
          <a:p>
            <a:pPr marL="457200" lvl="0" indent="-457200">
              <a:buFont typeface="+mj-lt"/>
              <a:buAutoNum type="arabicParenR"/>
            </a:pPr>
            <a:r>
              <a:rPr lang="en-US" dirty="0"/>
              <a:t>Tokyo Metropolitan Government ( </a:t>
            </a:r>
            <a:r>
              <a:rPr lang="en-US" u="sng" dirty="0">
                <a:hlinkClick r:id="rId2"/>
              </a:rPr>
              <a:t>http://www.metro.tokyo.jp/english/</a:t>
            </a:r>
            <a:r>
              <a:rPr lang="en-US" dirty="0"/>
              <a:t> )</a:t>
            </a:r>
          </a:p>
          <a:p>
            <a:pPr marL="457200" lvl="0" indent="-457200">
              <a:buFont typeface="+mj-lt"/>
              <a:buAutoNum type="arabicParenR"/>
            </a:pPr>
            <a:r>
              <a:rPr lang="en-US" dirty="0"/>
              <a:t>Land price information from Tokyo Metropolitan Government, Bureau of Finance (2018). ( </a:t>
            </a:r>
            <a:r>
              <a:rPr lang="en-US" u="sng" dirty="0">
                <a:hlinkClick r:id="rId3"/>
              </a:rPr>
              <a:t>http://www.zaimu.metro.tokyo.jp/kijunchi/30nen/index.html</a:t>
            </a:r>
            <a:r>
              <a:rPr lang="en-US" dirty="0"/>
              <a:t> ).</a:t>
            </a:r>
          </a:p>
          <a:p>
            <a:pPr marL="457200" lvl="0" indent="-457200">
              <a:buFont typeface="+mj-lt"/>
              <a:buAutoNum type="arabicParenR"/>
            </a:pPr>
            <a:r>
              <a:rPr lang="en-US" dirty="0"/>
              <a:t>Tokyo subway map ( </a:t>
            </a:r>
            <a:r>
              <a:rPr lang="en-US" u="sng" dirty="0">
                <a:hlinkClick r:id="rId4"/>
              </a:rPr>
              <a:t>https://www.tokyometro.jp/en/subwaymap/</a:t>
            </a:r>
            <a:r>
              <a:rPr lang="en-US" dirty="0"/>
              <a:t> )</a:t>
            </a:r>
          </a:p>
          <a:p>
            <a:pPr marL="457200" lvl="0" indent="-457200">
              <a:buFont typeface="+mj-lt"/>
              <a:buAutoNum type="arabicParenR"/>
            </a:pPr>
            <a:r>
              <a:rPr lang="en-US" dirty="0"/>
              <a:t>Tokyo subway geo coordinate ( </a:t>
            </a:r>
            <a:r>
              <a:rPr lang="en-US" u="sng" dirty="0">
                <a:hlinkClick r:id="rId5"/>
              </a:rPr>
              <a:t>https://www.javadrive.jp/google-maps-javascript/data/index2.html</a:t>
            </a:r>
            <a:r>
              <a:rPr lang="en-US" dirty="0"/>
              <a:t> )</a:t>
            </a:r>
          </a:p>
          <a:p>
            <a:pPr marL="457200" lvl="0" indent="-457200">
              <a:buFont typeface="+mj-lt"/>
              <a:buAutoNum type="arabicParenR"/>
            </a:pPr>
            <a:r>
              <a:rPr lang="en-US" dirty="0" err="1"/>
              <a:t>Geojson</a:t>
            </a:r>
            <a:r>
              <a:rPr lang="en-US" dirty="0"/>
              <a:t> data for Tokyo ( </a:t>
            </a:r>
            <a:r>
              <a:rPr lang="en-US" u="sng" dirty="0">
                <a:hlinkClick r:id="rId6"/>
              </a:rPr>
              <a:t>https://github.com/dataofjapan/land/blob/master/tokyo.geojson</a:t>
            </a:r>
            <a:r>
              <a:rPr lang="en-US" dirty="0"/>
              <a:t> )</a:t>
            </a:r>
          </a:p>
          <a:p>
            <a:pPr marL="457200" lvl="0" indent="-457200">
              <a:buFont typeface="+mj-lt"/>
              <a:buAutoNum type="arabicParenR"/>
            </a:pPr>
            <a:r>
              <a:rPr lang="en-US" dirty="0"/>
              <a:t>Foursquare API ( </a:t>
            </a:r>
            <a:r>
              <a:rPr lang="en-US" u="sng" dirty="0">
                <a:hlinkClick r:id="rId7"/>
              </a:rPr>
              <a:t>https://foursquare.com/</a:t>
            </a:r>
            <a:r>
              <a:rPr lang="en-US" dirty="0"/>
              <a:t> )</a:t>
            </a:r>
          </a:p>
          <a:p>
            <a:endParaRPr lang="en-US" dirty="0"/>
          </a:p>
        </p:txBody>
      </p:sp>
    </p:spTree>
    <p:extLst>
      <p:ext uri="{BB962C8B-B14F-4D97-AF65-F5344CB8AC3E}">
        <p14:creationId xmlns:p14="http://schemas.microsoft.com/office/powerpoint/2010/main" val="340647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579-1893-034E-B7A4-B78139DB0B86}"/>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0B97E897-27A1-C94E-83A5-32DCFAEE9567}"/>
              </a:ext>
            </a:extLst>
          </p:cNvPr>
          <p:cNvSpPr>
            <a:spLocks noGrp="1"/>
          </p:cNvSpPr>
          <p:nvPr>
            <p:ph idx="1"/>
          </p:nvPr>
        </p:nvSpPr>
        <p:spPr/>
        <p:txBody>
          <a:bodyPr/>
          <a:lstStyle/>
          <a:p>
            <a:r>
              <a:rPr lang="en-US" dirty="0"/>
              <a:t>Introduction: Business Problem</a:t>
            </a:r>
          </a:p>
          <a:p>
            <a:r>
              <a:rPr lang="en-US" dirty="0"/>
              <a:t>Data</a:t>
            </a:r>
          </a:p>
          <a:p>
            <a:r>
              <a:rPr lang="en-US" dirty="0"/>
              <a:t>Methodology</a:t>
            </a:r>
          </a:p>
          <a:p>
            <a:r>
              <a:rPr lang="en-US" dirty="0"/>
              <a:t>Results</a:t>
            </a:r>
          </a:p>
          <a:p>
            <a:r>
              <a:rPr lang="en-US" dirty="0"/>
              <a:t>Discussion</a:t>
            </a:r>
          </a:p>
          <a:p>
            <a:r>
              <a:rPr lang="en-US" dirty="0"/>
              <a:t>Conclusion</a:t>
            </a:r>
          </a:p>
          <a:p>
            <a:r>
              <a:rPr lang="en-US" dirty="0"/>
              <a:t>References</a:t>
            </a:r>
          </a:p>
        </p:txBody>
      </p:sp>
    </p:spTree>
    <p:extLst>
      <p:ext uri="{BB962C8B-B14F-4D97-AF65-F5344CB8AC3E}">
        <p14:creationId xmlns:p14="http://schemas.microsoft.com/office/powerpoint/2010/main" val="150566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1C55-A312-EC4C-98B8-793E2251D8E8}"/>
              </a:ext>
            </a:extLst>
          </p:cNvPr>
          <p:cNvSpPr>
            <a:spLocks noGrp="1"/>
          </p:cNvSpPr>
          <p:nvPr>
            <p:ph type="title"/>
          </p:nvPr>
        </p:nvSpPr>
        <p:spPr/>
        <p:txBody>
          <a:bodyPr>
            <a:normAutofit fontScale="90000"/>
          </a:bodyPr>
          <a:lstStyle/>
          <a:p>
            <a:r>
              <a:rPr lang="en-US" dirty="0"/>
              <a:t>Introduction: Business Problem</a:t>
            </a:r>
          </a:p>
        </p:txBody>
      </p:sp>
      <p:sp>
        <p:nvSpPr>
          <p:cNvPr id="3" name="Content Placeholder 2">
            <a:extLst>
              <a:ext uri="{FF2B5EF4-FFF2-40B4-BE49-F238E27FC236}">
                <a16:creationId xmlns:a16="http://schemas.microsoft.com/office/drawing/2014/main" id="{AAAA3744-9C89-274A-9B28-CE58A9E55833}"/>
              </a:ext>
            </a:extLst>
          </p:cNvPr>
          <p:cNvSpPr>
            <a:spLocks noGrp="1"/>
          </p:cNvSpPr>
          <p:nvPr>
            <p:ph idx="1"/>
          </p:nvPr>
        </p:nvSpPr>
        <p:spPr>
          <a:xfrm>
            <a:off x="601023" y="1084631"/>
            <a:ext cx="11017347" cy="4968626"/>
          </a:xfrm>
        </p:spPr>
        <p:txBody>
          <a:bodyPr>
            <a:normAutofit/>
          </a:bodyPr>
          <a:lstStyle/>
          <a:p>
            <a:r>
              <a:rPr lang="en-US" dirty="0"/>
              <a:t>Center of business, culture and politics - Tokyo Metropolis</a:t>
            </a:r>
          </a:p>
          <a:p>
            <a:pPr lvl="1"/>
            <a:r>
              <a:rPr lang="en-US" dirty="0"/>
              <a:t>Over 13 million people (23 wards rural cities and islands). </a:t>
            </a:r>
          </a:p>
          <a:p>
            <a:pPr lvl="1"/>
            <a:r>
              <a:rPr lang="en-US" dirty="0"/>
              <a:t>Huge number of living people and a lot of visitors at 23 wards. </a:t>
            </a:r>
          </a:p>
          <a:p>
            <a:r>
              <a:rPr lang="en-US" dirty="0"/>
              <a:t>To find out candidates of the best location to start a restaurant or to open an office for business </a:t>
            </a:r>
          </a:p>
          <a:p>
            <a:pPr lvl="1"/>
            <a:r>
              <a:rPr lang="en-US" dirty="0"/>
              <a:t>We will need to consider what kind of venues are available in Tokyo Metropolis for analyzing competition.</a:t>
            </a:r>
          </a:p>
          <a:p>
            <a:pPr lvl="1"/>
            <a:r>
              <a:rPr lang="en-US" dirty="0"/>
              <a:t>We will also need to choose appropriate area which has reasonable rental price of venues. </a:t>
            </a:r>
          </a:p>
          <a:p>
            <a:r>
              <a:rPr lang="en-US" dirty="0"/>
              <a:t>To focus on 23 wards (central area) of  Tokyo Metropolis with subway station map and land price map</a:t>
            </a:r>
          </a:p>
          <a:p>
            <a:pPr lvl="1"/>
            <a:r>
              <a:rPr lang="en-US" dirty="0"/>
              <a:t> The center of business, politics and all the cultural activities with more than 9 million people.</a:t>
            </a:r>
          </a:p>
          <a:p>
            <a:pPr lvl="1"/>
            <a:r>
              <a:rPr lang="en-US" dirty="0"/>
              <a:t>I would like to study venue information around major subway stations which are located in major area of 23 wards.  Distance from station is essential to start new business in central Tokyo.</a:t>
            </a:r>
          </a:p>
          <a:p>
            <a:pPr lvl="1"/>
            <a:r>
              <a:rPr lang="en-US" dirty="0"/>
              <a:t>I would also like to show major venue category around subway station and land price of 23 wards.</a:t>
            </a:r>
          </a:p>
          <a:p>
            <a:endParaRPr lang="en-US" dirty="0"/>
          </a:p>
        </p:txBody>
      </p:sp>
    </p:spTree>
    <p:extLst>
      <p:ext uri="{BB962C8B-B14F-4D97-AF65-F5344CB8AC3E}">
        <p14:creationId xmlns:p14="http://schemas.microsoft.com/office/powerpoint/2010/main" val="177219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9D9E-85DE-6A4A-992B-1CD29320F769}"/>
              </a:ext>
            </a:extLst>
          </p:cNvPr>
          <p:cNvSpPr>
            <a:spLocks noGrp="1"/>
          </p:cNvSpPr>
          <p:nvPr>
            <p:ph type="title"/>
          </p:nvPr>
        </p:nvSpPr>
        <p:spPr/>
        <p:txBody>
          <a:bodyPr>
            <a:normAutofit fontScale="90000"/>
          </a:bodyPr>
          <a:lstStyle/>
          <a:p>
            <a:r>
              <a:rPr lang="en-US" dirty="0"/>
              <a:t>Data</a:t>
            </a:r>
          </a:p>
        </p:txBody>
      </p:sp>
      <p:sp>
        <p:nvSpPr>
          <p:cNvPr id="3" name="Content Placeholder 2">
            <a:extLst>
              <a:ext uri="{FF2B5EF4-FFF2-40B4-BE49-F238E27FC236}">
                <a16:creationId xmlns:a16="http://schemas.microsoft.com/office/drawing/2014/main" id="{CD5CA6B0-6564-E14B-AEC3-31A8FD6E9C01}"/>
              </a:ext>
            </a:extLst>
          </p:cNvPr>
          <p:cNvSpPr>
            <a:spLocks noGrp="1"/>
          </p:cNvSpPr>
          <p:nvPr>
            <p:ph idx="1"/>
          </p:nvPr>
        </p:nvSpPr>
        <p:spPr/>
        <p:txBody>
          <a:bodyPr>
            <a:normAutofit fontScale="92500" lnSpcReduction="20000"/>
          </a:bodyPr>
          <a:lstStyle/>
          <a:p>
            <a:pPr marL="0" indent="0">
              <a:buNone/>
            </a:pPr>
            <a:r>
              <a:rPr lang="en-US" dirty="0"/>
              <a:t>In order to consider the problem, we will use the data as below:</a:t>
            </a:r>
          </a:p>
          <a:p>
            <a:pPr marL="457200" indent="-457200">
              <a:buFont typeface="+mj-lt"/>
              <a:buAutoNum type="arabicPeriod"/>
            </a:pPr>
            <a:r>
              <a:rPr lang="en-US" dirty="0"/>
              <a:t>Tokyo Metropolitan Government (Ref 1)</a:t>
            </a:r>
          </a:p>
          <a:p>
            <a:pPr marL="457200" indent="-457200">
              <a:buFont typeface="+mj-lt"/>
              <a:buAutoNum type="arabicPeriod"/>
            </a:pPr>
            <a:r>
              <a:rPr lang="en-US" dirty="0"/>
              <a:t>Land price information from Tokyo Metropolitan Government, Bureau of Finance (2018).  </a:t>
            </a:r>
          </a:p>
          <a:p>
            <a:pPr lvl="1"/>
            <a:r>
              <a:rPr lang="en-US" dirty="0"/>
              <a:t>This land price will be reflected to rental price of office or restaurant and it will be the major part of the cost of new business. (Ref 2)</a:t>
            </a:r>
          </a:p>
          <a:p>
            <a:pPr marL="457200" indent="-457200">
              <a:buFont typeface="+mj-lt"/>
              <a:buAutoNum type="arabicPeriod"/>
            </a:pPr>
            <a:r>
              <a:rPr lang="en-US" dirty="0"/>
              <a:t>Tokyo subway map and location information. </a:t>
            </a:r>
          </a:p>
          <a:p>
            <a:pPr lvl="1"/>
            <a:r>
              <a:rPr lang="en-US" dirty="0"/>
              <a:t>Subway map by Tokyo Metro (subway management office) (Ref3)</a:t>
            </a:r>
          </a:p>
          <a:p>
            <a:pPr lvl="1"/>
            <a:r>
              <a:rPr lang="en-US" dirty="0"/>
              <a:t>Geocoordinates for subway stations. (Ref 4)</a:t>
            </a:r>
          </a:p>
          <a:p>
            <a:pPr marL="457200" indent="-457200">
              <a:buFont typeface="+mj-lt"/>
              <a:buAutoNum type="arabicPeriod"/>
            </a:pPr>
            <a:r>
              <a:rPr lang="en-US" dirty="0" err="1"/>
              <a:t>Geojson</a:t>
            </a:r>
            <a:r>
              <a:rPr lang="en-US" dirty="0"/>
              <a:t> data for Tokyo Metropolis</a:t>
            </a:r>
          </a:p>
          <a:p>
            <a:pPr lvl="1"/>
            <a:r>
              <a:rPr lang="en-US" dirty="0"/>
              <a:t>23 ward parts was used to create choropleth map of average land price for each of 23 wards from the land price information (Ref 5)</a:t>
            </a:r>
          </a:p>
          <a:p>
            <a:pPr marL="457200" indent="-457200">
              <a:buFont typeface="+mj-lt"/>
              <a:buAutoNum type="arabicPeriod"/>
            </a:pPr>
            <a:r>
              <a:rPr lang="en-US" dirty="0"/>
              <a:t>Venue information by Foursquare API </a:t>
            </a:r>
          </a:p>
          <a:p>
            <a:pPr lvl="1"/>
            <a:r>
              <a:rPr lang="en-US" dirty="0"/>
              <a:t>To find our appropriate places to open a restaurant or an office, I used Foursquare API to find venues around major subway stations which are located in major part of Tokyo Metropolis 23 wards. (Ref 6)</a:t>
            </a:r>
          </a:p>
          <a:p>
            <a:endParaRPr lang="en-US" dirty="0"/>
          </a:p>
        </p:txBody>
      </p:sp>
    </p:spTree>
    <p:extLst>
      <p:ext uri="{BB962C8B-B14F-4D97-AF65-F5344CB8AC3E}">
        <p14:creationId xmlns:p14="http://schemas.microsoft.com/office/powerpoint/2010/main" val="11214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Methodology (1)</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532375" y="1185253"/>
            <a:ext cx="6178326" cy="4487494"/>
          </a:xfrm>
        </p:spPr>
        <p:txBody>
          <a:bodyPr>
            <a:normAutofit/>
          </a:bodyPr>
          <a:lstStyle/>
          <a:p>
            <a:r>
              <a:rPr lang="en-US" dirty="0"/>
              <a:t>Used python folium library to visualize geographic details of Tokyo Metropolis and its 23 wards. </a:t>
            </a:r>
          </a:p>
          <a:p>
            <a:pPr lvl="1"/>
            <a:r>
              <a:rPr lang="en-US" dirty="0"/>
              <a:t>I selected 5 major subway lines (</a:t>
            </a:r>
            <a:r>
              <a:rPr lang="en-US" dirty="0" err="1"/>
              <a:t>marunouchi</a:t>
            </a:r>
            <a:r>
              <a:rPr lang="en-US" dirty="0"/>
              <a:t>, </a:t>
            </a:r>
            <a:r>
              <a:rPr lang="en-US" dirty="0" err="1"/>
              <a:t>chiyoda</a:t>
            </a:r>
            <a:r>
              <a:rPr lang="en-US" dirty="0"/>
              <a:t>, </a:t>
            </a:r>
            <a:r>
              <a:rPr lang="en-US" dirty="0" err="1"/>
              <a:t>hanzomon</a:t>
            </a:r>
            <a:r>
              <a:rPr lang="en-US" dirty="0"/>
              <a:t>, </a:t>
            </a:r>
            <a:r>
              <a:rPr lang="en-US" dirty="0" err="1"/>
              <a:t>hibiya</a:t>
            </a:r>
            <a:r>
              <a:rPr lang="en-US" dirty="0"/>
              <a:t>, </a:t>
            </a:r>
            <a:r>
              <a:rPr lang="en-US" dirty="0" err="1"/>
              <a:t>yurakucho</a:t>
            </a:r>
            <a:r>
              <a:rPr lang="en-US" dirty="0"/>
              <a:t>) which have total 104 stations. </a:t>
            </a:r>
          </a:p>
          <a:p>
            <a:r>
              <a:rPr lang="en-US" dirty="0"/>
              <a:t>Used land price data from Tokyo Metropolitan Government, Bureau of Finance (2018). </a:t>
            </a:r>
          </a:p>
          <a:p>
            <a:pPr lvl="1"/>
            <a:r>
              <a:rPr lang="en-US" dirty="0"/>
              <a:t>The data consists of ward, address (street), price (yen/m2), subway name, distance to the subway station, latitude, longitude. (total 678 locations for 23 wards)</a:t>
            </a:r>
          </a:p>
        </p:txBody>
      </p:sp>
      <p:pic>
        <p:nvPicPr>
          <p:cNvPr id="5" name="Picture 4">
            <a:extLst>
              <a:ext uri="{FF2B5EF4-FFF2-40B4-BE49-F238E27FC236}">
                <a16:creationId xmlns:a16="http://schemas.microsoft.com/office/drawing/2014/main" id="{D651800F-5BE4-7844-A5A6-CD6CA52F3957}"/>
              </a:ext>
            </a:extLst>
          </p:cNvPr>
          <p:cNvPicPr>
            <a:picLocks noChangeAspect="1"/>
          </p:cNvPicPr>
          <p:nvPr/>
        </p:nvPicPr>
        <p:blipFill>
          <a:blip r:embed="rId2"/>
          <a:stretch>
            <a:fillRect/>
          </a:stretch>
        </p:blipFill>
        <p:spPr>
          <a:xfrm>
            <a:off x="6769461" y="4252014"/>
            <a:ext cx="4948926" cy="1248513"/>
          </a:xfrm>
          <a:prstGeom prst="rect">
            <a:avLst/>
          </a:prstGeom>
        </p:spPr>
      </p:pic>
      <p:pic>
        <p:nvPicPr>
          <p:cNvPr id="7" name="Picture 6">
            <a:extLst>
              <a:ext uri="{FF2B5EF4-FFF2-40B4-BE49-F238E27FC236}">
                <a16:creationId xmlns:a16="http://schemas.microsoft.com/office/drawing/2014/main" id="{B827D684-18E2-DE40-B4B2-94B12135D346}"/>
              </a:ext>
            </a:extLst>
          </p:cNvPr>
          <p:cNvPicPr>
            <a:picLocks noChangeAspect="1"/>
          </p:cNvPicPr>
          <p:nvPr/>
        </p:nvPicPr>
        <p:blipFill>
          <a:blip r:embed="rId3"/>
          <a:stretch>
            <a:fillRect/>
          </a:stretch>
        </p:blipFill>
        <p:spPr>
          <a:xfrm>
            <a:off x="6710701" y="1185253"/>
            <a:ext cx="4591618" cy="2706464"/>
          </a:xfrm>
          <a:prstGeom prst="rect">
            <a:avLst/>
          </a:prstGeom>
        </p:spPr>
      </p:pic>
    </p:spTree>
    <p:extLst>
      <p:ext uri="{BB962C8B-B14F-4D97-AF65-F5344CB8AC3E}">
        <p14:creationId xmlns:p14="http://schemas.microsoft.com/office/powerpoint/2010/main" val="275214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Methodology (2)</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660963" y="1270367"/>
            <a:ext cx="4068200" cy="4272573"/>
          </a:xfrm>
        </p:spPr>
        <p:txBody>
          <a:bodyPr>
            <a:normAutofit fontScale="92500" lnSpcReduction="10000"/>
          </a:bodyPr>
          <a:lstStyle/>
          <a:p>
            <a:r>
              <a:rPr lang="en-US" dirty="0"/>
              <a:t>Combined two maps.</a:t>
            </a:r>
          </a:p>
          <a:p>
            <a:pPr marL="457200" indent="-457200">
              <a:buFont typeface="+mj-lt"/>
              <a:buAutoNum type="arabicPeriod"/>
            </a:pPr>
            <a:r>
              <a:rPr lang="en-US" dirty="0"/>
              <a:t>Land price information ( yen for per square meter) and its locations. </a:t>
            </a:r>
          </a:p>
          <a:p>
            <a:pPr lvl="1"/>
            <a:r>
              <a:rPr lang="en-US" dirty="0">
                <a:solidFill>
                  <a:srgbClr val="00B0F0"/>
                </a:solidFill>
              </a:rPr>
              <a:t>Blue</a:t>
            </a:r>
            <a:r>
              <a:rPr lang="en-US" dirty="0"/>
              <a:t> - total 678 locations for 23 wards</a:t>
            </a:r>
          </a:p>
          <a:p>
            <a:pPr lvl="1"/>
            <a:r>
              <a:rPr lang="en-US" dirty="0"/>
              <a:t>This example shows 3,540,000 yen/m2, which is about $33K/m2.</a:t>
            </a:r>
          </a:p>
          <a:p>
            <a:pPr marL="457200" indent="-457200">
              <a:buFont typeface="+mj-lt"/>
              <a:buAutoNum type="arabicPeriod"/>
            </a:pPr>
            <a:r>
              <a:rPr lang="en-US" dirty="0"/>
              <a:t>Subway stations in 5 lines </a:t>
            </a:r>
          </a:p>
          <a:p>
            <a:pPr lvl="1"/>
            <a:r>
              <a:rPr lang="en-US" dirty="0">
                <a:solidFill>
                  <a:srgbClr val="FF0000"/>
                </a:solidFill>
              </a:rPr>
              <a:t>Red</a:t>
            </a:r>
            <a:r>
              <a:rPr lang="en-US" dirty="0"/>
              <a:t> – total 104 stations of </a:t>
            </a:r>
            <a:r>
              <a:rPr lang="en-US" dirty="0" err="1"/>
              <a:t>chiyoda</a:t>
            </a:r>
            <a:r>
              <a:rPr lang="en-US" dirty="0"/>
              <a:t>, </a:t>
            </a:r>
            <a:r>
              <a:rPr lang="en-US" dirty="0" err="1"/>
              <a:t>hanzomon</a:t>
            </a:r>
            <a:r>
              <a:rPr lang="en-US" dirty="0"/>
              <a:t>, </a:t>
            </a:r>
            <a:r>
              <a:rPr lang="en-US" dirty="0" err="1"/>
              <a:t>hibiya</a:t>
            </a:r>
            <a:r>
              <a:rPr lang="en-US" dirty="0"/>
              <a:t>, </a:t>
            </a:r>
            <a:r>
              <a:rPr lang="en-US" dirty="0" err="1"/>
              <a:t>yurakucho</a:t>
            </a:r>
            <a:r>
              <a:rPr lang="en-US" dirty="0"/>
              <a:t>, </a:t>
            </a:r>
            <a:r>
              <a:rPr lang="en-US" dirty="0" err="1"/>
              <a:t>marunouchi</a:t>
            </a:r>
            <a:endParaRPr lang="en-US" dirty="0"/>
          </a:p>
        </p:txBody>
      </p:sp>
      <p:pic>
        <p:nvPicPr>
          <p:cNvPr id="5" name="Picture 4">
            <a:extLst>
              <a:ext uri="{FF2B5EF4-FFF2-40B4-BE49-F238E27FC236}">
                <a16:creationId xmlns:a16="http://schemas.microsoft.com/office/drawing/2014/main" id="{0F2BC5B5-7902-3445-9517-47D3122434A0}"/>
              </a:ext>
            </a:extLst>
          </p:cNvPr>
          <p:cNvPicPr>
            <a:picLocks noChangeAspect="1"/>
          </p:cNvPicPr>
          <p:nvPr/>
        </p:nvPicPr>
        <p:blipFill>
          <a:blip r:embed="rId2"/>
          <a:stretch>
            <a:fillRect/>
          </a:stretch>
        </p:blipFill>
        <p:spPr>
          <a:xfrm>
            <a:off x="4957763" y="1285265"/>
            <a:ext cx="6760624" cy="3990141"/>
          </a:xfrm>
          <a:prstGeom prst="rect">
            <a:avLst/>
          </a:prstGeom>
        </p:spPr>
      </p:pic>
    </p:spTree>
    <p:extLst>
      <p:ext uri="{BB962C8B-B14F-4D97-AF65-F5344CB8AC3E}">
        <p14:creationId xmlns:p14="http://schemas.microsoft.com/office/powerpoint/2010/main" val="333666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Methodology (3)</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675249" y="1098919"/>
            <a:ext cx="5939864" cy="4968626"/>
          </a:xfrm>
        </p:spPr>
        <p:txBody>
          <a:bodyPr/>
          <a:lstStyle/>
          <a:p>
            <a:r>
              <a:rPr lang="en-US" dirty="0"/>
              <a:t>Utilized the Foursquare API to explore the subway stations and its neighborhood.  </a:t>
            </a:r>
          </a:p>
          <a:p>
            <a:pPr lvl="1"/>
            <a:r>
              <a:rPr lang="en-US" dirty="0"/>
              <a:t>Designed the limit as 100 venues and the radius 500 meters for each subway station from their given latitude and longitude information. </a:t>
            </a:r>
          </a:p>
          <a:p>
            <a:pPr lvl="1"/>
            <a:r>
              <a:rPr lang="en-US" dirty="0"/>
              <a:t>This example is shows venues around Chiyoda-line C01 (</a:t>
            </a:r>
            <a:r>
              <a:rPr lang="en-US" dirty="0" err="1"/>
              <a:t>yoyogi-uehara</a:t>
            </a:r>
            <a:r>
              <a:rPr lang="en-US" dirty="0"/>
              <a:t> station at 35.669066, 139.67968)</a:t>
            </a:r>
          </a:p>
          <a:p>
            <a:r>
              <a:rPr lang="en-US" dirty="0"/>
              <a:t>Consolidated all the venues for 104 stations. </a:t>
            </a:r>
          </a:p>
          <a:p>
            <a:pPr lvl="1"/>
            <a:r>
              <a:rPr lang="en-US" dirty="0"/>
              <a:t>C01, C02, C03 are showing stations of Chiyoda-lien and total venues are 87, 56, 100 (max) for example.</a:t>
            </a:r>
          </a:p>
        </p:txBody>
      </p:sp>
      <p:pic>
        <p:nvPicPr>
          <p:cNvPr id="5" name="Picture 4">
            <a:extLst>
              <a:ext uri="{FF2B5EF4-FFF2-40B4-BE49-F238E27FC236}">
                <a16:creationId xmlns:a16="http://schemas.microsoft.com/office/drawing/2014/main" id="{72F61280-EC25-0B41-B482-C19F12D7D7FD}"/>
              </a:ext>
            </a:extLst>
          </p:cNvPr>
          <p:cNvPicPr>
            <a:picLocks noChangeAspect="1"/>
          </p:cNvPicPr>
          <p:nvPr/>
        </p:nvPicPr>
        <p:blipFill>
          <a:blip r:embed="rId2"/>
          <a:stretch>
            <a:fillRect/>
          </a:stretch>
        </p:blipFill>
        <p:spPr>
          <a:xfrm>
            <a:off x="6780362" y="3841687"/>
            <a:ext cx="5097732" cy="1745243"/>
          </a:xfrm>
          <a:prstGeom prst="rect">
            <a:avLst/>
          </a:prstGeom>
        </p:spPr>
      </p:pic>
      <p:pic>
        <p:nvPicPr>
          <p:cNvPr id="9" name="Picture 8">
            <a:extLst>
              <a:ext uri="{FF2B5EF4-FFF2-40B4-BE49-F238E27FC236}">
                <a16:creationId xmlns:a16="http://schemas.microsoft.com/office/drawing/2014/main" id="{85C7DD21-C45B-FB48-A99A-BC7A0F82D603}"/>
              </a:ext>
            </a:extLst>
          </p:cNvPr>
          <p:cNvPicPr>
            <a:picLocks noChangeAspect="1"/>
          </p:cNvPicPr>
          <p:nvPr/>
        </p:nvPicPr>
        <p:blipFill>
          <a:blip r:embed="rId3"/>
          <a:stretch>
            <a:fillRect/>
          </a:stretch>
        </p:blipFill>
        <p:spPr>
          <a:xfrm>
            <a:off x="6780362" y="1303762"/>
            <a:ext cx="4304214" cy="1712552"/>
          </a:xfrm>
          <a:prstGeom prst="rect">
            <a:avLst/>
          </a:prstGeom>
        </p:spPr>
      </p:pic>
    </p:spTree>
    <p:extLst>
      <p:ext uri="{BB962C8B-B14F-4D97-AF65-F5344CB8AC3E}">
        <p14:creationId xmlns:p14="http://schemas.microsoft.com/office/powerpoint/2010/main" val="385884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Methodology (4)</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127912" y="1119575"/>
            <a:ext cx="6387183" cy="5260043"/>
          </a:xfrm>
        </p:spPr>
        <p:txBody>
          <a:bodyPr>
            <a:normAutofit lnSpcReduction="10000"/>
          </a:bodyPr>
          <a:lstStyle/>
          <a:p>
            <a:r>
              <a:rPr lang="en-US" dirty="0"/>
              <a:t>Found 7722venues and 308 unique categories for 104 stations with Foursquare API.</a:t>
            </a:r>
          </a:p>
          <a:p>
            <a:pPr lvl="1"/>
            <a:r>
              <a:rPr lang="en-US" dirty="0"/>
              <a:t>I created a table which shows list of top 10 venue category for each subway station in below table.</a:t>
            </a:r>
          </a:p>
          <a:p>
            <a:r>
              <a:rPr lang="en-US" dirty="0"/>
              <a:t>Used unsupervised learning K-means algorithm to cluster the 104 stations. K-Means algorithm is one of the most common cluster method of unsupervised learning.</a:t>
            </a:r>
          </a:p>
          <a:p>
            <a:pPr lvl="1"/>
            <a:r>
              <a:rPr lang="en-US" dirty="0"/>
              <a:t>At this report, I used K as 5 for clustering. The following is top part of cluster - 0.</a:t>
            </a:r>
          </a:p>
          <a:p>
            <a:r>
              <a:rPr lang="en-US" dirty="0"/>
              <a:t>The most common venues for each cluster are as follows. </a:t>
            </a:r>
          </a:p>
          <a:p>
            <a:pPr lvl="1">
              <a:lnSpc>
                <a:spcPct val="80000"/>
              </a:lnSpc>
            </a:pPr>
            <a:r>
              <a:rPr lang="en-US" sz="1600" dirty="0"/>
              <a:t>Cluster 0: Café, Japanese Restaurant, Hotel, Italian Restaurant</a:t>
            </a:r>
          </a:p>
          <a:p>
            <a:pPr lvl="1">
              <a:lnSpc>
                <a:spcPct val="80000"/>
              </a:lnSpc>
            </a:pPr>
            <a:r>
              <a:rPr lang="en-US" sz="1600" dirty="0"/>
              <a:t>Cluster 1: Sake Bar, Café, Convenience Store</a:t>
            </a:r>
          </a:p>
          <a:p>
            <a:pPr lvl="1">
              <a:lnSpc>
                <a:spcPct val="80000"/>
              </a:lnSpc>
            </a:pPr>
            <a:r>
              <a:rPr lang="en-US" sz="1600" dirty="0"/>
              <a:t>Cluster 2: Convenience Store, Ramen Restaurant, Park, Hotel</a:t>
            </a:r>
          </a:p>
          <a:p>
            <a:pPr lvl="1">
              <a:lnSpc>
                <a:spcPct val="80000"/>
              </a:lnSpc>
            </a:pPr>
            <a:r>
              <a:rPr lang="en-US" sz="1600" dirty="0"/>
              <a:t>Cluster 3: Convenience Store, Japanese Restaurant</a:t>
            </a:r>
          </a:p>
          <a:p>
            <a:pPr lvl="1">
              <a:lnSpc>
                <a:spcPct val="80000"/>
              </a:lnSpc>
            </a:pPr>
            <a:r>
              <a:rPr lang="en-US" sz="1600" dirty="0"/>
              <a:t>Cluster 4: Japanese restaurant, Ramen Restaurant</a:t>
            </a:r>
          </a:p>
          <a:p>
            <a:endParaRPr lang="en-US" dirty="0"/>
          </a:p>
          <a:p>
            <a:endParaRPr lang="en-US" dirty="0"/>
          </a:p>
        </p:txBody>
      </p:sp>
      <p:pic>
        <p:nvPicPr>
          <p:cNvPr id="5" name="Picture 4">
            <a:extLst>
              <a:ext uri="{FF2B5EF4-FFF2-40B4-BE49-F238E27FC236}">
                <a16:creationId xmlns:a16="http://schemas.microsoft.com/office/drawing/2014/main" id="{9664310B-4F4E-7E41-8D8F-9D74335E7952}"/>
              </a:ext>
            </a:extLst>
          </p:cNvPr>
          <p:cNvPicPr>
            <a:picLocks noChangeAspect="1"/>
          </p:cNvPicPr>
          <p:nvPr/>
        </p:nvPicPr>
        <p:blipFill>
          <a:blip r:embed="rId2"/>
          <a:stretch>
            <a:fillRect/>
          </a:stretch>
        </p:blipFill>
        <p:spPr>
          <a:xfrm>
            <a:off x="6413858" y="2996057"/>
            <a:ext cx="5720990" cy="1792477"/>
          </a:xfrm>
          <a:prstGeom prst="rect">
            <a:avLst/>
          </a:prstGeom>
        </p:spPr>
      </p:pic>
      <p:pic>
        <p:nvPicPr>
          <p:cNvPr id="7" name="Picture 6">
            <a:extLst>
              <a:ext uri="{FF2B5EF4-FFF2-40B4-BE49-F238E27FC236}">
                <a16:creationId xmlns:a16="http://schemas.microsoft.com/office/drawing/2014/main" id="{FD2B1050-49BC-9F4E-9309-0D20BEB34EC8}"/>
              </a:ext>
            </a:extLst>
          </p:cNvPr>
          <p:cNvPicPr>
            <a:picLocks noChangeAspect="1"/>
          </p:cNvPicPr>
          <p:nvPr/>
        </p:nvPicPr>
        <p:blipFill>
          <a:blip r:embed="rId3"/>
          <a:stretch>
            <a:fillRect/>
          </a:stretch>
        </p:blipFill>
        <p:spPr>
          <a:xfrm>
            <a:off x="6427080" y="1119575"/>
            <a:ext cx="4316231" cy="1554056"/>
          </a:xfrm>
          <a:prstGeom prst="rect">
            <a:avLst/>
          </a:prstGeom>
        </p:spPr>
      </p:pic>
    </p:spTree>
    <p:extLst>
      <p:ext uri="{BB962C8B-B14F-4D97-AF65-F5344CB8AC3E}">
        <p14:creationId xmlns:p14="http://schemas.microsoft.com/office/powerpoint/2010/main" val="49091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541F-88ED-F949-A5CF-9A30F6A66C80}"/>
              </a:ext>
            </a:extLst>
          </p:cNvPr>
          <p:cNvSpPr>
            <a:spLocks noGrp="1"/>
          </p:cNvSpPr>
          <p:nvPr>
            <p:ph type="title"/>
          </p:nvPr>
        </p:nvSpPr>
        <p:spPr/>
        <p:txBody>
          <a:bodyPr>
            <a:normAutofit fontScale="90000"/>
          </a:bodyPr>
          <a:lstStyle/>
          <a:p>
            <a:r>
              <a:rPr lang="en-US" dirty="0"/>
              <a:t>Methodology (5)</a:t>
            </a:r>
          </a:p>
        </p:txBody>
      </p:sp>
      <p:sp>
        <p:nvSpPr>
          <p:cNvPr id="3" name="Content Placeholder 2">
            <a:extLst>
              <a:ext uri="{FF2B5EF4-FFF2-40B4-BE49-F238E27FC236}">
                <a16:creationId xmlns:a16="http://schemas.microsoft.com/office/drawing/2014/main" id="{C9A958F9-51DE-AF47-84D8-186F71196C1A}"/>
              </a:ext>
            </a:extLst>
          </p:cNvPr>
          <p:cNvSpPr>
            <a:spLocks noGrp="1"/>
          </p:cNvSpPr>
          <p:nvPr>
            <p:ph idx="1"/>
          </p:nvPr>
        </p:nvSpPr>
        <p:spPr>
          <a:xfrm>
            <a:off x="801858" y="1098919"/>
            <a:ext cx="7956380" cy="4968626"/>
          </a:xfrm>
        </p:spPr>
        <p:txBody>
          <a:bodyPr>
            <a:normAutofit/>
          </a:bodyPr>
          <a:lstStyle/>
          <a:p>
            <a:r>
              <a:rPr lang="en-US" dirty="0"/>
              <a:t>Summarize land price of 23 ward.  </a:t>
            </a:r>
          </a:p>
          <a:p>
            <a:pPr lvl="1"/>
            <a:r>
              <a:rPr lang="en-US" dirty="0"/>
              <a:t>Based on land price map, I summarized average land price for 1 m2 (for per square meter) for each ward.  These averages were made from total 678 locations for 23 wards. (ward_id2 is </a:t>
            </a:r>
            <a:r>
              <a:rPr lang="en-US" dirty="0" err="1"/>
              <a:t>geojson</a:t>
            </a:r>
            <a:r>
              <a:rPr lang="en-US" dirty="0"/>
              <a:t> id.).  </a:t>
            </a:r>
          </a:p>
          <a:p>
            <a:pPr lvl="1"/>
            <a:r>
              <a:rPr lang="en-US" dirty="0"/>
              <a:t>Average land price for 23 wards varies according to the distance from central Tokyo (Tokyo Station) and at the same time, we understand land prices vary according to the distance to nearby subway station in each ward.</a:t>
            </a:r>
          </a:p>
          <a:p>
            <a:r>
              <a:rPr lang="en-US" dirty="0"/>
              <a:t>Categorized to these 23 wards into four groups.</a:t>
            </a:r>
          </a:p>
          <a:p>
            <a:pPr lvl="1"/>
            <a:r>
              <a:rPr lang="en-US" dirty="0"/>
              <a:t>5,900,000 &lt; </a:t>
            </a:r>
            <a:r>
              <a:rPr lang="ja-JP" altLang="en-US"/>
              <a:t>千代田区</a:t>
            </a:r>
            <a:r>
              <a:rPr lang="en-US" dirty="0"/>
              <a:t>(Chiyoda), </a:t>
            </a:r>
            <a:r>
              <a:rPr lang="ja-JP" altLang="en-US"/>
              <a:t>中央区</a:t>
            </a:r>
            <a:r>
              <a:rPr lang="en-US" dirty="0"/>
              <a:t>(</a:t>
            </a:r>
            <a:r>
              <a:rPr lang="en-US" dirty="0" err="1"/>
              <a:t>Chyuo</a:t>
            </a:r>
            <a:r>
              <a:rPr lang="en-US" dirty="0"/>
              <a:t>)</a:t>
            </a:r>
          </a:p>
          <a:p>
            <a:pPr lvl="1"/>
            <a:r>
              <a:rPr lang="en-US" dirty="0"/>
              <a:t>3,700,000 &lt;  </a:t>
            </a:r>
            <a:r>
              <a:rPr lang="ja-JP" altLang="en-US"/>
              <a:t>港区</a:t>
            </a:r>
            <a:r>
              <a:rPr lang="en-US" dirty="0"/>
              <a:t>(Minato), </a:t>
            </a:r>
            <a:r>
              <a:rPr lang="ja-JP" altLang="en-US"/>
              <a:t>新宿区</a:t>
            </a:r>
            <a:r>
              <a:rPr lang="en-US" dirty="0"/>
              <a:t>(Shinjuku)</a:t>
            </a:r>
          </a:p>
          <a:p>
            <a:pPr lvl="1"/>
            <a:r>
              <a:rPr lang="en-US" dirty="0"/>
              <a:t>1,500,000 &lt; </a:t>
            </a:r>
            <a:r>
              <a:rPr lang="ja-JP" altLang="en-US"/>
              <a:t>渋谷区</a:t>
            </a:r>
            <a:r>
              <a:rPr lang="en-US" dirty="0"/>
              <a:t>(Shibuya), </a:t>
            </a:r>
            <a:r>
              <a:rPr lang="ja-JP" altLang="en-US"/>
              <a:t>豊島区</a:t>
            </a:r>
            <a:r>
              <a:rPr lang="en-US" dirty="0"/>
              <a:t>(Toshima)</a:t>
            </a:r>
          </a:p>
          <a:p>
            <a:pPr lvl="1"/>
            <a:r>
              <a:rPr lang="en-US" dirty="0"/>
              <a:t>350, 000 &lt; Other wards</a:t>
            </a:r>
          </a:p>
          <a:p>
            <a:endParaRPr lang="en-US" dirty="0"/>
          </a:p>
        </p:txBody>
      </p:sp>
      <p:pic>
        <p:nvPicPr>
          <p:cNvPr id="9" name="Picture 8">
            <a:extLst>
              <a:ext uri="{FF2B5EF4-FFF2-40B4-BE49-F238E27FC236}">
                <a16:creationId xmlns:a16="http://schemas.microsoft.com/office/drawing/2014/main" id="{0AE86195-91AD-2646-B455-9F5477F5C686}"/>
              </a:ext>
            </a:extLst>
          </p:cNvPr>
          <p:cNvPicPr>
            <a:picLocks noChangeAspect="1"/>
          </p:cNvPicPr>
          <p:nvPr/>
        </p:nvPicPr>
        <p:blipFill>
          <a:blip r:embed="rId2"/>
          <a:stretch>
            <a:fillRect/>
          </a:stretch>
        </p:blipFill>
        <p:spPr>
          <a:xfrm>
            <a:off x="9095836" y="1209397"/>
            <a:ext cx="2177002" cy="4757152"/>
          </a:xfrm>
          <a:prstGeom prst="rect">
            <a:avLst/>
          </a:prstGeom>
        </p:spPr>
      </p:pic>
    </p:spTree>
    <p:extLst>
      <p:ext uri="{BB962C8B-B14F-4D97-AF65-F5344CB8AC3E}">
        <p14:creationId xmlns:p14="http://schemas.microsoft.com/office/powerpoint/2010/main" val="3483713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205</TotalTime>
  <Words>1327</Words>
  <Application>Microsoft Macintosh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Capstone Project  Land Prices &amp; Venues Data Analysis of Tokyo Metropolis</vt:lpstr>
      <vt:lpstr>Table of Contents</vt:lpstr>
      <vt:lpstr>Introduction: Business Problem</vt:lpstr>
      <vt:lpstr>Data</vt:lpstr>
      <vt:lpstr>Methodology (1)</vt:lpstr>
      <vt:lpstr>Methodology (2)</vt:lpstr>
      <vt:lpstr>Methodology (3)</vt:lpstr>
      <vt:lpstr>Methodology (4)</vt:lpstr>
      <vt:lpstr>Methodology (5)</vt:lpstr>
      <vt:lpstr>Results</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“Land Prices &amp; Venues Data Analysis of Tokyo Metropolis”</dc:title>
  <dc:creator>Microsoft Office User</dc:creator>
  <cp:lastModifiedBy>Microsoft Office User</cp:lastModifiedBy>
  <cp:revision>26</cp:revision>
  <cp:lastPrinted>2019-06-16T03:44:03Z</cp:lastPrinted>
  <dcterms:created xsi:type="dcterms:W3CDTF">2019-06-16T02:12:03Z</dcterms:created>
  <dcterms:modified xsi:type="dcterms:W3CDTF">2019-06-16T08:14:23Z</dcterms:modified>
</cp:coreProperties>
</file>