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2" d="100"/>
          <a:sy n="42" d="100"/>
        </p:scale>
        <p:origin x="72"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9CC33-4DC3-4EA3-BF17-B2C0410D5897}"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7136C-2F50-45E7-ACAA-2B9BE16D74CA}" type="slidenum">
              <a:rPr lang="en-US" smtClean="0"/>
              <a:t>‹#›</a:t>
            </a:fld>
            <a:endParaRPr lang="en-US"/>
          </a:p>
        </p:txBody>
      </p:sp>
    </p:spTree>
    <p:extLst>
      <p:ext uri="{BB962C8B-B14F-4D97-AF65-F5344CB8AC3E}">
        <p14:creationId xmlns:p14="http://schemas.microsoft.com/office/powerpoint/2010/main" val="210014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1DA2-42EE-9E39-FB3B-A824B7EC69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9DA2C2-A89E-F5AC-98D4-86841271DC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7992C5-265A-55D1-386A-CDF7B333D1A7}"/>
              </a:ext>
            </a:extLst>
          </p:cNvPr>
          <p:cNvSpPr>
            <a:spLocks noGrp="1"/>
          </p:cNvSpPr>
          <p:nvPr>
            <p:ph type="dt" sz="half" idx="10"/>
          </p:nvPr>
        </p:nvSpPr>
        <p:spPr/>
        <p:txBody>
          <a:bodyPr/>
          <a:lstStyle/>
          <a:p>
            <a:fld id="{86232D5A-3673-47B3-A2C3-748B4D76FF90}" type="datetime1">
              <a:rPr lang="en-US" smtClean="0"/>
              <a:t>7/2/2024</a:t>
            </a:fld>
            <a:endParaRPr lang="en-US"/>
          </a:p>
        </p:txBody>
      </p:sp>
      <p:sp>
        <p:nvSpPr>
          <p:cNvPr id="5" name="Footer Placeholder 4">
            <a:extLst>
              <a:ext uri="{FF2B5EF4-FFF2-40B4-BE49-F238E27FC236}">
                <a16:creationId xmlns:a16="http://schemas.microsoft.com/office/drawing/2014/main" id="{4F12A94D-BD8D-EB20-E3BA-598EFAC3F4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A908-9302-209E-F967-40832551F914}"/>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21538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1747-1D79-53F7-A9CB-5D349AEE0D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77909-3E75-0BF7-2497-490A579D8F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1153A-DD1C-F2AA-6A35-15F03908F6ED}"/>
              </a:ext>
            </a:extLst>
          </p:cNvPr>
          <p:cNvSpPr>
            <a:spLocks noGrp="1"/>
          </p:cNvSpPr>
          <p:nvPr>
            <p:ph type="dt" sz="half" idx="10"/>
          </p:nvPr>
        </p:nvSpPr>
        <p:spPr/>
        <p:txBody>
          <a:bodyPr/>
          <a:lstStyle/>
          <a:p>
            <a:fld id="{A39854D4-2513-4C32-B4CF-D9EBEA4214E7}" type="datetime1">
              <a:rPr lang="en-US" smtClean="0"/>
              <a:t>7/2/2024</a:t>
            </a:fld>
            <a:endParaRPr lang="en-US"/>
          </a:p>
        </p:txBody>
      </p:sp>
      <p:sp>
        <p:nvSpPr>
          <p:cNvPr id="5" name="Footer Placeholder 4">
            <a:extLst>
              <a:ext uri="{FF2B5EF4-FFF2-40B4-BE49-F238E27FC236}">
                <a16:creationId xmlns:a16="http://schemas.microsoft.com/office/drawing/2014/main" id="{BB1E84A8-F3E1-530D-8406-1A7029F47A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E9DA0-3C9D-EBF0-F653-9745E636D1A9}"/>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51441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A5DA13-ACD5-0FF7-EC1D-1F79CAD293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6B6C75-3962-4BE0-A5D8-D38794CA90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B6A9F-EFF2-0356-8C65-CFF2C212A40C}"/>
              </a:ext>
            </a:extLst>
          </p:cNvPr>
          <p:cNvSpPr>
            <a:spLocks noGrp="1"/>
          </p:cNvSpPr>
          <p:nvPr>
            <p:ph type="dt" sz="half" idx="10"/>
          </p:nvPr>
        </p:nvSpPr>
        <p:spPr/>
        <p:txBody>
          <a:bodyPr/>
          <a:lstStyle/>
          <a:p>
            <a:fld id="{92740357-926C-4F80-93E0-A5B9BCB423F0}" type="datetime1">
              <a:rPr lang="en-US" smtClean="0"/>
              <a:t>7/2/2024</a:t>
            </a:fld>
            <a:endParaRPr lang="en-US"/>
          </a:p>
        </p:txBody>
      </p:sp>
      <p:sp>
        <p:nvSpPr>
          <p:cNvPr id="5" name="Footer Placeholder 4">
            <a:extLst>
              <a:ext uri="{FF2B5EF4-FFF2-40B4-BE49-F238E27FC236}">
                <a16:creationId xmlns:a16="http://schemas.microsoft.com/office/drawing/2014/main" id="{4110BDE4-3513-6861-CA9B-1694BAB9FF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127BB-8BC3-3F56-1AC2-7599664A5934}"/>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12616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CECC-0438-23DF-5D67-25F083610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0A04A-488D-4F29-672C-114B546CF9C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C760625-6B46-6B83-1AD0-985E55B12E6E}"/>
              </a:ext>
            </a:extLst>
          </p:cNvPr>
          <p:cNvSpPr>
            <a:spLocks noGrp="1"/>
          </p:cNvSpPr>
          <p:nvPr>
            <p:ph type="dt" sz="half" idx="10"/>
          </p:nvPr>
        </p:nvSpPr>
        <p:spPr/>
        <p:txBody>
          <a:bodyPr/>
          <a:lstStyle/>
          <a:p>
            <a:fld id="{C4F3A8FD-22CB-48B1-8C99-98CFEF3B1BEC}" type="datetime1">
              <a:rPr lang="en-US" smtClean="0"/>
              <a:t>7/2/2024</a:t>
            </a:fld>
            <a:endParaRPr lang="en-US"/>
          </a:p>
        </p:txBody>
      </p:sp>
      <p:sp>
        <p:nvSpPr>
          <p:cNvPr id="5" name="Footer Placeholder 4">
            <a:extLst>
              <a:ext uri="{FF2B5EF4-FFF2-40B4-BE49-F238E27FC236}">
                <a16:creationId xmlns:a16="http://schemas.microsoft.com/office/drawing/2014/main" id="{728CE876-F355-162F-6120-86771EE2C9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6EB46-66A2-4544-3BBF-B137A89651B7}"/>
              </a:ext>
            </a:extLst>
          </p:cNvPr>
          <p:cNvSpPr>
            <a:spLocks noGrp="1"/>
          </p:cNvSpPr>
          <p:nvPr>
            <p:ph type="sldNum" sz="quarter" idx="12"/>
          </p:nvPr>
        </p:nvSpPr>
        <p:spPr>
          <a:xfrm>
            <a:off x="10382249" y="6310312"/>
            <a:ext cx="1362075" cy="365126"/>
          </a:xfrm>
        </p:spPr>
        <p:txBody>
          <a:bodyPr/>
          <a:lstStyle>
            <a:lvl1pPr>
              <a:defRPr sz="2400">
                <a:solidFill>
                  <a:schemeClr val="tx1">
                    <a:lumMod val="95000"/>
                    <a:lumOff val="5000"/>
                  </a:schemeClr>
                </a:solidFill>
              </a:defRPr>
            </a:lvl1pPr>
          </a:lstStyle>
          <a:p>
            <a:fld id="{564ADC8E-AA6D-4CBB-A06F-E1EFE71BD6ED}" type="slidenum">
              <a:rPr lang="en-US" smtClean="0"/>
              <a:pPr/>
              <a:t>‹#›</a:t>
            </a:fld>
            <a:endParaRPr lang="en-US" dirty="0"/>
          </a:p>
        </p:txBody>
      </p:sp>
    </p:spTree>
    <p:extLst>
      <p:ext uri="{BB962C8B-B14F-4D97-AF65-F5344CB8AC3E}">
        <p14:creationId xmlns:p14="http://schemas.microsoft.com/office/powerpoint/2010/main" val="57958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9E289-75A3-D53F-5972-E815C518F9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8B8E87-15F5-4E54-EE98-DF5B9FEFA7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CC6F04-4401-AC4F-5730-18CC01C1C0B2}"/>
              </a:ext>
            </a:extLst>
          </p:cNvPr>
          <p:cNvSpPr>
            <a:spLocks noGrp="1"/>
          </p:cNvSpPr>
          <p:nvPr>
            <p:ph type="dt" sz="half" idx="10"/>
          </p:nvPr>
        </p:nvSpPr>
        <p:spPr/>
        <p:txBody>
          <a:bodyPr/>
          <a:lstStyle/>
          <a:p>
            <a:fld id="{E6DB9C80-8504-41B5-A191-11747023879E}" type="datetime1">
              <a:rPr lang="en-US" smtClean="0"/>
              <a:t>7/2/2024</a:t>
            </a:fld>
            <a:endParaRPr lang="en-US"/>
          </a:p>
        </p:txBody>
      </p:sp>
      <p:sp>
        <p:nvSpPr>
          <p:cNvPr id="5" name="Footer Placeholder 4">
            <a:extLst>
              <a:ext uri="{FF2B5EF4-FFF2-40B4-BE49-F238E27FC236}">
                <a16:creationId xmlns:a16="http://schemas.microsoft.com/office/drawing/2014/main" id="{2C3CF565-4715-8676-C9C7-182F20F10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8464C-A54A-1E61-2E9D-3CF56A336521}"/>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68062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3377-B7F8-EC06-F8F7-2634A059F8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3EA67-6C5E-AFE0-382C-FF056FA9CB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DF3C1-54AC-622D-D1D1-448274B2D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E24606-4384-34AB-F341-5E28E85B6DC3}"/>
              </a:ext>
            </a:extLst>
          </p:cNvPr>
          <p:cNvSpPr>
            <a:spLocks noGrp="1"/>
          </p:cNvSpPr>
          <p:nvPr>
            <p:ph type="dt" sz="half" idx="10"/>
          </p:nvPr>
        </p:nvSpPr>
        <p:spPr/>
        <p:txBody>
          <a:bodyPr/>
          <a:lstStyle/>
          <a:p>
            <a:fld id="{6458F869-BDEC-454C-A787-E150B04B6762}" type="datetime1">
              <a:rPr lang="en-US" smtClean="0"/>
              <a:t>7/2/2024</a:t>
            </a:fld>
            <a:endParaRPr lang="en-US"/>
          </a:p>
        </p:txBody>
      </p:sp>
      <p:sp>
        <p:nvSpPr>
          <p:cNvPr id="6" name="Footer Placeholder 5">
            <a:extLst>
              <a:ext uri="{FF2B5EF4-FFF2-40B4-BE49-F238E27FC236}">
                <a16:creationId xmlns:a16="http://schemas.microsoft.com/office/drawing/2014/main" id="{3B2E4E8D-4D08-A989-6ED7-6BFA39F2A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12688-035B-C81C-16B3-80D8D1D0F379}"/>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490398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638-52AC-686A-7165-8675544D01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32CF3-CFF8-C17C-287B-0A000F38A3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CACCD8-0130-0536-4EB4-874870BCB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413092-5F6F-B50D-6D07-70CCD4CB6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7E78B8-D493-0F0F-6E07-D8853DDB48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E30A93-6A6F-377A-EB71-5F73DA67422A}"/>
              </a:ext>
            </a:extLst>
          </p:cNvPr>
          <p:cNvSpPr>
            <a:spLocks noGrp="1"/>
          </p:cNvSpPr>
          <p:nvPr>
            <p:ph type="dt" sz="half" idx="10"/>
          </p:nvPr>
        </p:nvSpPr>
        <p:spPr/>
        <p:txBody>
          <a:bodyPr/>
          <a:lstStyle/>
          <a:p>
            <a:fld id="{DC6479C4-C2D0-4505-AFD5-806F522F58E1}" type="datetime1">
              <a:rPr lang="en-US" smtClean="0"/>
              <a:t>7/2/2024</a:t>
            </a:fld>
            <a:endParaRPr lang="en-US"/>
          </a:p>
        </p:txBody>
      </p:sp>
      <p:sp>
        <p:nvSpPr>
          <p:cNvPr id="8" name="Footer Placeholder 7">
            <a:extLst>
              <a:ext uri="{FF2B5EF4-FFF2-40B4-BE49-F238E27FC236}">
                <a16:creationId xmlns:a16="http://schemas.microsoft.com/office/drawing/2014/main" id="{52C65202-3049-8448-6546-3EBF49A740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4AD076-3194-F03E-B82C-F2B884592782}"/>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15825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437E4-F2C4-102A-5996-F5520474CB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A41CF7-28FB-509A-131B-771BEECA8643}"/>
              </a:ext>
            </a:extLst>
          </p:cNvPr>
          <p:cNvSpPr>
            <a:spLocks noGrp="1"/>
          </p:cNvSpPr>
          <p:nvPr>
            <p:ph type="dt" sz="half" idx="10"/>
          </p:nvPr>
        </p:nvSpPr>
        <p:spPr/>
        <p:txBody>
          <a:bodyPr/>
          <a:lstStyle/>
          <a:p>
            <a:fld id="{3F00A543-C632-482B-BC36-0AEA9F24D75D}" type="datetime1">
              <a:rPr lang="en-US" smtClean="0"/>
              <a:t>7/2/2024</a:t>
            </a:fld>
            <a:endParaRPr lang="en-US"/>
          </a:p>
        </p:txBody>
      </p:sp>
      <p:sp>
        <p:nvSpPr>
          <p:cNvPr id="4" name="Footer Placeholder 3">
            <a:extLst>
              <a:ext uri="{FF2B5EF4-FFF2-40B4-BE49-F238E27FC236}">
                <a16:creationId xmlns:a16="http://schemas.microsoft.com/office/drawing/2014/main" id="{8543E5F3-D51B-D92E-DF6C-094F6135DA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09366-EF7A-A126-ACAA-4F16C2305876}"/>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601145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04B48-415F-11BF-43C6-6504F46E5E8A}"/>
              </a:ext>
            </a:extLst>
          </p:cNvPr>
          <p:cNvSpPr>
            <a:spLocks noGrp="1"/>
          </p:cNvSpPr>
          <p:nvPr>
            <p:ph type="dt" sz="half" idx="10"/>
          </p:nvPr>
        </p:nvSpPr>
        <p:spPr/>
        <p:txBody>
          <a:bodyPr/>
          <a:lstStyle/>
          <a:p>
            <a:fld id="{60B542C3-BD83-40B1-A256-6609330B88EA}" type="datetime1">
              <a:rPr lang="en-US" smtClean="0"/>
              <a:t>7/2/2024</a:t>
            </a:fld>
            <a:endParaRPr lang="en-US"/>
          </a:p>
        </p:txBody>
      </p:sp>
      <p:sp>
        <p:nvSpPr>
          <p:cNvPr id="3" name="Footer Placeholder 2">
            <a:extLst>
              <a:ext uri="{FF2B5EF4-FFF2-40B4-BE49-F238E27FC236}">
                <a16:creationId xmlns:a16="http://schemas.microsoft.com/office/drawing/2014/main" id="{6E3EEE26-1EF3-D041-C8D6-010C6ED85F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D2A9A1-99EE-185C-A55A-CDE477EC9911}"/>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237754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7B2B-3FDE-0769-29D6-8559C0B90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1E6603-0673-B114-3B23-4DBEDB7391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55E6A-B39F-2296-4199-A5E62CF2D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7841A-9BAC-6348-A4BA-E5130B516AD9}"/>
              </a:ext>
            </a:extLst>
          </p:cNvPr>
          <p:cNvSpPr>
            <a:spLocks noGrp="1"/>
          </p:cNvSpPr>
          <p:nvPr>
            <p:ph type="dt" sz="half" idx="10"/>
          </p:nvPr>
        </p:nvSpPr>
        <p:spPr/>
        <p:txBody>
          <a:bodyPr/>
          <a:lstStyle/>
          <a:p>
            <a:fld id="{8AC20A43-712C-47D1-BFB0-34C6D9010600}" type="datetime1">
              <a:rPr lang="en-US" smtClean="0"/>
              <a:t>7/2/2024</a:t>
            </a:fld>
            <a:endParaRPr lang="en-US"/>
          </a:p>
        </p:txBody>
      </p:sp>
      <p:sp>
        <p:nvSpPr>
          <p:cNvPr id="6" name="Footer Placeholder 5">
            <a:extLst>
              <a:ext uri="{FF2B5EF4-FFF2-40B4-BE49-F238E27FC236}">
                <a16:creationId xmlns:a16="http://schemas.microsoft.com/office/drawing/2014/main" id="{E04725DB-752E-911E-9EFF-378A6A7F4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5FD67C-94BD-9B58-BBD7-D127CBDA7CDD}"/>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161627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0303-8364-5F68-F71E-515BCDA330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25C7B6-55A4-9138-331C-4516B50C5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138E47-D810-419C-A0C8-3E6A340C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1CA77-DFF3-0B17-E3E4-8B3E3E9A16E9}"/>
              </a:ext>
            </a:extLst>
          </p:cNvPr>
          <p:cNvSpPr>
            <a:spLocks noGrp="1"/>
          </p:cNvSpPr>
          <p:nvPr>
            <p:ph type="dt" sz="half" idx="10"/>
          </p:nvPr>
        </p:nvSpPr>
        <p:spPr/>
        <p:txBody>
          <a:bodyPr/>
          <a:lstStyle/>
          <a:p>
            <a:fld id="{1B084E21-77C0-4C14-B757-A410C814BE9F}" type="datetime1">
              <a:rPr lang="en-US" smtClean="0"/>
              <a:t>7/2/2024</a:t>
            </a:fld>
            <a:endParaRPr lang="en-US"/>
          </a:p>
        </p:txBody>
      </p:sp>
      <p:sp>
        <p:nvSpPr>
          <p:cNvPr id="6" name="Footer Placeholder 5">
            <a:extLst>
              <a:ext uri="{FF2B5EF4-FFF2-40B4-BE49-F238E27FC236}">
                <a16:creationId xmlns:a16="http://schemas.microsoft.com/office/drawing/2014/main" id="{DEAD0B30-5293-63F2-605D-3FC05C72E2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F75F4C-8EAF-85B3-D8A1-43A04FDF356B}"/>
              </a:ext>
            </a:extLst>
          </p:cNvPr>
          <p:cNvSpPr>
            <a:spLocks noGrp="1"/>
          </p:cNvSpPr>
          <p:nvPr>
            <p:ph type="sldNum" sz="quarter" idx="12"/>
          </p:nvPr>
        </p:nvSpPr>
        <p:spPr/>
        <p:txBody>
          <a:bodyPr/>
          <a:lstStyle/>
          <a:p>
            <a:fld id="{564ADC8E-AA6D-4CBB-A06F-E1EFE71BD6ED}" type="slidenum">
              <a:rPr lang="en-US" smtClean="0"/>
              <a:t>‹#›</a:t>
            </a:fld>
            <a:endParaRPr lang="en-US"/>
          </a:p>
        </p:txBody>
      </p:sp>
    </p:spTree>
    <p:extLst>
      <p:ext uri="{BB962C8B-B14F-4D97-AF65-F5344CB8AC3E}">
        <p14:creationId xmlns:p14="http://schemas.microsoft.com/office/powerpoint/2010/main" val="3479899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C2021-CF8D-2AFD-92C6-DD1E26C4FF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016718-A4DF-DC9F-4CF3-15D38DAA8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EB179-2550-E881-805B-0DDEDCD93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0366FF-23B7-485A-8687-5A4172CD88D5}" type="datetime1">
              <a:rPr lang="en-US" smtClean="0"/>
              <a:t>7/2/2024</a:t>
            </a:fld>
            <a:endParaRPr lang="en-US"/>
          </a:p>
        </p:txBody>
      </p:sp>
      <p:sp>
        <p:nvSpPr>
          <p:cNvPr id="5" name="Footer Placeholder 4">
            <a:extLst>
              <a:ext uri="{FF2B5EF4-FFF2-40B4-BE49-F238E27FC236}">
                <a16:creationId xmlns:a16="http://schemas.microsoft.com/office/drawing/2014/main" id="{233F49C4-25D5-6BE7-E452-E212E965E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50B08C-D5AB-230D-2E5D-85091B493B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ADC8E-AA6D-4CBB-A06F-E1EFE71BD6ED}" type="slidenum">
              <a:rPr lang="en-US" smtClean="0"/>
              <a:t>‹#›</a:t>
            </a:fld>
            <a:endParaRPr lang="en-US"/>
          </a:p>
        </p:txBody>
      </p:sp>
    </p:spTree>
    <p:extLst>
      <p:ext uri="{BB962C8B-B14F-4D97-AF65-F5344CB8AC3E}">
        <p14:creationId xmlns:p14="http://schemas.microsoft.com/office/powerpoint/2010/main" val="131251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5" Type="http://schemas.openxmlformats.org/officeDocument/2006/relationships/hyperlink" Target="https://westrockcoffee.com/" TargetMode="External"/><Relationship Id="rId4" Type="http://schemas.openxmlformats.org/officeDocument/2006/relationships/hyperlink" Target="https://www.yaho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ebre Markos University - Apps on Google Play">
            <a:extLst>
              <a:ext uri="{FF2B5EF4-FFF2-40B4-BE49-F238E27FC236}">
                <a16:creationId xmlns:a16="http://schemas.microsoft.com/office/drawing/2014/main" id="{FADA24BA-E846-37E9-78C8-9D8B4A078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361950"/>
            <a:ext cx="5715000" cy="26384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DE2B0D-2E0D-1906-5F1B-C0BF441178A7}"/>
              </a:ext>
            </a:extLst>
          </p:cNvPr>
          <p:cNvSpPr>
            <a:spLocks noGrp="1"/>
          </p:cNvSpPr>
          <p:nvPr>
            <p:ph type="title"/>
          </p:nvPr>
        </p:nvSpPr>
        <p:spPr>
          <a:xfrm>
            <a:off x="114300" y="2495552"/>
            <a:ext cx="11944350" cy="3571874"/>
          </a:xfrm>
        </p:spPr>
        <p:txBody>
          <a:bodyPr>
            <a:normAutofit fontScale="90000"/>
          </a:bodyPr>
          <a:lstStyle/>
          <a:p>
            <a:r>
              <a:rPr lang="en-US" dirty="0"/>
              <a:t>                     </a:t>
            </a:r>
            <a:r>
              <a:rPr lang="en-US" sz="4000" dirty="0"/>
              <a:t>       </a:t>
            </a:r>
            <a:br>
              <a:rPr lang="en-US" sz="4000" dirty="0"/>
            </a:br>
            <a:r>
              <a:rPr lang="en-US" sz="4000" dirty="0"/>
              <a:t>                                  </a:t>
            </a:r>
            <a:r>
              <a:rPr lang="en-US" sz="4000" b="1" dirty="0"/>
              <a:t>Debre Markos University</a:t>
            </a:r>
            <a:br>
              <a:rPr lang="en-US" sz="4000" b="1" dirty="0"/>
            </a:br>
            <a:r>
              <a:rPr lang="en-US" sz="4000" b="1" dirty="0"/>
              <a:t>                                   Institute Of Technology</a:t>
            </a:r>
            <a:br>
              <a:rPr lang="en-US" sz="4000" b="1" i="1" dirty="0"/>
            </a:br>
            <a:br>
              <a:rPr lang="en-US" sz="4000" b="1" i="1" dirty="0"/>
            </a:br>
            <a:r>
              <a:rPr lang="en-US" sz="4000" b="1" i="1" dirty="0"/>
              <a:t>       School Of Computing, Software Engineering A/program</a:t>
            </a:r>
            <a:br>
              <a:rPr lang="en-US" sz="4000" b="1" i="1" dirty="0"/>
            </a:br>
            <a:r>
              <a:rPr lang="en-US" sz="4000" b="1" i="1" dirty="0"/>
              <a:t>             Fundamental Of Machine Learning (</a:t>
            </a:r>
            <a:r>
              <a:rPr lang="en-US" sz="4000" b="1" i="1" dirty="0" err="1"/>
              <a:t>SEng</a:t>
            </a:r>
            <a:r>
              <a:rPr lang="en-US" sz="4000" b="1" i="1" dirty="0"/>
              <a:t> 4091)</a:t>
            </a:r>
            <a:br>
              <a:rPr lang="en-US" sz="4000" b="1" i="1" dirty="0"/>
            </a:br>
            <a:br>
              <a:rPr lang="en-US" sz="4000" b="1" i="1" dirty="0"/>
            </a:br>
            <a:r>
              <a:rPr lang="en-US" sz="4000" b="1" i="1" dirty="0"/>
              <a:t>                Project Title: Coffee Market Price Prediction</a:t>
            </a:r>
          </a:p>
        </p:txBody>
      </p:sp>
    </p:spTree>
    <p:extLst>
      <p:ext uri="{BB962C8B-B14F-4D97-AF65-F5344CB8AC3E}">
        <p14:creationId xmlns:p14="http://schemas.microsoft.com/office/powerpoint/2010/main" val="33311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E4BD6-9CFB-8B83-6289-F37384E38A5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4D7293B-DDB1-0259-132A-9E4DE32EC078}"/>
              </a:ext>
            </a:extLst>
          </p:cNvPr>
          <p:cNvSpPr>
            <a:spLocks noGrp="1"/>
          </p:cNvSpPr>
          <p:nvPr>
            <p:ph idx="1"/>
          </p:nvPr>
        </p:nvSpPr>
        <p:spPr/>
        <p:txBody>
          <a:bodyPr/>
          <a:lstStyle/>
          <a:p>
            <a:r>
              <a:rPr lang="en-US" dirty="0"/>
              <a:t>In our project we use the linear regression model to predict the coffee market price.</a:t>
            </a:r>
          </a:p>
          <a:p>
            <a:r>
              <a:rPr lang="en-US" dirty="0"/>
              <a:t>Linear regression is a commonly used statistical technique for modeling the relationship between a dependent variable and one or more independent variables. </a:t>
            </a:r>
          </a:p>
          <a:p>
            <a:r>
              <a:rPr lang="en-US" dirty="0"/>
              <a:t>This model assumes that the relationship between the dependent and independent variables is linear, meaning that the change in the dependent variable is proportional to the change in the independent variables. </a:t>
            </a:r>
          </a:p>
          <a:p>
            <a:pPr marL="0" indent="0">
              <a:buNone/>
            </a:pPr>
            <a:endParaRPr lang="en-US" dirty="0"/>
          </a:p>
        </p:txBody>
      </p:sp>
      <p:sp>
        <p:nvSpPr>
          <p:cNvPr id="4" name="Slide Number Placeholder 3">
            <a:extLst>
              <a:ext uri="{FF2B5EF4-FFF2-40B4-BE49-F238E27FC236}">
                <a16:creationId xmlns:a16="http://schemas.microsoft.com/office/drawing/2014/main" id="{6A4DCA4D-53CF-F83D-DFFF-757261A427CC}"/>
              </a:ext>
            </a:extLst>
          </p:cNvPr>
          <p:cNvSpPr>
            <a:spLocks noGrp="1"/>
          </p:cNvSpPr>
          <p:nvPr>
            <p:ph type="sldNum" sz="quarter" idx="12"/>
          </p:nvPr>
        </p:nvSpPr>
        <p:spPr/>
        <p:txBody>
          <a:bodyPr/>
          <a:lstStyle/>
          <a:p>
            <a:r>
              <a:rPr lang="en-US" dirty="0"/>
              <a:t>9</a:t>
            </a:r>
          </a:p>
        </p:txBody>
      </p:sp>
    </p:spTree>
    <p:extLst>
      <p:ext uri="{BB962C8B-B14F-4D97-AF65-F5344CB8AC3E}">
        <p14:creationId xmlns:p14="http://schemas.microsoft.com/office/powerpoint/2010/main" val="1801855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4988-DA2D-A65E-6371-C06B07C4856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63555A9-4B9C-DF84-EBBA-487F94835706}"/>
              </a:ext>
            </a:extLst>
          </p:cNvPr>
          <p:cNvSpPr>
            <a:spLocks noGrp="1"/>
          </p:cNvSpPr>
          <p:nvPr>
            <p:ph idx="1"/>
          </p:nvPr>
        </p:nvSpPr>
        <p:spPr/>
        <p:txBody>
          <a:bodyPr/>
          <a:lstStyle/>
          <a:p>
            <a:r>
              <a:rPr lang="en-US" dirty="0"/>
              <a:t>The linear regression model is trained on historical data and the coefficients are estimated so that they minimize the difference between the observed and predicted values of the dependent variable.</a:t>
            </a:r>
          </a:p>
          <a:p>
            <a:r>
              <a:rPr lang="en-US" dirty="0"/>
              <a:t> Once the model has been trained, it can be used to make predictions about future coffee prices based on the values of the independent variables.</a:t>
            </a:r>
          </a:p>
          <a:p>
            <a:r>
              <a:rPr lang="en-US" dirty="0"/>
              <a:t>In our case the independent variable is the Open, High, Low price  and Volume factors where as the Dependent variable is the Close price.</a:t>
            </a:r>
          </a:p>
        </p:txBody>
      </p:sp>
      <p:sp>
        <p:nvSpPr>
          <p:cNvPr id="4" name="Slide Number Placeholder 3">
            <a:extLst>
              <a:ext uri="{FF2B5EF4-FFF2-40B4-BE49-F238E27FC236}">
                <a16:creationId xmlns:a16="http://schemas.microsoft.com/office/drawing/2014/main" id="{CB7E4006-8242-61F7-6BC8-0B1BDBC2DFC3}"/>
              </a:ext>
            </a:extLst>
          </p:cNvPr>
          <p:cNvSpPr>
            <a:spLocks noGrp="1"/>
          </p:cNvSpPr>
          <p:nvPr>
            <p:ph type="sldNum" sz="quarter" idx="12"/>
          </p:nvPr>
        </p:nvSpPr>
        <p:spPr/>
        <p:txBody>
          <a:bodyPr/>
          <a:lstStyle/>
          <a:p>
            <a:r>
              <a:rPr lang="en-US" dirty="0"/>
              <a:t>10</a:t>
            </a:r>
          </a:p>
        </p:txBody>
      </p:sp>
    </p:spTree>
    <p:extLst>
      <p:ext uri="{BB962C8B-B14F-4D97-AF65-F5344CB8AC3E}">
        <p14:creationId xmlns:p14="http://schemas.microsoft.com/office/powerpoint/2010/main" val="4174940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817-13B3-A9C9-8783-14360C46481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FB885026-218F-A927-3710-70C6A7DE0EE7}"/>
              </a:ext>
            </a:extLst>
          </p:cNvPr>
          <p:cNvSpPr>
            <a:spLocks noGrp="1"/>
          </p:cNvSpPr>
          <p:nvPr>
            <p:ph idx="1"/>
          </p:nvPr>
        </p:nvSpPr>
        <p:spPr>
          <a:xfrm>
            <a:off x="838200" y="1825625"/>
            <a:ext cx="10515600" cy="4667250"/>
          </a:xfrm>
        </p:spPr>
        <p:txBody>
          <a:bodyPr>
            <a:noAutofit/>
          </a:bodyPr>
          <a:lstStyle/>
          <a:p>
            <a:r>
              <a:rPr lang="en-US" dirty="0"/>
              <a:t>Open price is the price at which a coffee first trades on a given trading day.  </a:t>
            </a:r>
          </a:p>
          <a:p>
            <a:r>
              <a:rPr lang="en-US" dirty="0"/>
              <a:t>High price is the highest price that a coffee traded for during a given trading day.</a:t>
            </a:r>
          </a:p>
          <a:p>
            <a:r>
              <a:rPr lang="en-US" dirty="0"/>
              <a:t>Low price is the lowest price that a coffee traded for during a given trading day.</a:t>
            </a:r>
          </a:p>
          <a:p>
            <a:r>
              <a:rPr lang="en-US" dirty="0"/>
              <a:t>Close price is the price at which a coffee last trades on a given trading day.</a:t>
            </a:r>
          </a:p>
          <a:p>
            <a:r>
              <a:rPr lang="en-US" dirty="0"/>
              <a:t>Volume is the number of shares of a coffee that are traded during a given trading day.</a:t>
            </a:r>
          </a:p>
        </p:txBody>
      </p:sp>
      <p:sp>
        <p:nvSpPr>
          <p:cNvPr id="4" name="Slide Number Placeholder 3">
            <a:extLst>
              <a:ext uri="{FF2B5EF4-FFF2-40B4-BE49-F238E27FC236}">
                <a16:creationId xmlns:a16="http://schemas.microsoft.com/office/drawing/2014/main" id="{6E647501-7F90-30BF-28F7-78B96CD6CD37}"/>
              </a:ext>
            </a:extLst>
          </p:cNvPr>
          <p:cNvSpPr>
            <a:spLocks noGrp="1"/>
          </p:cNvSpPr>
          <p:nvPr>
            <p:ph type="sldNum" sz="quarter" idx="12"/>
          </p:nvPr>
        </p:nvSpPr>
        <p:spPr/>
        <p:txBody>
          <a:bodyPr/>
          <a:lstStyle/>
          <a:p>
            <a:r>
              <a:rPr lang="en-US" dirty="0"/>
              <a:t>11</a:t>
            </a:r>
          </a:p>
        </p:txBody>
      </p:sp>
    </p:spTree>
    <p:extLst>
      <p:ext uri="{BB962C8B-B14F-4D97-AF65-F5344CB8AC3E}">
        <p14:creationId xmlns:p14="http://schemas.microsoft.com/office/powerpoint/2010/main" val="33400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7E61D-FAD2-6A78-4EE1-F4B620F56D16}"/>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777E98EF-10DB-B883-A340-0489CD4BF646}"/>
              </a:ext>
            </a:extLst>
          </p:cNvPr>
          <p:cNvSpPr>
            <a:spLocks noGrp="1"/>
          </p:cNvSpPr>
          <p:nvPr>
            <p:ph idx="1"/>
          </p:nvPr>
        </p:nvSpPr>
        <p:spPr>
          <a:xfrm>
            <a:off x="838200" y="1825624"/>
            <a:ext cx="10515600" cy="4594225"/>
          </a:xfrm>
        </p:spPr>
        <p:txBody>
          <a:bodyPr/>
          <a:lstStyle/>
          <a:p>
            <a:r>
              <a:rPr lang="en-US" dirty="0"/>
              <a:t>The model evaluation part of a coffee market price prediction project is the process of determining the accuracy and effectiveness of the prediction model. </a:t>
            </a:r>
          </a:p>
          <a:p>
            <a:r>
              <a:rPr lang="en-US" dirty="0"/>
              <a:t>The goal of model evaluation is to assess the performance of the model and make improvements if necessary.</a:t>
            </a:r>
          </a:p>
          <a:p>
            <a:r>
              <a:rPr lang="en-US" dirty="0"/>
              <a:t>There are several common metrics used to evaluate the performance of regression models. Some of them we use to evaluate our model is </a:t>
            </a:r>
          </a:p>
          <a:p>
            <a:pPr lvl="3">
              <a:buFont typeface="Wingdings" panose="05000000000000000000" pitchFamily="2" charset="2"/>
              <a:buChar char="v"/>
            </a:pPr>
            <a:r>
              <a:rPr lang="en-US" sz="2800" dirty="0"/>
              <a:t>Mean Squared Error (MSE):</a:t>
            </a:r>
          </a:p>
          <a:p>
            <a:pPr lvl="3">
              <a:buFont typeface="Wingdings" panose="05000000000000000000" pitchFamily="2" charset="2"/>
              <a:buChar char="v"/>
            </a:pPr>
            <a:r>
              <a:rPr lang="en-US" sz="2800" dirty="0"/>
              <a:t>Root Mean Squared Error (RMSE)</a:t>
            </a:r>
          </a:p>
          <a:p>
            <a:pPr lvl="3">
              <a:buFont typeface="Wingdings" panose="05000000000000000000" pitchFamily="2" charset="2"/>
              <a:buChar char="v"/>
            </a:pPr>
            <a:r>
              <a:rPr lang="en-US" sz="2800" dirty="0"/>
              <a:t>Mean Absolute Error (MAE)</a:t>
            </a:r>
          </a:p>
          <a:p>
            <a:pPr marL="0" indent="0">
              <a:buNone/>
            </a:pPr>
            <a:endParaRPr lang="en-US" dirty="0"/>
          </a:p>
        </p:txBody>
      </p:sp>
      <p:sp>
        <p:nvSpPr>
          <p:cNvPr id="4" name="Slide Number Placeholder 3">
            <a:extLst>
              <a:ext uri="{FF2B5EF4-FFF2-40B4-BE49-F238E27FC236}">
                <a16:creationId xmlns:a16="http://schemas.microsoft.com/office/drawing/2014/main" id="{DCBADFC2-83F1-4B87-1692-49ABC7C1C6ED}"/>
              </a:ext>
            </a:extLst>
          </p:cNvPr>
          <p:cNvSpPr>
            <a:spLocks noGrp="1"/>
          </p:cNvSpPr>
          <p:nvPr>
            <p:ph type="sldNum" sz="quarter" idx="12"/>
          </p:nvPr>
        </p:nvSpPr>
        <p:spPr/>
        <p:txBody>
          <a:bodyPr/>
          <a:lstStyle/>
          <a:p>
            <a:r>
              <a:rPr lang="en-US" dirty="0"/>
              <a:t>12</a:t>
            </a:r>
          </a:p>
        </p:txBody>
      </p:sp>
    </p:spTree>
    <p:extLst>
      <p:ext uri="{BB962C8B-B14F-4D97-AF65-F5344CB8AC3E}">
        <p14:creationId xmlns:p14="http://schemas.microsoft.com/office/powerpoint/2010/main" val="57885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9D538-1E91-01D6-C040-4023151B30C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C03E3F2-001F-24C3-7C3D-9724ED4900A4}"/>
              </a:ext>
            </a:extLst>
          </p:cNvPr>
          <p:cNvSpPr>
            <a:spLocks noGrp="1"/>
          </p:cNvSpPr>
          <p:nvPr>
            <p:ph idx="1"/>
          </p:nvPr>
        </p:nvSpPr>
        <p:spPr/>
        <p:txBody>
          <a:bodyPr>
            <a:normAutofit/>
          </a:bodyPr>
          <a:lstStyle/>
          <a:p>
            <a:r>
              <a:rPr lang="en-US" dirty="0"/>
              <a:t>Mean Squared Error (MSE): The MSE is a measure of the average difference between the predicted and actual values of the dependent variable. </a:t>
            </a:r>
          </a:p>
          <a:p>
            <a:r>
              <a:rPr lang="en-US" dirty="0"/>
              <a:t>Lower MSE values indicate a better performing model.</a:t>
            </a:r>
          </a:p>
          <a:p>
            <a:r>
              <a:rPr lang="en-US" dirty="0"/>
              <a:t>Root Mean Squared Error (RMSE): The RMSE is the square root of the MSE and provides a more interpretable metric of model performance.</a:t>
            </a:r>
          </a:p>
          <a:p>
            <a:r>
              <a:rPr lang="en-US" dirty="0"/>
              <a:t>Mean Absolute Error (MAE): The MAE is a measure of the average absolute difference between the predicted and actual values of the dependent variable.</a:t>
            </a:r>
          </a:p>
        </p:txBody>
      </p:sp>
      <p:sp>
        <p:nvSpPr>
          <p:cNvPr id="4" name="Slide Number Placeholder 3">
            <a:extLst>
              <a:ext uri="{FF2B5EF4-FFF2-40B4-BE49-F238E27FC236}">
                <a16:creationId xmlns:a16="http://schemas.microsoft.com/office/drawing/2014/main" id="{64623A70-AF71-DA58-969E-303EDF21AA9C}"/>
              </a:ext>
            </a:extLst>
          </p:cNvPr>
          <p:cNvSpPr>
            <a:spLocks noGrp="1"/>
          </p:cNvSpPr>
          <p:nvPr>
            <p:ph type="sldNum" sz="quarter" idx="12"/>
          </p:nvPr>
        </p:nvSpPr>
        <p:spPr/>
        <p:txBody>
          <a:bodyPr/>
          <a:lstStyle/>
          <a:p>
            <a:r>
              <a:rPr lang="en-US" dirty="0"/>
              <a:t>13</a:t>
            </a:r>
          </a:p>
        </p:txBody>
      </p:sp>
    </p:spTree>
    <p:extLst>
      <p:ext uri="{BB962C8B-B14F-4D97-AF65-F5344CB8AC3E}">
        <p14:creationId xmlns:p14="http://schemas.microsoft.com/office/powerpoint/2010/main" val="341651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E5DC-5051-24A9-D892-EE60E5FD8F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44CC6CE-C0EB-419C-4D94-46138721788D}"/>
              </a:ext>
            </a:extLst>
          </p:cNvPr>
          <p:cNvSpPr>
            <a:spLocks noGrp="1"/>
          </p:cNvSpPr>
          <p:nvPr>
            <p:ph idx="1"/>
          </p:nvPr>
        </p:nvSpPr>
        <p:spPr>
          <a:xfrm>
            <a:off x="838200" y="1825624"/>
            <a:ext cx="10515600" cy="4537075"/>
          </a:xfrm>
        </p:spPr>
        <p:txBody>
          <a:bodyPr>
            <a:noAutofit/>
          </a:bodyPr>
          <a:lstStyle/>
          <a:p>
            <a:r>
              <a:rPr lang="en-US" dirty="0"/>
              <a:t>In general, the coffee market price prediction project aimed to predict future coffee prices using regression analysis and historical market data. </a:t>
            </a:r>
          </a:p>
          <a:p>
            <a:r>
              <a:rPr lang="en-US" dirty="0"/>
              <a:t>The results of the analysis showed that the model was able to accurately predict coffee prices, with a high accuracy (99.9%) and low mean squared error (1.28) values.</a:t>
            </a:r>
          </a:p>
          <a:p>
            <a:r>
              <a:rPr lang="en-US" dirty="0"/>
              <a:t>However, it is important to note that the model was developed based on a limited data set, and there may be other factors that could impact coffee prices in the future.</a:t>
            </a:r>
          </a:p>
        </p:txBody>
      </p:sp>
      <p:sp>
        <p:nvSpPr>
          <p:cNvPr id="4" name="Slide Number Placeholder 3">
            <a:extLst>
              <a:ext uri="{FF2B5EF4-FFF2-40B4-BE49-F238E27FC236}">
                <a16:creationId xmlns:a16="http://schemas.microsoft.com/office/drawing/2014/main" id="{67596698-7D68-D6C8-46BE-0AB0659690BD}"/>
              </a:ext>
            </a:extLst>
          </p:cNvPr>
          <p:cNvSpPr>
            <a:spLocks noGrp="1"/>
          </p:cNvSpPr>
          <p:nvPr>
            <p:ph type="sldNum" sz="quarter" idx="12"/>
          </p:nvPr>
        </p:nvSpPr>
        <p:spPr/>
        <p:txBody>
          <a:bodyPr/>
          <a:lstStyle/>
          <a:p>
            <a:r>
              <a:rPr lang="en-US" dirty="0"/>
              <a:t>14</a:t>
            </a:r>
          </a:p>
        </p:txBody>
      </p:sp>
    </p:spTree>
    <p:extLst>
      <p:ext uri="{BB962C8B-B14F-4D97-AF65-F5344CB8AC3E}">
        <p14:creationId xmlns:p14="http://schemas.microsoft.com/office/powerpoint/2010/main" val="3256934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FF8D-6D8F-7D1F-3730-6D7AB4B3A6AF}"/>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9BF03F2-1BD5-C667-B27F-63C5CF9334E4}"/>
              </a:ext>
            </a:extLst>
          </p:cNvPr>
          <p:cNvSpPr>
            <a:spLocks noGrp="1"/>
          </p:cNvSpPr>
          <p:nvPr>
            <p:ph idx="1"/>
          </p:nvPr>
        </p:nvSpPr>
        <p:spPr/>
        <p:txBody>
          <a:bodyPr/>
          <a:lstStyle/>
          <a:p>
            <a:r>
              <a:rPr lang="en-US" dirty="0"/>
              <a:t>the project provides valuable insights into the coffee market and highlights the potential for using regression analysis to predict future prices.</a:t>
            </a:r>
          </a:p>
          <a:p>
            <a:r>
              <a:rPr lang="en-US" dirty="0"/>
              <a:t> This project could be extended in future by incorporating additional data sources and more advanced modeling techniques to improve the accuracy of the predictions.</a:t>
            </a:r>
          </a:p>
          <a:p>
            <a:r>
              <a:rPr lang="en-US" dirty="0"/>
              <a:t>Overall, the coffee market price prediction project demonstrates the importance of understanding market trends and the potential benefits of using data-driven methods for price prediction.</a:t>
            </a:r>
          </a:p>
        </p:txBody>
      </p:sp>
      <p:sp>
        <p:nvSpPr>
          <p:cNvPr id="4" name="Slide Number Placeholder 3">
            <a:extLst>
              <a:ext uri="{FF2B5EF4-FFF2-40B4-BE49-F238E27FC236}">
                <a16:creationId xmlns:a16="http://schemas.microsoft.com/office/drawing/2014/main" id="{652FBBF0-D662-B002-A4D2-3BC775365EC3}"/>
              </a:ext>
            </a:extLst>
          </p:cNvPr>
          <p:cNvSpPr>
            <a:spLocks noGrp="1"/>
          </p:cNvSpPr>
          <p:nvPr>
            <p:ph type="sldNum" sz="quarter" idx="12"/>
          </p:nvPr>
        </p:nvSpPr>
        <p:spPr/>
        <p:txBody>
          <a:bodyPr/>
          <a:lstStyle/>
          <a:p>
            <a:r>
              <a:rPr lang="en-US" dirty="0"/>
              <a:t>15</a:t>
            </a:r>
          </a:p>
        </p:txBody>
      </p:sp>
    </p:spTree>
    <p:extLst>
      <p:ext uri="{BB962C8B-B14F-4D97-AF65-F5344CB8AC3E}">
        <p14:creationId xmlns:p14="http://schemas.microsoft.com/office/powerpoint/2010/main" val="1126294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F00F-2297-0BDC-F863-045964C95B0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5993442-CE4E-7562-C72C-9E1546540637}"/>
              </a:ext>
            </a:extLst>
          </p:cNvPr>
          <p:cNvSpPr>
            <a:spLocks noGrp="1"/>
          </p:cNvSpPr>
          <p:nvPr>
            <p:ph idx="1"/>
          </p:nvPr>
        </p:nvSpPr>
        <p:spPr/>
        <p:txBody>
          <a:bodyPr/>
          <a:lstStyle/>
          <a:p>
            <a:pPr>
              <a:buFont typeface="Wingdings" panose="05000000000000000000" pitchFamily="2" charset="2"/>
              <a:buChar char="ü"/>
            </a:pPr>
            <a:r>
              <a:rPr lang="en-US" dirty="0"/>
              <a:t>“Coffee Market Report” by the International Coffee Organization</a:t>
            </a:r>
          </a:p>
          <a:p>
            <a:pPr>
              <a:buFont typeface="Wingdings" panose="05000000000000000000" pitchFamily="2" charset="2"/>
              <a:buChar char="ü"/>
            </a:pPr>
            <a:r>
              <a:rPr lang="en-US" dirty="0"/>
              <a:t>“Regression Analysis by Example” by S. Chatterjee and B. Price</a:t>
            </a:r>
          </a:p>
          <a:p>
            <a:pPr>
              <a:buFont typeface="Wingdings" panose="05000000000000000000" pitchFamily="2" charset="2"/>
              <a:buChar char="ü"/>
            </a:pPr>
            <a:r>
              <a:rPr lang="en-US" dirty="0"/>
              <a:t> </a:t>
            </a:r>
            <a:r>
              <a:rPr lang="en-US" dirty="0">
                <a:hlinkClick r:id="rId2"/>
              </a:rPr>
              <a:t>https://www.google.com/</a:t>
            </a:r>
            <a:endParaRPr lang="en-US" dirty="0"/>
          </a:p>
          <a:p>
            <a:pPr>
              <a:buFont typeface="Wingdings" panose="05000000000000000000" pitchFamily="2" charset="2"/>
              <a:buChar char="ü"/>
            </a:pPr>
            <a:r>
              <a:rPr lang="en-US" dirty="0">
                <a:hlinkClick r:id="rId3"/>
              </a:rPr>
              <a:t> https://www.youtube.com/</a:t>
            </a:r>
            <a:endParaRPr lang="en-US" dirty="0"/>
          </a:p>
          <a:p>
            <a:pPr>
              <a:buFont typeface="Wingdings" panose="05000000000000000000" pitchFamily="2" charset="2"/>
              <a:buChar char="ü"/>
            </a:pPr>
            <a:r>
              <a:rPr lang="en-US" dirty="0"/>
              <a:t> </a:t>
            </a:r>
            <a:r>
              <a:rPr lang="en-US" dirty="0">
                <a:hlinkClick r:id="rId4"/>
              </a:rPr>
              <a:t>https://www.yahoo.com/</a:t>
            </a:r>
            <a:endParaRPr lang="en-US" dirty="0"/>
          </a:p>
          <a:p>
            <a:pPr>
              <a:buFont typeface="Wingdings" panose="05000000000000000000" pitchFamily="2" charset="2"/>
              <a:buChar char="ü"/>
            </a:pPr>
            <a:r>
              <a:rPr lang="en-US" dirty="0"/>
              <a:t> </a:t>
            </a:r>
            <a:r>
              <a:rPr lang="en-US" dirty="0">
                <a:hlinkClick r:id="rId5"/>
              </a:rPr>
              <a:t>https://westrockcoffee.com/</a:t>
            </a:r>
            <a:endParaRPr lang="en-US" dirty="0"/>
          </a:p>
          <a:p>
            <a:pPr>
              <a:buFont typeface="Wingdings" panose="05000000000000000000" pitchFamily="2" charset="2"/>
              <a:buChar char="ü"/>
            </a:pPr>
            <a:r>
              <a:rPr lang="en-US" dirty="0"/>
              <a:t>"Forecasting Coffee Prices: A Nonlinear Time Series Approach" by S. </a:t>
            </a:r>
            <a:r>
              <a:rPr lang="en-US" dirty="0" err="1"/>
              <a:t>Aloui</a:t>
            </a:r>
            <a:r>
              <a:rPr lang="en-US" dirty="0"/>
              <a:t> et al.</a:t>
            </a:r>
          </a:p>
        </p:txBody>
      </p:sp>
      <p:sp>
        <p:nvSpPr>
          <p:cNvPr id="4" name="Slide Number Placeholder 3">
            <a:extLst>
              <a:ext uri="{FF2B5EF4-FFF2-40B4-BE49-F238E27FC236}">
                <a16:creationId xmlns:a16="http://schemas.microsoft.com/office/drawing/2014/main" id="{509059C9-9BA7-4343-A792-A63DB0336D41}"/>
              </a:ext>
            </a:extLst>
          </p:cNvPr>
          <p:cNvSpPr>
            <a:spLocks noGrp="1"/>
          </p:cNvSpPr>
          <p:nvPr>
            <p:ph type="sldNum" sz="quarter" idx="12"/>
          </p:nvPr>
        </p:nvSpPr>
        <p:spPr/>
        <p:txBody>
          <a:bodyPr/>
          <a:lstStyle/>
          <a:p>
            <a:r>
              <a:rPr lang="en-US" dirty="0"/>
              <a:t>16</a:t>
            </a:r>
          </a:p>
        </p:txBody>
      </p:sp>
    </p:spTree>
    <p:extLst>
      <p:ext uri="{BB962C8B-B14F-4D97-AF65-F5344CB8AC3E}">
        <p14:creationId xmlns:p14="http://schemas.microsoft.com/office/powerpoint/2010/main" val="851350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3807F-ED5D-873A-84A7-7BB77115F43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6ABE829-9AD0-F244-53F8-DCB7BC8336D0}"/>
              </a:ext>
            </a:extLst>
          </p:cNvPr>
          <p:cNvSpPr>
            <a:spLocks noGrp="1"/>
          </p:cNvSpPr>
          <p:nvPr>
            <p:ph idx="1"/>
          </p:nvPr>
        </p:nvSpPr>
        <p:spPr/>
        <p:txBody>
          <a:bodyPr/>
          <a:lstStyle/>
          <a:p>
            <a:r>
              <a:rPr lang="en-US" dirty="0"/>
              <a:t>The purpose of this project is to predict the market price of coffee using machine learning techniques.</a:t>
            </a:r>
          </a:p>
          <a:p>
            <a:pPr marL="0" indent="0">
              <a:buNone/>
            </a:pPr>
            <a:endParaRPr lang="en-US" dirty="0"/>
          </a:p>
          <a:p>
            <a:r>
              <a:rPr lang="en-US" dirty="0"/>
              <a:t> This project will use the historical data of coffee prices to train a model that can accurately predict the future market prices. </a:t>
            </a:r>
          </a:p>
          <a:p>
            <a:pPr marL="0" indent="0">
              <a:buNone/>
            </a:pPr>
            <a:endParaRPr lang="en-US" dirty="0"/>
          </a:p>
          <a:p>
            <a:r>
              <a:rPr lang="en-US" dirty="0"/>
              <a:t>The data used in this project will be obtained from a publicly available dataset and preprocessed to ensure its suitability for modeling.</a:t>
            </a:r>
          </a:p>
        </p:txBody>
      </p:sp>
      <p:sp>
        <p:nvSpPr>
          <p:cNvPr id="4" name="Slide Number Placeholder 3">
            <a:extLst>
              <a:ext uri="{FF2B5EF4-FFF2-40B4-BE49-F238E27FC236}">
                <a16:creationId xmlns:a16="http://schemas.microsoft.com/office/drawing/2014/main" id="{460C9CA0-2A1F-4845-C2FC-C34C3C9DFE75}"/>
              </a:ext>
            </a:extLst>
          </p:cNvPr>
          <p:cNvSpPr>
            <a:spLocks noGrp="1"/>
          </p:cNvSpPr>
          <p:nvPr>
            <p:ph type="sldNum" sz="quarter" idx="12"/>
          </p:nvPr>
        </p:nvSpPr>
        <p:spPr/>
        <p:txBody>
          <a:bodyPr/>
          <a:lstStyle/>
          <a:p>
            <a:r>
              <a:rPr lang="en-US" dirty="0"/>
              <a:t>1</a:t>
            </a:r>
          </a:p>
        </p:txBody>
      </p:sp>
    </p:spTree>
    <p:extLst>
      <p:ext uri="{BB962C8B-B14F-4D97-AF65-F5344CB8AC3E}">
        <p14:creationId xmlns:p14="http://schemas.microsoft.com/office/powerpoint/2010/main" val="1019617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A9453-1EF0-DC1B-C8D1-04D6833962BA}"/>
              </a:ext>
            </a:extLst>
          </p:cNvPr>
          <p:cNvSpPr>
            <a:spLocks noGrp="1"/>
          </p:cNvSpPr>
          <p:nvPr>
            <p:ph type="title"/>
          </p:nvPr>
        </p:nvSpPr>
        <p:spPr/>
        <p:txBody>
          <a:bodyPr/>
          <a:lstStyle/>
          <a:p>
            <a:r>
              <a:rPr lang="en-US" dirty="0" err="1"/>
              <a:t>Cont</a:t>
            </a:r>
            <a:r>
              <a:rPr lang="en-US" dirty="0"/>
              <a:t> …</a:t>
            </a:r>
          </a:p>
        </p:txBody>
      </p:sp>
      <p:sp>
        <p:nvSpPr>
          <p:cNvPr id="3" name="Content Placeholder 2">
            <a:extLst>
              <a:ext uri="{FF2B5EF4-FFF2-40B4-BE49-F238E27FC236}">
                <a16:creationId xmlns:a16="http://schemas.microsoft.com/office/drawing/2014/main" id="{4A4A246F-3B27-A64F-B7DD-6433AACADEB2}"/>
              </a:ext>
            </a:extLst>
          </p:cNvPr>
          <p:cNvSpPr>
            <a:spLocks noGrp="1"/>
          </p:cNvSpPr>
          <p:nvPr>
            <p:ph idx="1"/>
          </p:nvPr>
        </p:nvSpPr>
        <p:spPr/>
        <p:txBody>
          <a:bodyPr>
            <a:normAutofit lnSpcReduction="10000"/>
          </a:bodyPr>
          <a:lstStyle/>
          <a:p>
            <a:r>
              <a:rPr lang="en-US" dirty="0"/>
              <a:t>Once the data has been prepared, the project will split it into training and testing datasets, which will be used to train and evaluate the performance of the machine learning model.</a:t>
            </a:r>
          </a:p>
          <a:p>
            <a:pPr marL="0" indent="0">
              <a:buNone/>
            </a:pPr>
            <a:endParaRPr lang="en-US" dirty="0"/>
          </a:p>
          <a:p>
            <a:r>
              <a:rPr lang="en-US" dirty="0"/>
              <a:t> In this project, a linear regression model will be used to predict the market price of coffee based on the historical prices. </a:t>
            </a:r>
          </a:p>
          <a:p>
            <a:endParaRPr lang="en-US" dirty="0"/>
          </a:p>
          <a:p>
            <a:r>
              <a:rPr lang="en-US" dirty="0"/>
              <a:t>The performance of the model will be evaluated using common evaluation metrics, such as mean absolute error, mean squared error, and root mean squared error.</a:t>
            </a:r>
          </a:p>
        </p:txBody>
      </p:sp>
      <p:sp>
        <p:nvSpPr>
          <p:cNvPr id="4" name="Slide Number Placeholder 3">
            <a:extLst>
              <a:ext uri="{FF2B5EF4-FFF2-40B4-BE49-F238E27FC236}">
                <a16:creationId xmlns:a16="http://schemas.microsoft.com/office/drawing/2014/main" id="{D1C94CD8-431F-4F7D-C6A2-9FA4347EA274}"/>
              </a:ext>
            </a:extLst>
          </p:cNvPr>
          <p:cNvSpPr>
            <a:spLocks noGrp="1"/>
          </p:cNvSpPr>
          <p:nvPr>
            <p:ph type="sldNum" sz="quarter" idx="12"/>
          </p:nvPr>
        </p:nvSpPr>
        <p:spPr/>
        <p:txBody>
          <a:bodyPr/>
          <a:lstStyle/>
          <a:p>
            <a:r>
              <a:rPr lang="en-US" dirty="0"/>
              <a:t>2</a:t>
            </a:r>
          </a:p>
        </p:txBody>
      </p:sp>
    </p:spTree>
    <p:extLst>
      <p:ext uri="{BB962C8B-B14F-4D97-AF65-F5344CB8AC3E}">
        <p14:creationId xmlns:p14="http://schemas.microsoft.com/office/powerpoint/2010/main" val="1573042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FE72-9EF2-545C-8BB0-10D38C2A2511}"/>
              </a:ext>
            </a:extLst>
          </p:cNvPr>
          <p:cNvSpPr>
            <a:spLocks noGrp="1"/>
          </p:cNvSpPr>
          <p:nvPr>
            <p:ph type="title"/>
          </p:nvPr>
        </p:nvSpPr>
        <p:spPr/>
        <p:txBody>
          <a:bodyPr/>
          <a:lstStyle/>
          <a:p>
            <a:r>
              <a:rPr lang="en-US" dirty="0"/>
              <a:t>Cont..</a:t>
            </a:r>
          </a:p>
        </p:txBody>
      </p:sp>
      <p:sp>
        <p:nvSpPr>
          <p:cNvPr id="4" name="Content Placeholder 3">
            <a:extLst>
              <a:ext uri="{FF2B5EF4-FFF2-40B4-BE49-F238E27FC236}">
                <a16:creationId xmlns:a16="http://schemas.microsoft.com/office/drawing/2014/main" id="{D3BE5634-C50F-FD58-98EA-3EDC67A2EB89}"/>
              </a:ext>
            </a:extLst>
          </p:cNvPr>
          <p:cNvSpPr>
            <a:spLocks noGrp="1"/>
          </p:cNvSpPr>
          <p:nvPr>
            <p:ph idx="1"/>
          </p:nvPr>
        </p:nvSpPr>
        <p:spPr/>
        <p:txBody>
          <a:bodyPr/>
          <a:lstStyle/>
          <a:p>
            <a:r>
              <a:rPr lang="en-US" dirty="0"/>
              <a:t>Finally, the project will provide visualizations of the results and conclusion about the accuracy of the model and its suitability for predicting coffee market prices.</a:t>
            </a:r>
            <a:endParaRPr lang="en-US" u="sng" dirty="0"/>
          </a:p>
          <a:p>
            <a:pPr marL="0" indent="0">
              <a:buNone/>
            </a:pPr>
            <a:endParaRPr lang="en-US" u="sng" dirty="0"/>
          </a:p>
          <a:p>
            <a:r>
              <a:rPr lang="en-US" dirty="0"/>
              <a:t> The goal of this project is to develop a machine learning model that can provide insights into the coffee market and help stakeholders make informed decisions based on the predicted prices.</a:t>
            </a:r>
          </a:p>
        </p:txBody>
      </p:sp>
      <p:sp>
        <p:nvSpPr>
          <p:cNvPr id="3" name="Slide Number Placeholder 2">
            <a:extLst>
              <a:ext uri="{FF2B5EF4-FFF2-40B4-BE49-F238E27FC236}">
                <a16:creationId xmlns:a16="http://schemas.microsoft.com/office/drawing/2014/main" id="{2A5D6A7A-BA1D-0927-A356-127F3F80D093}"/>
              </a:ext>
            </a:extLst>
          </p:cNvPr>
          <p:cNvSpPr>
            <a:spLocks noGrp="1"/>
          </p:cNvSpPr>
          <p:nvPr>
            <p:ph type="sldNum" sz="quarter" idx="12"/>
          </p:nvPr>
        </p:nvSpPr>
        <p:spPr/>
        <p:txBody>
          <a:bodyPr/>
          <a:lstStyle/>
          <a:p>
            <a:r>
              <a:rPr lang="en-US" dirty="0"/>
              <a:t>3</a:t>
            </a:r>
          </a:p>
        </p:txBody>
      </p:sp>
    </p:spTree>
    <p:extLst>
      <p:ext uri="{BB962C8B-B14F-4D97-AF65-F5344CB8AC3E}">
        <p14:creationId xmlns:p14="http://schemas.microsoft.com/office/powerpoint/2010/main" val="243475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10B8-E63A-4E08-3715-FD98D8FC8FBA}"/>
              </a:ext>
            </a:extLst>
          </p:cNvPr>
          <p:cNvSpPr>
            <a:spLocks noGrp="1"/>
          </p:cNvSpPr>
          <p:nvPr>
            <p:ph type="title"/>
          </p:nvPr>
        </p:nvSpPr>
        <p:spPr/>
        <p:txBody>
          <a:bodyPr/>
          <a:lstStyle/>
          <a:p>
            <a:r>
              <a:rPr lang="en-US" dirty="0"/>
              <a:t>Data Collection and Preparation </a:t>
            </a:r>
          </a:p>
        </p:txBody>
      </p:sp>
      <p:sp>
        <p:nvSpPr>
          <p:cNvPr id="3" name="Content Placeholder 2">
            <a:extLst>
              <a:ext uri="{FF2B5EF4-FFF2-40B4-BE49-F238E27FC236}">
                <a16:creationId xmlns:a16="http://schemas.microsoft.com/office/drawing/2014/main" id="{ED2E3E11-B68F-C3AE-B160-9108F5EEEE18}"/>
              </a:ext>
            </a:extLst>
          </p:cNvPr>
          <p:cNvSpPr>
            <a:spLocks noGrp="1"/>
          </p:cNvSpPr>
          <p:nvPr>
            <p:ph idx="1"/>
          </p:nvPr>
        </p:nvSpPr>
        <p:spPr>
          <a:xfrm>
            <a:off x="838200" y="1825625"/>
            <a:ext cx="10372725" cy="4351338"/>
          </a:xfrm>
        </p:spPr>
        <p:txBody>
          <a:bodyPr>
            <a:normAutofit/>
          </a:bodyPr>
          <a:lstStyle/>
          <a:p>
            <a:r>
              <a:rPr lang="en-US" dirty="0"/>
              <a:t>The Data Collection and Pre-processing section of the coffee market price prediction project involves gathering and cleaning of the data</a:t>
            </a:r>
          </a:p>
          <a:p>
            <a:endParaRPr lang="en-US" dirty="0"/>
          </a:p>
          <a:p>
            <a:r>
              <a:rPr lang="en-US" dirty="0"/>
              <a:t>This will be used to train and test the machine learning model. </a:t>
            </a:r>
          </a:p>
          <a:p>
            <a:r>
              <a:rPr lang="en-US" dirty="0"/>
              <a:t>Data collection and pre-processing are important steps in order to make accurate predictions</a:t>
            </a:r>
          </a:p>
          <a:p>
            <a:endParaRPr lang="en-US" dirty="0"/>
          </a:p>
          <a:p>
            <a:r>
              <a:rPr lang="en-US" dirty="0"/>
              <a:t>The following steps can be taken to carry out this process:</a:t>
            </a:r>
          </a:p>
        </p:txBody>
      </p:sp>
      <p:sp>
        <p:nvSpPr>
          <p:cNvPr id="4" name="Slide Number Placeholder 3">
            <a:extLst>
              <a:ext uri="{FF2B5EF4-FFF2-40B4-BE49-F238E27FC236}">
                <a16:creationId xmlns:a16="http://schemas.microsoft.com/office/drawing/2014/main" id="{92E721AF-1CF9-4646-52EA-C13CEA0F5368}"/>
              </a:ext>
            </a:extLst>
          </p:cNvPr>
          <p:cNvSpPr>
            <a:spLocks noGrp="1"/>
          </p:cNvSpPr>
          <p:nvPr>
            <p:ph type="sldNum" sz="quarter" idx="12"/>
          </p:nvPr>
        </p:nvSpPr>
        <p:spPr/>
        <p:txBody>
          <a:bodyPr/>
          <a:lstStyle/>
          <a:p>
            <a:r>
              <a:rPr lang="en-US" dirty="0"/>
              <a:t>4</a:t>
            </a:r>
          </a:p>
        </p:txBody>
      </p:sp>
    </p:spTree>
    <p:extLst>
      <p:ext uri="{BB962C8B-B14F-4D97-AF65-F5344CB8AC3E}">
        <p14:creationId xmlns:p14="http://schemas.microsoft.com/office/powerpoint/2010/main" val="140198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EF68F-5BC2-45EA-7915-480E65D84C31}"/>
              </a:ext>
            </a:extLst>
          </p:cNvPr>
          <p:cNvSpPr>
            <a:spLocks noGrp="1"/>
          </p:cNvSpPr>
          <p:nvPr>
            <p:ph type="title"/>
          </p:nvPr>
        </p:nvSpPr>
        <p:spPr>
          <a:xfrm>
            <a:off x="838200" y="365126"/>
            <a:ext cx="10515600" cy="844550"/>
          </a:xfrm>
        </p:spPr>
        <p:txBody>
          <a:bodyPr/>
          <a:lstStyle/>
          <a:p>
            <a:r>
              <a:rPr lang="en-US" dirty="0"/>
              <a:t>Cont..</a:t>
            </a:r>
          </a:p>
        </p:txBody>
      </p:sp>
      <p:sp>
        <p:nvSpPr>
          <p:cNvPr id="3" name="Content Placeholder 2">
            <a:extLst>
              <a:ext uri="{FF2B5EF4-FFF2-40B4-BE49-F238E27FC236}">
                <a16:creationId xmlns:a16="http://schemas.microsoft.com/office/drawing/2014/main" id="{B0CC1FCE-16DD-AA2A-B1DF-F76701AA7F47}"/>
              </a:ext>
            </a:extLst>
          </p:cNvPr>
          <p:cNvSpPr>
            <a:spLocks noGrp="1"/>
          </p:cNvSpPr>
          <p:nvPr>
            <p:ph idx="1"/>
          </p:nvPr>
        </p:nvSpPr>
        <p:spPr>
          <a:xfrm>
            <a:off x="723901" y="1352551"/>
            <a:ext cx="10963274" cy="5067300"/>
          </a:xfrm>
        </p:spPr>
        <p:txBody>
          <a:bodyPr>
            <a:noAutofit/>
          </a:bodyPr>
          <a:lstStyle/>
          <a:p>
            <a:pPr>
              <a:buFont typeface="Wingdings" panose="05000000000000000000" pitchFamily="2" charset="2"/>
              <a:buChar char="Ø"/>
            </a:pPr>
            <a:r>
              <a:rPr lang="en-US" b="1" dirty="0"/>
              <a:t>Importing required libraries and modules: </a:t>
            </a:r>
          </a:p>
          <a:p>
            <a:pPr lvl="2">
              <a:buFont typeface="Wingdings" panose="05000000000000000000" pitchFamily="2" charset="2"/>
              <a:buChar char="ü"/>
            </a:pPr>
            <a:r>
              <a:rPr lang="en-US" sz="2800" b="1" dirty="0"/>
              <a:t>  </a:t>
            </a:r>
            <a:r>
              <a:rPr lang="en-US" sz="2800" dirty="0"/>
              <a:t>the necessary libraries and modules, such as </a:t>
            </a:r>
          </a:p>
          <a:p>
            <a:pPr lvl="4">
              <a:buFont typeface="Wingdings" panose="05000000000000000000" pitchFamily="2" charset="2"/>
              <a:buChar char="§"/>
            </a:pPr>
            <a:r>
              <a:rPr lang="en-US" sz="2800" dirty="0"/>
              <a:t>Pandas</a:t>
            </a:r>
          </a:p>
          <a:p>
            <a:pPr lvl="4">
              <a:buFont typeface="Wingdings" panose="05000000000000000000" pitchFamily="2" charset="2"/>
              <a:buChar char="§"/>
            </a:pPr>
            <a:r>
              <a:rPr lang="en-US" sz="2800" dirty="0" err="1"/>
              <a:t>Numpy</a:t>
            </a:r>
            <a:r>
              <a:rPr lang="en-US" sz="2800" dirty="0"/>
              <a:t> and</a:t>
            </a:r>
          </a:p>
          <a:p>
            <a:pPr lvl="4">
              <a:buFont typeface="Wingdings" panose="05000000000000000000" pitchFamily="2" charset="2"/>
              <a:buChar char="§"/>
            </a:pPr>
            <a:r>
              <a:rPr lang="en-US" sz="2800" dirty="0"/>
              <a:t> </a:t>
            </a:r>
            <a:r>
              <a:rPr lang="en-US" sz="2800" dirty="0" err="1"/>
              <a:t>sklearn</a:t>
            </a:r>
            <a:r>
              <a:rPr lang="en-US" sz="2800" dirty="0"/>
              <a:t>, are imported for use in the project    </a:t>
            </a:r>
          </a:p>
          <a:p>
            <a:pPr marL="914400" lvl="2" indent="0">
              <a:buNone/>
            </a:pPr>
            <a:endParaRPr lang="en-US" sz="2800" b="1" dirty="0"/>
          </a:p>
          <a:p>
            <a:pPr>
              <a:buFont typeface="Wingdings" panose="05000000000000000000" pitchFamily="2" charset="2"/>
              <a:buChar char="Ø"/>
            </a:pPr>
            <a:r>
              <a:rPr lang="en-US" b="1" dirty="0"/>
              <a:t>Importing the dataset:</a:t>
            </a:r>
          </a:p>
          <a:p>
            <a:pPr lvl="2">
              <a:buFont typeface="Wingdings" panose="05000000000000000000" pitchFamily="2" charset="2"/>
              <a:buChar char="ü"/>
            </a:pPr>
            <a:r>
              <a:rPr lang="en-US" sz="2800" dirty="0"/>
              <a:t>the data for the coffee market prices is loaded into the program as a Pandas </a:t>
            </a:r>
            <a:r>
              <a:rPr lang="en-US" sz="2800" dirty="0" err="1"/>
              <a:t>dataframe</a:t>
            </a:r>
            <a:r>
              <a:rPr lang="en-US" sz="2800" dirty="0"/>
              <a:t>.        </a:t>
            </a:r>
          </a:p>
          <a:p>
            <a:pPr marL="0" indent="0">
              <a:buNone/>
            </a:pPr>
            <a:endParaRPr lang="en-US" b="1" dirty="0"/>
          </a:p>
        </p:txBody>
      </p:sp>
      <p:sp>
        <p:nvSpPr>
          <p:cNvPr id="4" name="Slide Number Placeholder 3">
            <a:extLst>
              <a:ext uri="{FF2B5EF4-FFF2-40B4-BE49-F238E27FC236}">
                <a16:creationId xmlns:a16="http://schemas.microsoft.com/office/drawing/2014/main" id="{7EB9FF97-E7CF-7218-4C51-DC53F0D1CA96}"/>
              </a:ext>
            </a:extLst>
          </p:cNvPr>
          <p:cNvSpPr>
            <a:spLocks noGrp="1"/>
          </p:cNvSpPr>
          <p:nvPr>
            <p:ph type="sldNum" sz="quarter" idx="12"/>
          </p:nvPr>
        </p:nvSpPr>
        <p:spPr/>
        <p:txBody>
          <a:bodyPr/>
          <a:lstStyle/>
          <a:p>
            <a:r>
              <a:rPr lang="en-US" dirty="0"/>
              <a:t>5</a:t>
            </a:r>
          </a:p>
        </p:txBody>
      </p:sp>
    </p:spTree>
    <p:extLst>
      <p:ext uri="{BB962C8B-B14F-4D97-AF65-F5344CB8AC3E}">
        <p14:creationId xmlns:p14="http://schemas.microsoft.com/office/powerpoint/2010/main" val="1852545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BB36-5BD1-7A87-DB01-E9B122C359A7}"/>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0040EE9-C496-FC47-6173-CF939B579722}"/>
              </a:ext>
            </a:extLst>
          </p:cNvPr>
          <p:cNvSpPr>
            <a:spLocks noGrp="1"/>
          </p:cNvSpPr>
          <p:nvPr>
            <p:ph idx="1"/>
          </p:nvPr>
        </p:nvSpPr>
        <p:spPr>
          <a:xfrm>
            <a:off x="838200" y="1343025"/>
            <a:ext cx="10515600" cy="5257800"/>
          </a:xfrm>
        </p:spPr>
        <p:txBody>
          <a:bodyPr>
            <a:noAutofit/>
          </a:bodyPr>
          <a:lstStyle/>
          <a:p>
            <a:pPr>
              <a:buFont typeface="Wingdings" panose="05000000000000000000" pitchFamily="2" charset="2"/>
              <a:buChar char="Ø"/>
            </a:pPr>
            <a:r>
              <a:rPr lang="en-US" b="1" dirty="0"/>
              <a:t>Pre-processing the dataset:</a:t>
            </a:r>
          </a:p>
          <a:p>
            <a:pPr lvl="2">
              <a:buFont typeface="Wingdings" panose="05000000000000000000" pitchFamily="2" charset="2"/>
              <a:buChar char="ü"/>
            </a:pPr>
            <a:r>
              <a:rPr lang="en-US" sz="2800" dirty="0"/>
              <a:t>It involves cleaning and transforming the data so that it is in the correct format for analysis.</a:t>
            </a:r>
          </a:p>
          <a:p>
            <a:pPr lvl="2">
              <a:buFont typeface="Wingdings" panose="05000000000000000000" pitchFamily="2" charset="2"/>
              <a:buChar char="ü"/>
            </a:pPr>
            <a:r>
              <a:rPr lang="en-US" sz="2800" dirty="0"/>
              <a:t> This includes converting the date column to a datetime format, setting the date as the index, and forward filling missing values.</a:t>
            </a:r>
          </a:p>
          <a:p>
            <a:pPr>
              <a:buFont typeface="Wingdings" panose="05000000000000000000" pitchFamily="2" charset="2"/>
              <a:buChar char="Ø"/>
            </a:pPr>
            <a:r>
              <a:rPr lang="en-US" b="1" dirty="0"/>
              <a:t>Exploratory Data Analysis:</a:t>
            </a:r>
          </a:p>
          <a:p>
            <a:pPr lvl="2">
              <a:buFont typeface="Wingdings" panose="05000000000000000000" pitchFamily="2" charset="2"/>
              <a:buChar char="ü"/>
            </a:pPr>
            <a:r>
              <a:rPr lang="en-US" sz="2800" dirty="0"/>
              <a:t>In this section, basic exploratory data analysis techniques, such as descriptive statistics and visualizations, are used to gain insight into the data.</a:t>
            </a:r>
          </a:p>
          <a:p>
            <a:pPr lvl="2">
              <a:buFont typeface="Wingdings" panose="05000000000000000000" pitchFamily="2" charset="2"/>
              <a:buChar char="ü"/>
            </a:pPr>
            <a:r>
              <a:rPr lang="en-US" sz="2800" dirty="0"/>
              <a:t> This helps in identifying any trends, patterns or outliers that may affect the prediction.</a:t>
            </a:r>
          </a:p>
        </p:txBody>
      </p:sp>
      <p:sp>
        <p:nvSpPr>
          <p:cNvPr id="4" name="Slide Number Placeholder 3">
            <a:extLst>
              <a:ext uri="{FF2B5EF4-FFF2-40B4-BE49-F238E27FC236}">
                <a16:creationId xmlns:a16="http://schemas.microsoft.com/office/drawing/2014/main" id="{58577362-313B-DFCC-9464-6610524B997C}"/>
              </a:ext>
            </a:extLst>
          </p:cNvPr>
          <p:cNvSpPr>
            <a:spLocks noGrp="1"/>
          </p:cNvSpPr>
          <p:nvPr>
            <p:ph type="sldNum" sz="quarter" idx="12"/>
          </p:nvPr>
        </p:nvSpPr>
        <p:spPr/>
        <p:txBody>
          <a:bodyPr/>
          <a:lstStyle/>
          <a:p>
            <a:r>
              <a:rPr lang="en-US" dirty="0"/>
              <a:t>6</a:t>
            </a:r>
          </a:p>
        </p:txBody>
      </p:sp>
    </p:spTree>
    <p:extLst>
      <p:ext uri="{BB962C8B-B14F-4D97-AF65-F5344CB8AC3E}">
        <p14:creationId xmlns:p14="http://schemas.microsoft.com/office/powerpoint/2010/main" val="225837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8E75E-AD77-06C8-DC4C-72EB93DC3E40}"/>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526157B2-C34C-C993-38CC-B9B2B5EBE427}"/>
              </a:ext>
            </a:extLst>
          </p:cNvPr>
          <p:cNvSpPr>
            <a:spLocks noGrp="1"/>
          </p:cNvSpPr>
          <p:nvPr>
            <p:ph idx="1"/>
          </p:nvPr>
        </p:nvSpPr>
        <p:spPr>
          <a:xfrm>
            <a:off x="838200" y="1825625"/>
            <a:ext cx="10515600" cy="4832350"/>
          </a:xfrm>
          <a:ln>
            <a:noFill/>
          </a:ln>
        </p:spPr>
        <p:txBody>
          <a:bodyPr>
            <a:normAutofit/>
          </a:bodyPr>
          <a:lstStyle/>
          <a:p>
            <a:r>
              <a:rPr lang="en-US" dirty="0"/>
              <a:t>It is an approach to analyzing and understanding the data by summarizing its main characteristics and finding patterns or relationships between variables.</a:t>
            </a:r>
          </a:p>
          <a:p>
            <a:r>
              <a:rPr lang="en-US" dirty="0"/>
              <a:t>For a coffee market price prediction project, the EDA  include the following steps:-</a:t>
            </a:r>
          </a:p>
        </p:txBody>
      </p:sp>
      <p:graphicFrame>
        <p:nvGraphicFramePr>
          <p:cNvPr id="9" name="Table 9">
            <a:extLst>
              <a:ext uri="{FF2B5EF4-FFF2-40B4-BE49-F238E27FC236}">
                <a16:creationId xmlns:a16="http://schemas.microsoft.com/office/drawing/2014/main" id="{40396E81-7B42-57A3-91BD-4C571E0DE763}"/>
              </a:ext>
            </a:extLst>
          </p:cNvPr>
          <p:cNvGraphicFramePr>
            <a:graphicFrameLocks noGrp="1"/>
          </p:cNvGraphicFramePr>
          <p:nvPr>
            <p:extLst>
              <p:ext uri="{D42A27DB-BD31-4B8C-83A1-F6EECF244321}">
                <p14:modId xmlns:p14="http://schemas.microsoft.com/office/powerpoint/2010/main" val="1625549868"/>
              </p:ext>
            </p:extLst>
          </p:nvPr>
        </p:nvGraphicFramePr>
        <p:xfrm>
          <a:off x="2152650" y="4121151"/>
          <a:ext cx="8121650" cy="2371724"/>
        </p:xfrm>
        <a:graphic>
          <a:graphicData uri="http://schemas.openxmlformats.org/drawingml/2006/table">
            <a:tbl>
              <a:tblPr firstRow="1" bandRow="1">
                <a:tableStyleId>{5C22544A-7EE6-4342-B048-85BDC9FD1C3A}</a:tableStyleId>
              </a:tblPr>
              <a:tblGrid>
                <a:gridCol w="3990811">
                  <a:extLst>
                    <a:ext uri="{9D8B030D-6E8A-4147-A177-3AD203B41FA5}">
                      <a16:colId xmlns:a16="http://schemas.microsoft.com/office/drawing/2014/main" val="3658505904"/>
                    </a:ext>
                  </a:extLst>
                </a:gridCol>
                <a:gridCol w="4130839">
                  <a:extLst>
                    <a:ext uri="{9D8B030D-6E8A-4147-A177-3AD203B41FA5}">
                      <a16:colId xmlns:a16="http://schemas.microsoft.com/office/drawing/2014/main" val="264301067"/>
                    </a:ext>
                  </a:extLst>
                </a:gridCol>
              </a:tblGrid>
              <a:tr h="603994">
                <a:tc>
                  <a:txBody>
                    <a:bodyPr/>
                    <a:lstStyle/>
                    <a:p>
                      <a:pPr marL="285750" indent="-285750">
                        <a:buFont typeface="Wingdings" panose="05000000000000000000" pitchFamily="2" charset="2"/>
                        <a:buChar char="q"/>
                      </a:pPr>
                      <a:r>
                        <a:rPr lang="en-US" sz="2800" b="0" dirty="0"/>
                        <a:t>Data collection</a:t>
                      </a:r>
                    </a:p>
                  </a:txBody>
                  <a:tcPr/>
                </a:tc>
                <a:tc>
                  <a:txBody>
                    <a:bodyPr/>
                    <a:lstStyle/>
                    <a:p>
                      <a:pPr marL="457200" indent="-457200">
                        <a:buFont typeface="Wingdings" panose="05000000000000000000" pitchFamily="2" charset="2"/>
                        <a:buChar char="q"/>
                      </a:pPr>
                      <a:r>
                        <a:rPr lang="en-US" sz="2800" b="0" dirty="0"/>
                        <a:t>Data transformation</a:t>
                      </a:r>
                    </a:p>
                  </a:txBody>
                  <a:tcPr/>
                </a:tc>
                <a:extLst>
                  <a:ext uri="{0D108BD9-81ED-4DB2-BD59-A6C34878D82A}">
                    <a16:rowId xmlns:a16="http://schemas.microsoft.com/office/drawing/2014/main" val="4136719470"/>
                  </a:ext>
                </a:extLst>
              </a:tr>
              <a:tr h="60399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800" dirty="0"/>
                        <a:t>Data cleaning</a:t>
                      </a:r>
                    </a:p>
                  </a:txBody>
                  <a:tcPr/>
                </a:tc>
                <a:tc>
                  <a:txBody>
                    <a:bodyPr/>
                    <a:lstStyle/>
                    <a:p>
                      <a:pPr marL="285750" indent="-285750">
                        <a:buFont typeface="Wingdings" panose="05000000000000000000" pitchFamily="2" charset="2"/>
                        <a:buChar char="q"/>
                      </a:pPr>
                      <a:r>
                        <a:rPr lang="en-US" sz="2800" dirty="0"/>
                        <a:t>Correlation analysis</a:t>
                      </a:r>
                    </a:p>
                  </a:txBody>
                  <a:tcPr/>
                </a:tc>
                <a:extLst>
                  <a:ext uri="{0D108BD9-81ED-4DB2-BD59-A6C34878D82A}">
                    <a16:rowId xmlns:a16="http://schemas.microsoft.com/office/drawing/2014/main" val="1678025299"/>
                  </a:ext>
                </a:extLst>
              </a:tr>
              <a:tr h="603994">
                <a:tc>
                  <a:txBody>
                    <a:bodyPr/>
                    <a:lstStyle/>
                    <a:p>
                      <a:pPr marL="285750" indent="-285750">
                        <a:buFont typeface="Wingdings" panose="05000000000000000000" pitchFamily="2" charset="2"/>
                        <a:buChar char="q"/>
                      </a:pPr>
                      <a:r>
                        <a:rPr lang="en-US" sz="2800" dirty="0"/>
                        <a:t>Data visualization</a:t>
                      </a:r>
                    </a:p>
                  </a:txBody>
                  <a:tcPr/>
                </a:tc>
                <a:tc>
                  <a:txBody>
                    <a:bodyPr/>
                    <a:lstStyle/>
                    <a:p>
                      <a:pPr marL="285750" indent="-285750">
                        <a:buFont typeface="Wingdings" panose="05000000000000000000" pitchFamily="2" charset="2"/>
                        <a:buChar char="q"/>
                      </a:pPr>
                      <a:r>
                        <a:rPr lang="en-US" sz="2800" dirty="0"/>
                        <a:t>Feature selection</a:t>
                      </a:r>
                    </a:p>
                  </a:txBody>
                  <a:tcPr/>
                </a:tc>
                <a:extLst>
                  <a:ext uri="{0D108BD9-81ED-4DB2-BD59-A6C34878D82A}">
                    <a16:rowId xmlns:a16="http://schemas.microsoft.com/office/drawing/2014/main" val="1592208212"/>
                  </a:ext>
                </a:extLst>
              </a:tr>
              <a:tr h="559742">
                <a:tc>
                  <a:txBody>
                    <a:bodyPr/>
                    <a:lstStyle/>
                    <a:p>
                      <a:pPr marL="285750" indent="-285750">
                        <a:buFont typeface="Wingdings" panose="05000000000000000000" pitchFamily="2" charset="2"/>
                        <a:buChar char="q"/>
                      </a:pPr>
                      <a:r>
                        <a:rPr lang="en-US" sz="2800" dirty="0"/>
                        <a:t>Data summary</a:t>
                      </a:r>
                    </a:p>
                  </a:txBody>
                  <a:tcPr/>
                </a:tc>
                <a:tc>
                  <a:txBody>
                    <a:bodyPr/>
                    <a:lstStyle/>
                    <a:p>
                      <a:endParaRPr lang="en-US" dirty="0"/>
                    </a:p>
                  </a:txBody>
                  <a:tcPr/>
                </a:tc>
                <a:extLst>
                  <a:ext uri="{0D108BD9-81ED-4DB2-BD59-A6C34878D82A}">
                    <a16:rowId xmlns:a16="http://schemas.microsoft.com/office/drawing/2014/main" val="1436387434"/>
                  </a:ext>
                </a:extLst>
              </a:tr>
            </a:tbl>
          </a:graphicData>
        </a:graphic>
      </p:graphicFrame>
      <p:sp>
        <p:nvSpPr>
          <p:cNvPr id="4" name="Slide Number Placeholder 3">
            <a:extLst>
              <a:ext uri="{FF2B5EF4-FFF2-40B4-BE49-F238E27FC236}">
                <a16:creationId xmlns:a16="http://schemas.microsoft.com/office/drawing/2014/main" id="{51235DA8-23A4-550B-85FC-17AB1EFEE5DD}"/>
              </a:ext>
            </a:extLst>
          </p:cNvPr>
          <p:cNvSpPr>
            <a:spLocks noGrp="1"/>
          </p:cNvSpPr>
          <p:nvPr>
            <p:ph type="sldNum" sz="quarter" idx="12"/>
          </p:nvPr>
        </p:nvSpPr>
        <p:spPr/>
        <p:txBody>
          <a:bodyPr/>
          <a:lstStyle/>
          <a:p>
            <a:r>
              <a:rPr lang="en-US" dirty="0"/>
              <a:t>7</a:t>
            </a:r>
          </a:p>
        </p:txBody>
      </p:sp>
    </p:spTree>
    <p:extLst>
      <p:ext uri="{BB962C8B-B14F-4D97-AF65-F5344CB8AC3E}">
        <p14:creationId xmlns:p14="http://schemas.microsoft.com/office/powerpoint/2010/main" val="96243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FC1A2-5038-AFCF-767D-7DC7AF88C9F1}"/>
              </a:ext>
            </a:extLst>
          </p:cNvPr>
          <p:cNvSpPr>
            <a:spLocks noGrp="1"/>
          </p:cNvSpPr>
          <p:nvPr>
            <p:ph type="title"/>
          </p:nvPr>
        </p:nvSpPr>
        <p:spPr/>
        <p:txBody>
          <a:bodyPr/>
          <a:lstStyle/>
          <a:p>
            <a:r>
              <a:rPr lang="en-US" dirty="0"/>
              <a:t>Model development</a:t>
            </a:r>
          </a:p>
        </p:txBody>
      </p:sp>
      <p:sp>
        <p:nvSpPr>
          <p:cNvPr id="3" name="Content Placeholder 2">
            <a:extLst>
              <a:ext uri="{FF2B5EF4-FFF2-40B4-BE49-F238E27FC236}">
                <a16:creationId xmlns:a16="http://schemas.microsoft.com/office/drawing/2014/main" id="{D7738899-E1C4-F671-308E-14078DC7C1AC}"/>
              </a:ext>
            </a:extLst>
          </p:cNvPr>
          <p:cNvSpPr>
            <a:spLocks noGrp="1"/>
          </p:cNvSpPr>
          <p:nvPr>
            <p:ph idx="1"/>
          </p:nvPr>
        </p:nvSpPr>
        <p:spPr/>
        <p:txBody>
          <a:bodyPr/>
          <a:lstStyle/>
          <a:p>
            <a:r>
              <a:rPr lang="en-US" dirty="0"/>
              <a:t>Model development in a coffee price prediction project involves building a statistical model that can make predictions about future coffee prices based on historical data. </a:t>
            </a:r>
          </a:p>
          <a:p>
            <a:r>
              <a:rPr lang="en-US" dirty="0"/>
              <a:t>The goal of model development is to create a model that can accurately predict future prices based on a set of input variables.</a:t>
            </a:r>
          </a:p>
          <a:p>
            <a:r>
              <a:rPr lang="en-US" dirty="0"/>
              <a:t>It can be iterative, with multiple iterations of model training, evaluation, and improvement until an acceptable level of accuracy is achieved.</a:t>
            </a:r>
          </a:p>
          <a:p>
            <a:r>
              <a:rPr lang="en-US" dirty="0"/>
              <a:t>The final model can then be deployed for making predictions on new data.</a:t>
            </a:r>
          </a:p>
        </p:txBody>
      </p:sp>
      <p:sp>
        <p:nvSpPr>
          <p:cNvPr id="4" name="Slide Number Placeholder 3">
            <a:extLst>
              <a:ext uri="{FF2B5EF4-FFF2-40B4-BE49-F238E27FC236}">
                <a16:creationId xmlns:a16="http://schemas.microsoft.com/office/drawing/2014/main" id="{342EA6FB-7B05-EF88-2D74-E8B1A8889A3E}"/>
              </a:ext>
            </a:extLst>
          </p:cNvPr>
          <p:cNvSpPr>
            <a:spLocks noGrp="1"/>
          </p:cNvSpPr>
          <p:nvPr>
            <p:ph type="sldNum" sz="quarter" idx="12"/>
          </p:nvPr>
        </p:nvSpPr>
        <p:spPr/>
        <p:txBody>
          <a:bodyPr/>
          <a:lstStyle/>
          <a:p>
            <a:r>
              <a:rPr lang="en-US" dirty="0"/>
              <a:t>8</a:t>
            </a:r>
          </a:p>
        </p:txBody>
      </p:sp>
    </p:spTree>
    <p:extLst>
      <p:ext uri="{BB962C8B-B14F-4D97-AF65-F5344CB8AC3E}">
        <p14:creationId xmlns:p14="http://schemas.microsoft.com/office/powerpoint/2010/main" val="4076653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1310</Words>
  <Application>Microsoft Office PowerPoint</Application>
  <PresentationFormat>Widescreen</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                                                               Debre Markos University                                    Institute Of Technology         School Of Computing, Software Engineering A/program              Fundamental Of Machine Learning (SEng 4091)                  Project Title: Coffee Market Price Prediction</vt:lpstr>
      <vt:lpstr>Introduction</vt:lpstr>
      <vt:lpstr>Cont …</vt:lpstr>
      <vt:lpstr>Cont..</vt:lpstr>
      <vt:lpstr>Data Collection and Preparation </vt:lpstr>
      <vt:lpstr>Cont..</vt:lpstr>
      <vt:lpstr>Cont…</vt:lpstr>
      <vt:lpstr>Exploratory Data Analysis (EDA)</vt:lpstr>
      <vt:lpstr>Model development</vt:lpstr>
      <vt:lpstr>Cont…</vt:lpstr>
      <vt:lpstr>Cont…</vt:lpstr>
      <vt:lpstr>Cont…</vt:lpstr>
      <vt:lpstr>Model evaluation</vt:lpstr>
      <vt:lpstr>Cont…</vt:lpstr>
      <vt:lpstr>conclusion</vt:lpstr>
      <vt:lpstr>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Debre Markos University                                 Institute Of Technology     School Of Computing, Software Engineering A/program           Fundamental Of Machine Learning (Seng 4091)</dc:title>
  <dc:creator>yosief dagnachew</dc:creator>
  <cp:lastModifiedBy>yosief dagnachew</cp:lastModifiedBy>
  <cp:revision>11</cp:revision>
  <dcterms:created xsi:type="dcterms:W3CDTF">2023-02-07T19:24:12Z</dcterms:created>
  <dcterms:modified xsi:type="dcterms:W3CDTF">2024-07-02T12:48:16Z</dcterms:modified>
</cp:coreProperties>
</file>