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75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25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95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2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9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6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1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4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FBAE-A6E1-4416-8C12-F5028A0C47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D2077-5ACC-470B-B506-AE6934B2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19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774E-659E-EE2E-EFBF-12B6AF4C8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InTERNET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PROTOCOL (IP)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D9C19-0324-CD25-2141-F228FDB02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dirty="0"/>
              <a:t>Презентация на Йосиф 12б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5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B50-A25B-F99E-C077-2C3B1515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определение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3190-4937-5A5A-2449-C731AAF727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 протоколът (IP) е комуникационният протокол на мрежовия слой</a:t>
            </a:r>
            <a:r>
              <a:rPr lang="en-US" dirty="0"/>
              <a:t>,</a:t>
            </a:r>
            <a:r>
              <a:rPr lang="ru-RU" dirty="0"/>
              <a:t> който е част от набора от интернет протоколи за предаване на </a:t>
            </a:r>
            <a:r>
              <a:rPr lang="bg-BG" dirty="0"/>
              <a:t>пакети</a:t>
            </a:r>
            <a:r>
              <a:rPr lang="ru-RU" dirty="0"/>
              <a:t> от информация през мрежата. 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BCB5F4-0213-8F1E-C419-8AD6427363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08" y="2450910"/>
            <a:ext cx="4229803" cy="2680661"/>
          </a:xfrm>
        </p:spPr>
      </p:pic>
    </p:spTree>
    <p:extLst>
      <p:ext uri="{BB962C8B-B14F-4D97-AF65-F5344CB8AC3E}">
        <p14:creationId xmlns:p14="http://schemas.microsoft.com/office/powerpoint/2010/main" val="13768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09E5-9257-7883-1374-C7F34481B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Функция на Интернет протокола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B0A9-B4B9-740C-75C9-306C37F0D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Интернет протоколът е отговорен за адресирането на хост интерфейси, капсулиране на данни в пакети и маршрутизиране на пакети от хост източник към хост местоназначение през една или повече IP мрежи. За тези цели </a:t>
            </a:r>
            <a:r>
              <a:rPr lang="bg-BG" dirty="0"/>
              <a:t>и</a:t>
            </a:r>
            <a:r>
              <a:rPr lang="ru-RU" dirty="0"/>
              <a:t>нтернет протоколът определя формата на пакетите и предоставя система за адресиране.</a:t>
            </a:r>
            <a:r>
              <a:rPr lang="en-US" dirty="0"/>
              <a:t> </a:t>
            </a:r>
            <a:r>
              <a:rPr lang="bg-BG" dirty="0"/>
              <a:t>Интернет протокола е основата на интернета.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864237-D8D3-F9F6-3356-285208094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30" y="2249488"/>
            <a:ext cx="4370953" cy="3541712"/>
          </a:xfrm>
        </p:spPr>
      </p:pic>
    </p:spTree>
    <p:extLst>
      <p:ext uri="{BB962C8B-B14F-4D97-AF65-F5344CB8AC3E}">
        <p14:creationId xmlns:p14="http://schemas.microsoft.com/office/powerpoint/2010/main" val="401455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00C3-4888-B14B-3FBE-BD02ACFC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Как работи интернет протоколът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1617-8682-8AAD-2898-7E63737B0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Когато се изпраща информация през мрежата, тя се разделя на малки парчета, наречени IP пакети. Към всеки пакет се прикрепя </a:t>
            </a:r>
            <a:r>
              <a:rPr lang="bg-BG" dirty="0"/>
              <a:t>така наречения </a:t>
            </a:r>
            <a:r>
              <a:rPr lang="en-US" dirty="0"/>
              <a:t>header</a:t>
            </a:r>
            <a:r>
              <a:rPr lang="ru-RU" dirty="0"/>
              <a:t>, който съдържа IP адреса на подателя и получателя и други служебни данни. С помощта на тези адреси компютрите, през които минава пакетът, решават какво да правят с него.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9FE44D-4BB3-E088-2E18-09F17C4949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4412" y="3122887"/>
            <a:ext cx="5828421" cy="1794912"/>
          </a:xfrm>
        </p:spPr>
      </p:pic>
    </p:spTree>
    <p:extLst>
      <p:ext uri="{BB962C8B-B14F-4D97-AF65-F5344CB8AC3E}">
        <p14:creationId xmlns:p14="http://schemas.microsoft.com/office/powerpoint/2010/main" val="19900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581A-B3D0-A547-47D7-0C3A917F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Недостатъци на Интернет протокола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2E3F-B1CE-760E-0E88-0EA720236C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Протоколът:</a:t>
            </a:r>
          </a:p>
          <a:p>
            <a:pPr lvl="1"/>
            <a:r>
              <a:rPr lang="ru-RU" dirty="0"/>
              <a:t>НЕ гарантира пристигане</a:t>
            </a:r>
            <a:r>
              <a:rPr lang="bg-BG" dirty="0"/>
              <a:t>то</a:t>
            </a:r>
            <a:r>
              <a:rPr lang="ru-RU" dirty="0"/>
              <a:t> на информацията.</a:t>
            </a:r>
          </a:p>
          <a:p>
            <a:pPr lvl="1"/>
            <a:r>
              <a:rPr lang="ru-RU" dirty="0"/>
              <a:t>НЕ позволява корекция на грешки. </a:t>
            </a:r>
          </a:p>
          <a:p>
            <a:pPr lvl="1"/>
            <a:r>
              <a:rPr lang="ru-RU" dirty="0"/>
              <a:t>НЕ гарантира, че пакетите ще се получат в реда в който са изпратени.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3D859-64FA-1504-1DDE-2ECA076BB9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21" y="2709364"/>
            <a:ext cx="4040589" cy="2621957"/>
          </a:xfrm>
        </p:spPr>
      </p:pic>
    </p:spTree>
    <p:extLst>
      <p:ext uri="{BB962C8B-B14F-4D97-AF65-F5344CB8AC3E}">
        <p14:creationId xmlns:p14="http://schemas.microsoft.com/office/powerpoint/2010/main" val="254422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97AD-8BD6-3B55-0977-7E73A4C8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Версии на Интернет протокола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3504-F403-B24F-87A1-BFD534C66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I</a:t>
            </a:r>
            <a:r>
              <a:rPr lang="en-US" sz="2400" dirty="0" err="1"/>
              <a:t>Pv</a:t>
            </a:r>
            <a:r>
              <a:rPr lang="ru-RU" sz="2400" dirty="0"/>
              <a:t>1 до </a:t>
            </a:r>
            <a:r>
              <a:rPr lang="en-US" sz="2400" dirty="0" err="1"/>
              <a:t>IPv</a:t>
            </a:r>
            <a:r>
              <a:rPr lang="ru-RU" sz="2400" dirty="0"/>
              <a:t>3 са експериментални версии, а индустриалния стандарт</a:t>
            </a:r>
            <a:r>
              <a:rPr lang="bg-BG" sz="2400" dirty="0"/>
              <a:t>ен</a:t>
            </a:r>
            <a:r>
              <a:rPr lang="ru-RU" sz="2400" dirty="0"/>
              <a:t> протокол за работа в интернет е IPv4. </a:t>
            </a:r>
            <a:r>
              <a:rPr lang="en-US" sz="2400" dirty="0" err="1"/>
              <a:t>IPv</a:t>
            </a:r>
            <a:r>
              <a:rPr lang="ru-RU" sz="2400" dirty="0"/>
              <a:t>5 е използван от Internet Stream Protocol, експериментален протокол за стрийминг, който не е приет като стандарт.</a:t>
            </a:r>
            <a:r>
              <a:rPr lang="en-US" sz="2400" dirty="0"/>
              <a:t> </a:t>
            </a:r>
            <a:r>
              <a:rPr lang="ru-RU" sz="2400" dirty="0"/>
              <a:t>В момента се адаптира нов стандрарт - </a:t>
            </a:r>
            <a:r>
              <a:rPr lang="en-US" sz="2400" dirty="0"/>
              <a:t>IPv6.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1FF8A-1DA7-44E6-4807-9F023CEF28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218" y="2820838"/>
            <a:ext cx="4140686" cy="2318784"/>
          </a:xfrm>
        </p:spPr>
      </p:pic>
    </p:spTree>
    <p:extLst>
      <p:ext uri="{BB962C8B-B14F-4D97-AF65-F5344CB8AC3E}">
        <p14:creationId xmlns:p14="http://schemas.microsoft.com/office/powerpoint/2010/main" val="176957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3343-7DDB-16ED-B1AE-EC65A7FB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452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Разлика между </a:t>
            </a:r>
            <a:r>
              <a:rPr lang="en-US" dirty="0"/>
              <a:t>IpV4 </a:t>
            </a:r>
            <a:r>
              <a:rPr lang="bg-BG" dirty="0"/>
              <a:t>И </a:t>
            </a:r>
            <a:r>
              <a:rPr lang="en-US" dirty="0"/>
              <a:t>IPv6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1921FB-C6D2-A0BC-1F71-5A7A3D59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74550"/>
            <a:ext cx="9905999" cy="354171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bg-BG" dirty="0">
                <a:latin typeface="Source Sans Pro" panose="020B0503030403020204" pitchFamily="34" charset="0"/>
              </a:rPr>
              <a:t>При </a:t>
            </a:r>
            <a:r>
              <a:rPr lang="en-US" dirty="0">
                <a:latin typeface="Source Sans Pro" panose="020B0503030403020204" pitchFamily="34" charset="0"/>
              </a:rPr>
              <a:t>IPv4 </a:t>
            </a:r>
            <a:r>
              <a:rPr lang="bg-BG" dirty="0">
                <a:latin typeface="Source Sans Pro" panose="020B0503030403020204" pitchFamily="34" charset="0"/>
              </a:rPr>
              <a:t>има възможни малко по малко от  4,295,000,000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bg-BG" dirty="0">
                <a:latin typeface="Source Sans Pro" panose="020B0503030403020204" pitchFamily="34" charset="0"/>
              </a:rPr>
              <a:t>адреса , а при </a:t>
            </a:r>
            <a:r>
              <a:rPr lang="en-US" dirty="0">
                <a:latin typeface="Source Sans Pro" panose="020B0503030403020204" pitchFamily="34" charset="0"/>
              </a:rPr>
              <a:t>IPv6 </a:t>
            </a:r>
            <a:r>
              <a:rPr lang="bg-BG" dirty="0">
                <a:latin typeface="Source Sans Pro" panose="020B0503030403020204" pitchFamily="34" charset="0"/>
              </a:rPr>
              <a:t>има 340 трилиона трилиона трилиона възможни адреса. </a:t>
            </a:r>
            <a:endParaRPr lang="en-US" b="0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ource Sans Pro" panose="020B0503030403020204" pitchFamily="34" charset="0"/>
              </a:rPr>
              <a:t>IPv4 използва 32-битовово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цифрово адресиране, а IPv6  използва 128-битово буквено-цифрово адресиране.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ource Sans Pro" panose="020B0503030403020204" pitchFamily="34" charset="0"/>
              </a:rPr>
              <a:t>IPv4 </a:t>
            </a:r>
            <a:r>
              <a:rPr lang="bg-BG" dirty="0">
                <a:latin typeface="Source Sans Pro" panose="020B0503030403020204" pitchFamily="34" charset="0"/>
              </a:rPr>
              <a:t>има 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4 октета</a:t>
            </a:r>
            <a:r>
              <a:rPr lang="bg-BG" dirty="0">
                <a:latin typeface="Source Sans Pro" panose="020B0503030403020204" pitchFamily="34" charset="0"/>
              </a:rPr>
              <a:t> и те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 са разделени с точка (.), докато IPv6 има 8 хекстета и те са разделени с двоеточие (:).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ource Sans Pro" panose="020B0503030403020204" pitchFamily="34" charset="0"/>
              </a:rPr>
              <a:t>IPv4 предлага 12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header </a:t>
            </a:r>
            <a:r>
              <a:rPr lang="bg-BG" b="0" i="0" dirty="0">
                <a:effectLst/>
                <a:latin typeface="Source Sans Pro" panose="020B0503030403020204" pitchFamily="34" charset="0"/>
              </a:rPr>
              <a:t>полета в пакет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, докато IPv6 предлага 8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header 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полета в пакет.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ource Sans Pro" panose="020B0503030403020204" pitchFamily="34" charset="0"/>
              </a:rPr>
              <a:t>IPv4 поддържа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broadcast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, докато IPv6 не поддържа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broadcast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ource Sans Pro" panose="020B0503030403020204" pitchFamily="34" charset="0"/>
              </a:rPr>
              <a:t>IPv4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bg-BG" dirty="0">
                <a:latin typeface="Source Sans Pro" panose="020B0503030403020204" pitchFamily="34" charset="0"/>
              </a:rPr>
              <a:t>пакетите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 имат полета за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checksum</a:t>
            </a:r>
            <a:r>
              <a:rPr lang="ru-RU" b="0" i="0" dirty="0">
                <a:effectLst/>
                <a:latin typeface="Source Sans Pro" panose="020B0503030403020204" pitchFamily="34" charset="0"/>
              </a:rPr>
              <a:t>, докато IPv6 няма полета за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checksum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197EBB-B525-21DF-EFDE-AC8BD5C9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14" y="4816264"/>
            <a:ext cx="4291791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68AC-2FF6-122B-9202-FB11EF38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Ipv4 PACKET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DDAA3-3B36-9FE1-EDF1-5291CEAC7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656271"/>
            <a:ext cx="9906000" cy="440815"/>
          </a:xfrm>
        </p:spPr>
        <p:txBody>
          <a:bodyPr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F663C-112D-9940-3893-A7D135743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84" y="2089327"/>
            <a:ext cx="5630326" cy="4122142"/>
          </a:xfrm>
        </p:spPr>
        <p:txBody>
          <a:bodyPr>
            <a:normAutofit fontScale="70000" lnSpcReduction="20000"/>
          </a:bodyPr>
          <a:lstStyle/>
          <a:p>
            <a:r>
              <a:rPr lang="bg-BG" dirty="0"/>
              <a:t>Всеки </a:t>
            </a:r>
            <a:r>
              <a:rPr lang="en-US" dirty="0"/>
              <a:t>IPv4 packet header </a:t>
            </a:r>
            <a:r>
              <a:rPr lang="bg-BG" dirty="0"/>
              <a:t>съдържа следната информация:</a:t>
            </a:r>
            <a:endParaRPr lang="en-US" dirty="0"/>
          </a:p>
          <a:p>
            <a:pPr lvl="1"/>
            <a:r>
              <a:rPr lang="bg-BG" dirty="0"/>
              <a:t>Н</a:t>
            </a:r>
            <a:r>
              <a:rPr lang="ru-RU" dirty="0"/>
              <a:t>омер на версия на протокола </a:t>
            </a:r>
            <a:endParaRPr lang="en-US" dirty="0"/>
          </a:p>
          <a:p>
            <a:pPr lvl="1"/>
            <a:r>
              <a:rPr lang="bg-BG" dirty="0"/>
              <a:t>Размер на </a:t>
            </a:r>
            <a:r>
              <a:rPr lang="en-US" dirty="0"/>
              <a:t>header-a</a:t>
            </a:r>
            <a:r>
              <a:rPr lang="ru-RU" dirty="0"/>
              <a:t> </a:t>
            </a:r>
          </a:p>
          <a:p>
            <a:pPr lvl="1"/>
            <a:r>
              <a:rPr lang="bg-BG" dirty="0"/>
              <a:t>Размер на целия пакет</a:t>
            </a:r>
            <a:endParaRPr lang="en-US" dirty="0"/>
          </a:p>
          <a:p>
            <a:pPr lvl="1"/>
            <a:r>
              <a:rPr lang="ru-RU" dirty="0"/>
              <a:t>Флаг съдържащ информация дали пакетът е част от по-голямо количество данни, съответно:</a:t>
            </a:r>
          </a:p>
          <a:p>
            <a:pPr lvl="2"/>
            <a:r>
              <a:rPr lang="ru-RU" dirty="0"/>
              <a:t>DF (Don't fragment) </a:t>
            </a:r>
            <a:r>
              <a:rPr lang="en-US" dirty="0"/>
              <a:t>/ </a:t>
            </a:r>
            <a:r>
              <a:rPr lang="ru-RU" dirty="0"/>
              <a:t>MF (More fragments) </a:t>
            </a:r>
            <a:r>
              <a:rPr lang="en-US" dirty="0"/>
              <a:t>/ </a:t>
            </a:r>
            <a:r>
              <a:rPr lang="ru-RU" dirty="0"/>
              <a:t>FragmentOffset</a:t>
            </a:r>
          </a:p>
          <a:p>
            <a:pPr lvl="1"/>
            <a:r>
              <a:rPr lang="ru-RU" dirty="0"/>
              <a:t>TTL – Time To Live или през колко хоста може да премине даден пакет, преди да се счита за загубен</a:t>
            </a:r>
          </a:p>
          <a:p>
            <a:pPr lvl="1"/>
            <a:r>
              <a:rPr lang="ru-RU" dirty="0"/>
              <a:t>Идентификатор </a:t>
            </a:r>
            <a:r>
              <a:rPr lang="bg-BG" dirty="0"/>
              <a:t>за</a:t>
            </a:r>
            <a:r>
              <a:rPr lang="ru-RU" dirty="0"/>
              <a:t> използвания транспортен протокол </a:t>
            </a:r>
          </a:p>
          <a:p>
            <a:pPr lvl="1"/>
            <a:r>
              <a:rPr lang="en-US" dirty="0"/>
              <a:t>checksum </a:t>
            </a:r>
            <a:r>
              <a:rPr lang="bg-BG" dirty="0"/>
              <a:t> - сбора от всички битове на </a:t>
            </a:r>
            <a:r>
              <a:rPr lang="en-US" dirty="0"/>
              <a:t>header-a, </a:t>
            </a:r>
            <a:r>
              <a:rPr lang="bg-BG" dirty="0"/>
              <a:t>използва се за проверка дали </a:t>
            </a:r>
            <a:r>
              <a:rPr lang="en-US" dirty="0"/>
              <a:t>header</a:t>
            </a:r>
            <a:r>
              <a:rPr lang="bg-BG" dirty="0"/>
              <a:t>-</a:t>
            </a:r>
            <a:r>
              <a:rPr lang="en-US" dirty="0"/>
              <a:t>a e</a:t>
            </a:r>
            <a:r>
              <a:rPr lang="bg-BG" dirty="0"/>
              <a:t> с коруптната информация </a:t>
            </a:r>
            <a:endParaRPr lang="en-US" dirty="0"/>
          </a:p>
          <a:p>
            <a:pPr lvl="1"/>
            <a:r>
              <a:rPr lang="ru-RU" dirty="0"/>
              <a:t>IP адрес на подателя – 32 бита</a:t>
            </a:r>
          </a:p>
          <a:p>
            <a:pPr lvl="1"/>
            <a:r>
              <a:rPr lang="ru-RU" dirty="0"/>
              <a:t>IP адрес на получателя</a:t>
            </a:r>
            <a:r>
              <a:rPr lang="en-US" dirty="0"/>
              <a:t> – 32 </a:t>
            </a:r>
            <a:r>
              <a:rPr lang="bg-BG" dirty="0"/>
              <a:t>бита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4A096-2DE2-3885-675D-81581BD94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258" y="2276061"/>
            <a:ext cx="5365631" cy="37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1163-0B62-88C4-77C2-6D5D27A2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02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195</TotalTime>
  <Words>470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Microsoft Sans Serif</vt:lpstr>
      <vt:lpstr>Source Sans Pro</vt:lpstr>
      <vt:lpstr>Tw Cen MT</vt:lpstr>
      <vt:lpstr>Circuit</vt:lpstr>
      <vt:lpstr>InTERNET PROTOCOL (IP)</vt:lpstr>
      <vt:lpstr>определение</vt:lpstr>
      <vt:lpstr>Функция на Интернет протокола</vt:lpstr>
      <vt:lpstr>Как работи интернет протоколът</vt:lpstr>
      <vt:lpstr>Недостатъци на Интернет протокола</vt:lpstr>
      <vt:lpstr>Версии на Интернет протокола</vt:lpstr>
      <vt:lpstr>Разлика между IpV4 И IPv6</vt:lpstr>
      <vt:lpstr>Ipv4 PACKET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PROTOCOL (IP)</dc:title>
  <dc:creator>Yosif</dc:creator>
  <cp:lastModifiedBy>Yosif</cp:lastModifiedBy>
  <cp:revision>3</cp:revision>
  <dcterms:created xsi:type="dcterms:W3CDTF">2022-11-06T18:01:05Z</dcterms:created>
  <dcterms:modified xsi:type="dcterms:W3CDTF">2022-11-08T21:17:51Z</dcterms:modified>
</cp:coreProperties>
</file>