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87" r:id="rId5"/>
    <p:sldId id="296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8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67AD753-5498-4136-BDE8-0465ABD1E094}">
          <p14:sldIdLst>
            <p14:sldId id="256"/>
            <p14:sldId id="261"/>
            <p14:sldId id="268"/>
            <p14:sldId id="287"/>
            <p14:sldId id="296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CED9B-D415-47F0-B54C-35FBA91E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72D67-78C8-44BF-9E11-2B0192AED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4A65B4-FEEB-4BAC-A12D-64AEEEFD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F93B1-01C9-42A3-A983-12782A3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33D35-DDB8-4E00-A3F8-0C889172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A5CE6-6EDC-45B5-BD68-1CFA367F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207DD6-F12B-4D70-8357-A215A98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69EBB-F15A-440F-B4E0-D63B15D0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0ED4B-C645-4BF4-8E85-C2E0436E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C8D71-E742-40BD-8CD6-848E2A5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9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5321C7-8466-4264-BCC4-A47C5E6C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82A119-3ECE-4E61-A889-7952073E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67D676-29FA-40E7-AC4B-C47B6A3C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610E6-61DA-4F6A-9576-5EA28B21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110D6-E916-4420-897E-E95F29D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77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94D2D1-F53A-48B0-B521-DE345717C07B}"/>
              </a:ext>
            </a:extLst>
          </p:cNvPr>
          <p:cNvSpPr/>
          <p:nvPr userDrawn="1"/>
        </p:nvSpPr>
        <p:spPr>
          <a:xfrm>
            <a:off x="0" y="-1"/>
            <a:ext cx="12192000" cy="2046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F03861-B497-4533-A0CF-0FD488AC38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516" y="431952"/>
            <a:ext cx="6860276" cy="964020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C5723F-D0D2-49EE-9838-1A2A3DB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6" y="1220553"/>
            <a:ext cx="6860276" cy="350838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spc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B4A992B-933E-4DF5-A79C-6EEE261CB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2517" y="2548193"/>
            <a:ext cx="5263484" cy="3689655"/>
          </a:xfrm>
          <a:solidFill>
            <a:schemeClr val="bg2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90AAB-F043-4047-874F-0B8F5208729B}"/>
              </a:ext>
            </a:extLst>
          </p:cNvPr>
          <p:cNvGrpSpPr/>
          <p:nvPr userDrawn="1"/>
        </p:nvGrpSpPr>
        <p:grpSpPr>
          <a:xfrm>
            <a:off x="11800316" y="289463"/>
            <a:ext cx="76723" cy="349371"/>
            <a:chOff x="4978159" y="687673"/>
            <a:chExt cx="199000" cy="823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A1FC9-7666-46FC-8B2E-D3C3E46137C5}"/>
                </a:ext>
              </a:extLst>
            </p:cNvPr>
            <p:cNvSpPr/>
            <p:nvPr/>
          </p:nvSpPr>
          <p:spPr>
            <a:xfrm>
              <a:off x="4978159" y="687673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EF2D86-198D-44E5-847D-8E9A6A926F0C}"/>
                </a:ext>
              </a:extLst>
            </p:cNvPr>
            <p:cNvSpPr/>
            <p:nvPr/>
          </p:nvSpPr>
          <p:spPr>
            <a:xfrm>
              <a:off x="4978159" y="996914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39A48-176A-477D-B5D8-5DA698BE6DCD}"/>
                </a:ext>
              </a:extLst>
            </p:cNvPr>
            <p:cNvSpPr/>
            <p:nvPr/>
          </p:nvSpPr>
          <p:spPr>
            <a:xfrm>
              <a:off x="4978159" y="1312470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56967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94D2D1-F53A-48B0-B521-DE345717C07B}"/>
              </a:ext>
            </a:extLst>
          </p:cNvPr>
          <p:cNvSpPr/>
          <p:nvPr userDrawn="1"/>
        </p:nvSpPr>
        <p:spPr>
          <a:xfrm>
            <a:off x="0" y="-1"/>
            <a:ext cx="12192000" cy="2046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F03861-B497-4533-A0CF-0FD488AC38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516" y="431952"/>
            <a:ext cx="6860276" cy="964020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C5723F-D0D2-49EE-9838-1A2A3DB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6" y="1220553"/>
            <a:ext cx="6860276" cy="350838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spc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B4A992B-933E-4DF5-A79C-6EEE261CBA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08227" y="2415540"/>
            <a:ext cx="3375546" cy="2117840"/>
          </a:xfrm>
          <a:solidFill>
            <a:schemeClr val="bg2">
              <a:lumMod val="75000"/>
            </a:schemeClr>
          </a:solidFill>
          <a:effectLst/>
        </p:spPr>
        <p:txBody>
          <a:bodyPr anchor="ctr"/>
          <a:lstStyle>
            <a:lvl1pPr algn="ctr">
              <a:defRPr/>
            </a:lvl1pPr>
          </a:lstStyle>
          <a:p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90AAB-F043-4047-874F-0B8F5208729B}"/>
              </a:ext>
            </a:extLst>
          </p:cNvPr>
          <p:cNvGrpSpPr/>
          <p:nvPr userDrawn="1"/>
        </p:nvGrpSpPr>
        <p:grpSpPr>
          <a:xfrm>
            <a:off x="11800316" y="289463"/>
            <a:ext cx="76723" cy="349371"/>
            <a:chOff x="4978159" y="687673"/>
            <a:chExt cx="199000" cy="823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A1FC9-7666-46FC-8B2E-D3C3E46137C5}"/>
                </a:ext>
              </a:extLst>
            </p:cNvPr>
            <p:cNvSpPr/>
            <p:nvPr/>
          </p:nvSpPr>
          <p:spPr>
            <a:xfrm>
              <a:off x="4978159" y="687673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EF2D86-198D-44E5-847D-8E9A6A926F0C}"/>
                </a:ext>
              </a:extLst>
            </p:cNvPr>
            <p:cNvSpPr/>
            <p:nvPr/>
          </p:nvSpPr>
          <p:spPr>
            <a:xfrm>
              <a:off x="4978159" y="996914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39A48-176A-477D-B5D8-5DA698BE6DCD}"/>
                </a:ext>
              </a:extLst>
            </p:cNvPr>
            <p:cNvSpPr/>
            <p:nvPr/>
          </p:nvSpPr>
          <p:spPr>
            <a:xfrm>
              <a:off x="4978159" y="1312470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4C41CCB6-27F5-4E6B-BDD0-3817350FD2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516" y="2415540"/>
            <a:ext cx="3375546" cy="2117840"/>
          </a:xfrm>
          <a:solidFill>
            <a:schemeClr val="bg2">
              <a:lumMod val="75000"/>
            </a:schemeClr>
          </a:solidFill>
          <a:effectLst/>
        </p:spPr>
        <p:txBody>
          <a:bodyPr anchor="ctr"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147020F0-C12A-472D-9641-7DA6929199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3938" y="2415540"/>
            <a:ext cx="3375546" cy="2117840"/>
          </a:xfrm>
          <a:solidFill>
            <a:schemeClr val="bg2">
              <a:lumMod val="75000"/>
            </a:schemeClr>
          </a:solidFill>
          <a:effectLst/>
        </p:spPr>
        <p:txBody>
          <a:bodyPr anchor="ctr"/>
          <a:lstStyle>
            <a:lvl1pPr algn="ctr">
              <a:defRPr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529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94D2D1-F53A-48B0-B521-DE345717C07B}"/>
              </a:ext>
            </a:extLst>
          </p:cNvPr>
          <p:cNvSpPr/>
          <p:nvPr userDrawn="1"/>
        </p:nvSpPr>
        <p:spPr>
          <a:xfrm>
            <a:off x="0" y="-2"/>
            <a:ext cx="12192000" cy="484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F03861-B497-4533-A0CF-0FD488AC38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516" y="315841"/>
            <a:ext cx="6860276" cy="964020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C5723F-D0D2-49EE-9838-1A2A3DB77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6" y="1104442"/>
            <a:ext cx="6860276" cy="350838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spc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90AAB-F043-4047-874F-0B8F5208729B}"/>
              </a:ext>
            </a:extLst>
          </p:cNvPr>
          <p:cNvGrpSpPr/>
          <p:nvPr userDrawn="1"/>
        </p:nvGrpSpPr>
        <p:grpSpPr>
          <a:xfrm>
            <a:off x="11800316" y="289463"/>
            <a:ext cx="76723" cy="349371"/>
            <a:chOff x="4978159" y="687673"/>
            <a:chExt cx="199000" cy="8237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1A1FC9-7666-46FC-8B2E-D3C3E46137C5}"/>
                </a:ext>
              </a:extLst>
            </p:cNvPr>
            <p:cNvSpPr/>
            <p:nvPr/>
          </p:nvSpPr>
          <p:spPr>
            <a:xfrm>
              <a:off x="4978159" y="687673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EF2D86-198D-44E5-847D-8E9A6A926F0C}"/>
                </a:ext>
              </a:extLst>
            </p:cNvPr>
            <p:cNvSpPr/>
            <p:nvPr/>
          </p:nvSpPr>
          <p:spPr>
            <a:xfrm>
              <a:off x="4978159" y="996914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39A48-176A-477D-B5D8-5DA698BE6DCD}"/>
                </a:ext>
              </a:extLst>
            </p:cNvPr>
            <p:cNvSpPr/>
            <p:nvPr/>
          </p:nvSpPr>
          <p:spPr>
            <a:xfrm>
              <a:off x="4978159" y="1312470"/>
              <a:ext cx="199000" cy="19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0074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9D2EC-661A-4A21-89F9-09041E20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85B6-81FF-4F6F-BCE2-7AD42C18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502E1-0ACA-4040-9BDC-E1EB0EE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00053-07F4-43FC-B7D8-2DF7083B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89255-FBD6-4B4A-9917-41FD3426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1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3EB2-5444-4F7A-9501-9A1644C1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B27F6-A04D-487A-A5D9-B0EFABB2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6900-77B5-4173-9E5E-988740C8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B8FF4-DD2A-48CF-A71B-2FAC7475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C7200-C9FA-427B-A322-6D17EFEE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7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F4D3D-A8ED-43C9-91DA-E2A67B99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23214-4C82-40AE-8F2C-7C31A35C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F73E0C-8482-4D07-9064-36CCD8CBD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8B9C43-DE3E-42FC-9A7C-062BEFE9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DC2D4-A634-41EE-AA48-C6237AE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DE8A51-13B5-4AEA-A8F4-9061346D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66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B4354-3364-420E-94E9-DDE9EF38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1D5728-3D70-48AE-B69C-F3624491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B671E-B1B4-4B2F-B6C7-4AB5353D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E32C302-5801-44A5-B9CF-25005F8F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E2E912-1D56-4A1A-AA81-F2EB99594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2F997E-E3D2-4D80-8FE8-6B8C3515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9DCE8A-3566-4FDF-9D1A-27F1E1EE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E48B32-E790-4EAE-86C1-782877FD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6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0F295-8489-4877-AF76-C75A7EB1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C23E39-9567-4016-B515-54A57BB4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F144C9-D3FB-42E2-95BC-DE2C193A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61799C-5B92-4546-A259-B9A5FF91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1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9005C7-EE9D-4980-88BE-4E1379E1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FF12FA-20D3-42AF-BDA2-06F31B9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CC037D-0CDC-43A6-95ED-6572050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48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2D853-E5E6-4D53-B95C-785128AC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31E65-C0A7-4262-9818-050DBBBFB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53AECE-5374-4B3D-8AA7-A92C01B98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2CA931-D81E-4AD7-BB0C-08BF820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1C226-55C0-4945-9558-B350D2BF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479B2-EC3A-4309-A499-1B770F76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8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BC5A-B1A1-472F-91BD-4F6E723D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4CF99D-DEB9-46AB-926D-0DE492653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3C3D1-1791-4C2F-9BDF-6DD94EDD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DB08DF-011B-41CF-B3D2-797482F7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54C19-1AF2-4310-BB58-A20985E3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1362E-282B-449C-9C75-A8574467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2702A4-294D-43EE-896D-A38F0C07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AAF6E-BF95-40C6-9B43-97AEB717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93B4E-68BC-4D7B-84CC-8238F5C29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E3DD-F4AF-423D-AF85-252181A11B93}" type="datetimeFigureOut">
              <a:rPr lang="de-DE" smtClean="0"/>
              <a:t>31.05.20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79F77-9674-47D9-8FF2-99C1EC809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FA94D-AE48-4C27-BA94-C653F5BE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6F19-99FE-4251-BD00-B45F48F26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9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3">
            <a:extLst>
              <a:ext uri="{FF2B5EF4-FFF2-40B4-BE49-F238E27FC236}">
                <a16:creationId xmlns:a16="http://schemas.microsoft.com/office/drawing/2014/main" id="{0F4453D9-6B3E-40E4-AA75-A4DFC0701717}"/>
              </a:ext>
            </a:extLst>
          </p:cNvPr>
          <p:cNvSpPr txBox="1"/>
          <p:nvPr/>
        </p:nvSpPr>
        <p:spPr>
          <a:xfrm>
            <a:off x="2695576" y="2767668"/>
            <a:ext cx="6557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Science at Home </a:t>
            </a:r>
            <a:endParaRPr lang="en-ID" sz="4000" b="1" dirty="0">
              <a:solidFill>
                <a:schemeClr val="bg2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: Rounded Corners 28">
            <a:extLst>
              <a:ext uri="{FF2B5EF4-FFF2-40B4-BE49-F238E27FC236}">
                <a16:creationId xmlns:a16="http://schemas.microsoft.com/office/drawing/2014/main" id="{3CD74659-2B1C-4685-BD40-C1E6515661B3}"/>
              </a:ext>
            </a:extLst>
          </p:cNvPr>
          <p:cNvSpPr/>
          <p:nvPr/>
        </p:nvSpPr>
        <p:spPr>
          <a:xfrm>
            <a:off x="4835235" y="4659631"/>
            <a:ext cx="2770910" cy="80901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C3A5C62C-DA46-4B16-BCA8-F8A3859F23F0}"/>
              </a:ext>
            </a:extLst>
          </p:cNvPr>
          <p:cNvSpPr txBox="1"/>
          <p:nvPr/>
        </p:nvSpPr>
        <p:spPr>
          <a:xfrm>
            <a:off x="4835235" y="4753590"/>
            <a:ext cx="2770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Josipa Ljubicic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Amela Spica</a:t>
            </a:r>
            <a:endParaRPr lang="en-ID" sz="1600" dirty="0">
              <a:solidFill>
                <a:schemeClr val="bg2"/>
              </a:solidFill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56E10447-657E-41E9-B2F8-30BCF568EFE2}"/>
              </a:ext>
            </a:extLst>
          </p:cNvPr>
          <p:cNvSpPr/>
          <p:nvPr/>
        </p:nvSpPr>
        <p:spPr>
          <a:xfrm>
            <a:off x="2840181" y="3400425"/>
            <a:ext cx="676101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ea typeface="Times New Roman" panose="02020603050405020304" pitchFamily="18" charset="0"/>
                <a:cs typeface="Raleway" panose="020B0503030101060003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03133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related with the last contact of the current campaign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How does month of the call affect deposit outcome?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C4BB18-4A81-4D42-AAD6-0E73D043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52" y="2068462"/>
            <a:ext cx="10762695" cy="43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0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related with the last contact of the current campaign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Which way of contacting clients proves to be most efficient?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14BDDA-7483-4D2F-8D4A-4D16CEF2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" y="2068462"/>
            <a:ext cx="11091169" cy="43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0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attributes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Does the increase in number of contacts per campaign affect the outcome?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72018A-91CD-43F3-A966-41073EA5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91" y="2068462"/>
            <a:ext cx="10676617" cy="43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attributes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Does outcome of the previous campaign in any way influence outcome of the current campaign?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D397431-6AAB-4DF4-9E64-C13FC3DA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2068462"/>
            <a:ext cx="10771573" cy="43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and economic context attributes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How does the </a:t>
            </a:r>
            <a:r>
              <a:rPr lang="en-US" sz="1400" dirty="0" err="1">
                <a:solidFill>
                  <a:schemeClr val="bg2"/>
                </a:solidFill>
              </a:rPr>
              <a:t>euribor</a:t>
            </a:r>
            <a:r>
              <a:rPr lang="en-US" sz="1400" dirty="0">
                <a:solidFill>
                  <a:schemeClr val="bg2"/>
                </a:solidFill>
              </a:rPr>
              <a:t> 3 month rate affect the campaign outcome?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F2CB96-21E5-42D5-BA94-FB928370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29" y="2068462"/>
            <a:ext cx="10585142" cy="44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and economic context attributes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How does the </a:t>
            </a:r>
            <a:r>
              <a:rPr lang="en-US" sz="1400" dirty="0" err="1">
                <a:solidFill>
                  <a:schemeClr val="bg2"/>
                </a:solidFill>
              </a:rPr>
              <a:t>emp_var_rate</a:t>
            </a:r>
            <a:r>
              <a:rPr lang="en-US" sz="1400" dirty="0">
                <a:solidFill>
                  <a:schemeClr val="bg2"/>
                </a:solidFill>
              </a:rPr>
              <a:t> affect the answer? 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1658A1-5E06-4ACF-8195-2E2151CE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81" y="2192687"/>
            <a:ext cx="10984637" cy="43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7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and economic context attributes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In which way do these rates affect clients considering jobs they have?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AC8C01-8DA9-4F88-A247-F60258F8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3" y="2181433"/>
            <a:ext cx="10309934" cy="44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D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4E502EF-8AE2-4EFA-B23D-98D548224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Process</a:t>
            </a:r>
            <a:r>
              <a:rPr lang="de-DE" dirty="0"/>
              <a:t> and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55D972-887F-49BD-B689-7E08C31156BF}"/>
              </a:ext>
            </a:extLst>
          </p:cNvPr>
          <p:cNvSpPr txBox="1"/>
          <p:nvPr/>
        </p:nvSpPr>
        <p:spPr>
          <a:xfrm>
            <a:off x="832516" y="1757779"/>
            <a:ext cx="10513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Encoding </a:t>
            </a:r>
            <a:r>
              <a:rPr lang="de-DE" dirty="0" err="1">
                <a:solidFill>
                  <a:schemeClr val="bg2"/>
                </a:solidFill>
              </a:rPr>
              <a:t>categorical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data</a:t>
            </a:r>
            <a:endParaRPr lang="de-DE" dirty="0">
              <a:solidFill>
                <a:schemeClr val="bg2"/>
              </a:solidFill>
            </a:endParaRPr>
          </a:p>
          <a:p>
            <a:pPr lvl="1"/>
            <a:r>
              <a:rPr lang="de-DE" dirty="0" err="1">
                <a:solidFill>
                  <a:schemeClr val="bg2"/>
                </a:solidFill>
              </a:rPr>
              <a:t>Categorical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columns</a:t>
            </a:r>
            <a:r>
              <a:rPr lang="de-DE" dirty="0">
                <a:solidFill>
                  <a:schemeClr val="bg2"/>
                </a:solidFill>
              </a:rPr>
              <a:t>: </a:t>
            </a:r>
            <a:r>
              <a:rPr lang="de-DE" dirty="0" err="1">
                <a:solidFill>
                  <a:schemeClr val="bg2"/>
                </a:solidFill>
              </a:rPr>
              <a:t>job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marital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education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housing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default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loan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contact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education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day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of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week</a:t>
            </a:r>
            <a:r>
              <a:rPr lang="de-DE" dirty="0">
                <a:solidFill>
                  <a:schemeClr val="bg2"/>
                </a:solidFill>
              </a:rPr>
              <a:t>, </a:t>
            </a:r>
            <a:r>
              <a:rPr lang="de-DE" dirty="0" err="1">
                <a:solidFill>
                  <a:schemeClr val="bg2"/>
                </a:solidFill>
              </a:rPr>
              <a:t>poutcome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A008FF-BE89-4679-B30C-E95FCC55A93F}"/>
              </a:ext>
            </a:extLst>
          </p:cNvPr>
          <p:cNvSpPr txBox="1"/>
          <p:nvPr/>
        </p:nvSpPr>
        <p:spPr>
          <a:xfrm>
            <a:off x="832516" y="2868967"/>
            <a:ext cx="10513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Train Test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Test </a:t>
            </a:r>
            <a:r>
              <a:rPr lang="de-DE" dirty="0" err="1">
                <a:solidFill>
                  <a:schemeClr val="bg2"/>
                </a:solidFill>
              </a:rPr>
              <a:t>size</a:t>
            </a:r>
            <a:r>
              <a:rPr lang="de-DE" dirty="0">
                <a:solidFill>
                  <a:schemeClr val="bg2"/>
                </a:solidFill>
              </a:rPr>
              <a:t>: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Decision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tree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max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depth</a:t>
            </a:r>
            <a:r>
              <a:rPr lang="de-DE" dirty="0">
                <a:solidFill>
                  <a:schemeClr val="bg2"/>
                </a:solidFill>
              </a:rPr>
              <a:t>: 16</a:t>
            </a:r>
          </a:p>
          <a:p>
            <a:pPr lvl="1"/>
            <a:endParaRPr lang="de-DE" dirty="0">
              <a:solidFill>
                <a:schemeClr val="bg2"/>
              </a:solidFill>
            </a:endParaRPr>
          </a:p>
          <a:p>
            <a:r>
              <a:rPr lang="de-DE" dirty="0">
                <a:solidFill>
                  <a:schemeClr val="bg2"/>
                </a:solidFill>
              </a:rPr>
              <a:t>Model </a:t>
            </a:r>
            <a:r>
              <a:rPr lang="de-DE" dirty="0" err="1">
                <a:solidFill>
                  <a:schemeClr val="bg2"/>
                </a:solidFill>
              </a:rPr>
              <a:t>used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for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prediction</a:t>
            </a:r>
            <a:endParaRPr lang="de-DE" dirty="0">
              <a:solidFill>
                <a:schemeClr val="bg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/>
                </a:solidFill>
              </a:rPr>
              <a:t>Decision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Tree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Classifier</a:t>
            </a:r>
            <a:endParaRPr lang="de-DE" dirty="0">
              <a:solidFill>
                <a:schemeClr val="bg2"/>
              </a:solidFill>
            </a:endParaRPr>
          </a:p>
          <a:p>
            <a:pPr lvl="1"/>
            <a:endParaRPr lang="de-DE" dirty="0">
              <a:solidFill>
                <a:schemeClr val="bg2"/>
              </a:solidFill>
            </a:endParaRPr>
          </a:p>
          <a:p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7C617A-C7D5-4ABD-9272-96165F734225}"/>
              </a:ext>
            </a:extLst>
          </p:cNvPr>
          <p:cNvSpPr txBox="1"/>
          <p:nvPr/>
        </p:nvSpPr>
        <p:spPr>
          <a:xfrm>
            <a:off x="832516" y="5058913"/>
            <a:ext cx="10513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Mean Square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0.150277</a:t>
            </a:r>
          </a:p>
          <a:p>
            <a:pPr lvl="1"/>
            <a:endParaRPr lang="de-DE" dirty="0">
              <a:solidFill>
                <a:schemeClr val="bg2"/>
              </a:solidFill>
            </a:endParaRPr>
          </a:p>
          <a:p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94D8F0F-ECCC-42A0-BC1F-5D0D44B35305}"/>
              </a:ext>
            </a:extLst>
          </p:cNvPr>
          <p:cNvSpPr/>
          <p:nvPr/>
        </p:nvSpPr>
        <p:spPr>
          <a:xfrm>
            <a:off x="-377372" y="0"/>
            <a:ext cx="2223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0634C-D19C-4B4B-8AB8-772C2C6AC224}"/>
              </a:ext>
            </a:extLst>
          </p:cNvPr>
          <p:cNvSpPr/>
          <p:nvPr/>
        </p:nvSpPr>
        <p:spPr>
          <a:xfrm>
            <a:off x="-377290" y="0"/>
            <a:ext cx="222394" cy="20462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6333FBD-0766-443A-B230-CE20E9CD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16" y="431952"/>
            <a:ext cx="6926567" cy="96402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data set – Bank marketing campaigns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7C0B28-1B2F-4E32-90B4-F0B30AEB26C3}"/>
              </a:ext>
            </a:extLst>
          </p:cNvPr>
          <p:cNvSpPr/>
          <p:nvPr/>
        </p:nvSpPr>
        <p:spPr>
          <a:xfrm>
            <a:off x="10319657" y="1395972"/>
            <a:ext cx="914400" cy="914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D1E59D-23C0-4037-A8A4-67654C73ABC8}"/>
              </a:ext>
            </a:extLst>
          </p:cNvPr>
          <p:cNvSpPr/>
          <p:nvPr/>
        </p:nvSpPr>
        <p:spPr>
          <a:xfrm>
            <a:off x="832516" y="2203646"/>
            <a:ext cx="4542936" cy="3511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Times New Roman" panose="02020603050405020304" pitchFamily="18" charset="0"/>
                <a:cs typeface="Raleway" panose="020B0503030101060003" pitchFamily="34" charset="0"/>
              </a:rPr>
              <a:t>Size and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41188 </a:t>
            </a:r>
            <a:r>
              <a:rPr lang="de-DE" dirty="0" err="1"/>
              <a:t>rows</a:t>
            </a:r>
            <a:endParaRPr lang="de-DE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20 features  + 1 output attribute </a:t>
            </a:r>
            <a:endParaRPr lang="en-US" dirty="0">
              <a:ea typeface="Times New Roman" panose="02020603050405020304" pitchFamily="18" charset="0"/>
              <a:cs typeface="Raleway" panose="020B05030301010600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Features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Bank client data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Related with the last contact of the current campaign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Social and economic context attributes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Other attributes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ea typeface="Times New Roman" panose="02020603050405020304" pitchFamily="18" charset="0"/>
              <a:cs typeface="Raleway" panose="020B0503030101060003" pitchFamily="34" charset="0"/>
            </a:endParaRPr>
          </a:p>
        </p:txBody>
      </p:sp>
      <p:pic>
        <p:nvPicPr>
          <p:cNvPr id="9" name="Grafik 8" descr="Liste">
            <a:extLst>
              <a:ext uri="{FF2B5EF4-FFF2-40B4-BE49-F238E27FC236}">
                <a16:creationId xmlns:a16="http://schemas.microsoft.com/office/drawing/2014/main" id="{F2DF5D21-373B-4FD5-AB8A-1E4CAE87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6963" y="1592120"/>
            <a:ext cx="559787" cy="559787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74E1C22-D63D-4657-82AD-B1D8FA67F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52" y="2576743"/>
            <a:ext cx="6096000" cy="30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05F-DFA2-494F-ACFB-736583224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 Cleaning</a:t>
            </a:r>
            <a:endParaRPr lang="en-ID" sz="36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6C29D1-44A4-43DA-9A9C-2E4473A38691}"/>
              </a:ext>
            </a:extLst>
          </p:cNvPr>
          <p:cNvSpPr/>
          <p:nvPr/>
        </p:nvSpPr>
        <p:spPr>
          <a:xfrm>
            <a:off x="-377372" y="0"/>
            <a:ext cx="2223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9352CF-48A8-44F0-BCD8-73FAE58B2AED}"/>
              </a:ext>
            </a:extLst>
          </p:cNvPr>
          <p:cNvSpPr/>
          <p:nvPr/>
        </p:nvSpPr>
        <p:spPr>
          <a:xfrm>
            <a:off x="-382052" y="0"/>
            <a:ext cx="222394" cy="20462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C6066A3-6A58-4E62-8F54-CD42CD344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Methods </a:t>
            </a:r>
            <a:r>
              <a:rPr lang="de-DE" dirty="0" err="1"/>
              <a:t>used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A810AF-3C5E-437C-8DD2-3CFF20BAC52C}"/>
              </a:ext>
            </a:extLst>
          </p:cNvPr>
          <p:cNvSpPr txBox="1"/>
          <p:nvPr/>
        </p:nvSpPr>
        <p:spPr>
          <a:xfrm>
            <a:off x="923925" y="2359992"/>
            <a:ext cx="9391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Dropping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and </a:t>
            </a:r>
            <a:r>
              <a:rPr lang="de-DE" dirty="0" err="1"/>
              <a:t>NaNs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Missing</a:t>
            </a:r>
            <a:r>
              <a:rPr lang="de-DE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„</a:t>
            </a:r>
            <a:r>
              <a:rPr lang="de-DE" dirty="0" err="1"/>
              <a:t>unknown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per </a:t>
            </a:r>
            <a:r>
              <a:rPr lang="de-DE" dirty="0" err="1"/>
              <a:t>column</a:t>
            </a:r>
            <a:r>
              <a:rPr lang="de-DE" dirty="0"/>
              <a:t>  &gt; 10% Simple </a:t>
            </a:r>
            <a:r>
              <a:rPr lang="de-DE" dirty="0" err="1"/>
              <a:t>imputer</a:t>
            </a:r>
            <a:r>
              <a:rPr lang="de-DE" dirty="0"/>
              <a:t> („</a:t>
            </a:r>
            <a:r>
              <a:rPr lang="de-DE" dirty="0" err="1"/>
              <a:t>most</a:t>
            </a:r>
            <a:r>
              <a:rPr lang="de-DE" dirty="0"/>
              <a:t> frequent“ </a:t>
            </a:r>
            <a:r>
              <a:rPr lang="de-DE" dirty="0" err="1"/>
              <a:t>strategy</a:t>
            </a:r>
            <a:r>
              <a:rPr lang="de-D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</a:t>
            </a:r>
            <a:r>
              <a:rPr lang="de-DE" dirty="0" err="1"/>
              <a:t>unknown</a:t>
            </a:r>
            <a:r>
              <a:rPr lang="de-DE" dirty="0"/>
              <a:t>“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Deleting</a:t>
            </a:r>
            <a:r>
              <a:rPr lang="de-DE" dirty="0"/>
              <a:t> „</a:t>
            </a:r>
            <a:r>
              <a:rPr lang="de-DE" dirty="0" err="1"/>
              <a:t>duration</a:t>
            </a:r>
            <a:r>
              <a:rPr lang="de-DE" dirty="0"/>
              <a:t>“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6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Bank Client Data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20932" y="1658534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  <a:ea typeface="Times New Roman" panose="02020603050405020304" pitchFamily="18" charset="0"/>
                <a:cs typeface="Raleway" panose="020B0503030101060003" pitchFamily="34" charset="0"/>
              </a:rPr>
              <a:t>How does client age affect positive campaign outcome?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5E5C7B-F844-4F4A-A270-1089388F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95" y="2155104"/>
            <a:ext cx="10478610" cy="42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Bank Client Data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What jobs have people willing to deposit money?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CA1B4E-6B00-4E8C-B965-8AB1BC1E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9" y="2068462"/>
            <a:ext cx="10815961" cy="4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Bank Client Data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Lets see if "admins" are more likely to deposit or are they simply being called more than others on purpose?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CC4B3B-BE07-42E4-9784-A6F86BED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4" y="2138661"/>
            <a:ext cx="10148151" cy="41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Bank Client Data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Deposit outcome considering marital status in percentage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E053D8-FEBD-44A5-A4D0-3D83503A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3" y="2068462"/>
            <a:ext cx="11073414" cy="42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Bank Client Data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Are people with loans and houses a good marketing target?</a:t>
            </a:r>
            <a:endParaRPr lang="en-ID" sz="1400" dirty="0">
              <a:solidFill>
                <a:schemeClr val="bg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075C70-49ED-4953-85A7-9B970BC9C876}"/>
              </a:ext>
            </a:extLst>
          </p:cNvPr>
          <p:cNvSpPr txBox="1"/>
          <p:nvPr/>
        </p:nvSpPr>
        <p:spPr>
          <a:xfrm>
            <a:off x="1124506" y="5287175"/>
            <a:ext cx="445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0.5% higher chance for a client without loan to open a deposit account. 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F9AA7FD-58D1-4789-8A41-16E88B28B1EC}"/>
              </a:ext>
            </a:extLst>
          </p:cNvPr>
          <p:cNvSpPr txBox="1"/>
          <p:nvPr/>
        </p:nvSpPr>
        <p:spPr>
          <a:xfrm>
            <a:off x="6501412" y="5265503"/>
            <a:ext cx="456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0.5% higher chance for a client without loan to open a deposit account. 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49CCB6-F53D-4091-AB2B-504B940BF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915160"/>
              </p:ext>
            </p:extLst>
          </p:nvPr>
        </p:nvGraphicFramePr>
        <p:xfrm>
          <a:off x="1864681" y="2205478"/>
          <a:ext cx="2970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7">
                  <a:extLst>
                    <a:ext uri="{9D8B030D-6E8A-4147-A177-3AD203B41FA5}">
                      <a16:colId xmlns:a16="http://schemas.microsoft.com/office/drawing/2014/main" val="1407693844"/>
                    </a:ext>
                  </a:extLst>
                </a:gridCol>
                <a:gridCol w="990107">
                  <a:extLst>
                    <a:ext uri="{9D8B030D-6E8A-4147-A177-3AD203B41FA5}">
                      <a16:colId xmlns:a16="http://schemas.microsoft.com/office/drawing/2014/main" val="650325963"/>
                    </a:ext>
                  </a:extLst>
                </a:gridCol>
                <a:gridCol w="990107">
                  <a:extLst>
                    <a:ext uri="{9D8B030D-6E8A-4147-A177-3AD203B41FA5}">
                      <a16:colId xmlns:a16="http://schemas.microsoft.com/office/drawing/2014/main" val="225258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loan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10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2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8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8149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99BA191-F0C0-4A45-AAE5-EB6A6F609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86334"/>
              </p:ext>
            </p:extLst>
          </p:nvPr>
        </p:nvGraphicFramePr>
        <p:xfrm>
          <a:off x="6893881" y="2205478"/>
          <a:ext cx="2970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7">
                  <a:extLst>
                    <a:ext uri="{9D8B030D-6E8A-4147-A177-3AD203B41FA5}">
                      <a16:colId xmlns:a16="http://schemas.microsoft.com/office/drawing/2014/main" val="1407693844"/>
                    </a:ext>
                  </a:extLst>
                </a:gridCol>
                <a:gridCol w="990107">
                  <a:extLst>
                    <a:ext uri="{9D8B030D-6E8A-4147-A177-3AD203B41FA5}">
                      <a16:colId xmlns:a16="http://schemas.microsoft.com/office/drawing/2014/main" val="650325963"/>
                    </a:ext>
                  </a:extLst>
                </a:gridCol>
                <a:gridCol w="990107">
                  <a:extLst>
                    <a:ext uri="{9D8B030D-6E8A-4147-A177-3AD203B41FA5}">
                      <a16:colId xmlns:a16="http://schemas.microsoft.com/office/drawing/2014/main" val="225258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housing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10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2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98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11.871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8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5AC7-15B4-4E8A-AF4B-F602D8F0E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467AF-1D64-4E76-A146-DFE392B5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related with the last contact of the current campaign</a:t>
            </a:r>
            <a:endParaRPr lang="en-ID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7D50F-C819-4B23-8115-2DCFE1091C52}"/>
              </a:ext>
            </a:extLst>
          </p:cNvPr>
          <p:cNvSpPr/>
          <p:nvPr/>
        </p:nvSpPr>
        <p:spPr>
          <a:xfrm>
            <a:off x="1012054" y="1570825"/>
            <a:ext cx="9161755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2"/>
                </a:solidFill>
              </a:rPr>
              <a:t>Does the day of week affect deposit outcome?</a:t>
            </a:r>
            <a:endParaRPr lang="en-ID" sz="1400" dirty="0">
              <a:solidFill>
                <a:schemeClr val="bg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4482AE-B97A-49CC-8F15-794B2ACFB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4" y="2243881"/>
            <a:ext cx="10931371" cy="420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Breitbild</PresentationFormat>
  <Paragraphs>101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Input data set – Bank marketing campaigns</vt:lpstr>
      <vt:lpstr>Data Cleaning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Consultant</dc:title>
  <dc:creator>Ljubicic, Josipa AVL/AT</dc:creator>
  <cp:lastModifiedBy>Ljubicic, Josipa AVL/AT</cp:lastModifiedBy>
  <cp:revision>41</cp:revision>
  <dcterms:created xsi:type="dcterms:W3CDTF">2020-05-22T10:57:23Z</dcterms:created>
  <dcterms:modified xsi:type="dcterms:W3CDTF">2020-05-31T12:35:25Z</dcterms:modified>
</cp:coreProperties>
</file>