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xml" ContentType="application/vnd.openxmlformats-officedocument.drawingml.diagram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259" r:id="rId3"/>
    <p:sldId id="285" r:id="rId4"/>
    <p:sldId id="322" r:id="rId5"/>
    <p:sldId id="321" r:id="rId6"/>
    <p:sldId id="323" r:id="rId7"/>
    <p:sldId id="324" r:id="rId8"/>
    <p:sldId id="279" r:id="rId9"/>
    <p:sldId id="325" r:id="rId10"/>
    <p:sldId id="299" r:id="rId11"/>
    <p:sldId id="326" r:id="rId12"/>
    <p:sldId id="329" r:id="rId13"/>
    <p:sldId id="328" r:id="rId14"/>
    <p:sldId id="346" r:id="rId15"/>
    <p:sldId id="331" r:id="rId16"/>
    <p:sldId id="330" r:id="rId17"/>
    <p:sldId id="345" r:id="rId18"/>
    <p:sldId id="334" r:id="rId19"/>
    <p:sldId id="336" r:id="rId20"/>
    <p:sldId id="333" r:id="rId21"/>
    <p:sldId id="344" r:id="rId22"/>
    <p:sldId id="337" r:id="rId23"/>
    <p:sldId id="343" r:id="rId24"/>
    <p:sldId id="339" r:id="rId25"/>
    <p:sldId id="340" r:id="rId26"/>
    <p:sldId id="341" r:id="rId27"/>
    <p:sldId id="342" r:id="rId28"/>
    <p:sldId id="348" r:id="rId29"/>
    <p:sldId id="349" r:id="rId30"/>
    <p:sldId id="347" r:id="rId31"/>
    <p:sldId id="350" r:id="rId32"/>
    <p:sldId id="316" r:id="rId33"/>
    <p:sldId id="317" r:id="rId34"/>
    <p:sldId id="274"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FDCC1-1AD5-1B73-5CBB-0F237C5C6365}" v="65" dt="2024-03-30T17:34:55.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C4E82-0BCD-4003-9C6D-85502505BD5D}" type="doc">
      <dgm:prSet loTypeId="urn:microsoft.com/office/officeart/2005/8/layout/radial2" loCatId="relationship" qsTypeId="urn:microsoft.com/office/officeart/2005/8/quickstyle/3d1" qsCatId="3D" csTypeId="urn:microsoft.com/office/officeart/2005/8/colors/accent4_5" csCatId="accent4" phldr="1"/>
      <dgm:spPr/>
      <dgm:t>
        <a:bodyPr/>
        <a:lstStyle/>
        <a:p>
          <a:endParaRPr lang="es-ES"/>
        </a:p>
      </dgm:t>
    </dgm:pt>
    <dgm:pt modelId="{33A846F6-45DF-4BB5-8793-852D44ACCF17}">
      <dgm:prSet phldrT="[Texto]" phldr="0"/>
      <dgm:spPr/>
      <dgm:t>
        <a:bodyPr/>
        <a:lstStyle/>
        <a:p>
          <a:r>
            <a:rPr lang="es-ES" dirty="0">
              <a:latin typeface="Calibri Light" panose="020F0302020204030204"/>
            </a:rPr>
            <a:t>Texto</a:t>
          </a:r>
          <a:endParaRPr lang="es-ES" dirty="0"/>
        </a:p>
      </dgm:t>
    </dgm:pt>
    <dgm:pt modelId="{2162A5EA-F915-416F-8522-6B8BF0970BE0}" type="parTrans" cxnId="{6845FE29-0BDD-4BF9-B6C7-FF46F805CBBD}">
      <dgm:prSet/>
      <dgm:spPr/>
      <dgm:t>
        <a:bodyPr/>
        <a:lstStyle/>
        <a:p>
          <a:endParaRPr lang="es-ES"/>
        </a:p>
      </dgm:t>
    </dgm:pt>
    <dgm:pt modelId="{0EDA8276-FBE3-4E98-9885-0285967A6F9A}" type="sibTrans" cxnId="{6845FE29-0BDD-4BF9-B6C7-FF46F805CBBD}">
      <dgm:prSet/>
      <dgm:spPr/>
      <dgm:t>
        <a:bodyPr/>
        <a:lstStyle/>
        <a:p>
          <a:endParaRPr lang="es-ES"/>
        </a:p>
      </dgm:t>
    </dgm:pt>
    <dgm:pt modelId="{1E364A6D-3BE1-45FE-B4D7-404185D99271}">
      <dgm:prSet phldrT="[Texto]" phldr="0"/>
      <dgm:spPr/>
      <dgm:t>
        <a:bodyPr/>
        <a:lstStyle/>
        <a:p>
          <a:pPr rtl="0"/>
          <a:r>
            <a:rPr lang="es-ES" dirty="0">
              <a:latin typeface="Calibri Light" panose="020F0302020204030204"/>
            </a:rPr>
            <a:t>Cadenas </a:t>
          </a:r>
          <a:r>
            <a:rPr lang="es-ES" dirty="0">
              <a:latin typeface="Calibri Light"/>
              <a:ea typeface="Calibri Light"/>
              <a:cs typeface="Calibri Light"/>
            </a:rPr>
            <a:t>de texto en mensajes para transmitir</a:t>
          </a:r>
          <a:endParaRPr lang="es-ES" dirty="0"/>
        </a:p>
      </dgm:t>
    </dgm:pt>
    <dgm:pt modelId="{9C8E972E-C810-469A-91CC-AAFA214DB05C}" type="parTrans" cxnId="{14C7823E-3991-4709-B57A-1FDE85E20358}">
      <dgm:prSet/>
      <dgm:spPr/>
      <dgm:t>
        <a:bodyPr/>
        <a:lstStyle/>
        <a:p>
          <a:endParaRPr lang="es-ES"/>
        </a:p>
      </dgm:t>
    </dgm:pt>
    <dgm:pt modelId="{EC8FE798-B44B-45F0-B4F8-BCFC49F612CC}" type="sibTrans" cxnId="{14C7823E-3991-4709-B57A-1FDE85E20358}">
      <dgm:prSet/>
      <dgm:spPr/>
      <dgm:t>
        <a:bodyPr/>
        <a:lstStyle/>
        <a:p>
          <a:endParaRPr lang="es-ES"/>
        </a:p>
      </dgm:t>
    </dgm:pt>
    <dgm:pt modelId="{6E2FC36B-7C51-432C-AFF8-355907BA377A}">
      <dgm:prSet phldrT="[Texto]" phldr="0"/>
      <dgm:spPr/>
      <dgm:t>
        <a:bodyPr/>
        <a:lstStyle/>
        <a:p>
          <a:pPr rtl="0"/>
          <a:r>
            <a:rPr lang="es-ES" dirty="0">
              <a:latin typeface="Calibri Light" panose="020F0302020204030204"/>
            </a:rPr>
            <a:t> </a:t>
          </a:r>
          <a:r>
            <a:rPr lang="es-ES" dirty="0">
              <a:latin typeface="Calibri Light"/>
              <a:ea typeface="Calibri Light"/>
              <a:cs typeface="Calibri Light"/>
            </a:rPr>
            <a:t>JSON</a:t>
          </a:r>
          <a:endParaRPr lang="es-ES" dirty="0"/>
        </a:p>
      </dgm:t>
    </dgm:pt>
    <dgm:pt modelId="{EBF1522B-7B42-42ED-A79C-64FDA29E6AC8}" type="parTrans" cxnId="{28379CF0-6CC6-42A3-8818-F61C4216C792}">
      <dgm:prSet/>
      <dgm:spPr/>
      <dgm:t>
        <a:bodyPr/>
        <a:lstStyle/>
        <a:p>
          <a:endParaRPr lang="es-ES"/>
        </a:p>
      </dgm:t>
    </dgm:pt>
    <dgm:pt modelId="{45C688F1-002D-4BF5-8C32-9A0FDBA38BF8}" type="sibTrans" cxnId="{28379CF0-6CC6-42A3-8818-F61C4216C792}">
      <dgm:prSet/>
      <dgm:spPr/>
      <dgm:t>
        <a:bodyPr/>
        <a:lstStyle/>
        <a:p>
          <a:endParaRPr lang="es-ES"/>
        </a:p>
      </dgm:t>
    </dgm:pt>
    <dgm:pt modelId="{C819CC36-4AE4-40D4-AC7C-6AF2CBA0D8EC}">
      <dgm:prSet phldrT="[Texto]" phldr="0"/>
      <dgm:spPr/>
      <dgm:t>
        <a:bodyPr/>
        <a:lstStyle/>
        <a:p>
          <a:pPr rtl="0"/>
          <a:r>
            <a:rPr lang="es-ES" dirty="0">
              <a:latin typeface="Calibri Light"/>
              <a:ea typeface="Calibri Light"/>
              <a:cs typeface="Calibri Light"/>
            </a:rPr>
            <a:t>Usar formato de JSON</a:t>
          </a:r>
        </a:p>
      </dgm:t>
    </dgm:pt>
    <dgm:pt modelId="{4D75C837-8949-4C21-A499-4E28C3A50F0D}" type="parTrans" cxnId="{C9DF664F-E1CF-43AB-A52A-961062AEF95D}">
      <dgm:prSet/>
      <dgm:spPr/>
      <dgm:t>
        <a:bodyPr/>
        <a:lstStyle/>
        <a:p>
          <a:endParaRPr lang="es-ES"/>
        </a:p>
      </dgm:t>
    </dgm:pt>
    <dgm:pt modelId="{1B4ECAF6-114C-423F-8394-78DF4952F315}" type="sibTrans" cxnId="{C9DF664F-E1CF-43AB-A52A-961062AEF95D}">
      <dgm:prSet/>
      <dgm:spPr/>
      <dgm:t>
        <a:bodyPr/>
        <a:lstStyle/>
        <a:p>
          <a:endParaRPr lang="es-ES"/>
        </a:p>
      </dgm:t>
    </dgm:pt>
    <dgm:pt modelId="{17D6E1D9-6724-473B-A8B8-866488C56CA1}">
      <dgm:prSet phldrT="[Texto]" phldr="0"/>
      <dgm:spPr/>
      <dgm:t>
        <a:bodyPr/>
        <a:lstStyle/>
        <a:p>
          <a:pPr rtl="0"/>
          <a:r>
            <a:rPr lang="es-ES" dirty="0">
              <a:latin typeface="Calibri Light"/>
              <a:ea typeface="Calibri Light"/>
              <a:cs typeface="Calibri Light"/>
            </a:rPr>
            <a:t>XML</a:t>
          </a:r>
        </a:p>
      </dgm:t>
    </dgm:pt>
    <dgm:pt modelId="{E751B255-1308-424E-90E3-3F4A98D4A93A}" type="parTrans" cxnId="{115B43F4-4BA4-478A-BF3B-D5C332DCA30A}">
      <dgm:prSet/>
      <dgm:spPr/>
      <dgm:t>
        <a:bodyPr/>
        <a:lstStyle/>
        <a:p>
          <a:endParaRPr lang="es-ES"/>
        </a:p>
      </dgm:t>
    </dgm:pt>
    <dgm:pt modelId="{A85B61B5-7FCD-4DA8-9DA5-6072CE7D32C7}" type="sibTrans" cxnId="{115B43F4-4BA4-478A-BF3B-D5C332DCA30A}">
      <dgm:prSet/>
      <dgm:spPr/>
      <dgm:t>
        <a:bodyPr/>
        <a:lstStyle/>
        <a:p>
          <a:endParaRPr lang="es-ES"/>
        </a:p>
      </dgm:t>
    </dgm:pt>
    <dgm:pt modelId="{C44A444F-2EA4-44F4-8070-5DD2D08CAFA1}">
      <dgm:prSet phldrT="[Texto]" phldr="0"/>
      <dgm:spPr/>
      <dgm:t>
        <a:bodyPr/>
        <a:lstStyle/>
        <a:p>
          <a:pPr rtl="0"/>
          <a:r>
            <a:rPr lang="es-ES" dirty="0">
              <a:latin typeface="Calibri Light"/>
              <a:ea typeface="Calibri Light"/>
              <a:cs typeface="Calibri Light"/>
            </a:rPr>
            <a:t>Se envía este tipo de mensajes</a:t>
          </a:r>
        </a:p>
      </dgm:t>
    </dgm:pt>
    <dgm:pt modelId="{DFDE9D85-6A97-47AD-9943-498B023DA61C}" type="parTrans" cxnId="{A5DC8469-889C-468A-AEF6-0F2E7D1978CC}">
      <dgm:prSet/>
      <dgm:spPr/>
      <dgm:t>
        <a:bodyPr/>
        <a:lstStyle/>
        <a:p>
          <a:endParaRPr lang="es-ES"/>
        </a:p>
      </dgm:t>
    </dgm:pt>
    <dgm:pt modelId="{FB3A07B4-6BEA-4FF2-BF9D-31AA5381A7F6}" type="sibTrans" cxnId="{A5DC8469-889C-468A-AEF6-0F2E7D1978CC}">
      <dgm:prSet/>
      <dgm:spPr/>
      <dgm:t>
        <a:bodyPr/>
        <a:lstStyle/>
        <a:p>
          <a:endParaRPr lang="es-ES"/>
        </a:p>
      </dgm:t>
    </dgm:pt>
    <dgm:pt modelId="{014A51CB-E6B3-40A2-B09E-E8215A88B7F7}">
      <dgm:prSet phldr="0"/>
      <dgm:spPr/>
      <dgm:t>
        <a:bodyPr/>
        <a:lstStyle/>
        <a:p>
          <a:pPr rtl="0"/>
          <a:r>
            <a:rPr lang="es-ES" dirty="0">
              <a:latin typeface="Calibri Light" panose="020F0302020204030204"/>
            </a:rPr>
            <a:t> Puedes enviar imágenes, videos de forma binaria</a:t>
          </a:r>
        </a:p>
      </dgm:t>
    </dgm:pt>
    <dgm:pt modelId="{2F12FAF5-F467-43EF-B33E-99296874A2F6}" type="parTrans" cxnId="{FB4139ED-5488-4D67-84B4-B8B6F8E935EE}">
      <dgm:prSet/>
      <dgm:spPr/>
    </dgm:pt>
    <dgm:pt modelId="{B7EFC7FD-3814-4D83-856F-38D50DA37371}" type="sibTrans" cxnId="{FB4139ED-5488-4D67-84B4-B8B6F8E935EE}">
      <dgm:prSet/>
      <dgm:spPr/>
    </dgm:pt>
    <dgm:pt modelId="{76FBA1CA-2E67-49B4-8067-D40F9BF9530A}">
      <dgm:prSet phldr="0"/>
      <dgm:spPr/>
      <dgm:t>
        <a:bodyPr/>
        <a:lstStyle/>
        <a:p>
          <a:pPr rtl="0"/>
          <a:r>
            <a:rPr lang="es-ES" dirty="0">
              <a:latin typeface="Calibri"/>
              <a:ea typeface="Calibri"/>
              <a:cs typeface="Calibri"/>
            </a:rPr>
            <a:t>Objetos Serializados</a:t>
          </a:r>
        </a:p>
      </dgm:t>
    </dgm:pt>
    <dgm:pt modelId="{FDDC7F8F-8C59-4FE1-923C-2C1A21D12FF6}" type="parTrans" cxnId="{63A49CB7-6928-4DC5-8497-EB1C8370E317}">
      <dgm:prSet/>
      <dgm:spPr/>
    </dgm:pt>
    <dgm:pt modelId="{7D5F7CD8-8F93-4E6B-9A3D-4DA8691D7786}" type="sibTrans" cxnId="{63A49CB7-6928-4DC5-8497-EB1C8370E317}">
      <dgm:prSet/>
      <dgm:spPr/>
    </dgm:pt>
    <dgm:pt modelId="{1738EB8A-3F1B-4204-AA0D-82641D52634C}">
      <dgm:prSet phldr="0"/>
      <dgm:spPr/>
      <dgm:t>
        <a:bodyPr/>
        <a:lstStyle/>
        <a:p>
          <a:pPr rtl="0"/>
          <a:r>
            <a:rPr lang="es-ES" dirty="0">
              <a:latin typeface="Calibri"/>
              <a:ea typeface="Calibri"/>
              <a:cs typeface="Calibri"/>
            </a:rPr>
            <a:t> Serialización de mensajes en lenguajes de desarrollo</a:t>
          </a:r>
          <a:endParaRPr lang="en-US" dirty="0">
            <a:latin typeface="Calibri"/>
            <a:ea typeface="Calibri"/>
            <a:cs typeface="Calibri"/>
          </a:endParaRPr>
        </a:p>
      </dgm:t>
    </dgm:pt>
    <dgm:pt modelId="{21DC0CD7-B67F-43E3-8AA2-240FFCDC50A6}" type="parTrans" cxnId="{3CE73612-7273-4765-B273-A80531801172}">
      <dgm:prSet/>
      <dgm:spPr/>
    </dgm:pt>
    <dgm:pt modelId="{7EEE6A81-6381-47BD-A56D-35CF72DF1B23}" type="sibTrans" cxnId="{3CE73612-7273-4765-B273-A80531801172}">
      <dgm:prSet/>
      <dgm:spPr/>
    </dgm:pt>
    <dgm:pt modelId="{8F3AA565-E40C-490C-BEB3-E33CFFF6B51F}">
      <dgm:prSet phldr="0"/>
      <dgm:spPr/>
      <dgm:t>
        <a:bodyPr/>
        <a:lstStyle/>
        <a:p>
          <a:pPr rtl="0"/>
          <a:r>
            <a:rPr lang="es-ES" dirty="0">
              <a:latin typeface="Calibri Light"/>
              <a:ea typeface="Calibri Light"/>
              <a:cs typeface="Calibri Light"/>
            </a:rPr>
            <a:t>Datos Binarios</a:t>
          </a:r>
        </a:p>
      </dgm:t>
    </dgm:pt>
    <dgm:pt modelId="{0B84A0A1-B92F-4331-BE63-99BF5758904D}" type="parTrans" cxnId="{C83A4C5D-955E-4C54-8AF9-05ECEB90BB29}">
      <dgm:prSet/>
      <dgm:spPr/>
    </dgm:pt>
    <dgm:pt modelId="{0D1C6C9D-FE95-413B-B737-4B0783AF3CC8}" type="sibTrans" cxnId="{C83A4C5D-955E-4C54-8AF9-05ECEB90BB29}">
      <dgm:prSet/>
      <dgm:spPr/>
    </dgm:pt>
    <dgm:pt modelId="{A81A1646-AB88-4A92-AADC-6AE9AAAC03EF}">
      <dgm:prSet phldr="0"/>
      <dgm:spPr/>
      <dgm:t>
        <a:bodyPr/>
        <a:lstStyle/>
        <a:p>
          <a:pPr rtl="0"/>
          <a:r>
            <a:rPr lang="es-ES" dirty="0">
              <a:latin typeface="Calibri"/>
              <a:ea typeface="Calibri"/>
              <a:cs typeface="Calibri"/>
            </a:rPr>
            <a:t>Formatos propios</a:t>
          </a:r>
        </a:p>
      </dgm:t>
    </dgm:pt>
    <dgm:pt modelId="{DA514561-4A93-4449-B7C5-1A0C82D31ED8}" type="parTrans" cxnId="{8BF0C500-7895-43F8-A28C-EC5DA9DFE212}">
      <dgm:prSet/>
      <dgm:spPr/>
    </dgm:pt>
    <dgm:pt modelId="{1E870933-0448-4F97-BB0D-B788958A8BCD}" type="sibTrans" cxnId="{8BF0C500-7895-43F8-A28C-EC5DA9DFE212}">
      <dgm:prSet/>
      <dgm:spPr/>
    </dgm:pt>
    <dgm:pt modelId="{197AC687-748E-44BA-BB82-0616DCB37351}">
      <dgm:prSet phldr="0"/>
      <dgm:spPr/>
      <dgm:t>
        <a:bodyPr/>
        <a:lstStyle/>
        <a:p>
          <a:pPr rtl="0"/>
          <a:r>
            <a:rPr lang="es-ES" dirty="0">
              <a:latin typeface="Calibri"/>
              <a:ea typeface="Calibri"/>
              <a:cs typeface="Calibri"/>
            </a:rPr>
            <a:t>Personalizar los mensajes de desarrollo</a:t>
          </a:r>
        </a:p>
      </dgm:t>
    </dgm:pt>
    <dgm:pt modelId="{61FA8F2B-946D-41F0-89B6-DFF1A1FE9BBC}" type="parTrans" cxnId="{4E192D4C-B674-4A6A-A238-7CB0885855E0}">
      <dgm:prSet/>
      <dgm:spPr/>
    </dgm:pt>
    <dgm:pt modelId="{24873DF7-7082-4347-8660-5E467FCDA296}" type="sibTrans" cxnId="{4E192D4C-B674-4A6A-A238-7CB0885855E0}">
      <dgm:prSet/>
      <dgm:spPr/>
    </dgm:pt>
    <dgm:pt modelId="{97B8F8C6-A049-4088-A2A7-4425777FAF17}" type="pres">
      <dgm:prSet presAssocID="{1F2C4E82-0BCD-4003-9C6D-85502505BD5D}" presName="composite" presStyleCnt="0">
        <dgm:presLayoutVars>
          <dgm:chMax val="5"/>
          <dgm:dir/>
          <dgm:animLvl val="ctr"/>
          <dgm:resizeHandles val="exact"/>
        </dgm:presLayoutVars>
      </dgm:prSet>
      <dgm:spPr/>
    </dgm:pt>
    <dgm:pt modelId="{7A98A657-24E6-47D4-8792-8A09BAF7844E}" type="pres">
      <dgm:prSet presAssocID="{1F2C4E82-0BCD-4003-9C6D-85502505BD5D}" presName="cycle" presStyleCnt="0"/>
      <dgm:spPr/>
    </dgm:pt>
    <dgm:pt modelId="{D4A099EF-483C-4238-B143-8312A402960F}" type="pres">
      <dgm:prSet presAssocID="{1F2C4E82-0BCD-4003-9C6D-85502505BD5D}" presName="centerShape" presStyleCnt="0"/>
      <dgm:spPr/>
    </dgm:pt>
    <dgm:pt modelId="{3406B901-55D3-4B67-B175-4511F9EC65FE}" type="pres">
      <dgm:prSet presAssocID="{1F2C4E82-0BCD-4003-9C6D-85502505BD5D}" presName="connSite" presStyleLbl="node1" presStyleIdx="0" presStyleCnt="7"/>
      <dgm:spPr/>
    </dgm:pt>
    <dgm:pt modelId="{2144F67D-3483-4241-9343-4E9391E9C345}" type="pres">
      <dgm:prSet presAssocID="{1F2C4E82-0BCD-4003-9C6D-85502505BD5D}" presName="visible" presStyleLbl="node1" presStyleIdx="0" presStyleCnt="7"/>
      <dgm:spPr/>
    </dgm:pt>
    <dgm:pt modelId="{44CF319A-38EE-4F93-BEC6-AF752E740C57}" type="pres">
      <dgm:prSet presAssocID="{2162A5EA-F915-416F-8522-6B8BF0970BE0}" presName="Name25" presStyleLbl="parChTrans1D1" presStyleIdx="0" presStyleCnt="6"/>
      <dgm:spPr/>
    </dgm:pt>
    <dgm:pt modelId="{FBAA23BE-3174-42B3-B2CE-B800FA7D372E}" type="pres">
      <dgm:prSet presAssocID="{33A846F6-45DF-4BB5-8793-852D44ACCF17}" presName="node" presStyleCnt="0"/>
      <dgm:spPr/>
    </dgm:pt>
    <dgm:pt modelId="{F2273B19-5FF9-44A7-B65C-09E9AB7C2FB2}" type="pres">
      <dgm:prSet presAssocID="{33A846F6-45DF-4BB5-8793-852D44ACCF17}" presName="parentNode" presStyleLbl="node1" presStyleIdx="1" presStyleCnt="7">
        <dgm:presLayoutVars>
          <dgm:chMax val="1"/>
          <dgm:bulletEnabled val="1"/>
        </dgm:presLayoutVars>
      </dgm:prSet>
      <dgm:spPr/>
    </dgm:pt>
    <dgm:pt modelId="{52E21BFA-9E3D-47EE-9DA0-C5C8C6EF0D11}" type="pres">
      <dgm:prSet presAssocID="{33A846F6-45DF-4BB5-8793-852D44ACCF17}" presName="childNode" presStyleLbl="revTx" presStyleIdx="0" presStyleCnt="6">
        <dgm:presLayoutVars>
          <dgm:bulletEnabled val="1"/>
        </dgm:presLayoutVars>
      </dgm:prSet>
      <dgm:spPr/>
    </dgm:pt>
    <dgm:pt modelId="{DF162D45-609E-42FC-961A-DBA365C26FCC}" type="pres">
      <dgm:prSet presAssocID="{EBF1522B-7B42-42ED-A79C-64FDA29E6AC8}" presName="Name25" presStyleLbl="parChTrans1D1" presStyleIdx="1" presStyleCnt="6"/>
      <dgm:spPr/>
    </dgm:pt>
    <dgm:pt modelId="{2EE6C6FC-91BE-49AE-AD62-DF396352466A}" type="pres">
      <dgm:prSet presAssocID="{6E2FC36B-7C51-432C-AFF8-355907BA377A}" presName="node" presStyleCnt="0"/>
      <dgm:spPr/>
    </dgm:pt>
    <dgm:pt modelId="{E53E6A80-295E-45DF-8B97-F6FC6243F2AB}" type="pres">
      <dgm:prSet presAssocID="{6E2FC36B-7C51-432C-AFF8-355907BA377A}" presName="parentNode" presStyleLbl="node1" presStyleIdx="2" presStyleCnt="7">
        <dgm:presLayoutVars>
          <dgm:chMax val="1"/>
          <dgm:bulletEnabled val="1"/>
        </dgm:presLayoutVars>
      </dgm:prSet>
      <dgm:spPr/>
    </dgm:pt>
    <dgm:pt modelId="{DB1857D0-ED62-4F6B-A390-46C55CDD8983}" type="pres">
      <dgm:prSet presAssocID="{6E2FC36B-7C51-432C-AFF8-355907BA377A}" presName="childNode" presStyleLbl="revTx" presStyleIdx="1" presStyleCnt="6">
        <dgm:presLayoutVars>
          <dgm:bulletEnabled val="1"/>
        </dgm:presLayoutVars>
      </dgm:prSet>
      <dgm:spPr/>
    </dgm:pt>
    <dgm:pt modelId="{115DA2E3-00C1-418F-B4F7-C2EBF94A058C}" type="pres">
      <dgm:prSet presAssocID="{E751B255-1308-424E-90E3-3F4A98D4A93A}" presName="Name25" presStyleLbl="parChTrans1D1" presStyleIdx="2" presStyleCnt="6"/>
      <dgm:spPr/>
    </dgm:pt>
    <dgm:pt modelId="{2561373F-4A24-4177-895D-0D0CCADEE4BF}" type="pres">
      <dgm:prSet presAssocID="{17D6E1D9-6724-473B-A8B8-866488C56CA1}" presName="node" presStyleCnt="0"/>
      <dgm:spPr/>
    </dgm:pt>
    <dgm:pt modelId="{56DF8009-AE78-4BC4-B0E9-8CC529962927}" type="pres">
      <dgm:prSet presAssocID="{17D6E1D9-6724-473B-A8B8-866488C56CA1}" presName="parentNode" presStyleLbl="node1" presStyleIdx="3" presStyleCnt="7">
        <dgm:presLayoutVars>
          <dgm:chMax val="1"/>
          <dgm:bulletEnabled val="1"/>
        </dgm:presLayoutVars>
      </dgm:prSet>
      <dgm:spPr/>
    </dgm:pt>
    <dgm:pt modelId="{95F09BD6-1401-40C7-B13A-6349B749C092}" type="pres">
      <dgm:prSet presAssocID="{17D6E1D9-6724-473B-A8B8-866488C56CA1}" presName="childNode" presStyleLbl="revTx" presStyleIdx="2" presStyleCnt="6">
        <dgm:presLayoutVars>
          <dgm:bulletEnabled val="1"/>
        </dgm:presLayoutVars>
      </dgm:prSet>
      <dgm:spPr/>
    </dgm:pt>
    <dgm:pt modelId="{CB87043F-F095-43E2-B8CE-2B210E695483}" type="pres">
      <dgm:prSet presAssocID="{0B84A0A1-B92F-4331-BE63-99BF5758904D}" presName="Name25" presStyleLbl="parChTrans1D1" presStyleIdx="3" presStyleCnt="6"/>
      <dgm:spPr/>
    </dgm:pt>
    <dgm:pt modelId="{DC7EE3F5-0A63-4176-8EC8-246C056C01FD}" type="pres">
      <dgm:prSet presAssocID="{8F3AA565-E40C-490C-BEB3-E33CFFF6B51F}" presName="node" presStyleCnt="0"/>
      <dgm:spPr/>
    </dgm:pt>
    <dgm:pt modelId="{B9265613-CA5E-42B9-95D2-37364C98FBE2}" type="pres">
      <dgm:prSet presAssocID="{8F3AA565-E40C-490C-BEB3-E33CFFF6B51F}" presName="parentNode" presStyleLbl="node1" presStyleIdx="4" presStyleCnt="7">
        <dgm:presLayoutVars>
          <dgm:chMax val="1"/>
          <dgm:bulletEnabled val="1"/>
        </dgm:presLayoutVars>
      </dgm:prSet>
      <dgm:spPr/>
    </dgm:pt>
    <dgm:pt modelId="{E01C36C4-F673-4D50-BF52-B8312D6AAE0C}" type="pres">
      <dgm:prSet presAssocID="{8F3AA565-E40C-490C-BEB3-E33CFFF6B51F}" presName="childNode" presStyleLbl="revTx" presStyleIdx="3" presStyleCnt="6">
        <dgm:presLayoutVars>
          <dgm:bulletEnabled val="1"/>
        </dgm:presLayoutVars>
      </dgm:prSet>
      <dgm:spPr/>
    </dgm:pt>
    <dgm:pt modelId="{5EAF61B3-903F-48D9-94E2-4D2E75BF73A4}" type="pres">
      <dgm:prSet presAssocID="{FDDC7F8F-8C59-4FE1-923C-2C1A21D12FF6}" presName="Name25" presStyleLbl="parChTrans1D1" presStyleIdx="4" presStyleCnt="6"/>
      <dgm:spPr/>
    </dgm:pt>
    <dgm:pt modelId="{FBA2B0C7-1CC5-4458-9028-79CF0E2E1CEA}" type="pres">
      <dgm:prSet presAssocID="{76FBA1CA-2E67-49B4-8067-D40F9BF9530A}" presName="node" presStyleCnt="0"/>
      <dgm:spPr/>
    </dgm:pt>
    <dgm:pt modelId="{B2BE14C6-FA10-488A-A6D7-92EB631BA773}" type="pres">
      <dgm:prSet presAssocID="{76FBA1CA-2E67-49B4-8067-D40F9BF9530A}" presName="parentNode" presStyleLbl="node1" presStyleIdx="5" presStyleCnt="7">
        <dgm:presLayoutVars>
          <dgm:chMax val="1"/>
          <dgm:bulletEnabled val="1"/>
        </dgm:presLayoutVars>
      </dgm:prSet>
      <dgm:spPr/>
    </dgm:pt>
    <dgm:pt modelId="{0D60F342-B1EC-43D7-976F-144C3E231CBA}" type="pres">
      <dgm:prSet presAssocID="{76FBA1CA-2E67-49B4-8067-D40F9BF9530A}" presName="childNode" presStyleLbl="revTx" presStyleIdx="4" presStyleCnt="6">
        <dgm:presLayoutVars>
          <dgm:bulletEnabled val="1"/>
        </dgm:presLayoutVars>
      </dgm:prSet>
      <dgm:spPr/>
    </dgm:pt>
    <dgm:pt modelId="{F4DEB73F-9DBB-471C-8673-6984EFE69C88}" type="pres">
      <dgm:prSet presAssocID="{DA514561-4A93-4449-B7C5-1A0C82D31ED8}" presName="Name25" presStyleLbl="parChTrans1D1" presStyleIdx="5" presStyleCnt="6"/>
      <dgm:spPr/>
    </dgm:pt>
    <dgm:pt modelId="{A7575784-FA16-403F-8F51-876DA0696E8B}" type="pres">
      <dgm:prSet presAssocID="{A81A1646-AB88-4A92-AADC-6AE9AAAC03EF}" presName="node" presStyleCnt="0"/>
      <dgm:spPr/>
    </dgm:pt>
    <dgm:pt modelId="{E19CDFBE-D8E2-48D9-B719-DAB37E1B8A4C}" type="pres">
      <dgm:prSet presAssocID="{A81A1646-AB88-4A92-AADC-6AE9AAAC03EF}" presName="parentNode" presStyleLbl="node1" presStyleIdx="6" presStyleCnt="7">
        <dgm:presLayoutVars>
          <dgm:chMax val="1"/>
          <dgm:bulletEnabled val="1"/>
        </dgm:presLayoutVars>
      </dgm:prSet>
      <dgm:spPr/>
    </dgm:pt>
    <dgm:pt modelId="{9E5C1490-E65D-4EE4-A74A-724F024FF3DA}" type="pres">
      <dgm:prSet presAssocID="{A81A1646-AB88-4A92-AADC-6AE9AAAC03EF}" presName="childNode" presStyleLbl="revTx" presStyleIdx="5" presStyleCnt="6">
        <dgm:presLayoutVars>
          <dgm:bulletEnabled val="1"/>
        </dgm:presLayoutVars>
      </dgm:prSet>
      <dgm:spPr/>
    </dgm:pt>
  </dgm:ptLst>
  <dgm:cxnLst>
    <dgm:cxn modelId="{8BF0C500-7895-43F8-A28C-EC5DA9DFE212}" srcId="{1F2C4E82-0BCD-4003-9C6D-85502505BD5D}" destId="{A81A1646-AB88-4A92-AADC-6AE9AAAC03EF}" srcOrd="5" destOrd="0" parTransId="{DA514561-4A93-4449-B7C5-1A0C82D31ED8}" sibTransId="{1E870933-0448-4F97-BB0D-B788958A8BCD}"/>
    <dgm:cxn modelId="{8BE6F603-4B15-4FDF-9C52-4C718A81BD41}" type="presOf" srcId="{1E364A6D-3BE1-45FE-B4D7-404185D99271}" destId="{52E21BFA-9E3D-47EE-9DA0-C5C8C6EF0D11}" srcOrd="0" destOrd="0" presId="urn:microsoft.com/office/officeart/2005/8/layout/radial2"/>
    <dgm:cxn modelId="{3CE73612-7273-4765-B273-A80531801172}" srcId="{76FBA1CA-2E67-49B4-8067-D40F9BF9530A}" destId="{1738EB8A-3F1B-4204-AA0D-82641D52634C}" srcOrd="0" destOrd="0" parTransId="{21DC0CD7-B67F-43E3-8AA2-240FFCDC50A6}" sibTransId="{7EEE6A81-6381-47BD-A56D-35CF72DF1B23}"/>
    <dgm:cxn modelId="{6845FE29-0BDD-4BF9-B6C7-FF46F805CBBD}" srcId="{1F2C4E82-0BCD-4003-9C6D-85502505BD5D}" destId="{33A846F6-45DF-4BB5-8793-852D44ACCF17}" srcOrd="0" destOrd="0" parTransId="{2162A5EA-F915-416F-8522-6B8BF0970BE0}" sibTransId="{0EDA8276-FBE3-4E98-9885-0285967A6F9A}"/>
    <dgm:cxn modelId="{9FE7F137-B534-480C-9521-C60E5F39C9A7}" type="presOf" srcId="{014A51CB-E6B3-40A2-B09E-E8215A88B7F7}" destId="{E01C36C4-F673-4D50-BF52-B8312D6AAE0C}" srcOrd="0" destOrd="0" presId="urn:microsoft.com/office/officeart/2005/8/layout/radial2"/>
    <dgm:cxn modelId="{6C01353C-D824-4B33-952B-8C5165F0B785}" type="presOf" srcId="{EBF1522B-7B42-42ED-A79C-64FDA29E6AC8}" destId="{DF162D45-609E-42FC-961A-DBA365C26FCC}" srcOrd="0" destOrd="0" presId="urn:microsoft.com/office/officeart/2005/8/layout/radial2"/>
    <dgm:cxn modelId="{14C7823E-3991-4709-B57A-1FDE85E20358}" srcId="{33A846F6-45DF-4BB5-8793-852D44ACCF17}" destId="{1E364A6D-3BE1-45FE-B4D7-404185D99271}" srcOrd="0" destOrd="0" parTransId="{9C8E972E-C810-469A-91CC-AAFA214DB05C}" sibTransId="{EC8FE798-B44B-45F0-B4F8-BCFC49F612CC}"/>
    <dgm:cxn modelId="{C83A4C5D-955E-4C54-8AF9-05ECEB90BB29}" srcId="{1F2C4E82-0BCD-4003-9C6D-85502505BD5D}" destId="{8F3AA565-E40C-490C-BEB3-E33CFFF6B51F}" srcOrd="3" destOrd="0" parTransId="{0B84A0A1-B92F-4331-BE63-99BF5758904D}" sibTransId="{0D1C6C9D-FE95-413B-B737-4B0783AF3CC8}"/>
    <dgm:cxn modelId="{73402E5E-26FE-4C23-8F3B-4B8773556F59}" type="presOf" srcId="{17D6E1D9-6724-473B-A8B8-866488C56CA1}" destId="{56DF8009-AE78-4BC4-B0E9-8CC529962927}" srcOrd="0" destOrd="0" presId="urn:microsoft.com/office/officeart/2005/8/layout/radial2"/>
    <dgm:cxn modelId="{CE179848-F1CE-4EFB-B65D-2A22623DDE49}" type="presOf" srcId="{DA514561-4A93-4449-B7C5-1A0C82D31ED8}" destId="{F4DEB73F-9DBB-471C-8673-6984EFE69C88}" srcOrd="0" destOrd="0" presId="urn:microsoft.com/office/officeart/2005/8/layout/radial2"/>
    <dgm:cxn modelId="{A5DC8469-889C-468A-AEF6-0F2E7D1978CC}" srcId="{17D6E1D9-6724-473B-A8B8-866488C56CA1}" destId="{C44A444F-2EA4-44F4-8070-5DD2D08CAFA1}" srcOrd="0" destOrd="0" parTransId="{DFDE9D85-6A97-47AD-9943-498B023DA61C}" sibTransId="{FB3A07B4-6BEA-4FF2-BF9D-31AA5381A7F6}"/>
    <dgm:cxn modelId="{38B9384A-99B1-4699-B053-F1C6647F13AD}" type="presOf" srcId="{2162A5EA-F915-416F-8522-6B8BF0970BE0}" destId="{44CF319A-38EE-4F93-BEC6-AF752E740C57}" srcOrd="0" destOrd="0" presId="urn:microsoft.com/office/officeart/2005/8/layout/radial2"/>
    <dgm:cxn modelId="{4E192D4C-B674-4A6A-A238-7CB0885855E0}" srcId="{A81A1646-AB88-4A92-AADC-6AE9AAAC03EF}" destId="{197AC687-748E-44BA-BB82-0616DCB37351}" srcOrd="0" destOrd="0" parTransId="{61FA8F2B-946D-41F0-89B6-DFF1A1FE9BBC}" sibTransId="{24873DF7-7082-4347-8660-5E467FCDA296}"/>
    <dgm:cxn modelId="{621F1E6E-13ED-4F76-AF1D-89F08685211E}" type="presOf" srcId="{E751B255-1308-424E-90E3-3F4A98D4A93A}" destId="{115DA2E3-00C1-418F-B4F7-C2EBF94A058C}" srcOrd="0" destOrd="0" presId="urn:microsoft.com/office/officeart/2005/8/layout/radial2"/>
    <dgm:cxn modelId="{C9DF664F-E1CF-43AB-A52A-961062AEF95D}" srcId="{6E2FC36B-7C51-432C-AFF8-355907BA377A}" destId="{C819CC36-4AE4-40D4-AC7C-6AF2CBA0D8EC}" srcOrd="0" destOrd="0" parTransId="{4D75C837-8949-4C21-A499-4E28C3A50F0D}" sibTransId="{1B4ECAF6-114C-423F-8394-78DF4952F315}"/>
    <dgm:cxn modelId="{0B6EC350-28D0-4948-BFC6-F99423BF052F}" type="presOf" srcId="{1738EB8A-3F1B-4204-AA0D-82641D52634C}" destId="{0D60F342-B1EC-43D7-976F-144C3E231CBA}" srcOrd="0" destOrd="0" presId="urn:microsoft.com/office/officeart/2005/8/layout/radial2"/>
    <dgm:cxn modelId="{6432C054-7373-4F2B-83AC-1E541C0DA65E}" type="presOf" srcId="{1F2C4E82-0BCD-4003-9C6D-85502505BD5D}" destId="{97B8F8C6-A049-4088-A2A7-4425777FAF17}" srcOrd="0" destOrd="0" presId="urn:microsoft.com/office/officeart/2005/8/layout/radial2"/>
    <dgm:cxn modelId="{3793D574-56EA-4E1A-9E63-3D831C0E2659}" type="presOf" srcId="{A81A1646-AB88-4A92-AADC-6AE9AAAC03EF}" destId="{E19CDFBE-D8E2-48D9-B719-DAB37E1B8A4C}" srcOrd="0" destOrd="0" presId="urn:microsoft.com/office/officeart/2005/8/layout/radial2"/>
    <dgm:cxn modelId="{6C51EB74-5C16-427A-B674-7513E07BACD3}" type="presOf" srcId="{0B84A0A1-B92F-4331-BE63-99BF5758904D}" destId="{CB87043F-F095-43E2-B8CE-2B210E695483}" srcOrd="0" destOrd="0" presId="urn:microsoft.com/office/officeart/2005/8/layout/radial2"/>
    <dgm:cxn modelId="{7631FC7D-4254-4238-A340-AC66D068582F}" type="presOf" srcId="{C44A444F-2EA4-44F4-8070-5DD2D08CAFA1}" destId="{95F09BD6-1401-40C7-B13A-6349B749C092}" srcOrd="0" destOrd="0" presId="urn:microsoft.com/office/officeart/2005/8/layout/radial2"/>
    <dgm:cxn modelId="{CD953F91-9388-45CB-AF94-547A16421D5D}" type="presOf" srcId="{76FBA1CA-2E67-49B4-8067-D40F9BF9530A}" destId="{B2BE14C6-FA10-488A-A6D7-92EB631BA773}" srcOrd="0" destOrd="0" presId="urn:microsoft.com/office/officeart/2005/8/layout/radial2"/>
    <dgm:cxn modelId="{503963B3-9CA4-408F-97C4-ED1928DFF4D2}" type="presOf" srcId="{8F3AA565-E40C-490C-BEB3-E33CFFF6B51F}" destId="{B9265613-CA5E-42B9-95D2-37364C98FBE2}" srcOrd="0" destOrd="0" presId="urn:microsoft.com/office/officeart/2005/8/layout/radial2"/>
    <dgm:cxn modelId="{63A49CB7-6928-4DC5-8497-EB1C8370E317}" srcId="{1F2C4E82-0BCD-4003-9C6D-85502505BD5D}" destId="{76FBA1CA-2E67-49B4-8067-D40F9BF9530A}" srcOrd="4" destOrd="0" parTransId="{FDDC7F8F-8C59-4FE1-923C-2C1A21D12FF6}" sibTransId="{7D5F7CD8-8F93-4E6B-9A3D-4DA8691D7786}"/>
    <dgm:cxn modelId="{AF0F7FBE-7085-43CB-A12C-22D065E3A1D3}" type="presOf" srcId="{33A846F6-45DF-4BB5-8793-852D44ACCF17}" destId="{F2273B19-5FF9-44A7-B65C-09E9AB7C2FB2}" srcOrd="0" destOrd="0" presId="urn:microsoft.com/office/officeart/2005/8/layout/radial2"/>
    <dgm:cxn modelId="{E0B345D4-6333-46F1-AAC1-C227E1341DC7}" type="presOf" srcId="{197AC687-748E-44BA-BB82-0616DCB37351}" destId="{9E5C1490-E65D-4EE4-A74A-724F024FF3DA}" srcOrd="0" destOrd="0" presId="urn:microsoft.com/office/officeart/2005/8/layout/radial2"/>
    <dgm:cxn modelId="{713C59E0-8B84-42D7-8D5B-23344C571D81}" type="presOf" srcId="{C819CC36-4AE4-40D4-AC7C-6AF2CBA0D8EC}" destId="{DB1857D0-ED62-4F6B-A390-46C55CDD8983}" srcOrd="0" destOrd="0" presId="urn:microsoft.com/office/officeart/2005/8/layout/radial2"/>
    <dgm:cxn modelId="{81D754E9-CFC7-4EFE-A339-A96CF7C34B85}" type="presOf" srcId="{FDDC7F8F-8C59-4FE1-923C-2C1A21D12FF6}" destId="{5EAF61B3-903F-48D9-94E2-4D2E75BF73A4}" srcOrd="0" destOrd="0" presId="urn:microsoft.com/office/officeart/2005/8/layout/radial2"/>
    <dgm:cxn modelId="{FB4139ED-5488-4D67-84B4-B8B6F8E935EE}" srcId="{8F3AA565-E40C-490C-BEB3-E33CFFF6B51F}" destId="{014A51CB-E6B3-40A2-B09E-E8215A88B7F7}" srcOrd="0" destOrd="0" parTransId="{2F12FAF5-F467-43EF-B33E-99296874A2F6}" sibTransId="{B7EFC7FD-3814-4D83-856F-38D50DA37371}"/>
    <dgm:cxn modelId="{28379CF0-6CC6-42A3-8818-F61C4216C792}" srcId="{1F2C4E82-0BCD-4003-9C6D-85502505BD5D}" destId="{6E2FC36B-7C51-432C-AFF8-355907BA377A}" srcOrd="1" destOrd="0" parTransId="{EBF1522B-7B42-42ED-A79C-64FDA29E6AC8}" sibTransId="{45C688F1-002D-4BF5-8C32-9A0FDBA38BF8}"/>
    <dgm:cxn modelId="{63F620F3-6081-4B46-94C6-EA183007E2F9}" type="presOf" srcId="{6E2FC36B-7C51-432C-AFF8-355907BA377A}" destId="{E53E6A80-295E-45DF-8B97-F6FC6243F2AB}" srcOrd="0" destOrd="0" presId="urn:microsoft.com/office/officeart/2005/8/layout/radial2"/>
    <dgm:cxn modelId="{115B43F4-4BA4-478A-BF3B-D5C332DCA30A}" srcId="{1F2C4E82-0BCD-4003-9C6D-85502505BD5D}" destId="{17D6E1D9-6724-473B-A8B8-866488C56CA1}" srcOrd="2" destOrd="0" parTransId="{E751B255-1308-424E-90E3-3F4A98D4A93A}" sibTransId="{A85B61B5-7FCD-4DA8-9DA5-6072CE7D32C7}"/>
    <dgm:cxn modelId="{E6898ED3-D2D1-4870-A1C6-D81C02BF686F}" type="presParOf" srcId="{97B8F8C6-A049-4088-A2A7-4425777FAF17}" destId="{7A98A657-24E6-47D4-8792-8A09BAF7844E}" srcOrd="0" destOrd="0" presId="urn:microsoft.com/office/officeart/2005/8/layout/radial2"/>
    <dgm:cxn modelId="{0B202A93-BE53-4526-AC34-789CCC1ABE4B}" type="presParOf" srcId="{7A98A657-24E6-47D4-8792-8A09BAF7844E}" destId="{D4A099EF-483C-4238-B143-8312A402960F}" srcOrd="0" destOrd="0" presId="urn:microsoft.com/office/officeart/2005/8/layout/radial2"/>
    <dgm:cxn modelId="{9CBA214A-785B-4B91-9186-6A4B368C17E4}" type="presParOf" srcId="{D4A099EF-483C-4238-B143-8312A402960F}" destId="{3406B901-55D3-4B67-B175-4511F9EC65FE}" srcOrd="0" destOrd="0" presId="urn:microsoft.com/office/officeart/2005/8/layout/radial2"/>
    <dgm:cxn modelId="{9538EE94-819F-496C-95BF-7A53E7B3A581}" type="presParOf" srcId="{D4A099EF-483C-4238-B143-8312A402960F}" destId="{2144F67D-3483-4241-9343-4E9391E9C345}" srcOrd="1" destOrd="0" presId="urn:microsoft.com/office/officeart/2005/8/layout/radial2"/>
    <dgm:cxn modelId="{7CF81A00-3E11-449B-9724-28575483B8D1}" type="presParOf" srcId="{7A98A657-24E6-47D4-8792-8A09BAF7844E}" destId="{44CF319A-38EE-4F93-BEC6-AF752E740C57}" srcOrd="1" destOrd="0" presId="urn:microsoft.com/office/officeart/2005/8/layout/radial2"/>
    <dgm:cxn modelId="{E19C837F-83AA-46FA-81C1-8694254149B6}" type="presParOf" srcId="{7A98A657-24E6-47D4-8792-8A09BAF7844E}" destId="{FBAA23BE-3174-42B3-B2CE-B800FA7D372E}" srcOrd="2" destOrd="0" presId="urn:microsoft.com/office/officeart/2005/8/layout/radial2"/>
    <dgm:cxn modelId="{4A24EE04-91D6-44D3-B551-0B2A79EB277D}" type="presParOf" srcId="{FBAA23BE-3174-42B3-B2CE-B800FA7D372E}" destId="{F2273B19-5FF9-44A7-B65C-09E9AB7C2FB2}" srcOrd="0" destOrd="0" presId="urn:microsoft.com/office/officeart/2005/8/layout/radial2"/>
    <dgm:cxn modelId="{D4654210-5417-4BDD-9099-FE91C6645E54}" type="presParOf" srcId="{FBAA23BE-3174-42B3-B2CE-B800FA7D372E}" destId="{52E21BFA-9E3D-47EE-9DA0-C5C8C6EF0D11}" srcOrd="1" destOrd="0" presId="urn:microsoft.com/office/officeart/2005/8/layout/radial2"/>
    <dgm:cxn modelId="{83036183-F20A-4AFC-B0FF-9BC7C06A3567}" type="presParOf" srcId="{7A98A657-24E6-47D4-8792-8A09BAF7844E}" destId="{DF162D45-609E-42FC-961A-DBA365C26FCC}" srcOrd="3" destOrd="0" presId="urn:microsoft.com/office/officeart/2005/8/layout/radial2"/>
    <dgm:cxn modelId="{8A44CE60-1E71-4B83-8CB2-F9950294C4FB}" type="presParOf" srcId="{7A98A657-24E6-47D4-8792-8A09BAF7844E}" destId="{2EE6C6FC-91BE-49AE-AD62-DF396352466A}" srcOrd="4" destOrd="0" presId="urn:microsoft.com/office/officeart/2005/8/layout/radial2"/>
    <dgm:cxn modelId="{AEC00D1F-4842-486C-9E3E-42DC2CE82516}" type="presParOf" srcId="{2EE6C6FC-91BE-49AE-AD62-DF396352466A}" destId="{E53E6A80-295E-45DF-8B97-F6FC6243F2AB}" srcOrd="0" destOrd="0" presId="urn:microsoft.com/office/officeart/2005/8/layout/radial2"/>
    <dgm:cxn modelId="{813090DA-7158-44AE-849E-53CA717B7C9A}" type="presParOf" srcId="{2EE6C6FC-91BE-49AE-AD62-DF396352466A}" destId="{DB1857D0-ED62-4F6B-A390-46C55CDD8983}" srcOrd="1" destOrd="0" presId="urn:microsoft.com/office/officeart/2005/8/layout/radial2"/>
    <dgm:cxn modelId="{AE32CE46-2900-4B99-B29B-EA5B7A2D400F}" type="presParOf" srcId="{7A98A657-24E6-47D4-8792-8A09BAF7844E}" destId="{115DA2E3-00C1-418F-B4F7-C2EBF94A058C}" srcOrd="5" destOrd="0" presId="urn:microsoft.com/office/officeart/2005/8/layout/radial2"/>
    <dgm:cxn modelId="{645CE821-B437-43B9-A206-AE9D360C76B2}" type="presParOf" srcId="{7A98A657-24E6-47D4-8792-8A09BAF7844E}" destId="{2561373F-4A24-4177-895D-0D0CCADEE4BF}" srcOrd="6" destOrd="0" presId="urn:microsoft.com/office/officeart/2005/8/layout/radial2"/>
    <dgm:cxn modelId="{4731E70C-B7B0-4C7A-A78E-8CA3A3B69C27}" type="presParOf" srcId="{2561373F-4A24-4177-895D-0D0CCADEE4BF}" destId="{56DF8009-AE78-4BC4-B0E9-8CC529962927}" srcOrd="0" destOrd="0" presId="urn:microsoft.com/office/officeart/2005/8/layout/radial2"/>
    <dgm:cxn modelId="{3228E7EE-B4F1-449C-A991-F86661B5F95A}" type="presParOf" srcId="{2561373F-4A24-4177-895D-0D0CCADEE4BF}" destId="{95F09BD6-1401-40C7-B13A-6349B749C092}" srcOrd="1" destOrd="0" presId="urn:microsoft.com/office/officeart/2005/8/layout/radial2"/>
    <dgm:cxn modelId="{41015579-DC40-40F9-B8F8-05E83CBA8B6E}" type="presParOf" srcId="{7A98A657-24E6-47D4-8792-8A09BAF7844E}" destId="{CB87043F-F095-43E2-B8CE-2B210E695483}" srcOrd="7" destOrd="0" presId="urn:microsoft.com/office/officeart/2005/8/layout/radial2"/>
    <dgm:cxn modelId="{BB1968D7-0592-4268-911C-EA291940FB87}" type="presParOf" srcId="{7A98A657-24E6-47D4-8792-8A09BAF7844E}" destId="{DC7EE3F5-0A63-4176-8EC8-246C056C01FD}" srcOrd="8" destOrd="0" presId="urn:microsoft.com/office/officeart/2005/8/layout/radial2"/>
    <dgm:cxn modelId="{8A56FF53-4299-4B04-9A87-4E4E3D8AF3FB}" type="presParOf" srcId="{DC7EE3F5-0A63-4176-8EC8-246C056C01FD}" destId="{B9265613-CA5E-42B9-95D2-37364C98FBE2}" srcOrd="0" destOrd="0" presId="urn:microsoft.com/office/officeart/2005/8/layout/radial2"/>
    <dgm:cxn modelId="{BA2C3C57-F1CF-4154-B772-7CBE435877C8}" type="presParOf" srcId="{DC7EE3F5-0A63-4176-8EC8-246C056C01FD}" destId="{E01C36C4-F673-4D50-BF52-B8312D6AAE0C}" srcOrd="1" destOrd="0" presId="urn:microsoft.com/office/officeart/2005/8/layout/radial2"/>
    <dgm:cxn modelId="{4C3F302A-57E5-4DCE-AE6E-258F1859BF71}" type="presParOf" srcId="{7A98A657-24E6-47D4-8792-8A09BAF7844E}" destId="{5EAF61B3-903F-48D9-94E2-4D2E75BF73A4}" srcOrd="9" destOrd="0" presId="urn:microsoft.com/office/officeart/2005/8/layout/radial2"/>
    <dgm:cxn modelId="{2F51F3CD-395B-4E59-BC45-00A8B7E1501C}" type="presParOf" srcId="{7A98A657-24E6-47D4-8792-8A09BAF7844E}" destId="{FBA2B0C7-1CC5-4458-9028-79CF0E2E1CEA}" srcOrd="10" destOrd="0" presId="urn:microsoft.com/office/officeart/2005/8/layout/radial2"/>
    <dgm:cxn modelId="{BA4A34B1-93B1-4BB5-B77E-756B4EA3E714}" type="presParOf" srcId="{FBA2B0C7-1CC5-4458-9028-79CF0E2E1CEA}" destId="{B2BE14C6-FA10-488A-A6D7-92EB631BA773}" srcOrd="0" destOrd="0" presId="urn:microsoft.com/office/officeart/2005/8/layout/radial2"/>
    <dgm:cxn modelId="{B664FB29-8B50-4778-B7CF-231D793C2E05}" type="presParOf" srcId="{FBA2B0C7-1CC5-4458-9028-79CF0E2E1CEA}" destId="{0D60F342-B1EC-43D7-976F-144C3E231CBA}" srcOrd="1" destOrd="0" presId="urn:microsoft.com/office/officeart/2005/8/layout/radial2"/>
    <dgm:cxn modelId="{FDE4B018-75DE-4559-A605-85D065CBA96D}" type="presParOf" srcId="{7A98A657-24E6-47D4-8792-8A09BAF7844E}" destId="{F4DEB73F-9DBB-471C-8673-6984EFE69C88}" srcOrd="11" destOrd="0" presId="urn:microsoft.com/office/officeart/2005/8/layout/radial2"/>
    <dgm:cxn modelId="{E948EFB3-02EF-4117-B884-F1ADD442B323}" type="presParOf" srcId="{7A98A657-24E6-47D4-8792-8A09BAF7844E}" destId="{A7575784-FA16-403F-8F51-876DA0696E8B}" srcOrd="12" destOrd="0" presId="urn:microsoft.com/office/officeart/2005/8/layout/radial2"/>
    <dgm:cxn modelId="{04ED5F48-79AF-4284-91A2-97B47669DA1F}" type="presParOf" srcId="{A7575784-FA16-403F-8F51-876DA0696E8B}" destId="{E19CDFBE-D8E2-48D9-B719-DAB37E1B8A4C}" srcOrd="0" destOrd="0" presId="urn:microsoft.com/office/officeart/2005/8/layout/radial2"/>
    <dgm:cxn modelId="{FE3175B4-7A3D-4DF8-9080-19AB935C0825}" type="presParOf" srcId="{A7575784-FA16-403F-8F51-876DA0696E8B}" destId="{9E5C1490-E65D-4EE4-A74A-724F024FF3D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B73F-9DBB-471C-8673-6984EFE69C88}">
      <dsp:nvSpPr>
        <dsp:cNvPr id="0" name=""/>
        <dsp:cNvSpPr/>
      </dsp:nvSpPr>
      <dsp:spPr>
        <a:xfrm rot="3205602">
          <a:off x="4102559" y="4698270"/>
          <a:ext cx="2364899" cy="21225"/>
        </a:xfrm>
        <a:custGeom>
          <a:avLst/>
          <a:gdLst/>
          <a:ahLst/>
          <a:cxnLst/>
          <a:rect l="0" t="0" r="0" b="0"/>
          <a:pathLst>
            <a:path>
              <a:moveTo>
                <a:pt x="0" y="10612"/>
              </a:moveTo>
              <a:lnTo>
                <a:pt x="2364899"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EAF61B3-903F-48D9-94E2-4D2E75BF73A4}">
      <dsp:nvSpPr>
        <dsp:cNvPr id="0" name=""/>
        <dsp:cNvSpPr/>
      </dsp:nvSpPr>
      <dsp:spPr>
        <a:xfrm rot="1958977">
          <a:off x="4538506" y="4165154"/>
          <a:ext cx="2241596" cy="21225"/>
        </a:xfrm>
        <a:custGeom>
          <a:avLst/>
          <a:gdLst/>
          <a:ahLst/>
          <a:cxnLst/>
          <a:rect l="0" t="0" r="0" b="0"/>
          <a:pathLst>
            <a:path>
              <a:moveTo>
                <a:pt x="0" y="10612"/>
              </a:moveTo>
              <a:lnTo>
                <a:pt x="2241596"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B87043F-F095-43E2-B8CE-2B210E695483}">
      <dsp:nvSpPr>
        <dsp:cNvPr id="0" name=""/>
        <dsp:cNvSpPr/>
      </dsp:nvSpPr>
      <dsp:spPr>
        <a:xfrm rot="659657">
          <a:off x="4694992" y="3540851"/>
          <a:ext cx="2246516" cy="21225"/>
        </a:xfrm>
        <a:custGeom>
          <a:avLst/>
          <a:gdLst/>
          <a:ahLst/>
          <a:cxnLst/>
          <a:rect l="0" t="0" r="0" b="0"/>
          <a:pathLst>
            <a:path>
              <a:moveTo>
                <a:pt x="0" y="10612"/>
              </a:moveTo>
              <a:lnTo>
                <a:pt x="2246516"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15DA2E3-00C1-418F-B4F7-C2EBF94A058C}">
      <dsp:nvSpPr>
        <dsp:cNvPr id="0" name=""/>
        <dsp:cNvSpPr/>
      </dsp:nvSpPr>
      <dsp:spPr>
        <a:xfrm rot="20940343">
          <a:off x="4694992" y="2908902"/>
          <a:ext cx="2246516" cy="21225"/>
        </a:xfrm>
        <a:custGeom>
          <a:avLst/>
          <a:gdLst/>
          <a:ahLst/>
          <a:cxnLst/>
          <a:rect l="0" t="0" r="0" b="0"/>
          <a:pathLst>
            <a:path>
              <a:moveTo>
                <a:pt x="0" y="10612"/>
              </a:moveTo>
              <a:lnTo>
                <a:pt x="2246516"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F162D45-609E-42FC-961A-DBA365C26FCC}">
      <dsp:nvSpPr>
        <dsp:cNvPr id="0" name=""/>
        <dsp:cNvSpPr/>
      </dsp:nvSpPr>
      <dsp:spPr>
        <a:xfrm rot="19641023">
          <a:off x="4538506" y="2284599"/>
          <a:ext cx="2241596" cy="21225"/>
        </a:xfrm>
        <a:custGeom>
          <a:avLst/>
          <a:gdLst/>
          <a:ahLst/>
          <a:cxnLst/>
          <a:rect l="0" t="0" r="0" b="0"/>
          <a:pathLst>
            <a:path>
              <a:moveTo>
                <a:pt x="0" y="10612"/>
              </a:moveTo>
              <a:lnTo>
                <a:pt x="2241596"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4CF319A-38EE-4F93-BEC6-AF752E740C57}">
      <dsp:nvSpPr>
        <dsp:cNvPr id="0" name=""/>
        <dsp:cNvSpPr/>
      </dsp:nvSpPr>
      <dsp:spPr>
        <a:xfrm rot="18394398">
          <a:off x="4102559" y="1751484"/>
          <a:ext cx="2364899" cy="21225"/>
        </a:xfrm>
        <a:custGeom>
          <a:avLst/>
          <a:gdLst/>
          <a:ahLst/>
          <a:cxnLst/>
          <a:rect l="0" t="0" r="0" b="0"/>
          <a:pathLst>
            <a:path>
              <a:moveTo>
                <a:pt x="0" y="10612"/>
              </a:moveTo>
              <a:lnTo>
                <a:pt x="2364899" y="10612"/>
              </a:lnTo>
            </a:path>
          </a:pathLst>
        </a:custGeom>
        <a:noFill/>
        <a:ln w="19050" cap="flat" cmpd="sng" algn="ctr">
          <a:solidFill>
            <a:schemeClr val="accent4">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44F67D-3483-4241-9343-4E9391E9C345}">
      <dsp:nvSpPr>
        <dsp:cNvPr id="0" name=""/>
        <dsp:cNvSpPr/>
      </dsp:nvSpPr>
      <dsp:spPr>
        <a:xfrm>
          <a:off x="3443587" y="2487242"/>
          <a:ext cx="1496494" cy="1496494"/>
        </a:xfrm>
        <a:prstGeom prst="ellipse">
          <a:avLst/>
        </a:prstGeom>
        <a:gradFill rotWithShape="0">
          <a:gsLst>
            <a:gs pos="0">
              <a:schemeClr val="accent4">
                <a:alpha val="90000"/>
                <a:hueOff val="0"/>
                <a:satOff val="0"/>
                <a:lumOff val="0"/>
                <a:alphaOff val="0"/>
                <a:satMod val="103000"/>
                <a:lumMod val="102000"/>
                <a:tint val="94000"/>
              </a:schemeClr>
            </a:gs>
            <a:gs pos="50000">
              <a:schemeClr val="accent4">
                <a:alpha val="90000"/>
                <a:hueOff val="0"/>
                <a:satOff val="0"/>
                <a:lumOff val="0"/>
                <a:alphaOff val="0"/>
                <a:satMod val="110000"/>
                <a:lumMod val="100000"/>
                <a:shade val="100000"/>
              </a:schemeClr>
            </a:gs>
            <a:gs pos="100000">
              <a:schemeClr val="accent4">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2273B19-5FF9-44A7-B65C-09E9AB7C2FB2}">
      <dsp:nvSpPr>
        <dsp:cNvPr id="0" name=""/>
        <dsp:cNvSpPr/>
      </dsp:nvSpPr>
      <dsp:spPr>
        <a:xfrm>
          <a:off x="5808129" y="2980"/>
          <a:ext cx="897896" cy="897896"/>
        </a:xfrm>
        <a:prstGeom prst="ellipse">
          <a:avLst/>
        </a:prstGeom>
        <a:gradFill rotWithShape="0">
          <a:gsLst>
            <a:gs pos="0">
              <a:schemeClr val="accent4">
                <a:alpha val="90000"/>
                <a:hueOff val="0"/>
                <a:satOff val="0"/>
                <a:lumOff val="0"/>
                <a:alphaOff val="-6667"/>
                <a:satMod val="103000"/>
                <a:lumMod val="102000"/>
                <a:tint val="94000"/>
              </a:schemeClr>
            </a:gs>
            <a:gs pos="50000">
              <a:schemeClr val="accent4">
                <a:alpha val="90000"/>
                <a:hueOff val="0"/>
                <a:satOff val="0"/>
                <a:lumOff val="0"/>
                <a:alphaOff val="-6667"/>
                <a:satMod val="110000"/>
                <a:lumMod val="100000"/>
                <a:shade val="100000"/>
              </a:schemeClr>
            </a:gs>
            <a:gs pos="100000">
              <a:schemeClr val="accent4">
                <a:alpha val="90000"/>
                <a:hueOff val="0"/>
                <a:satOff val="0"/>
                <a:lumOff val="0"/>
                <a:alphaOff val="-6667"/>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ES" sz="1000" kern="1200" dirty="0">
              <a:latin typeface="Calibri Light" panose="020F0302020204030204"/>
            </a:rPr>
            <a:t>Texto</a:t>
          </a:r>
          <a:endParaRPr lang="es-ES" sz="1000" kern="1200" dirty="0"/>
        </a:p>
      </dsp:txBody>
      <dsp:txXfrm>
        <a:off x="5939623" y="134474"/>
        <a:ext cx="634908" cy="634908"/>
      </dsp:txXfrm>
    </dsp:sp>
    <dsp:sp modelId="{52E21BFA-9E3D-47EE-9DA0-C5C8C6EF0D11}">
      <dsp:nvSpPr>
        <dsp:cNvPr id="0" name=""/>
        <dsp:cNvSpPr/>
      </dsp:nvSpPr>
      <dsp:spPr>
        <a:xfrm>
          <a:off x="6795816" y="2980"/>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panose="020F0302020204030204"/>
            </a:rPr>
            <a:t>Cadenas </a:t>
          </a:r>
          <a:r>
            <a:rPr lang="es-ES" sz="1500" kern="1200" dirty="0">
              <a:latin typeface="Calibri Light"/>
              <a:ea typeface="Calibri Light"/>
              <a:cs typeface="Calibri Light"/>
            </a:rPr>
            <a:t>de texto en mensajes para transmitir</a:t>
          </a:r>
          <a:endParaRPr lang="es-ES" sz="1500" kern="1200" dirty="0"/>
        </a:p>
      </dsp:txBody>
      <dsp:txXfrm>
        <a:off x="6795816" y="2980"/>
        <a:ext cx="1346845" cy="897896"/>
      </dsp:txXfrm>
    </dsp:sp>
    <dsp:sp modelId="{E53E6A80-295E-45DF-8B97-F6FC6243F2AB}">
      <dsp:nvSpPr>
        <dsp:cNvPr id="0" name=""/>
        <dsp:cNvSpPr/>
      </dsp:nvSpPr>
      <dsp:spPr>
        <a:xfrm>
          <a:off x="6532060" y="999385"/>
          <a:ext cx="897896" cy="897896"/>
        </a:xfrm>
        <a:prstGeom prst="ellipse">
          <a:avLst/>
        </a:prstGeom>
        <a:gradFill rotWithShape="0">
          <a:gsLst>
            <a:gs pos="0">
              <a:schemeClr val="accent4">
                <a:alpha val="90000"/>
                <a:hueOff val="0"/>
                <a:satOff val="0"/>
                <a:lumOff val="0"/>
                <a:alphaOff val="-13333"/>
                <a:satMod val="103000"/>
                <a:lumMod val="102000"/>
                <a:tint val="94000"/>
              </a:schemeClr>
            </a:gs>
            <a:gs pos="50000">
              <a:schemeClr val="accent4">
                <a:alpha val="90000"/>
                <a:hueOff val="0"/>
                <a:satOff val="0"/>
                <a:lumOff val="0"/>
                <a:alphaOff val="-13333"/>
                <a:satMod val="110000"/>
                <a:lumMod val="100000"/>
                <a:shade val="100000"/>
              </a:schemeClr>
            </a:gs>
            <a:gs pos="100000">
              <a:schemeClr val="accent4">
                <a:alpha val="90000"/>
                <a:hueOff val="0"/>
                <a:satOff val="0"/>
                <a:lumOff val="0"/>
                <a:alphaOff val="-13333"/>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dirty="0">
              <a:latin typeface="Calibri Light" panose="020F0302020204030204"/>
            </a:rPr>
            <a:t> </a:t>
          </a:r>
          <a:r>
            <a:rPr lang="es-ES" sz="1000" kern="1200" dirty="0">
              <a:latin typeface="Calibri Light"/>
              <a:ea typeface="Calibri Light"/>
              <a:cs typeface="Calibri Light"/>
            </a:rPr>
            <a:t>JSON</a:t>
          </a:r>
          <a:endParaRPr lang="es-ES" sz="1000" kern="1200" dirty="0"/>
        </a:p>
      </dsp:txBody>
      <dsp:txXfrm>
        <a:off x="6663554" y="1130879"/>
        <a:ext cx="634908" cy="634908"/>
      </dsp:txXfrm>
    </dsp:sp>
    <dsp:sp modelId="{DB1857D0-ED62-4F6B-A390-46C55CDD8983}">
      <dsp:nvSpPr>
        <dsp:cNvPr id="0" name=""/>
        <dsp:cNvSpPr/>
      </dsp:nvSpPr>
      <dsp:spPr>
        <a:xfrm>
          <a:off x="7519747" y="999385"/>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a:ea typeface="Calibri Light"/>
              <a:cs typeface="Calibri Light"/>
            </a:rPr>
            <a:t>Usar formato de JSON</a:t>
          </a:r>
        </a:p>
      </dsp:txBody>
      <dsp:txXfrm>
        <a:off x="7519747" y="999385"/>
        <a:ext cx="1346845" cy="897896"/>
      </dsp:txXfrm>
    </dsp:sp>
    <dsp:sp modelId="{56DF8009-AE78-4BC4-B0E9-8CC529962927}">
      <dsp:nvSpPr>
        <dsp:cNvPr id="0" name=""/>
        <dsp:cNvSpPr/>
      </dsp:nvSpPr>
      <dsp:spPr>
        <a:xfrm>
          <a:off x="6912653" y="2170729"/>
          <a:ext cx="897896" cy="897896"/>
        </a:xfrm>
        <a:prstGeom prst="ellipse">
          <a:avLst/>
        </a:prstGeom>
        <a:gradFill rotWithShape="0">
          <a:gsLst>
            <a:gs pos="0">
              <a:schemeClr val="accent4">
                <a:alpha val="90000"/>
                <a:hueOff val="0"/>
                <a:satOff val="0"/>
                <a:lumOff val="0"/>
                <a:alphaOff val="-20000"/>
                <a:satMod val="103000"/>
                <a:lumMod val="102000"/>
                <a:tint val="94000"/>
              </a:schemeClr>
            </a:gs>
            <a:gs pos="50000">
              <a:schemeClr val="accent4">
                <a:alpha val="90000"/>
                <a:hueOff val="0"/>
                <a:satOff val="0"/>
                <a:lumOff val="0"/>
                <a:alphaOff val="-20000"/>
                <a:satMod val="110000"/>
                <a:lumMod val="100000"/>
                <a:shade val="100000"/>
              </a:schemeClr>
            </a:gs>
            <a:gs pos="100000">
              <a:schemeClr val="accent4">
                <a:alpha val="90000"/>
                <a:hueOff val="0"/>
                <a:satOff val="0"/>
                <a:lumOff val="0"/>
                <a:alphaOff val="-2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dirty="0">
              <a:latin typeface="Calibri Light"/>
              <a:ea typeface="Calibri Light"/>
              <a:cs typeface="Calibri Light"/>
            </a:rPr>
            <a:t>XML</a:t>
          </a:r>
        </a:p>
      </dsp:txBody>
      <dsp:txXfrm>
        <a:off x="7044147" y="2302223"/>
        <a:ext cx="634908" cy="634908"/>
      </dsp:txXfrm>
    </dsp:sp>
    <dsp:sp modelId="{95F09BD6-1401-40C7-B13A-6349B749C092}">
      <dsp:nvSpPr>
        <dsp:cNvPr id="0" name=""/>
        <dsp:cNvSpPr/>
      </dsp:nvSpPr>
      <dsp:spPr>
        <a:xfrm>
          <a:off x="7900339" y="2170729"/>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a:ea typeface="Calibri Light"/>
              <a:cs typeface="Calibri Light"/>
            </a:rPr>
            <a:t>Se envía este tipo de mensajes</a:t>
          </a:r>
        </a:p>
      </dsp:txBody>
      <dsp:txXfrm>
        <a:off x="7900339" y="2170729"/>
        <a:ext cx="1346845" cy="897896"/>
      </dsp:txXfrm>
    </dsp:sp>
    <dsp:sp modelId="{B9265613-CA5E-42B9-95D2-37364C98FBE2}">
      <dsp:nvSpPr>
        <dsp:cNvPr id="0" name=""/>
        <dsp:cNvSpPr/>
      </dsp:nvSpPr>
      <dsp:spPr>
        <a:xfrm>
          <a:off x="6912653" y="3402353"/>
          <a:ext cx="897896" cy="897896"/>
        </a:xfrm>
        <a:prstGeom prst="ellipse">
          <a:avLst/>
        </a:prstGeom>
        <a:gradFill rotWithShape="0">
          <a:gsLst>
            <a:gs pos="0">
              <a:schemeClr val="accent4">
                <a:alpha val="90000"/>
                <a:hueOff val="0"/>
                <a:satOff val="0"/>
                <a:lumOff val="0"/>
                <a:alphaOff val="-26667"/>
                <a:satMod val="103000"/>
                <a:lumMod val="102000"/>
                <a:tint val="94000"/>
              </a:schemeClr>
            </a:gs>
            <a:gs pos="50000">
              <a:schemeClr val="accent4">
                <a:alpha val="90000"/>
                <a:hueOff val="0"/>
                <a:satOff val="0"/>
                <a:lumOff val="0"/>
                <a:alphaOff val="-26667"/>
                <a:satMod val="110000"/>
                <a:lumMod val="100000"/>
                <a:shade val="100000"/>
              </a:schemeClr>
            </a:gs>
            <a:gs pos="100000">
              <a:schemeClr val="accent4">
                <a:alpha val="90000"/>
                <a:hueOff val="0"/>
                <a:satOff val="0"/>
                <a:lumOff val="0"/>
                <a:alphaOff val="-26667"/>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dirty="0">
              <a:latin typeface="Calibri Light"/>
              <a:ea typeface="Calibri Light"/>
              <a:cs typeface="Calibri Light"/>
            </a:rPr>
            <a:t>Datos Binarios</a:t>
          </a:r>
        </a:p>
      </dsp:txBody>
      <dsp:txXfrm>
        <a:off x="7044147" y="3533847"/>
        <a:ext cx="634908" cy="634908"/>
      </dsp:txXfrm>
    </dsp:sp>
    <dsp:sp modelId="{E01C36C4-F673-4D50-BF52-B8312D6AAE0C}">
      <dsp:nvSpPr>
        <dsp:cNvPr id="0" name=""/>
        <dsp:cNvSpPr/>
      </dsp:nvSpPr>
      <dsp:spPr>
        <a:xfrm>
          <a:off x="7900339" y="3402353"/>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Light" panose="020F0302020204030204"/>
            </a:rPr>
            <a:t> Puedes enviar imágenes, videos de forma binaria</a:t>
          </a:r>
        </a:p>
      </dsp:txBody>
      <dsp:txXfrm>
        <a:off x="7900339" y="3402353"/>
        <a:ext cx="1346845" cy="897896"/>
      </dsp:txXfrm>
    </dsp:sp>
    <dsp:sp modelId="{B2BE14C6-FA10-488A-A6D7-92EB631BA773}">
      <dsp:nvSpPr>
        <dsp:cNvPr id="0" name=""/>
        <dsp:cNvSpPr/>
      </dsp:nvSpPr>
      <dsp:spPr>
        <a:xfrm>
          <a:off x="6532060" y="4573697"/>
          <a:ext cx="897896" cy="897896"/>
        </a:xfrm>
        <a:prstGeom prst="ellipse">
          <a:avLst/>
        </a:prstGeom>
        <a:gradFill rotWithShape="0">
          <a:gsLst>
            <a:gs pos="0">
              <a:schemeClr val="accent4">
                <a:alpha val="90000"/>
                <a:hueOff val="0"/>
                <a:satOff val="0"/>
                <a:lumOff val="0"/>
                <a:alphaOff val="-33333"/>
                <a:satMod val="103000"/>
                <a:lumMod val="102000"/>
                <a:tint val="94000"/>
              </a:schemeClr>
            </a:gs>
            <a:gs pos="50000">
              <a:schemeClr val="accent4">
                <a:alpha val="90000"/>
                <a:hueOff val="0"/>
                <a:satOff val="0"/>
                <a:lumOff val="0"/>
                <a:alphaOff val="-33333"/>
                <a:satMod val="110000"/>
                <a:lumMod val="100000"/>
                <a:shade val="100000"/>
              </a:schemeClr>
            </a:gs>
            <a:gs pos="100000">
              <a:schemeClr val="accent4">
                <a:alpha val="90000"/>
                <a:hueOff val="0"/>
                <a:satOff val="0"/>
                <a:lumOff val="0"/>
                <a:alphaOff val="-33333"/>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dirty="0">
              <a:latin typeface="Calibri"/>
              <a:ea typeface="Calibri"/>
              <a:cs typeface="Calibri"/>
            </a:rPr>
            <a:t>Objetos Serializados</a:t>
          </a:r>
        </a:p>
      </dsp:txBody>
      <dsp:txXfrm>
        <a:off x="6663554" y="4705191"/>
        <a:ext cx="634908" cy="634908"/>
      </dsp:txXfrm>
    </dsp:sp>
    <dsp:sp modelId="{0D60F342-B1EC-43D7-976F-144C3E231CBA}">
      <dsp:nvSpPr>
        <dsp:cNvPr id="0" name=""/>
        <dsp:cNvSpPr/>
      </dsp:nvSpPr>
      <dsp:spPr>
        <a:xfrm>
          <a:off x="7519747" y="4573697"/>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a:ea typeface="Calibri"/>
              <a:cs typeface="Calibri"/>
            </a:rPr>
            <a:t> Serialización de mensajes en lenguajes de desarrollo</a:t>
          </a:r>
          <a:endParaRPr lang="en-US" sz="1500" kern="1200" dirty="0">
            <a:latin typeface="Calibri"/>
            <a:ea typeface="Calibri"/>
            <a:cs typeface="Calibri"/>
          </a:endParaRPr>
        </a:p>
      </dsp:txBody>
      <dsp:txXfrm>
        <a:off x="7519747" y="4573697"/>
        <a:ext cx="1346845" cy="897896"/>
      </dsp:txXfrm>
    </dsp:sp>
    <dsp:sp modelId="{E19CDFBE-D8E2-48D9-B719-DAB37E1B8A4C}">
      <dsp:nvSpPr>
        <dsp:cNvPr id="0" name=""/>
        <dsp:cNvSpPr/>
      </dsp:nvSpPr>
      <dsp:spPr>
        <a:xfrm>
          <a:off x="5808129" y="5570102"/>
          <a:ext cx="897896" cy="897896"/>
        </a:xfrm>
        <a:prstGeom prst="ellipse">
          <a:avLst/>
        </a:prstGeom>
        <a:gradFill rotWithShape="0">
          <a:gsLst>
            <a:gs pos="0">
              <a:schemeClr val="accent4">
                <a:alpha val="90000"/>
                <a:hueOff val="0"/>
                <a:satOff val="0"/>
                <a:lumOff val="0"/>
                <a:alphaOff val="-40000"/>
                <a:satMod val="103000"/>
                <a:lumMod val="102000"/>
                <a:tint val="94000"/>
              </a:schemeClr>
            </a:gs>
            <a:gs pos="50000">
              <a:schemeClr val="accent4">
                <a:alpha val="90000"/>
                <a:hueOff val="0"/>
                <a:satOff val="0"/>
                <a:lumOff val="0"/>
                <a:alphaOff val="-40000"/>
                <a:satMod val="110000"/>
                <a:lumMod val="100000"/>
                <a:shade val="100000"/>
              </a:schemeClr>
            </a:gs>
            <a:gs pos="100000">
              <a:schemeClr val="accent4">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0">
            <a:lnSpc>
              <a:spcPct val="90000"/>
            </a:lnSpc>
            <a:spcBef>
              <a:spcPct val="0"/>
            </a:spcBef>
            <a:spcAft>
              <a:spcPct val="35000"/>
            </a:spcAft>
            <a:buNone/>
          </a:pPr>
          <a:r>
            <a:rPr lang="es-ES" sz="1000" kern="1200" dirty="0">
              <a:latin typeface="Calibri"/>
              <a:ea typeface="Calibri"/>
              <a:cs typeface="Calibri"/>
            </a:rPr>
            <a:t>Formatos propios</a:t>
          </a:r>
        </a:p>
      </dsp:txBody>
      <dsp:txXfrm>
        <a:off x="5939623" y="5701596"/>
        <a:ext cx="634908" cy="634908"/>
      </dsp:txXfrm>
    </dsp:sp>
    <dsp:sp modelId="{9E5C1490-E65D-4EE4-A74A-724F024FF3DA}">
      <dsp:nvSpPr>
        <dsp:cNvPr id="0" name=""/>
        <dsp:cNvSpPr/>
      </dsp:nvSpPr>
      <dsp:spPr>
        <a:xfrm>
          <a:off x="6795816" y="5570102"/>
          <a:ext cx="1346845" cy="89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66750" rtl="0">
            <a:lnSpc>
              <a:spcPct val="90000"/>
            </a:lnSpc>
            <a:spcBef>
              <a:spcPct val="0"/>
            </a:spcBef>
            <a:spcAft>
              <a:spcPct val="15000"/>
            </a:spcAft>
            <a:buChar char="•"/>
          </a:pPr>
          <a:r>
            <a:rPr lang="es-ES" sz="1500" kern="1200" dirty="0">
              <a:latin typeface="Calibri"/>
              <a:ea typeface="Calibri"/>
              <a:cs typeface="Calibri"/>
            </a:rPr>
            <a:t>Personalizar los mensajes de desarrollo</a:t>
          </a:r>
        </a:p>
      </dsp:txBody>
      <dsp:txXfrm>
        <a:off x="6795816" y="5570102"/>
        <a:ext cx="1346845" cy="897896"/>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14/06/2024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14/06/2024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14/06/2024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14/06/2024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14/06/2024</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14/06/2024</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14/06/2024</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14/06/2024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14/06/2024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14/06/2024</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0.jpe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3.png"/><Relationship Id="rId4" Type="http://schemas.openxmlformats.org/officeDocument/2006/relationships/image" Target="../media/image6.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6427715" y="5232589"/>
            <a:ext cx="5195654" cy="1200329"/>
          </a:xfrm>
          <a:prstGeom prst="rect">
            <a:avLst/>
          </a:prstGeom>
          <a:noFill/>
        </p:spPr>
        <p:txBody>
          <a:bodyPr wrap="none" lIns="91440" tIns="45720" rIns="91440" bIns="45720" rtlCol="0" anchor="t">
            <a:spAutoFit/>
          </a:bodyPr>
          <a:lstStyle/>
          <a:p>
            <a:pPr algn="r"/>
            <a:r>
              <a:rPr lang="es-CO" sz="3600" dirty="0" err="1">
                <a:solidFill>
                  <a:schemeClr val="bg1"/>
                </a:solidFill>
                <a:latin typeface="Segoe UI Black"/>
                <a:ea typeface="Segoe UI Black"/>
              </a:rPr>
              <a:t>Admin</a:t>
            </a:r>
            <a:r>
              <a:rPr lang="es-CO" sz="3600" dirty="0">
                <a:solidFill>
                  <a:schemeClr val="bg1"/>
                </a:solidFill>
                <a:latin typeface="Segoe UI Black"/>
                <a:ea typeface="Segoe UI Black"/>
              </a:rPr>
              <a:t> </a:t>
            </a:r>
            <a:r>
              <a:rPr lang="es-CO" sz="3600" dirty="0" err="1">
                <a:solidFill>
                  <a:schemeClr val="bg1"/>
                </a:solidFill>
                <a:latin typeface="Segoe UI Black"/>
                <a:ea typeface="Segoe UI Black"/>
              </a:rPr>
              <a:t>RabbitMQ</a:t>
            </a:r>
            <a:endParaRPr lang="es-ES" dirty="0" err="1"/>
          </a:p>
          <a:p>
            <a:pPr algn="r"/>
            <a:r>
              <a:rPr lang="es-CO" sz="3600" dirty="0">
                <a:solidFill>
                  <a:schemeClr val="bg1"/>
                </a:solidFill>
                <a:latin typeface="Segoe UI Black"/>
                <a:ea typeface="Segoe UI Black"/>
              </a:rPr>
              <a:t>[</a:t>
            </a:r>
            <a:r>
              <a:rPr lang="es-CO" sz="3600" dirty="0" err="1">
                <a:solidFill>
                  <a:schemeClr val="bg1"/>
                </a:solidFill>
                <a:latin typeface="Segoe UI Black"/>
                <a:ea typeface="Segoe UI Black"/>
              </a:rPr>
              <a:t>Queues</a:t>
            </a:r>
            <a:r>
              <a:rPr lang="es-CO" sz="3600" dirty="0">
                <a:solidFill>
                  <a:schemeClr val="bg1"/>
                </a:solidFill>
                <a:latin typeface="Segoe UI Black"/>
                <a:ea typeface="Segoe UI Black"/>
              </a:rPr>
              <a:t> </a:t>
            </a:r>
            <a:r>
              <a:rPr lang="es-CO" sz="3600" dirty="0" err="1">
                <a:solidFill>
                  <a:schemeClr val="bg1"/>
                </a:solidFill>
                <a:latin typeface="Segoe UI Black"/>
                <a:ea typeface="Segoe UI Black"/>
              </a:rPr>
              <a:t>Architecture</a:t>
            </a:r>
            <a:r>
              <a:rPr lang="es-CO" sz="3600" dirty="0">
                <a:solidFill>
                  <a:schemeClr val="bg1"/>
                </a:solidFill>
                <a:latin typeface="Segoe UI Black"/>
                <a:ea typeface="Segoe UI Black"/>
              </a:rPr>
              <a:t>]</a:t>
            </a:r>
            <a:endParaRPr lang="es-CO" sz="3600" dirty="0" err="1">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210400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4810932" cy="584775"/>
          </a:xfrm>
          <a:prstGeom prst="rect">
            <a:avLst/>
          </a:prstGeom>
          <a:noFill/>
        </p:spPr>
        <p:txBody>
          <a:bodyPr wrap="none" lIns="91440" tIns="45720" rIns="91440" bIns="45720" rtlCol="0" anchor="t">
            <a:spAutoFit/>
          </a:bodyPr>
          <a:lstStyle/>
          <a:p>
            <a:r>
              <a:rPr lang="es-ES" sz="3200" b="1">
                <a:latin typeface="Segoe UI Black"/>
                <a:ea typeface="Segoe UI Black"/>
              </a:rPr>
              <a:t>Serialización mensajes </a:t>
            </a:r>
            <a:endParaRPr lang="es-ES"/>
          </a:p>
        </p:txBody>
      </p:sp>
      <p:sp>
        <p:nvSpPr>
          <p:cNvPr id="5" name="CuadroTexto 4">
            <a:extLst>
              <a:ext uri="{FF2B5EF4-FFF2-40B4-BE49-F238E27FC236}">
                <a16:creationId xmlns:a16="http://schemas.microsoft.com/office/drawing/2014/main" id="{77F17144-4608-48EE-AC4A-58363F8BBCE9}"/>
              </a:ext>
            </a:extLst>
          </p:cNvPr>
          <p:cNvSpPr txBox="1"/>
          <p:nvPr/>
        </p:nvSpPr>
        <p:spPr>
          <a:xfrm>
            <a:off x="716359" y="1047815"/>
            <a:ext cx="11167122" cy="5632311"/>
          </a:xfrm>
          <a:prstGeom prst="rect">
            <a:avLst/>
          </a:prstGeom>
          <a:noFill/>
        </p:spPr>
        <p:txBody>
          <a:bodyPr wrap="square" lIns="91440" tIns="45720" rIns="91440" bIns="45720" rtlCol="0" anchor="t">
            <a:spAutoFit/>
          </a:bodyPr>
          <a:lstStyle/>
          <a:p>
            <a:pPr algn="just"/>
            <a:r>
              <a:rPr lang="es-CO" b="1">
                <a:latin typeface="Segoe UI Light"/>
                <a:cs typeface="Segoe UI Light"/>
              </a:rPr>
              <a:t>Serialización de mensajes</a:t>
            </a:r>
            <a:endParaRPr lang="es-ES" b="1">
              <a:latin typeface="Segoe UI Light"/>
              <a:cs typeface="Segoe UI Light"/>
            </a:endParaRPr>
          </a:p>
          <a:p>
            <a:pPr algn="just"/>
            <a:r>
              <a:rPr lang="es-CO">
                <a:latin typeface="Segoe UI Light"/>
                <a:cs typeface="Segoe UI Light"/>
              </a:rPr>
              <a:t>Antes de que los productores envíen mensajes a Kafka, necesitan serializar los datos que desean enviar</a:t>
            </a:r>
            <a:endParaRPr lang="es-ES">
              <a:latin typeface="Segoe UI Light"/>
              <a:cs typeface="Segoe UI Light"/>
            </a:endParaRPr>
          </a:p>
          <a:p>
            <a:pPr indent="-285750" algn="just">
              <a:buFont typeface="Arial"/>
              <a:buChar char="•"/>
            </a:pPr>
            <a:endParaRPr lang="es-CO" b="1">
              <a:latin typeface="Segoe UI Light"/>
              <a:cs typeface="Segoe UI Light"/>
            </a:endParaRPr>
          </a:p>
          <a:p>
            <a:pPr algn="just"/>
            <a:r>
              <a:rPr lang="es-CO" b="1">
                <a:latin typeface="Segoe UI Light"/>
                <a:cs typeface="Segoe UI Light"/>
              </a:rPr>
              <a:t>Formatos de serialización</a:t>
            </a:r>
            <a:r>
              <a:rPr lang="es-CO">
                <a:latin typeface="Segoe UI Light"/>
                <a:cs typeface="Segoe UI Light"/>
              </a:rPr>
              <a:t>:</a:t>
            </a:r>
          </a:p>
          <a:p>
            <a:pPr algn="just"/>
            <a:r>
              <a:rPr lang="es-CO">
                <a:latin typeface="Segoe UI Light"/>
                <a:cs typeface="Segoe UI Light"/>
              </a:rPr>
              <a:t>Kafka es compatible con varios formatos de serialización, incluidos </a:t>
            </a:r>
            <a:r>
              <a:rPr lang="es-CO" b="1" err="1">
                <a:latin typeface="Segoe UI Light"/>
                <a:cs typeface="Segoe UI Light"/>
              </a:rPr>
              <a:t>Avro</a:t>
            </a:r>
            <a:r>
              <a:rPr lang="es-CO">
                <a:latin typeface="Segoe UI Light"/>
                <a:cs typeface="Segoe UI Light"/>
              </a:rPr>
              <a:t>, </a:t>
            </a:r>
            <a:r>
              <a:rPr lang="es-CO" b="1">
                <a:latin typeface="Segoe UI Light"/>
                <a:cs typeface="Segoe UI Light"/>
              </a:rPr>
              <a:t>JSON</a:t>
            </a:r>
            <a:r>
              <a:rPr lang="es-CO">
                <a:latin typeface="Segoe UI Light"/>
                <a:cs typeface="Segoe UI Light"/>
              </a:rPr>
              <a:t>, </a:t>
            </a:r>
            <a:r>
              <a:rPr lang="es-CO" b="1" err="1">
                <a:latin typeface="Segoe UI Light"/>
                <a:cs typeface="Segoe UI Light"/>
              </a:rPr>
              <a:t>Protobuf</a:t>
            </a:r>
            <a:r>
              <a:rPr lang="es-CO">
                <a:latin typeface="Segoe UI Light"/>
                <a:cs typeface="Segoe UI Light"/>
              </a:rPr>
              <a:t>, y más.</a:t>
            </a:r>
          </a:p>
          <a:p>
            <a:pPr algn="just"/>
            <a:endParaRPr lang="es-CO">
              <a:latin typeface="Segoe UI Light"/>
              <a:cs typeface="Segoe UI Light"/>
            </a:endParaRPr>
          </a:p>
          <a:p>
            <a:pPr algn="just"/>
            <a:r>
              <a:rPr lang="es-CO" b="1">
                <a:latin typeface="Segoe UI Light"/>
                <a:cs typeface="Segoe UI Light"/>
              </a:rPr>
              <a:t>Deserialización de mensajes</a:t>
            </a:r>
          </a:p>
          <a:p>
            <a:pPr algn="just"/>
            <a:r>
              <a:rPr lang="es-CO">
                <a:latin typeface="Segoe UI Light"/>
                <a:cs typeface="Segoe UI Light"/>
              </a:rPr>
              <a:t>Cuando los consumidores leen mensajes de Kafka, necesitan </a:t>
            </a:r>
            <a:r>
              <a:rPr lang="es-CO" err="1">
                <a:latin typeface="Segoe UI Light"/>
                <a:cs typeface="Segoe UI Light"/>
              </a:rPr>
              <a:t>deserializar</a:t>
            </a:r>
            <a:r>
              <a:rPr lang="es-CO">
                <a:latin typeface="Segoe UI Light"/>
                <a:cs typeface="Segoe UI Light"/>
              </a:rPr>
              <a:t> los bytes recibidos de nuevo en su forma original de datos.</a:t>
            </a:r>
          </a:p>
          <a:p>
            <a:pPr algn="just"/>
            <a:endParaRPr lang="es-CO">
              <a:latin typeface="Segoe UI Light"/>
              <a:cs typeface="Segoe UI Light"/>
            </a:endParaRPr>
          </a:p>
          <a:p>
            <a:pPr algn="just"/>
            <a:r>
              <a:rPr lang="es-CO" b="1">
                <a:latin typeface="Segoe UI Light"/>
                <a:cs typeface="Segoe UI Light"/>
              </a:rPr>
              <a:t>Configuración de serialización/deserialización</a:t>
            </a:r>
          </a:p>
          <a:p>
            <a:pPr algn="just"/>
            <a:r>
              <a:rPr lang="es-CO">
                <a:latin typeface="Segoe UI Light"/>
                <a:cs typeface="Segoe UI Light"/>
              </a:rPr>
              <a:t>Los productores y consumidores en Kafka deben configurarse con el mismo formato de serialización/deserialización para garantizar que puedan comunicarse entre sí de manera efectiva.</a:t>
            </a:r>
          </a:p>
          <a:p>
            <a:endParaRPr lang="es-CO">
              <a:latin typeface="Segoe UI Light" panose="020B0502040204020203" pitchFamily="34" charset="0"/>
              <a:ea typeface="Calibri"/>
              <a:cs typeface="Segoe UI Light" panose="020B0502040204020203" pitchFamily="34" charset="0"/>
            </a:endParaRPr>
          </a:p>
          <a:p>
            <a:endParaRPr lang="es-CO">
              <a:latin typeface="Segoe UI Light" panose="020B0502040204020203" pitchFamily="34" charset="0"/>
              <a:ea typeface="Calibri"/>
              <a:cs typeface="Segoe UI Light" panose="020B0502040204020203" pitchFamily="34" charset="0"/>
            </a:endParaRPr>
          </a:p>
          <a:p>
            <a:endParaRPr lang="es-CO">
              <a:latin typeface="Segoe UI Light" panose="020B0502040204020203" pitchFamily="34" charset="0"/>
              <a:cs typeface="Segoe UI Light" panose="020B0502040204020203" pitchFamily="34" charset="0"/>
            </a:endParaRPr>
          </a:p>
          <a:p>
            <a:endParaRPr lang="es-CO">
              <a:latin typeface="Segoe UI Light" panose="020B0502040204020203" pitchFamily="34" charset="0"/>
              <a:cs typeface="Segoe UI Light" panose="020B0502040204020203" pitchFamily="34" charset="0"/>
            </a:endParaRPr>
          </a:p>
          <a:p>
            <a:r>
              <a:rPr lang="es-CO">
                <a:latin typeface="Segoe UI Light"/>
                <a:cs typeface="Segoe UI Light"/>
              </a:rPr>
              <a:t>  </a:t>
            </a:r>
            <a:endParaRPr lang="es-CO">
              <a:latin typeface="Segoe UI Light" panose="020B0502040204020203" pitchFamily="34" charset="0"/>
              <a:cs typeface="Segoe UI Light" panose="020B0502040204020203" pitchFamily="34" charset="0"/>
            </a:endParaRPr>
          </a:p>
          <a:p>
            <a:endParaRPr lang="es-CO">
              <a:latin typeface="Segoe UI Light" panose="020B0502040204020203" pitchFamily="34" charset="0"/>
              <a:cs typeface="Segoe UI Light" panose="020B0502040204020203" pitchFamily="34" charset="0"/>
            </a:endParaRPr>
          </a:p>
          <a:p>
            <a:endParaRPr lang="es-CO">
              <a:latin typeface="Segoe UI Light" panose="020B0502040204020203" pitchFamily="34" charset="0"/>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331762" y="1243191"/>
            <a:ext cx="384630" cy="324153"/>
          </a:xfrm>
          <a:prstGeom prst="rect">
            <a:avLst/>
          </a:prstGeom>
        </p:spPr>
      </p:pic>
      <p:pic>
        <p:nvPicPr>
          <p:cNvPr id="10" name="Imagen 9" descr="Check icons for free download | Freepik">
            <a:extLst>
              <a:ext uri="{FF2B5EF4-FFF2-40B4-BE49-F238E27FC236}">
                <a16:creationId xmlns:a16="http://schemas.microsoft.com/office/drawing/2014/main" id="{61C50C84-EE7B-9B6F-FDB4-7A899BD321D3}"/>
              </a:ext>
            </a:extLst>
          </p:cNvPr>
          <p:cNvPicPr>
            <a:picLocks noChangeAspect="1"/>
          </p:cNvPicPr>
          <p:nvPr/>
        </p:nvPicPr>
        <p:blipFill>
          <a:blip r:embed="rId3"/>
          <a:stretch>
            <a:fillRect/>
          </a:stretch>
        </p:blipFill>
        <p:spPr>
          <a:xfrm>
            <a:off x="331761" y="3863494"/>
            <a:ext cx="384630" cy="324153"/>
          </a:xfrm>
          <a:prstGeom prst="rect">
            <a:avLst/>
          </a:prstGeom>
        </p:spPr>
      </p:pic>
      <p:pic>
        <p:nvPicPr>
          <p:cNvPr id="3" name="Imagen 2" descr="Check icons for free download | Freepik">
            <a:extLst>
              <a:ext uri="{FF2B5EF4-FFF2-40B4-BE49-F238E27FC236}">
                <a16:creationId xmlns:a16="http://schemas.microsoft.com/office/drawing/2014/main" id="{A68FEBE4-8B7E-C4FE-8A9D-A9CA200F5947}"/>
              </a:ext>
            </a:extLst>
          </p:cNvPr>
          <p:cNvPicPr>
            <a:picLocks noChangeAspect="1"/>
          </p:cNvPicPr>
          <p:nvPr/>
        </p:nvPicPr>
        <p:blipFill>
          <a:blip r:embed="rId3"/>
          <a:stretch>
            <a:fillRect/>
          </a:stretch>
        </p:blipFill>
        <p:spPr>
          <a:xfrm>
            <a:off x="331760" y="2781888"/>
            <a:ext cx="384630" cy="324153"/>
          </a:xfrm>
          <a:prstGeom prst="rect">
            <a:avLst/>
          </a:prstGeom>
        </p:spPr>
      </p:pic>
      <p:pic>
        <p:nvPicPr>
          <p:cNvPr id="14" name="Imagen 13" descr="Check icons for free download | Freepik">
            <a:extLst>
              <a:ext uri="{FF2B5EF4-FFF2-40B4-BE49-F238E27FC236}">
                <a16:creationId xmlns:a16="http://schemas.microsoft.com/office/drawing/2014/main" id="{4D2DB226-A84D-85FF-29DB-ACE0087E68C2}"/>
              </a:ext>
            </a:extLst>
          </p:cNvPr>
          <p:cNvPicPr>
            <a:picLocks noChangeAspect="1"/>
          </p:cNvPicPr>
          <p:nvPr/>
        </p:nvPicPr>
        <p:blipFill>
          <a:blip r:embed="rId3"/>
          <a:stretch>
            <a:fillRect/>
          </a:stretch>
        </p:blipFill>
        <p:spPr>
          <a:xfrm>
            <a:off x="331759" y="2027083"/>
            <a:ext cx="384630" cy="324153"/>
          </a:xfrm>
          <a:prstGeom prst="rect">
            <a:avLst/>
          </a:prstGeom>
        </p:spPr>
      </p:pic>
    </p:spTree>
    <p:extLst>
      <p:ext uri="{BB962C8B-B14F-4D97-AF65-F5344CB8AC3E}">
        <p14:creationId xmlns:p14="http://schemas.microsoft.com/office/powerpoint/2010/main" val="26034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531573" y="2872911"/>
            <a:ext cx="2989921" cy="584775"/>
          </a:xfrm>
          <a:prstGeom prst="rect">
            <a:avLst/>
          </a:prstGeom>
          <a:noFill/>
        </p:spPr>
        <p:txBody>
          <a:bodyPr wrap="none" lIns="91440" tIns="45720" rIns="91440" bIns="45720" rtlCol="0" anchor="t">
            <a:spAutoFit/>
          </a:bodyPr>
          <a:lstStyle/>
          <a:p>
            <a:r>
              <a:rPr lang="es-ES" sz="3200" b="1" dirty="0">
                <a:latin typeface="Segoe UI Black"/>
                <a:ea typeface="Segoe UI Black"/>
              </a:rPr>
              <a:t>EXCHANGUES</a:t>
            </a:r>
          </a:p>
        </p:txBody>
      </p:sp>
    </p:spTree>
    <p:extLst>
      <p:ext uri="{BB962C8B-B14F-4D97-AF65-F5344CB8AC3E}">
        <p14:creationId xmlns:p14="http://schemas.microsoft.com/office/powerpoint/2010/main" val="138236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2371162" cy="584775"/>
          </a:xfrm>
          <a:prstGeom prst="rect">
            <a:avLst/>
          </a:prstGeom>
          <a:noFill/>
        </p:spPr>
        <p:txBody>
          <a:bodyPr wrap="none" lIns="91440" tIns="45720" rIns="91440" bIns="45720" rtlCol="0" anchor="t">
            <a:spAutoFit/>
          </a:bodyPr>
          <a:lstStyle/>
          <a:p>
            <a:r>
              <a:rPr lang="es-ES" sz="3200" b="1" dirty="0">
                <a:latin typeface="Segoe UI Black"/>
                <a:ea typeface="Segoe UI Black"/>
              </a:rPr>
              <a:t>Definición </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58486" y="980296"/>
            <a:ext cx="11167122" cy="5078313"/>
          </a:xfrm>
          <a:prstGeom prst="rect">
            <a:avLst/>
          </a:prstGeom>
          <a:noFill/>
        </p:spPr>
        <p:txBody>
          <a:bodyPr wrap="square" lIns="91440" tIns="45720" rIns="91440" bIns="45720" rtlCol="0" anchor="t">
            <a:spAutoFit/>
          </a:bodyPr>
          <a:lstStyle/>
          <a:p>
            <a:pPr algn="just"/>
            <a:endParaRPr lang="es-CO" b="1" dirty="0">
              <a:latin typeface="Segoe UI Light"/>
              <a:cs typeface="Segoe UI Light"/>
            </a:endParaRPr>
          </a:p>
          <a:p>
            <a:pPr algn="just"/>
            <a:r>
              <a:rPr lang="es-CO" dirty="0">
                <a:latin typeface="Segoe UI Light"/>
                <a:cs typeface="Segoe UI Light"/>
              </a:rPr>
              <a:t>Es el encargado de recibir mensajes de los productores (</a:t>
            </a:r>
            <a:r>
              <a:rPr lang="es-CO" b="1" dirty="0" err="1">
                <a:latin typeface="Segoe UI Light"/>
                <a:cs typeface="Segoe UI Light"/>
              </a:rPr>
              <a:t>publishers</a:t>
            </a:r>
            <a:r>
              <a:rPr lang="es-CO" dirty="0">
                <a:latin typeface="Segoe UI Light"/>
                <a:cs typeface="Segoe UI Light"/>
              </a:rPr>
              <a:t>) y los distribuye a las colas (</a:t>
            </a:r>
            <a:r>
              <a:rPr lang="es-CO" b="1" dirty="0" err="1">
                <a:latin typeface="Segoe UI Light"/>
                <a:cs typeface="Segoe UI Light"/>
              </a:rPr>
              <a:t>queues</a:t>
            </a:r>
            <a:r>
              <a:rPr lang="es-CO" dirty="0">
                <a:latin typeface="Segoe UI Light"/>
                <a:cs typeface="Segoe UI Light"/>
              </a:rPr>
              <a:t>) según reglas específicas definidas por el tipo de </a:t>
            </a:r>
            <a:r>
              <a:rPr lang="es-CO" dirty="0" err="1">
                <a:latin typeface="Segoe UI Light"/>
                <a:cs typeface="Segoe UI Light"/>
              </a:rPr>
              <a:t>exchange</a:t>
            </a:r>
            <a:r>
              <a:rPr lang="es-CO" dirty="0">
                <a:latin typeface="Segoe UI Light"/>
                <a:cs typeface="Segoe UI Light"/>
              </a:rPr>
              <a:t> y su configuración. Son responsables de enrutar los mensajes a una o más colas en función de las reglas de enrutamiento establecidas.</a:t>
            </a:r>
            <a:endParaRPr lang="es-CO"/>
          </a:p>
          <a:p>
            <a:pPr algn="just"/>
            <a:endParaRPr lang="es-CO" dirty="0">
              <a:latin typeface="Segoe UI Light"/>
              <a:cs typeface="Segoe UI Light"/>
            </a:endParaRPr>
          </a:p>
          <a:p>
            <a:pPr algn="just"/>
            <a:r>
              <a:rPr lang="es-CO" dirty="0">
                <a:latin typeface="Segoe UI Light"/>
                <a:ea typeface="Calibri"/>
                <a:cs typeface="Segoe UI Light"/>
              </a:rPr>
              <a:t>Tipos:</a:t>
            </a:r>
            <a:endParaRPr lang="es-CO" dirty="0">
              <a:latin typeface="Segoe UI Light" panose="020B0502040204020203" pitchFamily="34" charset="0"/>
              <a:ea typeface="Calibri"/>
              <a:cs typeface="Segoe UI Light" panose="020B0502040204020203" pitchFamily="34" charset="0"/>
            </a:endParaRPr>
          </a:p>
          <a:p>
            <a:pPr algn="just"/>
            <a:endParaRPr lang="es-CO" dirty="0">
              <a:latin typeface="Segoe UI Light"/>
              <a:cs typeface="Segoe UI Light"/>
            </a:endParaRPr>
          </a:p>
          <a:p>
            <a:pPr marL="342900" indent="-342900" algn="just">
              <a:buAutoNum type="arabicPeriod"/>
            </a:pPr>
            <a:r>
              <a:rPr lang="es-CO" b="1" dirty="0">
                <a:latin typeface="Segoe UI Light"/>
                <a:cs typeface="Segoe UI Light"/>
              </a:rPr>
              <a:t>Direct Exchange:</a:t>
            </a:r>
            <a:r>
              <a:rPr lang="es-CO" dirty="0">
                <a:latin typeface="Segoe UI Light"/>
                <a:cs typeface="Segoe UI Light"/>
              </a:rPr>
              <a:t> Enruta mensajes a colas basadas en una clave de enrutamiento exacta especificada por el productor.</a:t>
            </a:r>
          </a:p>
          <a:p>
            <a:pPr algn="just">
              <a:buAutoNum type="arabicPeriod"/>
            </a:pPr>
            <a:endParaRPr lang="es-CO" dirty="0">
              <a:latin typeface="Segoe UI Light"/>
              <a:cs typeface="Segoe UI Light"/>
            </a:endParaRPr>
          </a:p>
          <a:p>
            <a:pPr algn="just">
              <a:buAutoNum type="arabicPeriod"/>
            </a:pPr>
            <a:r>
              <a:rPr lang="es-CO" dirty="0">
                <a:latin typeface="Segoe UI Light"/>
                <a:cs typeface="Segoe UI Light"/>
              </a:rPr>
              <a:t> </a:t>
            </a:r>
            <a:r>
              <a:rPr lang="es-CO" b="1" dirty="0" err="1">
                <a:latin typeface="Segoe UI Light"/>
                <a:cs typeface="Segoe UI Light"/>
              </a:rPr>
              <a:t>Fanout</a:t>
            </a:r>
            <a:r>
              <a:rPr lang="es-CO" b="1" dirty="0">
                <a:latin typeface="Segoe UI Light"/>
                <a:cs typeface="Segoe UI Light"/>
              </a:rPr>
              <a:t> Exchange:</a:t>
            </a:r>
            <a:r>
              <a:rPr lang="es-CO" dirty="0">
                <a:latin typeface="Segoe UI Light"/>
                <a:cs typeface="Segoe UI Light"/>
              </a:rPr>
              <a:t> Enruta mensajes a todas las colas vinculadas a él. Ignora completamente la clave de enrutamiento.</a:t>
            </a:r>
          </a:p>
          <a:p>
            <a:pPr algn="just">
              <a:buAutoNum type="arabicPeriod"/>
            </a:pPr>
            <a:endParaRPr lang="es-CO" dirty="0">
              <a:latin typeface="Segoe UI Light"/>
              <a:cs typeface="Segoe UI Light"/>
            </a:endParaRPr>
          </a:p>
          <a:p>
            <a:pPr algn="just">
              <a:buAutoNum type="arabicPeriod"/>
            </a:pPr>
            <a:r>
              <a:rPr lang="es-CO" dirty="0">
                <a:latin typeface="Segoe UI Light"/>
                <a:cs typeface="Segoe UI Light"/>
              </a:rPr>
              <a:t> </a:t>
            </a:r>
            <a:r>
              <a:rPr lang="es-CO" b="1" dirty="0" err="1">
                <a:latin typeface="Segoe UI Light"/>
                <a:cs typeface="Segoe UI Light"/>
              </a:rPr>
              <a:t>Topic</a:t>
            </a:r>
            <a:r>
              <a:rPr lang="es-CO" b="1" dirty="0">
                <a:latin typeface="Segoe UI Light"/>
                <a:cs typeface="Segoe UI Light"/>
              </a:rPr>
              <a:t> Exchange:</a:t>
            </a:r>
            <a:r>
              <a:rPr lang="es-CO" dirty="0">
                <a:latin typeface="Segoe UI Light"/>
                <a:cs typeface="Segoe UI Light"/>
              </a:rPr>
              <a:t> Enruta mensajes a colas basadas en un patrón de coincidencia de clave de enrutamiento.</a:t>
            </a:r>
          </a:p>
          <a:p>
            <a:pPr algn="just">
              <a:buAutoNum type="arabicPeriod"/>
            </a:pPr>
            <a:endParaRPr lang="es-CO" dirty="0">
              <a:latin typeface="Segoe UI Light"/>
              <a:cs typeface="Segoe UI Light"/>
            </a:endParaRPr>
          </a:p>
          <a:p>
            <a:pPr algn="just">
              <a:buAutoNum type="arabicPeriod"/>
            </a:pPr>
            <a:r>
              <a:rPr lang="es-CO" dirty="0">
                <a:latin typeface="Segoe UI Light"/>
                <a:cs typeface="Segoe UI Light"/>
              </a:rPr>
              <a:t> </a:t>
            </a:r>
            <a:r>
              <a:rPr lang="es-CO" b="1" dirty="0" err="1">
                <a:latin typeface="Segoe UI Light"/>
                <a:cs typeface="Segoe UI Light"/>
              </a:rPr>
              <a:t>Headers</a:t>
            </a:r>
            <a:r>
              <a:rPr lang="es-CO" b="1" dirty="0">
                <a:latin typeface="Segoe UI Light"/>
                <a:cs typeface="Segoe UI Light"/>
              </a:rPr>
              <a:t> Exchange:</a:t>
            </a:r>
            <a:r>
              <a:rPr lang="es-CO" dirty="0">
                <a:latin typeface="Segoe UI Light"/>
                <a:cs typeface="Segoe UI Light"/>
              </a:rPr>
              <a:t> Enruta mensajes basados en encabezados arbitrarios en lugar de claves de enrutamiento.</a:t>
            </a:r>
          </a:p>
          <a:p>
            <a:pPr marL="342900" indent="-342900" algn="just">
              <a:buAutoNum type="arabicPeriod"/>
            </a:pPr>
            <a:endParaRPr lang="es-CO" dirty="0">
              <a:latin typeface="Segoe UI Light" panose="020B0502040204020203" pitchFamily="34" charset="0"/>
              <a:ea typeface="Calibri"/>
              <a:cs typeface="Segoe UI Light" panose="020B0502040204020203" pitchFamily="34" charset="0"/>
            </a:endParaRP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Tree>
    <p:extLst>
      <p:ext uri="{BB962C8B-B14F-4D97-AF65-F5344CB8AC3E}">
        <p14:creationId xmlns:p14="http://schemas.microsoft.com/office/powerpoint/2010/main" val="424219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3" name="Imagen 2" descr="Different Exchange Types in RabbitMQ | by Binod Mahto | Medium">
            <a:extLst>
              <a:ext uri="{FF2B5EF4-FFF2-40B4-BE49-F238E27FC236}">
                <a16:creationId xmlns:a16="http://schemas.microsoft.com/office/drawing/2014/main" id="{8EDAD716-0CC6-036C-4211-3DD2071B83E7}"/>
              </a:ext>
            </a:extLst>
          </p:cNvPr>
          <p:cNvPicPr>
            <a:picLocks noChangeAspect="1"/>
          </p:cNvPicPr>
          <p:nvPr/>
        </p:nvPicPr>
        <p:blipFill>
          <a:blip r:embed="rId3"/>
          <a:stretch>
            <a:fillRect/>
          </a:stretch>
        </p:blipFill>
        <p:spPr>
          <a:xfrm>
            <a:off x="2177970" y="451062"/>
            <a:ext cx="7532225" cy="2705319"/>
          </a:xfrm>
          <a:prstGeom prst="rect">
            <a:avLst/>
          </a:prstGeom>
        </p:spPr>
      </p:pic>
      <p:pic>
        <p:nvPicPr>
          <p:cNvPr id="4" name="Imagen 3" descr="Different Exchange Types in RabbitMQ | by Binod Mahto | Medium">
            <a:extLst>
              <a:ext uri="{FF2B5EF4-FFF2-40B4-BE49-F238E27FC236}">
                <a16:creationId xmlns:a16="http://schemas.microsoft.com/office/drawing/2014/main" id="{455FDFD4-7BA8-4C35-8FA3-4191AA2112CC}"/>
              </a:ext>
            </a:extLst>
          </p:cNvPr>
          <p:cNvPicPr>
            <a:picLocks noChangeAspect="1"/>
          </p:cNvPicPr>
          <p:nvPr/>
        </p:nvPicPr>
        <p:blipFill>
          <a:blip r:embed="rId4"/>
          <a:stretch>
            <a:fillRect/>
          </a:stretch>
        </p:blipFill>
        <p:spPr>
          <a:xfrm>
            <a:off x="2177970" y="3223930"/>
            <a:ext cx="7537048" cy="3178418"/>
          </a:xfrm>
          <a:prstGeom prst="rect">
            <a:avLst/>
          </a:prstGeom>
        </p:spPr>
      </p:pic>
    </p:spTree>
    <p:extLst>
      <p:ext uri="{BB962C8B-B14F-4D97-AF65-F5344CB8AC3E}">
        <p14:creationId xmlns:p14="http://schemas.microsoft.com/office/powerpoint/2010/main" val="366078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497154" y="1078234"/>
            <a:ext cx="3293690" cy="584775"/>
          </a:xfrm>
          <a:prstGeom prst="rect">
            <a:avLst/>
          </a:prstGeom>
          <a:noFill/>
        </p:spPr>
        <p:txBody>
          <a:bodyPr wrap="square" lIns="91440" tIns="45720" rIns="91440" bIns="45720" rtlCol="0" anchor="t">
            <a:spAutoFit/>
          </a:bodyPr>
          <a:lstStyle/>
          <a:p>
            <a:pPr algn="ctr"/>
            <a:r>
              <a:rPr lang="es-CO" sz="3200" b="1" dirty="0">
                <a:latin typeface="Segoe UI Black"/>
                <a:ea typeface="Segoe UI Black"/>
              </a:rPr>
              <a:t>CHANNELS</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Escenarios</a:t>
            </a:r>
            <a:endParaRPr lang="es-CO" sz="2000" dirty="0" err="1">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Casos de uso</a:t>
            </a:r>
            <a:endParaRPr lang="es-ES" dirty="0"/>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Definición</a:t>
            </a:r>
            <a:endParaRPr lang="es-CO" sz="2000" dirty="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Monitoreo y gestión del rendimiento de RabbitMQ con Instana | IBM">
            <a:extLst>
              <a:ext uri="{FF2B5EF4-FFF2-40B4-BE49-F238E27FC236}">
                <a16:creationId xmlns:a16="http://schemas.microsoft.com/office/drawing/2014/main" id="{45FF14A6-6CC9-75E1-7D22-93D656E8880C}"/>
              </a:ext>
            </a:extLst>
          </p:cNvPr>
          <p:cNvPicPr>
            <a:picLocks noChangeAspect="1"/>
          </p:cNvPicPr>
          <p:nvPr/>
        </p:nvPicPr>
        <p:blipFill>
          <a:blip r:embed="rId9"/>
          <a:stretch>
            <a:fillRect/>
          </a:stretch>
        </p:blipFill>
        <p:spPr>
          <a:xfrm>
            <a:off x="-1246208" y="1446956"/>
            <a:ext cx="7281440" cy="4099125"/>
          </a:xfrm>
          <a:prstGeom prst="rect">
            <a:avLst/>
          </a:prstGeom>
        </p:spPr>
      </p:pic>
    </p:spTree>
    <p:extLst>
      <p:ext uri="{BB962C8B-B14F-4D97-AF65-F5344CB8AC3E}">
        <p14:creationId xmlns:p14="http://schemas.microsoft.com/office/powerpoint/2010/main" val="3809391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2371162" cy="584775"/>
          </a:xfrm>
          <a:prstGeom prst="rect">
            <a:avLst/>
          </a:prstGeom>
          <a:noFill/>
        </p:spPr>
        <p:txBody>
          <a:bodyPr wrap="none" lIns="91440" tIns="45720" rIns="91440" bIns="45720" rtlCol="0" anchor="t">
            <a:spAutoFit/>
          </a:bodyPr>
          <a:lstStyle/>
          <a:p>
            <a:r>
              <a:rPr lang="es-ES" sz="3200" b="1" dirty="0">
                <a:latin typeface="Segoe UI Black"/>
                <a:ea typeface="Segoe UI Black"/>
              </a:rPr>
              <a:t>Definición </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58486" y="980296"/>
            <a:ext cx="11167122" cy="4801314"/>
          </a:xfrm>
          <a:prstGeom prst="rect">
            <a:avLst/>
          </a:prstGeom>
          <a:noFill/>
        </p:spPr>
        <p:txBody>
          <a:bodyPr wrap="square" lIns="91440" tIns="45720" rIns="91440" bIns="45720" rtlCol="0" anchor="t">
            <a:spAutoFit/>
          </a:bodyPr>
          <a:lstStyle/>
          <a:p>
            <a:pPr algn="just"/>
            <a:endParaRPr lang="es-CO" b="1" dirty="0">
              <a:latin typeface="Segoe UI Light"/>
              <a:cs typeface="Segoe UI Light"/>
            </a:endParaRPr>
          </a:p>
          <a:p>
            <a:pPr algn="just"/>
            <a:r>
              <a:rPr lang="es-CO" dirty="0">
                <a:solidFill>
                  <a:srgbClr val="000000"/>
                </a:solidFill>
                <a:latin typeface="Segoe UI Light"/>
                <a:ea typeface="+mn-lt"/>
                <a:cs typeface="Segoe UI Light"/>
              </a:rPr>
              <a:t>Son</a:t>
            </a:r>
            <a:r>
              <a:rPr lang="es-CO" dirty="0">
                <a:latin typeface="Segoe UI Light"/>
                <a:cs typeface="Segoe UI Light"/>
              </a:rPr>
              <a:t> unidades de comunicación que permiten a las aplicaciones interactuar con el servidor </a:t>
            </a:r>
            <a:r>
              <a:rPr lang="es-CO" err="1">
                <a:latin typeface="Segoe UI Light"/>
                <a:cs typeface="Segoe UI Light"/>
              </a:rPr>
              <a:t>RabbitMQ</a:t>
            </a:r>
            <a:r>
              <a:rPr lang="es-CO" dirty="0">
                <a:latin typeface="Segoe UI Light"/>
                <a:cs typeface="Segoe UI Light"/>
              </a:rPr>
              <a:t>. </a:t>
            </a:r>
          </a:p>
          <a:p>
            <a:pPr algn="just"/>
            <a:endParaRPr lang="es-CO" dirty="0">
              <a:latin typeface="Segoe UI Light"/>
              <a:cs typeface="Segoe UI Light"/>
            </a:endParaRPr>
          </a:p>
          <a:p>
            <a:pPr algn="just"/>
            <a:r>
              <a:rPr lang="es-CO" dirty="0">
                <a:latin typeface="Segoe UI Light"/>
                <a:cs typeface="Segoe UI Light"/>
              </a:rPr>
              <a:t>Los canales son parte del protocolo AMQP (</a:t>
            </a:r>
            <a:r>
              <a:rPr lang="es-CO" dirty="0" err="1">
                <a:latin typeface="Segoe UI Light"/>
                <a:cs typeface="Segoe UI Light"/>
              </a:rPr>
              <a:t>Advanced</a:t>
            </a:r>
            <a:r>
              <a:rPr lang="es-CO" dirty="0">
                <a:latin typeface="Segoe UI Light"/>
                <a:cs typeface="Segoe UI Light"/>
              </a:rPr>
              <a:t> </a:t>
            </a:r>
            <a:r>
              <a:rPr lang="es-CO" dirty="0" err="1">
                <a:latin typeface="Segoe UI Light"/>
                <a:cs typeface="Segoe UI Light"/>
              </a:rPr>
              <a:t>Message</a:t>
            </a:r>
            <a:r>
              <a:rPr lang="es-CO" dirty="0">
                <a:latin typeface="Segoe UI Light"/>
                <a:cs typeface="Segoe UI Light"/>
              </a:rPr>
              <a:t> </a:t>
            </a:r>
            <a:r>
              <a:rPr lang="es-CO" dirty="0" err="1">
                <a:latin typeface="Segoe UI Light"/>
                <a:cs typeface="Segoe UI Light"/>
              </a:rPr>
              <a:t>Queuing</a:t>
            </a:r>
            <a:r>
              <a:rPr lang="es-CO" dirty="0">
                <a:latin typeface="Segoe UI Light"/>
                <a:cs typeface="Segoe UI Light"/>
              </a:rPr>
              <a:t> </a:t>
            </a:r>
            <a:r>
              <a:rPr lang="es-CO" dirty="0" err="1">
                <a:latin typeface="Segoe UI Light"/>
                <a:cs typeface="Segoe UI Light"/>
              </a:rPr>
              <a:t>Protocol</a:t>
            </a:r>
            <a:r>
              <a:rPr lang="es-CO" dirty="0">
                <a:latin typeface="Segoe UI Light"/>
                <a:cs typeface="Segoe UI Light"/>
              </a:rPr>
              <a:t>) y se utilizan para realizar operaciones de publicación (</a:t>
            </a:r>
            <a:r>
              <a:rPr lang="es-CO" dirty="0" err="1">
                <a:latin typeface="Segoe UI Light"/>
                <a:cs typeface="Segoe UI Light"/>
              </a:rPr>
              <a:t>publishing</a:t>
            </a:r>
            <a:r>
              <a:rPr lang="es-CO" dirty="0">
                <a:latin typeface="Segoe UI Light"/>
                <a:cs typeface="Segoe UI Light"/>
              </a:rPr>
              <a:t>) y consumo (</a:t>
            </a:r>
            <a:r>
              <a:rPr lang="es-CO" dirty="0" err="1">
                <a:latin typeface="Segoe UI Light"/>
                <a:cs typeface="Segoe UI Light"/>
              </a:rPr>
              <a:t>consuming</a:t>
            </a:r>
            <a:r>
              <a:rPr lang="es-CO" dirty="0">
                <a:latin typeface="Segoe UI Light"/>
                <a:cs typeface="Segoe UI Light"/>
              </a:rPr>
              <a:t>) de mensajes en el servidor </a:t>
            </a:r>
            <a:r>
              <a:rPr lang="es-CO" dirty="0" err="1">
                <a:latin typeface="Segoe UI Light"/>
                <a:cs typeface="Segoe UI Light"/>
              </a:rPr>
              <a:t>RabbitMQ</a:t>
            </a:r>
            <a:r>
              <a:rPr lang="es-CO" dirty="0">
                <a:latin typeface="Segoe UI Light"/>
                <a:cs typeface="Segoe UI Light"/>
              </a:rPr>
              <a:t>.</a:t>
            </a:r>
          </a:p>
          <a:p>
            <a:pPr algn="just"/>
            <a:endParaRPr lang="es-CO" dirty="0">
              <a:latin typeface="Segoe UI Light"/>
              <a:cs typeface="Segoe UI Light"/>
            </a:endParaRPr>
          </a:p>
          <a:p>
            <a:pPr algn="just"/>
            <a:r>
              <a:rPr lang="es-CO" dirty="0">
                <a:solidFill>
                  <a:srgbClr val="000000"/>
                </a:solidFill>
                <a:latin typeface="Segoe UI Light"/>
                <a:ea typeface="+mn-lt"/>
                <a:cs typeface="Segoe UI Light"/>
              </a:rPr>
              <a:t>Los</a:t>
            </a:r>
            <a:r>
              <a:rPr lang="es-CO" dirty="0">
                <a:latin typeface="Segoe UI Light"/>
                <a:cs typeface="Segoe UI Light"/>
              </a:rPr>
              <a:t> canales ofrecen varias ventajas:</a:t>
            </a:r>
          </a:p>
          <a:p>
            <a:pPr algn="just"/>
            <a:endParaRPr lang="es-CO" dirty="0">
              <a:latin typeface="Segoe UI Light"/>
              <a:cs typeface="Segoe UI Light"/>
            </a:endParaRPr>
          </a:p>
          <a:p>
            <a:pPr marL="342900" indent="-342900" algn="just">
              <a:buAutoNum type="arabicPeriod"/>
            </a:pPr>
            <a:r>
              <a:rPr lang="es-CO" b="1" dirty="0">
                <a:latin typeface="Segoe UI Light"/>
                <a:cs typeface="Segoe UI Light"/>
              </a:rPr>
              <a:t>Multiplexación</a:t>
            </a:r>
            <a:r>
              <a:rPr lang="es-CO" dirty="0">
                <a:latin typeface="Segoe UI Light"/>
                <a:cs typeface="Segoe UI Light"/>
              </a:rPr>
              <a:t>: Permiten que varias operaciones de publicación y consumo se realicen simultáneamente a través de una sola conexión de red, lo que reduce el costo de establecer y mantener múltiples conexiones.</a:t>
            </a:r>
          </a:p>
          <a:p>
            <a:pPr algn="just"/>
            <a:endParaRPr lang="es-CO" dirty="0">
              <a:latin typeface="Segoe UI Light"/>
              <a:cs typeface="Segoe UI Light"/>
            </a:endParaRPr>
          </a:p>
          <a:p>
            <a:pPr algn="just"/>
            <a:r>
              <a:rPr lang="es-CO" dirty="0">
                <a:latin typeface="Segoe UI Light"/>
                <a:cs typeface="Segoe UI Light"/>
              </a:rPr>
              <a:t>2. </a:t>
            </a:r>
            <a:r>
              <a:rPr lang="es-CO" b="1" dirty="0">
                <a:latin typeface="Segoe UI Light"/>
                <a:cs typeface="Segoe UI Light"/>
              </a:rPr>
              <a:t>Aislamiento</a:t>
            </a:r>
            <a:r>
              <a:rPr lang="es-CO" dirty="0">
                <a:latin typeface="Segoe UI Light"/>
                <a:cs typeface="Segoe UI Light"/>
              </a:rPr>
              <a:t>: Las operaciones en un canal no afectan a otros canales. Cada canal tiene su propio estado y contexto, lo que proporciona un aislamiento claro entre las diferentes actividades de la aplicación.</a:t>
            </a:r>
          </a:p>
          <a:p>
            <a:pPr algn="just"/>
            <a:endParaRPr lang="es-CO" dirty="0">
              <a:latin typeface="Segoe UI Light"/>
              <a:cs typeface="Segoe UI Light"/>
            </a:endParaRPr>
          </a:p>
          <a:p>
            <a:pPr algn="just"/>
            <a:r>
              <a:rPr lang="es-CO" dirty="0">
                <a:latin typeface="Segoe UI Light"/>
                <a:cs typeface="Segoe UI Light"/>
              </a:rPr>
              <a:t>3. </a:t>
            </a:r>
            <a:r>
              <a:rPr lang="es-CO" b="1" dirty="0">
                <a:latin typeface="Segoe UI Light"/>
                <a:cs typeface="Segoe UI Light"/>
              </a:rPr>
              <a:t>Eficiencia</a:t>
            </a:r>
            <a:r>
              <a:rPr lang="es-CO" dirty="0">
                <a:latin typeface="Segoe UI Light"/>
                <a:cs typeface="Segoe UI Light"/>
              </a:rPr>
              <a:t>: El uso de canales puede mejorar el rendimiento al evitar la sobrecarga asociada con la apertura y cierre frecuentes de conexiones.</a:t>
            </a: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Tree>
    <p:extLst>
      <p:ext uri="{BB962C8B-B14F-4D97-AF65-F5344CB8AC3E}">
        <p14:creationId xmlns:p14="http://schemas.microsoft.com/office/powerpoint/2010/main" val="279592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5" name="Imagen 4" descr="RabbitMQ Essentials - Second Edition">
            <a:extLst>
              <a:ext uri="{FF2B5EF4-FFF2-40B4-BE49-F238E27FC236}">
                <a16:creationId xmlns:a16="http://schemas.microsoft.com/office/drawing/2014/main" id="{DAB493D8-D397-ED8C-FDC6-76764E9120AE}"/>
              </a:ext>
            </a:extLst>
          </p:cNvPr>
          <p:cNvPicPr>
            <a:picLocks noChangeAspect="1"/>
          </p:cNvPicPr>
          <p:nvPr/>
        </p:nvPicPr>
        <p:blipFill>
          <a:blip r:embed="rId3"/>
          <a:stretch>
            <a:fillRect/>
          </a:stretch>
        </p:blipFill>
        <p:spPr>
          <a:xfrm>
            <a:off x="393540" y="1858138"/>
            <a:ext cx="10782779" cy="2881294"/>
          </a:xfrm>
          <a:prstGeom prst="rect">
            <a:avLst/>
          </a:prstGeom>
        </p:spPr>
      </p:pic>
    </p:spTree>
    <p:extLst>
      <p:ext uri="{BB962C8B-B14F-4D97-AF65-F5344CB8AC3E}">
        <p14:creationId xmlns:p14="http://schemas.microsoft.com/office/powerpoint/2010/main" val="93166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497154" y="1078234"/>
            <a:ext cx="3293690" cy="584775"/>
          </a:xfrm>
          <a:prstGeom prst="rect">
            <a:avLst/>
          </a:prstGeom>
          <a:noFill/>
        </p:spPr>
        <p:txBody>
          <a:bodyPr wrap="square" lIns="91440" tIns="45720" rIns="91440" bIns="45720" rtlCol="0" anchor="t">
            <a:spAutoFit/>
          </a:bodyPr>
          <a:lstStyle/>
          <a:p>
            <a:pPr algn="ctr"/>
            <a:r>
              <a:rPr lang="es-CO" sz="3200" b="1" dirty="0">
                <a:latin typeface="Segoe UI Black"/>
                <a:ea typeface="Segoe UI Black"/>
              </a:rPr>
              <a:t>QUEUES</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Escenarios</a:t>
            </a:r>
            <a:endParaRPr lang="es-CO" sz="2000" dirty="0" err="1">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Casos de uso</a:t>
            </a:r>
            <a:endParaRPr lang="es-ES" dirty="0"/>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Definición</a:t>
            </a:r>
            <a:endParaRPr lang="es-CO" sz="2000" dirty="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Monitoreo y gestión del rendimiento de RabbitMQ con Instana | IBM">
            <a:extLst>
              <a:ext uri="{FF2B5EF4-FFF2-40B4-BE49-F238E27FC236}">
                <a16:creationId xmlns:a16="http://schemas.microsoft.com/office/drawing/2014/main" id="{45FF14A6-6CC9-75E1-7D22-93D656E8880C}"/>
              </a:ext>
            </a:extLst>
          </p:cNvPr>
          <p:cNvPicPr>
            <a:picLocks noChangeAspect="1"/>
          </p:cNvPicPr>
          <p:nvPr/>
        </p:nvPicPr>
        <p:blipFill>
          <a:blip r:embed="rId9"/>
          <a:stretch>
            <a:fillRect/>
          </a:stretch>
        </p:blipFill>
        <p:spPr>
          <a:xfrm>
            <a:off x="-1246208" y="1446956"/>
            <a:ext cx="7281440" cy="4099125"/>
          </a:xfrm>
          <a:prstGeom prst="rect">
            <a:avLst/>
          </a:prstGeom>
        </p:spPr>
      </p:pic>
    </p:spTree>
    <p:extLst>
      <p:ext uri="{BB962C8B-B14F-4D97-AF65-F5344CB8AC3E}">
        <p14:creationId xmlns:p14="http://schemas.microsoft.com/office/powerpoint/2010/main" val="104391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86888" y="176796"/>
            <a:ext cx="2371162" cy="584775"/>
          </a:xfrm>
          <a:prstGeom prst="rect">
            <a:avLst/>
          </a:prstGeom>
          <a:noFill/>
        </p:spPr>
        <p:txBody>
          <a:bodyPr wrap="none" lIns="91440" tIns="45720" rIns="91440" bIns="45720" rtlCol="0" anchor="t">
            <a:spAutoFit/>
          </a:bodyPr>
          <a:lstStyle/>
          <a:p>
            <a:r>
              <a:rPr lang="es-ES" sz="3200" b="1" dirty="0">
                <a:latin typeface="Segoe UI Black"/>
                <a:ea typeface="Segoe UI Black"/>
              </a:rPr>
              <a:t>Definición </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58486" y="980296"/>
            <a:ext cx="11167122" cy="5078313"/>
          </a:xfrm>
          <a:prstGeom prst="rect">
            <a:avLst/>
          </a:prstGeom>
          <a:noFill/>
        </p:spPr>
        <p:txBody>
          <a:bodyPr wrap="square" lIns="91440" tIns="45720" rIns="91440" bIns="45720" rtlCol="0" anchor="t">
            <a:spAutoFit/>
          </a:bodyPr>
          <a:lstStyle/>
          <a:p>
            <a:pPr algn="just"/>
            <a:endParaRPr lang="es-CO" b="1" dirty="0">
              <a:latin typeface="Segoe UI Light"/>
              <a:cs typeface="Segoe UI Light"/>
            </a:endParaRPr>
          </a:p>
          <a:p>
            <a:pPr algn="just"/>
            <a:r>
              <a:rPr lang="es-CO" dirty="0">
                <a:solidFill>
                  <a:srgbClr val="000000"/>
                </a:solidFill>
                <a:latin typeface="Segoe UI Light"/>
                <a:ea typeface="+mn-lt"/>
                <a:cs typeface="Segoe UI Light"/>
              </a:rPr>
              <a:t>Pueden</a:t>
            </a:r>
            <a:r>
              <a:rPr lang="es-CO" dirty="0">
                <a:latin typeface="Segoe UI Light"/>
                <a:cs typeface="Segoe UI Light"/>
              </a:rPr>
              <a:t> categorizarse en diferentes tipos según su comportamiento y configuración. Algunos de los tipos comunes de colas en </a:t>
            </a:r>
            <a:r>
              <a:rPr lang="es-CO" err="1">
                <a:latin typeface="Segoe UI Light"/>
                <a:cs typeface="Segoe UI Light"/>
              </a:rPr>
              <a:t>RabbitMQ</a:t>
            </a:r>
            <a:r>
              <a:rPr lang="es-CO" dirty="0">
                <a:latin typeface="Segoe UI Light"/>
                <a:cs typeface="Segoe UI Light"/>
              </a:rPr>
              <a:t> incluyen:</a:t>
            </a:r>
          </a:p>
          <a:p>
            <a:pPr algn="just"/>
            <a:endParaRPr lang="es-CO" dirty="0">
              <a:latin typeface="Segoe UI Light"/>
              <a:cs typeface="Segoe UI Light"/>
            </a:endParaRPr>
          </a:p>
          <a:p>
            <a:pPr marL="342900" indent="-342900" algn="just">
              <a:buAutoNum type="arabicPeriod"/>
            </a:pPr>
            <a:r>
              <a:rPr lang="es-CO" b="1" dirty="0">
                <a:latin typeface="Segoe UI Light"/>
                <a:cs typeface="Segoe UI Light"/>
              </a:rPr>
              <a:t>Colas Clásicas:</a:t>
            </a:r>
            <a:r>
              <a:rPr lang="es-CO" dirty="0">
                <a:latin typeface="Segoe UI Light"/>
                <a:cs typeface="Segoe UI Light"/>
              </a:rPr>
              <a:t> Este es el tipo más básico de cola en </a:t>
            </a:r>
            <a:r>
              <a:rPr lang="es-CO" dirty="0" err="1">
                <a:latin typeface="Segoe UI Light"/>
                <a:cs typeface="Segoe UI Light"/>
              </a:rPr>
              <a:t>RabbitMQ</a:t>
            </a:r>
            <a:r>
              <a:rPr lang="es-CO" dirty="0">
                <a:latin typeface="Segoe UI Light"/>
                <a:cs typeface="Segoe UI Light"/>
              </a:rPr>
              <a:t>. Los mensajes se almacenan en ellas hasta que son consumidos por un consumidor. Las colas clásicas siguen el principio FIFO (Primero en entrar, primero en salir).</a:t>
            </a:r>
          </a:p>
          <a:p>
            <a:pPr algn="just"/>
            <a:endParaRPr lang="es-CO" dirty="0">
              <a:latin typeface="Segoe UI Light"/>
              <a:cs typeface="Segoe UI Light"/>
            </a:endParaRPr>
          </a:p>
          <a:p>
            <a:pPr algn="just"/>
            <a:r>
              <a:rPr lang="es-CO" dirty="0">
                <a:latin typeface="Segoe UI Light"/>
                <a:cs typeface="Segoe UI Light"/>
              </a:rPr>
              <a:t>2.  </a:t>
            </a:r>
            <a:r>
              <a:rPr lang="es-CO" b="1" dirty="0">
                <a:latin typeface="Segoe UI Light"/>
                <a:cs typeface="Segoe UI Light"/>
              </a:rPr>
              <a:t>Colas Duraderas:</a:t>
            </a:r>
            <a:r>
              <a:rPr lang="es-CO" dirty="0">
                <a:latin typeface="Segoe UI Light"/>
                <a:cs typeface="Segoe UI Light"/>
              </a:rPr>
              <a:t> Estas colas sobreviven a reinicios del </a:t>
            </a:r>
            <a:r>
              <a:rPr lang="es-CO" dirty="0" err="1">
                <a:latin typeface="Segoe UI Light"/>
                <a:cs typeface="Segoe UI Light"/>
              </a:rPr>
              <a:t>broker</a:t>
            </a:r>
            <a:r>
              <a:rPr lang="es-CO" dirty="0">
                <a:latin typeface="Segoe UI Light"/>
                <a:cs typeface="Segoe UI Light"/>
              </a:rPr>
              <a:t> y aseguran que ningún mensaje se pierda incluso si el servidor </a:t>
            </a:r>
            <a:r>
              <a:rPr lang="es-CO" dirty="0" err="1">
                <a:latin typeface="Segoe UI Light"/>
                <a:cs typeface="Segoe UI Light"/>
              </a:rPr>
              <a:t>RabbitMQ</a:t>
            </a:r>
            <a:r>
              <a:rPr lang="es-CO" dirty="0">
                <a:latin typeface="Segoe UI Light"/>
                <a:cs typeface="Segoe UI Light"/>
              </a:rPr>
              <a:t> se cae. Son adecuadas para escenarios donde la persistencia del mensaje es crítica.</a:t>
            </a:r>
          </a:p>
          <a:p>
            <a:pPr algn="just"/>
            <a:endParaRPr lang="es-CO" dirty="0">
              <a:latin typeface="Segoe UI Light"/>
              <a:cs typeface="Segoe UI Light"/>
            </a:endParaRPr>
          </a:p>
          <a:p>
            <a:pPr algn="just"/>
            <a:r>
              <a:rPr lang="es-CO" dirty="0">
                <a:latin typeface="Segoe UI Light"/>
                <a:cs typeface="Segoe UI Light"/>
              </a:rPr>
              <a:t>3.  </a:t>
            </a:r>
            <a:r>
              <a:rPr lang="es-CO" b="1" dirty="0">
                <a:latin typeface="Segoe UI Light"/>
                <a:cs typeface="Segoe UI Light"/>
              </a:rPr>
              <a:t>Colas Transitorias (No Duraderas):</a:t>
            </a:r>
            <a:r>
              <a:rPr lang="es-CO" dirty="0">
                <a:latin typeface="Segoe UI Light"/>
                <a:cs typeface="Segoe UI Light"/>
              </a:rPr>
              <a:t> Estas colas no son persistentes a través de reinicios del </a:t>
            </a:r>
            <a:r>
              <a:rPr lang="es-CO" dirty="0" err="1">
                <a:latin typeface="Segoe UI Light"/>
                <a:cs typeface="Segoe UI Light"/>
              </a:rPr>
              <a:t>broker</a:t>
            </a:r>
            <a:r>
              <a:rPr lang="es-CO" dirty="0">
                <a:latin typeface="Segoe UI Light"/>
                <a:cs typeface="Segoe UI Light"/>
              </a:rPr>
              <a:t>. Son ideales para escenarios donde los mensajes son transitorios y pueden perderse sin un impacto significativo.</a:t>
            </a:r>
          </a:p>
          <a:p>
            <a:pPr algn="just"/>
            <a:endParaRPr lang="es-CO" dirty="0">
              <a:latin typeface="Segoe UI Light"/>
              <a:cs typeface="Segoe UI Light"/>
            </a:endParaRPr>
          </a:p>
          <a:p>
            <a:pPr algn="just"/>
            <a:r>
              <a:rPr lang="es-CO" dirty="0">
                <a:latin typeface="Segoe UI Light"/>
                <a:cs typeface="Segoe UI Light"/>
              </a:rPr>
              <a:t>4.  </a:t>
            </a:r>
            <a:r>
              <a:rPr lang="es-CO" b="1" dirty="0">
                <a:latin typeface="Segoe UI Light"/>
                <a:cs typeface="Segoe UI Light"/>
              </a:rPr>
              <a:t>Colas Exclusivas:</a:t>
            </a:r>
            <a:r>
              <a:rPr lang="es-CO" dirty="0">
                <a:latin typeface="Segoe UI Light"/>
                <a:cs typeface="Segoe UI Light"/>
              </a:rPr>
              <a:t> Estas colas son exclusivas para la conexión que las creó y se eliminan una vez que se cierra la conexión. Se utilizan típicamente para comunicación temporal entre conexiones.</a:t>
            </a:r>
          </a:p>
          <a:p>
            <a:pPr algn="just"/>
            <a:endParaRPr lang="es-CO" dirty="0">
              <a:latin typeface="Segoe UI Light"/>
              <a:cs typeface="Segoe UI Light"/>
            </a:endParaRP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Tree>
    <p:extLst>
      <p:ext uri="{BB962C8B-B14F-4D97-AF65-F5344CB8AC3E}">
        <p14:creationId xmlns:p14="http://schemas.microsoft.com/office/powerpoint/2010/main" val="73154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495100"/>
            <a:ext cx="1293944" cy="584775"/>
          </a:xfrm>
          <a:prstGeom prst="rect">
            <a:avLst/>
          </a:prstGeom>
          <a:noFill/>
        </p:spPr>
        <p:txBody>
          <a:bodyPr wrap="none" lIns="91440" tIns="45720" rIns="91440" bIns="45720" rtlCol="0" anchor="t">
            <a:spAutoFit/>
          </a:bodyPr>
          <a:lstStyle/>
          <a:p>
            <a:r>
              <a:rPr lang="es-ES" sz="3200" b="1" dirty="0">
                <a:latin typeface="Segoe UI Black"/>
                <a:ea typeface="Segoe UI Black"/>
              </a:rPr>
              <a:t>Tipos</a:t>
            </a:r>
            <a:endParaRPr lang="es-ES" dirty="0"/>
          </a:p>
        </p:txBody>
      </p:sp>
      <p:sp>
        <p:nvSpPr>
          <p:cNvPr id="5" name="CuadroTexto 4">
            <a:extLst>
              <a:ext uri="{FF2B5EF4-FFF2-40B4-BE49-F238E27FC236}">
                <a16:creationId xmlns:a16="http://schemas.microsoft.com/office/drawing/2014/main" id="{77F17144-4608-48EE-AC4A-58363F8BBCE9}"/>
              </a:ext>
            </a:extLst>
          </p:cNvPr>
          <p:cNvSpPr txBox="1"/>
          <p:nvPr/>
        </p:nvSpPr>
        <p:spPr>
          <a:xfrm>
            <a:off x="658486" y="980296"/>
            <a:ext cx="11167122" cy="3693319"/>
          </a:xfrm>
          <a:prstGeom prst="rect">
            <a:avLst/>
          </a:prstGeom>
          <a:noFill/>
        </p:spPr>
        <p:txBody>
          <a:bodyPr wrap="square" lIns="91440" tIns="45720" rIns="91440" bIns="45720" rtlCol="0" anchor="t">
            <a:spAutoFit/>
          </a:bodyPr>
          <a:lstStyle/>
          <a:p>
            <a:pPr algn="just"/>
            <a:endParaRPr lang="es-CO" b="1" dirty="0">
              <a:latin typeface="Segoe UI Light"/>
              <a:cs typeface="Segoe UI Light"/>
            </a:endParaRPr>
          </a:p>
          <a:p>
            <a:pPr algn="just"/>
            <a:endParaRPr lang="en-US" dirty="0">
              <a:ea typeface="+mn-lt"/>
              <a:cs typeface="+mn-lt"/>
            </a:endParaRPr>
          </a:p>
          <a:p>
            <a:pPr algn="just"/>
            <a:r>
              <a:rPr lang="es-CO" dirty="0">
                <a:latin typeface="Segoe UI Light"/>
                <a:cs typeface="Segoe UI Light"/>
              </a:rPr>
              <a:t>5.  </a:t>
            </a:r>
            <a:r>
              <a:rPr lang="es-CO" b="1" dirty="0">
                <a:latin typeface="Segoe UI Light"/>
                <a:cs typeface="Segoe UI Light"/>
              </a:rPr>
              <a:t>Colas </a:t>
            </a:r>
            <a:r>
              <a:rPr lang="es-CO" b="1" dirty="0" err="1">
                <a:latin typeface="Segoe UI Light"/>
                <a:cs typeface="Segoe UI Light"/>
              </a:rPr>
              <a:t>Autoborrables</a:t>
            </a:r>
            <a:r>
              <a:rPr lang="es-CO" b="1" dirty="0">
                <a:latin typeface="Segoe UI Light"/>
                <a:cs typeface="Segoe UI Light"/>
              </a:rPr>
              <a:t>:</a:t>
            </a:r>
            <a:r>
              <a:rPr lang="es-CO" dirty="0">
                <a:latin typeface="Segoe UI Light"/>
                <a:cs typeface="Segoe UI Light"/>
              </a:rPr>
              <a:t> Similar a las colas exclusivas, las colas </a:t>
            </a:r>
            <a:r>
              <a:rPr lang="es-CO" dirty="0" err="1">
                <a:latin typeface="Segoe UI Light"/>
                <a:cs typeface="Segoe UI Light"/>
              </a:rPr>
              <a:t>autoborrables</a:t>
            </a:r>
            <a:r>
              <a:rPr lang="es-CO" dirty="0">
                <a:latin typeface="Segoe UI Light"/>
                <a:cs typeface="Segoe UI Light"/>
              </a:rPr>
              <a:t> se eliminan automáticamente cuando no tienen consumidores. Son útiles para escenarios de mensajería temporal.</a:t>
            </a:r>
            <a:endParaRPr lang="en-US" dirty="0">
              <a:latin typeface="Segoe UI Light"/>
              <a:cs typeface="Segoe UI Light"/>
            </a:endParaRPr>
          </a:p>
          <a:p>
            <a:pPr algn="just"/>
            <a:endParaRPr lang="es-CO" dirty="0">
              <a:latin typeface="Segoe UI Light"/>
              <a:cs typeface="Segoe UI Light"/>
            </a:endParaRPr>
          </a:p>
          <a:p>
            <a:pPr algn="just"/>
            <a:r>
              <a:rPr lang="es-CO" dirty="0">
                <a:latin typeface="Segoe UI Light"/>
                <a:cs typeface="Segoe UI Light"/>
              </a:rPr>
              <a:t>6.  </a:t>
            </a:r>
            <a:r>
              <a:rPr lang="es-CO" b="1" dirty="0">
                <a:latin typeface="Segoe UI Light"/>
                <a:cs typeface="Segoe UI Light"/>
              </a:rPr>
              <a:t>Colas </a:t>
            </a:r>
            <a:r>
              <a:rPr lang="es-CO" b="1" dirty="0" err="1">
                <a:latin typeface="Segoe UI Light"/>
                <a:cs typeface="Segoe UI Light"/>
              </a:rPr>
              <a:t>Lazy</a:t>
            </a:r>
            <a:r>
              <a:rPr lang="es-CO" b="1" dirty="0">
                <a:latin typeface="Segoe UI Light"/>
                <a:cs typeface="Segoe UI Light"/>
              </a:rPr>
              <a:t>:</a:t>
            </a:r>
            <a:r>
              <a:rPr lang="es-CO" dirty="0">
                <a:latin typeface="Segoe UI Light"/>
                <a:cs typeface="Segoe UI Light"/>
              </a:rPr>
              <a:t> Estas colas priorizan minimizar el uso de RAM sobre la entrega de mensajes de baja latencia. Son adecuadas para colas con un gran número de mensajes donde la entrega rápida de mensajes no es una preocupación principal.</a:t>
            </a:r>
            <a:endParaRPr lang="en-US" dirty="0">
              <a:latin typeface="Segoe UI Light"/>
              <a:cs typeface="Segoe UI Light"/>
            </a:endParaRPr>
          </a:p>
          <a:p>
            <a:pPr algn="just"/>
            <a:endParaRPr lang="es-CO" dirty="0">
              <a:latin typeface="Segoe UI Light"/>
              <a:cs typeface="Segoe UI Light"/>
            </a:endParaRPr>
          </a:p>
          <a:p>
            <a:pPr algn="just"/>
            <a:r>
              <a:rPr lang="es-CO" dirty="0">
                <a:latin typeface="Segoe UI Light"/>
                <a:cs typeface="Segoe UI Light"/>
              </a:rPr>
              <a:t>7.  </a:t>
            </a:r>
            <a:r>
              <a:rPr lang="es-CO" b="1" dirty="0">
                <a:latin typeface="Segoe UI Light"/>
                <a:cs typeface="Segoe UI Light"/>
              </a:rPr>
              <a:t>Colas de Prioridad:</a:t>
            </a:r>
            <a:r>
              <a:rPr lang="es-CO" dirty="0">
                <a:latin typeface="Segoe UI Light"/>
                <a:cs typeface="Segoe UI Light"/>
              </a:rPr>
              <a:t> Estas colas priorizan la entrega de mensajes según sus niveles de prioridad. Los mensajes con mayor prioridad se entregan antes que los mensajes con menor prioridad.</a:t>
            </a:r>
            <a:endParaRPr lang="es-CO"/>
          </a:p>
          <a:p>
            <a:pPr algn="just"/>
            <a:endParaRPr lang="es-CO" dirty="0">
              <a:latin typeface="Segoe UI Light"/>
              <a:cs typeface="Segoe UI Light"/>
            </a:endParaRP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Tree>
    <p:extLst>
      <p:ext uri="{BB962C8B-B14F-4D97-AF65-F5344CB8AC3E}">
        <p14:creationId xmlns:p14="http://schemas.microsoft.com/office/powerpoint/2010/main" val="191679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D80208-2192-42E1-B865-E6FB76043CB3}"/>
              </a:ext>
            </a:extLst>
          </p:cNvPr>
          <p:cNvSpPr/>
          <p:nvPr/>
        </p:nvSpPr>
        <p:spPr>
          <a:xfrm>
            <a:off x="5809957" y="888838"/>
            <a:ext cx="6382043" cy="1169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BFDCC9B-F8D8-44DA-865F-DAEA6CD9183B}"/>
              </a:ext>
            </a:extLst>
          </p:cNvPr>
          <p:cNvSpPr/>
          <p:nvPr/>
        </p:nvSpPr>
        <p:spPr>
          <a:xfrm>
            <a:off x="3924886" y="0"/>
            <a:ext cx="1266092" cy="2321169"/>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D2F9995C-70C4-4443-832E-A16E224CD687}"/>
              </a:ext>
            </a:extLst>
          </p:cNvPr>
          <p:cNvSpPr/>
          <p:nvPr/>
        </p:nvSpPr>
        <p:spPr>
          <a:xfrm>
            <a:off x="0" y="3397349"/>
            <a:ext cx="3460652" cy="3460652"/>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4 Imagen">
            <a:extLst>
              <a:ext uri="{FF2B5EF4-FFF2-40B4-BE49-F238E27FC236}">
                <a16:creationId xmlns:a16="http://schemas.microsoft.com/office/drawing/2014/main" id="{5A1959A2-1903-404B-AD70-EFB3F65224D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6760" y="253221"/>
            <a:ext cx="4558795" cy="6311998"/>
          </a:xfrm>
          <a:prstGeom prst="rect">
            <a:avLst/>
          </a:prstGeom>
        </p:spPr>
      </p:pic>
      <p:sp>
        <p:nvSpPr>
          <p:cNvPr id="8" name="CuadroTexto 7">
            <a:extLst>
              <a:ext uri="{FF2B5EF4-FFF2-40B4-BE49-F238E27FC236}">
                <a16:creationId xmlns:a16="http://schemas.microsoft.com/office/drawing/2014/main" id="{8105C53F-4F3B-4B1D-929F-3D10788483FA}"/>
              </a:ext>
            </a:extLst>
          </p:cNvPr>
          <p:cNvSpPr txBox="1"/>
          <p:nvPr/>
        </p:nvSpPr>
        <p:spPr>
          <a:xfrm>
            <a:off x="7603803" y="182732"/>
            <a:ext cx="2794349" cy="584775"/>
          </a:xfrm>
          <a:prstGeom prst="rect">
            <a:avLst/>
          </a:prstGeom>
          <a:noFill/>
        </p:spPr>
        <p:txBody>
          <a:bodyPr wrap="square" rtlCol="0">
            <a:spAutoFit/>
          </a:bodyPr>
          <a:lstStyle/>
          <a:p>
            <a:pPr algn="ctr"/>
            <a:r>
              <a:rPr lang="es-CO" sz="3200" b="1">
                <a:latin typeface="Segoe UI Black" panose="020B0A02040204020203" pitchFamily="34" charset="0"/>
                <a:ea typeface="Segoe UI Black" panose="020B0A02040204020203" pitchFamily="34" charset="0"/>
              </a:rPr>
              <a:t>Contenidos</a:t>
            </a:r>
          </a:p>
        </p:txBody>
      </p:sp>
      <p:sp>
        <p:nvSpPr>
          <p:cNvPr id="9" name="CuadroTexto 8">
            <a:extLst>
              <a:ext uri="{FF2B5EF4-FFF2-40B4-BE49-F238E27FC236}">
                <a16:creationId xmlns:a16="http://schemas.microsoft.com/office/drawing/2014/main" id="{75663022-2AF7-4928-9A2E-D6DA9B53D052}"/>
              </a:ext>
            </a:extLst>
          </p:cNvPr>
          <p:cNvSpPr txBox="1"/>
          <p:nvPr/>
        </p:nvSpPr>
        <p:spPr>
          <a:xfrm>
            <a:off x="5945085" y="818498"/>
            <a:ext cx="1055939" cy="1169551"/>
          </a:xfrm>
          <a:prstGeom prst="rect">
            <a:avLst/>
          </a:prstGeom>
          <a:noFill/>
        </p:spPr>
        <p:txBody>
          <a:bodyPr wrap="square" rtlCol="0">
            <a:spAutoFit/>
          </a:bodyPr>
          <a:lstStyle/>
          <a:p>
            <a:r>
              <a:rPr lang="es-CO" sz="7000">
                <a:latin typeface="Segoe UI Semibold" panose="020B0702040204020203" pitchFamily="34" charset="0"/>
                <a:cs typeface="Segoe UI Semibold" panose="020B0702040204020203" pitchFamily="34" charset="0"/>
              </a:rPr>
              <a:t>1.</a:t>
            </a:r>
          </a:p>
        </p:txBody>
      </p:sp>
      <p:sp>
        <p:nvSpPr>
          <p:cNvPr id="11" name="Rectángulo 10">
            <a:extLst>
              <a:ext uri="{FF2B5EF4-FFF2-40B4-BE49-F238E27FC236}">
                <a16:creationId xmlns:a16="http://schemas.microsoft.com/office/drawing/2014/main" id="{1238DEC0-2F67-4A6C-BEF3-6D89211D9B68}"/>
              </a:ext>
            </a:extLst>
          </p:cNvPr>
          <p:cNvSpPr/>
          <p:nvPr/>
        </p:nvSpPr>
        <p:spPr>
          <a:xfrm>
            <a:off x="5809957" y="2241272"/>
            <a:ext cx="6382043" cy="1169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197AF1E-0F6C-4335-BB1D-1C0DA36CE0A8}"/>
              </a:ext>
            </a:extLst>
          </p:cNvPr>
          <p:cNvSpPr/>
          <p:nvPr/>
        </p:nvSpPr>
        <p:spPr>
          <a:xfrm>
            <a:off x="5809957" y="3514387"/>
            <a:ext cx="6382043" cy="1169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DBB0BE0B-0CE3-446A-AB41-E65ECD46AF4C}"/>
              </a:ext>
            </a:extLst>
          </p:cNvPr>
          <p:cNvSpPr/>
          <p:nvPr/>
        </p:nvSpPr>
        <p:spPr>
          <a:xfrm>
            <a:off x="5809957" y="4946137"/>
            <a:ext cx="6382043" cy="1169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48A269C4-6B24-4761-B520-27688CF145DF}"/>
              </a:ext>
            </a:extLst>
          </p:cNvPr>
          <p:cNvSpPr txBox="1"/>
          <p:nvPr/>
        </p:nvSpPr>
        <p:spPr>
          <a:xfrm>
            <a:off x="6781805" y="1390139"/>
            <a:ext cx="5106572" cy="307777"/>
          </a:xfrm>
          <a:prstGeom prst="rect">
            <a:avLst/>
          </a:prstGeom>
          <a:noFill/>
        </p:spPr>
        <p:txBody>
          <a:bodyPr wrap="square" lIns="91440" tIns="45720" rIns="91440" bIns="45720" rtlCol="0" anchor="t">
            <a:spAutoFit/>
          </a:bodyPr>
          <a:lstStyle/>
          <a:p>
            <a:r>
              <a:rPr lang="es-CO" sz="1400" dirty="0">
                <a:latin typeface="Segoe UI Light"/>
                <a:cs typeface="Segoe UI Light"/>
              </a:rPr>
              <a:t>Arquitectura y conceptos</a:t>
            </a:r>
            <a:endParaRPr lang="en-US" dirty="0"/>
          </a:p>
        </p:txBody>
      </p:sp>
      <p:sp>
        <p:nvSpPr>
          <p:cNvPr id="25" name="CuadroTexto 24">
            <a:extLst>
              <a:ext uri="{FF2B5EF4-FFF2-40B4-BE49-F238E27FC236}">
                <a16:creationId xmlns:a16="http://schemas.microsoft.com/office/drawing/2014/main" id="{972A4224-758C-4AF5-B51D-8E5CEBF0CDE4}"/>
              </a:ext>
            </a:extLst>
          </p:cNvPr>
          <p:cNvSpPr txBox="1"/>
          <p:nvPr/>
        </p:nvSpPr>
        <p:spPr>
          <a:xfrm>
            <a:off x="6753668" y="1041909"/>
            <a:ext cx="2840497" cy="369332"/>
          </a:xfrm>
          <a:prstGeom prst="rect">
            <a:avLst/>
          </a:prstGeom>
          <a:noFill/>
        </p:spPr>
        <p:txBody>
          <a:bodyPr wrap="square" lIns="91440" tIns="45720" rIns="91440" bIns="45720" rtlCol="0" anchor="t">
            <a:spAutoFit/>
          </a:bodyPr>
          <a:lstStyle/>
          <a:p>
            <a:r>
              <a:rPr lang="es-CO" dirty="0" err="1">
                <a:latin typeface="Segoe UI Semibold"/>
                <a:cs typeface="Segoe UI Semibold"/>
              </a:rPr>
              <a:t>RabbitMQ</a:t>
            </a:r>
            <a:r>
              <a:rPr lang="es-CO" dirty="0">
                <a:latin typeface="Segoe UI Semibold"/>
                <a:cs typeface="Segoe UI Semibold"/>
              </a:rPr>
              <a:t>:</a:t>
            </a:r>
          </a:p>
        </p:txBody>
      </p:sp>
      <p:sp>
        <p:nvSpPr>
          <p:cNvPr id="26" name="CuadroTexto 25">
            <a:extLst>
              <a:ext uri="{FF2B5EF4-FFF2-40B4-BE49-F238E27FC236}">
                <a16:creationId xmlns:a16="http://schemas.microsoft.com/office/drawing/2014/main" id="{388FDF2E-6E7D-4B1D-8728-542D6A7D7185}"/>
              </a:ext>
            </a:extLst>
          </p:cNvPr>
          <p:cNvSpPr txBox="1"/>
          <p:nvPr/>
        </p:nvSpPr>
        <p:spPr>
          <a:xfrm>
            <a:off x="5945085" y="2102449"/>
            <a:ext cx="1055939" cy="1169551"/>
          </a:xfrm>
          <a:prstGeom prst="rect">
            <a:avLst/>
          </a:prstGeom>
          <a:noFill/>
        </p:spPr>
        <p:txBody>
          <a:bodyPr wrap="square" rtlCol="0">
            <a:spAutoFit/>
          </a:bodyPr>
          <a:lstStyle/>
          <a:p>
            <a:r>
              <a:rPr lang="es-CO" sz="7000">
                <a:latin typeface="Segoe UI Semibold" panose="020B0702040204020203" pitchFamily="34" charset="0"/>
                <a:cs typeface="Segoe UI Semibold" panose="020B0702040204020203" pitchFamily="34" charset="0"/>
              </a:rPr>
              <a:t>2.</a:t>
            </a:r>
          </a:p>
        </p:txBody>
      </p:sp>
      <p:sp>
        <p:nvSpPr>
          <p:cNvPr id="27" name="CuadroTexto 26">
            <a:extLst>
              <a:ext uri="{FF2B5EF4-FFF2-40B4-BE49-F238E27FC236}">
                <a16:creationId xmlns:a16="http://schemas.microsoft.com/office/drawing/2014/main" id="{CB2F0B22-B31F-4264-B964-CF41B2D3D504}"/>
              </a:ext>
            </a:extLst>
          </p:cNvPr>
          <p:cNvSpPr txBox="1"/>
          <p:nvPr/>
        </p:nvSpPr>
        <p:spPr>
          <a:xfrm>
            <a:off x="6781805" y="2674090"/>
            <a:ext cx="5106572" cy="307777"/>
          </a:xfrm>
          <a:prstGeom prst="rect">
            <a:avLst/>
          </a:prstGeom>
          <a:noFill/>
        </p:spPr>
        <p:txBody>
          <a:bodyPr wrap="square" lIns="91440" tIns="45720" rIns="91440" bIns="45720" rtlCol="0" anchor="t">
            <a:spAutoFit/>
          </a:bodyPr>
          <a:lstStyle/>
          <a:p>
            <a:r>
              <a:rPr lang="es-CO" sz="1400" dirty="0">
                <a:latin typeface="Segoe UI Light"/>
                <a:cs typeface="Segoe UI Light"/>
              </a:rPr>
              <a:t>Instalación con </a:t>
            </a:r>
            <a:r>
              <a:rPr lang="es-CO" sz="1400" dirty="0" err="1">
                <a:latin typeface="Segoe UI Light"/>
                <a:cs typeface="Segoe UI Light"/>
              </a:rPr>
              <a:t>docker</a:t>
            </a:r>
            <a:r>
              <a:rPr lang="es-CO" sz="1400" dirty="0">
                <a:latin typeface="Segoe UI Light"/>
                <a:cs typeface="Segoe UI Light"/>
              </a:rPr>
              <a:t> o </a:t>
            </a:r>
            <a:r>
              <a:rPr lang="es-CO" sz="1400" dirty="0" err="1">
                <a:latin typeface="Segoe UI Light"/>
                <a:cs typeface="Segoe UI Light"/>
              </a:rPr>
              <a:t>docker-compose</a:t>
            </a:r>
            <a:r>
              <a:rPr lang="es-CO" sz="1400" dirty="0">
                <a:latin typeface="Segoe UI Light"/>
                <a:cs typeface="Segoe UI Light"/>
              </a:rPr>
              <a:t> </a:t>
            </a:r>
          </a:p>
        </p:txBody>
      </p:sp>
      <p:sp>
        <p:nvSpPr>
          <p:cNvPr id="28" name="CuadroTexto 27">
            <a:extLst>
              <a:ext uri="{FF2B5EF4-FFF2-40B4-BE49-F238E27FC236}">
                <a16:creationId xmlns:a16="http://schemas.microsoft.com/office/drawing/2014/main" id="{2E7BFE04-98A3-40C7-9138-96A707E199C1}"/>
              </a:ext>
            </a:extLst>
          </p:cNvPr>
          <p:cNvSpPr txBox="1"/>
          <p:nvPr/>
        </p:nvSpPr>
        <p:spPr>
          <a:xfrm>
            <a:off x="6753668" y="2325860"/>
            <a:ext cx="3813653" cy="369332"/>
          </a:xfrm>
          <a:prstGeom prst="rect">
            <a:avLst/>
          </a:prstGeom>
          <a:noFill/>
        </p:spPr>
        <p:txBody>
          <a:bodyPr wrap="square" lIns="91440" tIns="45720" rIns="91440" bIns="45720" rtlCol="0" anchor="t">
            <a:spAutoFit/>
          </a:bodyPr>
          <a:lstStyle/>
          <a:p>
            <a:r>
              <a:rPr lang="es-CO" dirty="0">
                <a:latin typeface="Segoe UI Semibold"/>
                <a:cs typeface="Segoe UI Semibold"/>
              </a:rPr>
              <a:t>Instalación y configuración:</a:t>
            </a:r>
          </a:p>
        </p:txBody>
      </p:sp>
      <p:sp>
        <p:nvSpPr>
          <p:cNvPr id="29" name="CuadroTexto 28">
            <a:extLst>
              <a:ext uri="{FF2B5EF4-FFF2-40B4-BE49-F238E27FC236}">
                <a16:creationId xmlns:a16="http://schemas.microsoft.com/office/drawing/2014/main" id="{083012F4-426F-4C77-A6D6-808C50D444BC}"/>
              </a:ext>
            </a:extLst>
          </p:cNvPr>
          <p:cNvSpPr txBox="1"/>
          <p:nvPr/>
        </p:nvSpPr>
        <p:spPr>
          <a:xfrm>
            <a:off x="5945085" y="3506420"/>
            <a:ext cx="1055939" cy="1169551"/>
          </a:xfrm>
          <a:prstGeom prst="rect">
            <a:avLst/>
          </a:prstGeom>
          <a:noFill/>
        </p:spPr>
        <p:txBody>
          <a:bodyPr wrap="square" rtlCol="0">
            <a:spAutoFit/>
          </a:bodyPr>
          <a:lstStyle/>
          <a:p>
            <a:r>
              <a:rPr lang="es-CO" sz="7000">
                <a:latin typeface="Segoe UI Semibold" panose="020B0702040204020203" pitchFamily="34" charset="0"/>
                <a:cs typeface="Segoe UI Semibold" panose="020B0702040204020203" pitchFamily="34" charset="0"/>
              </a:rPr>
              <a:t>3.</a:t>
            </a:r>
          </a:p>
        </p:txBody>
      </p:sp>
      <p:sp>
        <p:nvSpPr>
          <p:cNvPr id="30" name="CuadroTexto 29">
            <a:extLst>
              <a:ext uri="{FF2B5EF4-FFF2-40B4-BE49-F238E27FC236}">
                <a16:creationId xmlns:a16="http://schemas.microsoft.com/office/drawing/2014/main" id="{506BAE27-487B-4468-A1BC-C9C087924CB0}"/>
              </a:ext>
            </a:extLst>
          </p:cNvPr>
          <p:cNvSpPr txBox="1"/>
          <p:nvPr/>
        </p:nvSpPr>
        <p:spPr>
          <a:xfrm>
            <a:off x="6781805" y="4078061"/>
            <a:ext cx="5106572" cy="307777"/>
          </a:xfrm>
          <a:prstGeom prst="rect">
            <a:avLst/>
          </a:prstGeom>
          <a:noFill/>
        </p:spPr>
        <p:txBody>
          <a:bodyPr wrap="square" lIns="91440" tIns="45720" rIns="91440" bIns="45720" rtlCol="0" anchor="t">
            <a:spAutoFit/>
          </a:bodyPr>
          <a:lstStyle/>
          <a:p>
            <a:r>
              <a:rPr lang="es-CO" sz="1400" dirty="0" err="1">
                <a:latin typeface="Segoe UI Light"/>
                <a:cs typeface="Segoe UI Light"/>
              </a:rPr>
              <a:t>WebSockets</a:t>
            </a:r>
            <a:r>
              <a:rPr lang="es-CO" sz="1400" dirty="0">
                <a:latin typeface="Segoe UI Light"/>
                <a:cs typeface="Segoe UI Light"/>
              </a:rPr>
              <a:t>, colas y </a:t>
            </a:r>
            <a:r>
              <a:rPr lang="es-CO" sz="1400" dirty="0" err="1">
                <a:latin typeface="Segoe UI Light"/>
                <a:cs typeface="Segoe UI Light"/>
              </a:rPr>
              <a:t>mensajeria</a:t>
            </a:r>
          </a:p>
        </p:txBody>
      </p:sp>
      <p:sp>
        <p:nvSpPr>
          <p:cNvPr id="31" name="CuadroTexto 30">
            <a:extLst>
              <a:ext uri="{FF2B5EF4-FFF2-40B4-BE49-F238E27FC236}">
                <a16:creationId xmlns:a16="http://schemas.microsoft.com/office/drawing/2014/main" id="{72323498-0FDA-4289-B2E2-2FAB1808768B}"/>
              </a:ext>
            </a:extLst>
          </p:cNvPr>
          <p:cNvSpPr txBox="1"/>
          <p:nvPr/>
        </p:nvSpPr>
        <p:spPr>
          <a:xfrm>
            <a:off x="6753668" y="3729831"/>
            <a:ext cx="3760647" cy="369332"/>
          </a:xfrm>
          <a:prstGeom prst="rect">
            <a:avLst/>
          </a:prstGeom>
          <a:noFill/>
        </p:spPr>
        <p:txBody>
          <a:bodyPr wrap="square" lIns="91440" tIns="45720" rIns="91440" bIns="45720" rtlCol="0" anchor="t">
            <a:spAutoFit/>
          </a:bodyPr>
          <a:lstStyle/>
          <a:p>
            <a:r>
              <a:rPr lang="es-CO" dirty="0">
                <a:latin typeface="Segoe UI Semibold"/>
                <a:cs typeface="Segoe UI Semibold"/>
              </a:rPr>
              <a:t>Enrutamiento de mensajes:</a:t>
            </a:r>
          </a:p>
        </p:txBody>
      </p:sp>
      <p:sp>
        <p:nvSpPr>
          <p:cNvPr id="32" name="CuadroTexto 31">
            <a:extLst>
              <a:ext uri="{FF2B5EF4-FFF2-40B4-BE49-F238E27FC236}">
                <a16:creationId xmlns:a16="http://schemas.microsoft.com/office/drawing/2014/main" id="{C237F362-2616-4611-8A6D-B7A015E97BD5}"/>
              </a:ext>
            </a:extLst>
          </p:cNvPr>
          <p:cNvSpPr txBox="1"/>
          <p:nvPr/>
        </p:nvSpPr>
        <p:spPr>
          <a:xfrm>
            <a:off x="5945085" y="4872820"/>
            <a:ext cx="1055939" cy="1169551"/>
          </a:xfrm>
          <a:prstGeom prst="rect">
            <a:avLst/>
          </a:prstGeom>
          <a:noFill/>
        </p:spPr>
        <p:txBody>
          <a:bodyPr wrap="square" rtlCol="0">
            <a:spAutoFit/>
          </a:bodyPr>
          <a:lstStyle/>
          <a:p>
            <a:r>
              <a:rPr lang="es-CO" sz="7000">
                <a:latin typeface="Segoe UI Semibold" panose="020B0702040204020203" pitchFamily="34" charset="0"/>
                <a:cs typeface="Segoe UI Semibold" panose="020B0702040204020203" pitchFamily="34" charset="0"/>
              </a:rPr>
              <a:t>4.</a:t>
            </a:r>
          </a:p>
        </p:txBody>
      </p:sp>
      <p:sp>
        <p:nvSpPr>
          <p:cNvPr id="33" name="CuadroTexto 32">
            <a:extLst>
              <a:ext uri="{FF2B5EF4-FFF2-40B4-BE49-F238E27FC236}">
                <a16:creationId xmlns:a16="http://schemas.microsoft.com/office/drawing/2014/main" id="{B25CC5F0-9C59-4FD3-9F80-176302563074}"/>
              </a:ext>
            </a:extLst>
          </p:cNvPr>
          <p:cNvSpPr txBox="1"/>
          <p:nvPr/>
        </p:nvSpPr>
        <p:spPr>
          <a:xfrm>
            <a:off x="6781805" y="5444461"/>
            <a:ext cx="5106572" cy="307777"/>
          </a:xfrm>
          <a:prstGeom prst="rect">
            <a:avLst/>
          </a:prstGeom>
          <a:noFill/>
        </p:spPr>
        <p:txBody>
          <a:bodyPr wrap="square" lIns="91440" tIns="45720" rIns="91440" bIns="45720" rtlCol="0" anchor="t">
            <a:spAutoFit/>
          </a:bodyPr>
          <a:lstStyle/>
          <a:p>
            <a:r>
              <a:rPr lang="es-CO" sz="1400" dirty="0">
                <a:latin typeface="Segoe UI Light"/>
                <a:cs typeface="Segoe UI Light"/>
              </a:rPr>
              <a:t>Problemas, solución y depuración</a:t>
            </a:r>
            <a:endParaRPr lang="es-ES" dirty="0"/>
          </a:p>
        </p:txBody>
      </p:sp>
      <p:sp>
        <p:nvSpPr>
          <p:cNvPr id="34" name="CuadroTexto 33">
            <a:extLst>
              <a:ext uri="{FF2B5EF4-FFF2-40B4-BE49-F238E27FC236}">
                <a16:creationId xmlns:a16="http://schemas.microsoft.com/office/drawing/2014/main" id="{BFCF549A-F1BF-498B-8308-44CEA5F017F4}"/>
              </a:ext>
            </a:extLst>
          </p:cNvPr>
          <p:cNvSpPr txBox="1"/>
          <p:nvPr/>
        </p:nvSpPr>
        <p:spPr>
          <a:xfrm>
            <a:off x="6753668" y="5096231"/>
            <a:ext cx="3487737" cy="378512"/>
          </a:xfrm>
          <a:prstGeom prst="rect">
            <a:avLst/>
          </a:prstGeom>
          <a:noFill/>
        </p:spPr>
        <p:txBody>
          <a:bodyPr wrap="square" lIns="91440" tIns="45720" rIns="91440" bIns="45720" rtlCol="0" anchor="t">
            <a:spAutoFit/>
          </a:bodyPr>
          <a:lstStyle/>
          <a:p>
            <a:r>
              <a:rPr lang="es-CO" dirty="0">
                <a:latin typeface="Segoe UI Semibold"/>
                <a:cs typeface="Segoe UI Semibold"/>
              </a:rPr>
              <a:t>Casos de uso:</a:t>
            </a:r>
            <a:endParaRPr lang="es-ES" dirty="0"/>
          </a:p>
        </p:txBody>
      </p:sp>
      <p:pic>
        <p:nvPicPr>
          <p:cNvPr id="2" name="Imagen 1" descr="Imagen que contiene Diagrama&#10;&#10;Descripción generada automáticamente">
            <a:extLst>
              <a:ext uri="{FF2B5EF4-FFF2-40B4-BE49-F238E27FC236}">
                <a16:creationId xmlns:a16="http://schemas.microsoft.com/office/drawing/2014/main" id="{9BC929FF-77F9-382D-13E2-61FA1E6768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Tree>
    <p:extLst>
      <p:ext uri="{BB962C8B-B14F-4D97-AF65-F5344CB8AC3E}">
        <p14:creationId xmlns:p14="http://schemas.microsoft.com/office/powerpoint/2010/main" val="53647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3" name="Imagen 2" descr="How quorum queues deliver locally while still offering ordering guarantees  | RabbitMQ">
            <a:extLst>
              <a:ext uri="{FF2B5EF4-FFF2-40B4-BE49-F238E27FC236}">
                <a16:creationId xmlns:a16="http://schemas.microsoft.com/office/drawing/2014/main" id="{A2A80C8E-AFCE-6D01-D2D3-DEF4E642BB3C}"/>
              </a:ext>
            </a:extLst>
          </p:cNvPr>
          <p:cNvPicPr>
            <a:picLocks noChangeAspect="1"/>
          </p:cNvPicPr>
          <p:nvPr/>
        </p:nvPicPr>
        <p:blipFill>
          <a:blip r:embed="rId3"/>
          <a:stretch>
            <a:fillRect/>
          </a:stretch>
        </p:blipFill>
        <p:spPr>
          <a:xfrm>
            <a:off x="2322653" y="984985"/>
            <a:ext cx="8091666" cy="4637244"/>
          </a:xfrm>
          <a:prstGeom prst="rect">
            <a:avLst/>
          </a:prstGeom>
        </p:spPr>
      </p:pic>
    </p:spTree>
    <p:extLst>
      <p:ext uri="{BB962C8B-B14F-4D97-AF65-F5344CB8AC3E}">
        <p14:creationId xmlns:p14="http://schemas.microsoft.com/office/powerpoint/2010/main" val="1352580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497154" y="1078234"/>
            <a:ext cx="3293690" cy="584775"/>
          </a:xfrm>
          <a:prstGeom prst="rect">
            <a:avLst/>
          </a:prstGeom>
          <a:noFill/>
        </p:spPr>
        <p:txBody>
          <a:bodyPr wrap="square" lIns="91440" tIns="45720" rIns="91440" bIns="45720" rtlCol="0" anchor="t">
            <a:spAutoFit/>
          </a:bodyPr>
          <a:lstStyle/>
          <a:p>
            <a:pPr algn="ctr"/>
            <a:r>
              <a:rPr lang="es-CO" sz="3200" b="1" dirty="0">
                <a:latin typeface="Segoe UI Black"/>
                <a:ea typeface="Segoe UI Black"/>
              </a:rPr>
              <a:t>Streams</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Escenarios</a:t>
            </a:r>
            <a:endParaRPr lang="es-CO" sz="2000" dirty="0" err="1">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Casos de uso</a:t>
            </a:r>
            <a:endParaRPr lang="es-ES" dirty="0"/>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Definición</a:t>
            </a:r>
            <a:endParaRPr lang="es-CO" sz="2000" dirty="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Monitoreo y gestión del rendimiento de RabbitMQ con Instana | IBM">
            <a:extLst>
              <a:ext uri="{FF2B5EF4-FFF2-40B4-BE49-F238E27FC236}">
                <a16:creationId xmlns:a16="http://schemas.microsoft.com/office/drawing/2014/main" id="{45FF14A6-6CC9-75E1-7D22-93D656E8880C}"/>
              </a:ext>
            </a:extLst>
          </p:cNvPr>
          <p:cNvPicPr>
            <a:picLocks noChangeAspect="1"/>
          </p:cNvPicPr>
          <p:nvPr/>
        </p:nvPicPr>
        <p:blipFill>
          <a:blip r:embed="rId9"/>
          <a:stretch>
            <a:fillRect/>
          </a:stretch>
        </p:blipFill>
        <p:spPr>
          <a:xfrm>
            <a:off x="-1246208" y="1446956"/>
            <a:ext cx="7281440" cy="4099125"/>
          </a:xfrm>
          <a:prstGeom prst="rect">
            <a:avLst/>
          </a:prstGeom>
        </p:spPr>
      </p:pic>
    </p:spTree>
    <p:extLst>
      <p:ext uri="{BB962C8B-B14F-4D97-AF65-F5344CB8AC3E}">
        <p14:creationId xmlns:p14="http://schemas.microsoft.com/office/powerpoint/2010/main" val="4170688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77242" y="331125"/>
            <a:ext cx="2371162" cy="584775"/>
          </a:xfrm>
          <a:prstGeom prst="rect">
            <a:avLst/>
          </a:prstGeom>
          <a:noFill/>
        </p:spPr>
        <p:txBody>
          <a:bodyPr wrap="none" lIns="91440" tIns="45720" rIns="91440" bIns="45720" rtlCol="0" anchor="t">
            <a:spAutoFit/>
          </a:bodyPr>
          <a:lstStyle/>
          <a:p>
            <a:r>
              <a:rPr lang="es-ES" sz="3200" b="1" dirty="0">
                <a:latin typeface="Segoe UI Black"/>
                <a:ea typeface="Segoe UI Black"/>
              </a:rPr>
              <a:t>Definición </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58486" y="980296"/>
            <a:ext cx="11167122" cy="3416320"/>
          </a:xfrm>
          <a:prstGeom prst="rect">
            <a:avLst/>
          </a:prstGeom>
          <a:noFill/>
        </p:spPr>
        <p:txBody>
          <a:bodyPr wrap="square" lIns="91440" tIns="45720" rIns="91440" bIns="45720" rtlCol="0" anchor="t">
            <a:spAutoFit/>
          </a:bodyPr>
          <a:lstStyle/>
          <a:p>
            <a:pPr algn="just"/>
            <a:endParaRPr lang="es-CO" b="1" dirty="0">
              <a:latin typeface="Segoe UI Light"/>
              <a:cs typeface="Segoe UI Light"/>
            </a:endParaRPr>
          </a:p>
          <a:p>
            <a:pPr algn="just"/>
            <a:r>
              <a:rPr lang="es" dirty="0">
                <a:latin typeface="Segoe UI Light"/>
                <a:cs typeface="Segoe UI Light"/>
              </a:rPr>
              <a:t>Es una estructura de datos replicada persistente que puede completar las mismas tareas que las colas: </a:t>
            </a:r>
            <a:r>
              <a:rPr lang="es" b="1" dirty="0">
                <a:latin typeface="Segoe UI Light"/>
                <a:cs typeface="Segoe UI Light"/>
              </a:rPr>
              <a:t>almacenan en búfer</a:t>
            </a:r>
            <a:r>
              <a:rPr lang="es" dirty="0">
                <a:latin typeface="Segoe UI Light"/>
                <a:cs typeface="Segoe UI Light"/>
              </a:rPr>
              <a:t> los mensajes de los productores que son leídos por los consumidores. </a:t>
            </a:r>
            <a:endParaRPr lang="es-CO"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Sin embargo, las transmisiones se diferencian de las colas en dos aspectos importantes: cómo se almacenan y consumen los mensajes.</a:t>
            </a:r>
            <a:endParaRPr lang="es-CO">
              <a:latin typeface="Segoe UI Light"/>
              <a:cs typeface="Segoe UI Light"/>
            </a:endParaRPr>
          </a:p>
          <a:p>
            <a:pPr algn="just"/>
            <a:endParaRPr lang="es-CO" dirty="0">
              <a:latin typeface="Segoe UI Light"/>
              <a:cs typeface="Segoe UI Light"/>
            </a:endParaRPr>
          </a:p>
          <a:p>
            <a:pPr algn="just"/>
            <a:r>
              <a:rPr lang="es" err="1">
                <a:latin typeface="Segoe UI Light"/>
                <a:cs typeface="Segoe UI Light"/>
              </a:rPr>
              <a:t>Streams</a:t>
            </a:r>
            <a:r>
              <a:rPr lang="es" dirty="0">
                <a:latin typeface="Segoe UI Light"/>
                <a:cs typeface="Segoe UI Light"/>
              </a:rPr>
              <a:t> modela un registro de mensajes de solo agregar que se pueden leer repetidamente hasta que caduquen. Las transmisiones son siempre persistentes y replicadas. </a:t>
            </a:r>
            <a:endParaRPr lang="es-CO"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Una descripción más técnica de este comportamiento de flujo es "semántica del consumidor no destructiva"</a:t>
            </a:r>
            <a:endParaRPr lang="es-CO">
              <a:latin typeface="Segoe UI Light"/>
              <a:cs typeface="Segoe UI Light"/>
            </a:endParaRPr>
          </a:p>
          <a:p>
            <a:pPr algn="just"/>
            <a:endParaRPr lang="es-CO" dirty="0">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EF699912-A5E0-B595-753E-8CE6000FE459}"/>
              </a:ext>
            </a:extLst>
          </p:cNvPr>
          <p:cNvPicPr>
            <a:picLocks noChangeAspect="1"/>
          </p:cNvPicPr>
          <p:nvPr/>
        </p:nvPicPr>
        <p:blipFill>
          <a:blip r:embed="rId3"/>
          <a:stretch>
            <a:fillRect/>
          </a:stretch>
        </p:blipFill>
        <p:spPr>
          <a:xfrm>
            <a:off x="239522" y="1390307"/>
            <a:ext cx="384630" cy="324153"/>
          </a:xfrm>
          <a:prstGeom prst="rect">
            <a:avLst/>
          </a:prstGeom>
        </p:spPr>
      </p:pic>
      <p:pic>
        <p:nvPicPr>
          <p:cNvPr id="7" name="Imagen 6" descr="Check icons for free download | Freepik">
            <a:extLst>
              <a:ext uri="{FF2B5EF4-FFF2-40B4-BE49-F238E27FC236}">
                <a16:creationId xmlns:a16="http://schemas.microsoft.com/office/drawing/2014/main" id="{DC7754E9-DA8B-4243-EC1A-9D21BF8815C7}"/>
              </a:ext>
            </a:extLst>
          </p:cNvPr>
          <p:cNvPicPr>
            <a:picLocks noChangeAspect="1"/>
          </p:cNvPicPr>
          <p:nvPr/>
        </p:nvPicPr>
        <p:blipFill>
          <a:blip r:embed="rId3"/>
          <a:stretch>
            <a:fillRect/>
          </a:stretch>
        </p:blipFill>
        <p:spPr>
          <a:xfrm>
            <a:off x="239521" y="2181243"/>
            <a:ext cx="384630" cy="324153"/>
          </a:xfrm>
          <a:prstGeom prst="rect">
            <a:avLst/>
          </a:prstGeom>
        </p:spPr>
      </p:pic>
      <p:pic>
        <p:nvPicPr>
          <p:cNvPr id="8" name="Imagen 7" descr="Check icons for free download | Freepik">
            <a:extLst>
              <a:ext uri="{FF2B5EF4-FFF2-40B4-BE49-F238E27FC236}">
                <a16:creationId xmlns:a16="http://schemas.microsoft.com/office/drawing/2014/main" id="{DAD3679B-B64E-BA2D-02F6-1029ED2E6223}"/>
              </a:ext>
            </a:extLst>
          </p:cNvPr>
          <p:cNvPicPr>
            <a:picLocks noChangeAspect="1"/>
          </p:cNvPicPr>
          <p:nvPr/>
        </p:nvPicPr>
        <p:blipFill>
          <a:blip r:embed="rId3"/>
          <a:stretch>
            <a:fillRect/>
          </a:stretch>
        </p:blipFill>
        <p:spPr>
          <a:xfrm>
            <a:off x="239520" y="3010761"/>
            <a:ext cx="384630" cy="324153"/>
          </a:xfrm>
          <a:prstGeom prst="rect">
            <a:avLst/>
          </a:prstGeom>
        </p:spPr>
      </p:pic>
      <p:pic>
        <p:nvPicPr>
          <p:cNvPr id="9" name="Imagen 8" descr="Check icons for free download | Freepik">
            <a:extLst>
              <a:ext uri="{FF2B5EF4-FFF2-40B4-BE49-F238E27FC236}">
                <a16:creationId xmlns:a16="http://schemas.microsoft.com/office/drawing/2014/main" id="{1B5AB550-474A-EEA0-F645-D490CFBC49DD}"/>
              </a:ext>
            </a:extLst>
          </p:cNvPr>
          <p:cNvPicPr>
            <a:picLocks noChangeAspect="1"/>
          </p:cNvPicPr>
          <p:nvPr/>
        </p:nvPicPr>
        <p:blipFill>
          <a:blip r:embed="rId3"/>
          <a:stretch>
            <a:fillRect/>
          </a:stretch>
        </p:blipFill>
        <p:spPr>
          <a:xfrm>
            <a:off x="278102" y="3763115"/>
            <a:ext cx="384630" cy="324153"/>
          </a:xfrm>
          <a:prstGeom prst="rect">
            <a:avLst/>
          </a:prstGeom>
        </p:spPr>
      </p:pic>
    </p:spTree>
    <p:extLst>
      <p:ext uri="{BB962C8B-B14F-4D97-AF65-F5344CB8AC3E}">
        <p14:creationId xmlns:p14="http://schemas.microsoft.com/office/powerpoint/2010/main" val="117251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4483345" y="2631772"/>
            <a:ext cx="3150221" cy="584775"/>
          </a:xfrm>
          <a:prstGeom prst="rect">
            <a:avLst/>
          </a:prstGeom>
          <a:noFill/>
        </p:spPr>
        <p:txBody>
          <a:bodyPr wrap="none" lIns="91440" tIns="45720" rIns="91440" bIns="45720" rtlCol="0" anchor="t">
            <a:spAutoFit/>
          </a:bodyPr>
          <a:lstStyle/>
          <a:p>
            <a:r>
              <a:rPr lang="es-ES" sz="3200" b="1" dirty="0">
                <a:latin typeface="Segoe UI Black"/>
                <a:ea typeface="Segoe UI Black"/>
              </a:rPr>
              <a:t>CASOS DE USO</a:t>
            </a:r>
          </a:p>
        </p:txBody>
      </p:sp>
    </p:spTree>
    <p:extLst>
      <p:ext uri="{BB962C8B-B14F-4D97-AF65-F5344CB8AC3E}">
        <p14:creationId xmlns:p14="http://schemas.microsoft.com/office/powerpoint/2010/main" val="289288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4338047"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Grandes despliegues</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00613" y="1240726"/>
            <a:ext cx="11167122" cy="3416320"/>
          </a:xfrm>
          <a:prstGeom prst="rect">
            <a:avLst/>
          </a:prstGeom>
          <a:noFill/>
        </p:spPr>
        <p:txBody>
          <a:bodyPr wrap="square" lIns="91440" tIns="45720" rIns="91440" bIns="45720" rtlCol="0" anchor="t">
            <a:spAutoFit/>
          </a:bodyPr>
          <a:lstStyle/>
          <a:p>
            <a:pPr algn="just"/>
            <a:r>
              <a:rPr lang="es" dirty="0">
                <a:latin typeface="Segoe UI Light"/>
                <a:cs typeface="Segoe UI Light"/>
              </a:rPr>
              <a:t>Cuando se desea enviar el mismo mensaje a varios suscriptores, los usuarios actualmente deben vincular una cola dedicada para cada consumidor. </a:t>
            </a:r>
            <a:endParaRPr lang="es-CO">
              <a:latin typeface="Segoe UI Light"/>
              <a:cs typeface="Segoe UI Light"/>
            </a:endParaRPr>
          </a:p>
          <a:p>
            <a:pPr marL="342900" indent="-342900" algn="just">
              <a:buAutoNum type="arabicPeriod"/>
            </a:pPr>
            <a:endParaRPr lang="es" dirty="0">
              <a:latin typeface="Segoe UI Light"/>
              <a:cs typeface="Segoe UI Light"/>
            </a:endParaRPr>
          </a:p>
          <a:p>
            <a:pPr algn="just"/>
            <a:r>
              <a:rPr lang="es" dirty="0">
                <a:latin typeface="Segoe UI Light"/>
                <a:cs typeface="Segoe UI Light"/>
              </a:rPr>
              <a:t>Si el número de consumidores es grande, esto se vuelve potencialmente ineficiente, especialmente cuando se desea persistencia y/o replicación. </a:t>
            </a:r>
            <a:endParaRPr lang="es-CO">
              <a:latin typeface="Segoe UI Light"/>
              <a:cs typeface="Segoe UI Light"/>
            </a:endParaRPr>
          </a:p>
          <a:p>
            <a:pPr algn="just"/>
            <a:endParaRPr lang="es" dirty="0">
              <a:latin typeface="Segoe UI Light"/>
              <a:cs typeface="Segoe UI Light"/>
            </a:endParaRPr>
          </a:p>
          <a:p>
            <a:pPr algn="just"/>
            <a:r>
              <a:rPr lang="es" err="1">
                <a:latin typeface="Segoe UI Light"/>
                <a:cs typeface="Segoe UI Light"/>
              </a:rPr>
              <a:t>Streams</a:t>
            </a:r>
            <a:r>
              <a:rPr lang="es" dirty="0">
                <a:latin typeface="Segoe UI Light"/>
                <a:cs typeface="Segoe UI Light"/>
              </a:rPr>
              <a:t> permitirá que cualquier número de consumidores consuma los mismos mensajes de la misma cola de forma no destructiva, eliminando la necesidad de vincular varias colas. </a:t>
            </a:r>
            <a:endParaRPr lang="es-CO">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Los consumidores de </a:t>
            </a:r>
            <a:r>
              <a:rPr lang="es" dirty="0" err="1">
                <a:latin typeface="Segoe UI Light"/>
                <a:cs typeface="Segoe UI Light"/>
              </a:rPr>
              <a:t>streaming</a:t>
            </a:r>
            <a:r>
              <a:rPr lang="es" dirty="0">
                <a:latin typeface="Segoe UI Light"/>
                <a:cs typeface="Segoe UI Light"/>
              </a:rPr>
              <a:t> también podrán leer desde réplicas, lo que permitirá distribuir la carga de lectura por todo el clúster.</a:t>
            </a:r>
            <a:endParaRPr lang="es-CO" dirty="0">
              <a:latin typeface="Segoe UI Light"/>
              <a:cs typeface="Segoe UI Light"/>
            </a:endParaRP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18D2B5EC-5D39-B165-B743-42282AD85649}"/>
              </a:ext>
            </a:extLst>
          </p:cNvPr>
          <p:cNvPicPr>
            <a:picLocks noChangeAspect="1"/>
          </p:cNvPicPr>
          <p:nvPr/>
        </p:nvPicPr>
        <p:blipFill>
          <a:blip r:embed="rId3"/>
          <a:stretch>
            <a:fillRect/>
          </a:stretch>
        </p:blipFill>
        <p:spPr>
          <a:xfrm>
            <a:off x="191294" y="1322788"/>
            <a:ext cx="384630" cy="324153"/>
          </a:xfrm>
          <a:prstGeom prst="rect">
            <a:avLst/>
          </a:prstGeom>
        </p:spPr>
      </p:pic>
    </p:spTree>
    <p:extLst>
      <p:ext uri="{BB962C8B-B14F-4D97-AF65-F5344CB8AC3E}">
        <p14:creationId xmlns:p14="http://schemas.microsoft.com/office/powerpoint/2010/main" val="1310195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2331087"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Repetición</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00613" y="1240726"/>
            <a:ext cx="11167122" cy="1754326"/>
          </a:xfrm>
          <a:prstGeom prst="rect">
            <a:avLst/>
          </a:prstGeom>
          <a:noFill/>
        </p:spPr>
        <p:txBody>
          <a:bodyPr wrap="square" lIns="91440" tIns="45720" rIns="91440" bIns="45720" rtlCol="0" anchor="t">
            <a:spAutoFit/>
          </a:bodyPr>
          <a:lstStyle/>
          <a:p>
            <a:pPr algn="just"/>
            <a:r>
              <a:rPr lang="es" dirty="0">
                <a:latin typeface="Segoe UI Light"/>
                <a:cs typeface="Segoe UI Light"/>
              </a:rPr>
              <a:t>Como todos los tipos de colas </a:t>
            </a:r>
            <a:r>
              <a:rPr lang="es" err="1">
                <a:latin typeface="Segoe UI Light"/>
                <a:cs typeface="Segoe UI Light"/>
              </a:rPr>
              <a:t>RabbitMQ</a:t>
            </a:r>
            <a:r>
              <a:rPr lang="es" dirty="0">
                <a:latin typeface="Segoe UI Light"/>
                <a:cs typeface="Segoe UI Light"/>
              </a:rPr>
              <a:t> actuales tienen un comportamiento de consumo destructivo, es decir, los mensajes se eliminan de la cola cuando un consumidor termina con ellos, no es posible volver a leer los mensajes que se han consumido. </a:t>
            </a:r>
            <a:endParaRPr lang="es-ES" dirty="0">
              <a:latin typeface="Segoe UI Light"/>
              <a:cs typeface="Segoe UI Light"/>
            </a:endParaRPr>
          </a:p>
          <a:p>
            <a:pPr algn="just"/>
            <a:endParaRPr lang="es" dirty="0">
              <a:latin typeface="Segoe UI Light"/>
              <a:cs typeface="Segoe UI Light"/>
            </a:endParaRPr>
          </a:p>
          <a:p>
            <a:pPr algn="just"/>
            <a:r>
              <a:rPr lang="es" dirty="0" err="1">
                <a:latin typeface="Segoe UI Light"/>
                <a:cs typeface="Segoe UI Light"/>
              </a:rPr>
              <a:t>Streams</a:t>
            </a:r>
            <a:r>
              <a:rPr lang="es" dirty="0">
                <a:latin typeface="Segoe UI Light"/>
                <a:cs typeface="Segoe UI Light"/>
              </a:rPr>
              <a:t> permitirá a los consumidores adjuntar en cualquier punto del registro y leer desde allí</a:t>
            </a:r>
            <a:endParaRPr lang="es-ES">
              <a:latin typeface="Segoe UI Light"/>
              <a:cs typeface="Segoe UI Light"/>
            </a:endParaRPr>
          </a:p>
          <a:p>
            <a:pPr algn="just"/>
            <a:endParaRPr lang="es-CO" dirty="0">
              <a:latin typeface="Segoe UI Light" panose="020B0502040204020203" pitchFamily="34" charset="0"/>
              <a:ea typeface="Calibri"/>
              <a:cs typeface="Segoe UI Light" panose="020B0502040204020203" pitchFamily="34" charset="0"/>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A9EACEF3-670B-37AC-D091-3EE326052D63}"/>
              </a:ext>
            </a:extLst>
          </p:cNvPr>
          <p:cNvPicPr>
            <a:picLocks noChangeAspect="1"/>
          </p:cNvPicPr>
          <p:nvPr/>
        </p:nvPicPr>
        <p:blipFill>
          <a:blip r:embed="rId3"/>
          <a:stretch>
            <a:fillRect/>
          </a:stretch>
        </p:blipFill>
        <p:spPr>
          <a:xfrm>
            <a:off x="220231" y="1322788"/>
            <a:ext cx="384630" cy="324153"/>
          </a:xfrm>
          <a:prstGeom prst="rect">
            <a:avLst/>
          </a:prstGeom>
        </p:spPr>
      </p:pic>
    </p:spTree>
    <p:extLst>
      <p:ext uri="{BB962C8B-B14F-4D97-AF65-F5344CB8AC3E}">
        <p14:creationId xmlns:p14="http://schemas.microsoft.com/office/powerpoint/2010/main" val="2244307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2773516"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Rendimiento</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00613" y="1240726"/>
            <a:ext cx="11167122" cy="1200329"/>
          </a:xfrm>
          <a:prstGeom prst="rect">
            <a:avLst/>
          </a:prstGeom>
          <a:noFill/>
        </p:spPr>
        <p:txBody>
          <a:bodyPr wrap="square" lIns="91440" tIns="45720" rIns="91440" bIns="45720" rtlCol="0" anchor="t">
            <a:spAutoFit/>
          </a:bodyPr>
          <a:lstStyle/>
          <a:p>
            <a:pPr algn="just"/>
            <a:r>
              <a:rPr lang="es" dirty="0">
                <a:latin typeface="Segoe UI Light"/>
                <a:cs typeface="Segoe UI Light"/>
              </a:rPr>
              <a:t>Ningún tipo de cola persistente puede ofrecer un rendimiento que pueda competir con cualquiera de los sistemas de mensajería basados en registros existentes. </a:t>
            </a:r>
            <a:endParaRPr lang="es-ES"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Los </a:t>
            </a:r>
            <a:r>
              <a:rPr lang="es" dirty="0" err="1">
                <a:latin typeface="Segoe UI Light"/>
                <a:cs typeface="Segoe UI Light"/>
              </a:rPr>
              <a:t>streams</a:t>
            </a:r>
            <a:r>
              <a:rPr lang="es" dirty="0">
                <a:latin typeface="Segoe UI Light"/>
                <a:cs typeface="Segoe UI Light"/>
              </a:rPr>
              <a:t> se han diseñado teniendo el rendimiento como objetivo principal.</a:t>
            </a:r>
            <a:endParaRPr lang="es-ES" dirty="0">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7FC356B6-9DD4-6F5F-E4EA-3EAA7275DA00}"/>
              </a:ext>
            </a:extLst>
          </p:cNvPr>
          <p:cNvPicPr>
            <a:picLocks noChangeAspect="1"/>
          </p:cNvPicPr>
          <p:nvPr/>
        </p:nvPicPr>
        <p:blipFill>
          <a:blip r:embed="rId3"/>
          <a:stretch>
            <a:fillRect/>
          </a:stretch>
        </p:blipFill>
        <p:spPr>
          <a:xfrm>
            <a:off x="172003" y="1284206"/>
            <a:ext cx="384630" cy="324153"/>
          </a:xfrm>
          <a:prstGeom prst="rect">
            <a:avLst/>
          </a:prstGeom>
        </p:spPr>
      </p:pic>
    </p:spTree>
    <p:extLst>
      <p:ext uri="{BB962C8B-B14F-4D97-AF65-F5344CB8AC3E}">
        <p14:creationId xmlns:p14="http://schemas.microsoft.com/office/powerpoint/2010/main" val="4221329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3602268"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Grandes retrasos</a:t>
            </a:r>
          </a:p>
        </p:txBody>
      </p:sp>
      <p:sp>
        <p:nvSpPr>
          <p:cNvPr id="5" name="CuadroTexto 4">
            <a:extLst>
              <a:ext uri="{FF2B5EF4-FFF2-40B4-BE49-F238E27FC236}">
                <a16:creationId xmlns:a16="http://schemas.microsoft.com/office/drawing/2014/main" id="{77F17144-4608-48EE-AC4A-58363F8BBCE9}"/>
              </a:ext>
            </a:extLst>
          </p:cNvPr>
          <p:cNvSpPr txBox="1"/>
          <p:nvPr/>
        </p:nvSpPr>
        <p:spPr>
          <a:xfrm>
            <a:off x="600613" y="1240726"/>
            <a:ext cx="11167122" cy="1754326"/>
          </a:xfrm>
          <a:prstGeom prst="rect">
            <a:avLst/>
          </a:prstGeom>
          <a:noFill/>
        </p:spPr>
        <p:txBody>
          <a:bodyPr wrap="square" lIns="91440" tIns="45720" rIns="91440" bIns="45720" rtlCol="0" anchor="t">
            <a:spAutoFit/>
          </a:bodyPr>
          <a:lstStyle/>
          <a:p>
            <a:pPr algn="just"/>
            <a:r>
              <a:rPr lang="es" dirty="0">
                <a:latin typeface="Segoe UI Light"/>
                <a:cs typeface="Segoe UI Light"/>
              </a:rPr>
              <a:t>La mayoría de las colas </a:t>
            </a:r>
            <a:r>
              <a:rPr lang="es" err="1">
                <a:latin typeface="Segoe UI Light"/>
                <a:cs typeface="Segoe UI Light"/>
              </a:rPr>
              <a:t>RabbitMQ</a:t>
            </a:r>
            <a:r>
              <a:rPr lang="es" dirty="0">
                <a:latin typeface="Segoe UI Light"/>
                <a:cs typeface="Segoe UI Light"/>
              </a:rPr>
              <a:t> están diseñadas para converger hacia el estado vacío y están optimizadas como tal y pueden funcionar peor cuando hay millones de mensajes en una cola determinada. </a:t>
            </a:r>
            <a:endParaRPr lang="es-ES" dirty="0">
              <a:latin typeface="Segoe UI Light"/>
              <a:cs typeface="Segoe UI Light"/>
            </a:endParaRPr>
          </a:p>
          <a:p>
            <a:pPr algn="just"/>
            <a:endParaRPr lang="es"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Los flujos están diseñados para almacenar grandes cantidades de datos de manera eficiente con una sobrecarga mínima en la memoria.</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27553C66-D613-F067-2A0E-3390AACE7353}"/>
              </a:ext>
            </a:extLst>
          </p:cNvPr>
          <p:cNvPicPr>
            <a:picLocks noChangeAspect="1"/>
          </p:cNvPicPr>
          <p:nvPr/>
        </p:nvPicPr>
        <p:blipFill>
          <a:blip r:embed="rId3"/>
          <a:stretch>
            <a:fillRect/>
          </a:stretch>
        </p:blipFill>
        <p:spPr>
          <a:xfrm>
            <a:off x="220231" y="1303497"/>
            <a:ext cx="384630" cy="324153"/>
          </a:xfrm>
          <a:prstGeom prst="rect">
            <a:avLst/>
          </a:prstGeom>
        </p:spPr>
      </p:pic>
    </p:spTree>
    <p:extLst>
      <p:ext uri="{BB962C8B-B14F-4D97-AF65-F5344CB8AC3E}">
        <p14:creationId xmlns:p14="http://schemas.microsoft.com/office/powerpoint/2010/main" val="3708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395875" y="976956"/>
            <a:ext cx="3669867" cy="584775"/>
          </a:xfrm>
          <a:prstGeom prst="rect">
            <a:avLst/>
          </a:prstGeom>
          <a:noFill/>
        </p:spPr>
        <p:txBody>
          <a:bodyPr wrap="square" lIns="91440" tIns="45720" rIns="91440" bIns="45720" rtlCol="0" anchor="t">
            <a:spAutoFit/>
          </a:bodyPr>
          <a:lstStyle/>
          <a:p>
            <a:pPr algn="ctr"/>
            <a:r>
              <a:rPr lang="es-CO" sz="3200" b="1" dirty="0" err="1">
                <a:latin typeface="Segoe UI Black"/>
                <a:ea typeface="Segoe UI Black"/>
              </a:rPr>
              <a:t>Celery</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Escenarios</a:t>
            </a:r>
            <a:endParaRPr lang="es-CO" sz="2000" dirty="0" err="1">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Casos de uso</a:t>
            </a:r>
            <a:endParaRPr lang="es-ES" dirty="0"/>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Definición</a:t>
            </a:r>
            <a:endParaRPr lang="es-CO" sz="2000" dirty="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Web Server Task Queue (How it works?) | by Alan Chu | Medium">
            <a:extLst>
              <a:ext uri="{FF2B5EF4-FFF2-40B4-BE49-F238E27FC236}">
                <a16:creationId xmlns:a16="http://schemas.microsoft.com/office/drawing/2014/main" id="{41DAC65D-CA39-494C-4C90-A49879AAF298}"/>
              </a:ext>
            </a:extLst>
          </p:cNvPr>
          <p:cNvPicPr>
            <a:picLocks noChangeAspect="1"/>
          </p:cNvPicPr>
          <p:nvPr/>
        </p:nvPicPr>
        <p:blipFill>
          <a:blip r:embed="rId9"/>
          <a:stretch>
            <a:fillRect/>
          </a:stretch>
        </p:blipFill>
        <p:spPr>
          <a:xfrm>
            <a:off x="1155539" y="2202084"/>
            <a:ext cx="2743200" cy="2743200"/>
          </a:xfrm>
          <a:prstGeom prst="rect">
            <a:avLst/>
          </a:prstGeom>
        </p:spPr>
      </p:pic>
    </p:spTree>
    <p:extLst>
      <p:ext uri="{BB962C8B-B14F-4D97-AF65-F5344CB8AC3E}">
        <p14:creationId xmlns:p14="http://schemas.microsoft.com/office/powerpoint/2010/main" val="130331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2257349"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Definición</a:t>
            </a:r>
            <a:endParaRPr lang="es-ES" dirty="0"/>
          </a:p>
        </p:txBody>
      </p:sp>
      <p:sp>
        <p:nvSpPr>
          <p:cNvPr id="5" name="CuadroTexto 4">
            <a:extLst>
              <a:ext uri="{FF2B5EF4-FFF2-40B4-BE49-F238E27FC236}">
                <a16:creationId xmlns:a16="http://schemas.microsoft.com/office/drawing/2014/main" id="{77F17144-4608-48EE-AC4A-58363F8BBCE9}"/>
              </a:ext>
            </a:extLst>
          </p:cNvPr>
          <p:cNvSpPr txBox="1"/>
          <p:nvPr/>
        </p:nvSpPr>
        <p:spPr>
          <a:xfrm>
            <a:off x="600613" y="1240726"/>
            <a:ext cx="11167122" cy="1477328"/>
          </a:xfrm>
          <a:prstGeom prst="rect">
            <a:avLst/>
          </a:prstGeom>
          <a:noFill/>
        </p:spPr>
        <p:txBody>
          <a:bodyPr wrap="square" lIns="91440" tIns="45720" rIns="91440" bIns="45720" rtlCol="0" anchor="t">
            <a:spAutoFit/>
          </a:bodyPr>
          <a:lstStyle/>
          <a:p>
            <a:pPr algn="just"/>
            <a:r>
              <a:rPr lang="es" dirty="0">
                <a:latin typeface="Segoe UI Light"/>
                <a:cs typeface="Segoe UI Light"/>
              </a:rPr>
              <a:t>Es un sistema de cola de tareas distribuido y de código abierto, que se utiliza comúnmente en aplicaciones web para procesar tareas en segundo plano de manera asíncrona. </a:t>
            </a:r>
            <a:endParaRPr lang="es-ES"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Es especialmente útil cuando se necesita ejecutar tareas que son intensivas en recursos o que pueden tardar mucho tiempo en completarse, sin afectar la capacidad de respuesta de la aplicación principal.</a:t>
            </a:r>
            <a:endParaRPr lang="es-ES">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27553C66-D613-F067-2A0E-3390AACE7353}"/>
              </a:ext>
            </a:extLst>
          </p:cNvPr>
          <p:cNvPicPr>
            <a:picLocks noChangeAspect="1"/>
          </p:cNvPicPr>
          <p:nvPr/>
        </p:nvPicPr>
        <p:blipFill>
          <a:blip r:embed="rId3"/>
          <a:stretch>
            <a:fillRect/>
          </a:stretch>
        </p:blipFill>
        <p:spPr>
          <a:xfrm>
            <a:off x="220231" y="1303497"/>
            <a:ext cx="384630" cy="324153"/>
          </a:xfrm>
          <a:prstGeom prst="rect">
            <a:avLst/>
          </a:prstGeom>
        </p:spPr>
      </p:pic>
    </p:spTree>
    <p:extLst>
      <p:ext uri="{BB962C8B-B14F-4D97-AF65-F5344CB8AC3E}">
        <p14:creationId xmlns:p14="http://schemas.microsoft.com/office/powerpoint/2010/main" val="348301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621757" y="934460"/>
            <a:ext cx="3293690" cy="584775"/>
          </a:xfrm>
          <a:prstGeom prst="rect">
            <a:avLst/>
          </a:prstGeom>
          <a:noFill/>
        </p:spPr>
        <p:txBody>
          <a:bodyPr wrap="square" lIns="91440" tIns="45720" rIns="91440" bIns="45720" rtlCol="0" anchor="t">
            <a:spAutoFit/>
          </a:bodyPr>
          <a:lstStyle/>
          <a:p>
            <a:pPr algn="ctr"/>
            <a:r>
              <a:rPr lang="es-CO" sz="3200" b="1" dirty="0" err="1">
                <a:latin typeface="Segoe UI Black"/>
                <a:ea typeface="Segoe UI Black"/>
              </a:rPr>
              <a:t>RabbitMQ</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a:latin typeface="Segoe UI Semibold"/>
                <a:cs typeface="Segoe UI Semibold"/>
              </a:rPr>
              <a:t>Colas</a:t>
            </a:r>
            <a:endParaRPr lang="es-CO" sz="2000">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a:latin typeface="Segoe UI Semibold"/>
                <a:cs typeface="Segoe UI Semibold"/>
              </a:rPr>
              <a:t>Arquitectura en eventos</a:t>
            </a:r>
            <a:endParaRPr lang="es-CO" sz="2000">
              <a:latin typeface="Segoe UI Semibold" panose="020B0702040204020203" pitchFamily="34" charset="0"/>
              <a:cs typeface="Segoe UI Semibold" panose="020B0702040204020203" pitchFamily="34" charset="0"/>
            </a:endParaRPr>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a:latin typeface="Segoe UI Semibold"/>
                <a:cs typeface="Segoe UI Semibold"/>
              </a:rPr>
              <a:t>Microservicios</a:t>
            </a:r>
            <a:endParaRPr lang="es-CO" sz="200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Rabbit Technologies - Crunchbase Company Profile &amp; Funding">
            <a:extLst>
              <a:ext uri="{FF2B5EF4-FFF2-40B4-BE49-F238E27FC236}">
                <a16:creationId xmlns:a16="http://schemas.microsoft.com/office/drawing/2014/main" id="{231305DE-451D-906B-B0D5-940CCC7F7E32}"/>
              </a:ext>
            </a:extLst>
          </p:cNvPr>
          <p:cNvPicPr>
            <a:picLocks noChangeAspect="1"/>
          </p:cNvPicPr>
          <p:nvPr/>
        </p:nvPicPr>
        <p:blipFill>
          <a:blip r:embed="rId9"/>
          <a:stretch>
            <a:fillRect/>
          </a:stretch>
        </p:blipFill>
        <p:spPr>
          <a:xfrm>
            <a:off x="549215" y="1126706"/>
            <a:ext cx="4240362" cy="4245154"/>
          </a:xfrm>
          <a:prstGeom prst="rect">
            <a:avLst/>
          </a:prstGeom>
        </p:spPr>
      </p:pic>
    </p:spTree>
    <p:extLst>
      <p:ext uri="{BB962C8B-B14F-4D97-AF65-F5344CB8AC3E}">
        <p14:creationId xmlns:p14="http://schemas.microsoft.com/office/powerpoint/2010/main" val="264315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0D85BDA-7A81-4AA9-A803-0A43949636FC}"/>
              </a:ext>
            </a:extLst>
          </p:cNvPr>
          <p:cNvSpPr txBox="1"/>
          <p:nvPr/>
        </p:nvSpPr>
        <p:spPr>
          <a:xfrm>
            <a:off x="7497154" y="1078234"/>
            <a:ext cx="3669867" cy="584775"/>
          </a:xfrm>
          <a:prstGeom prst="rect">
            <a:avLst/>
          </a:prstGeom>
          <a:noFill/>
        </p:spPr>
        <p:txBody>
          <a:bodyPr wrap="square" lIns="91440" tIns="45720" rIns="91440" bIns="45720" rtlCol="0" anchor="t">
            <a:spAutoFit/>
          </a:bodyPr>
          <a:lstStyle/>
          <a:p>
            <a:pPr algn="ctr"/>
            <a:r>
              <a:rPr lang="es-CO" sz="3200" b="1" dirty="0">
                <a:latin typeface="Segoe UI Black"/>
                <a:ea typeface="Segoe UI Black"/>
              </a:rPr>
              <a:t>Observabilidad</a:t>
            </a:r>
          </a:p>
        </p:txBody>
      </p:sp>
      <p:sp>
        <p:nvSpPr>
          <p:cNvPr id="24" name="CuadroTexto 23">
            <a:extLst>
              <a:ext uri="{FF2B5EF4-FFF2-40B4-BE49-F238E27FC236}">
                <a16:creationId xmlns:a16="http://schemas.microsoft.com/office/drawing/2014/main" id="{B7B164A2-8AC3-419A-A890-4D9240C8A3B7}"/>
              </a:ext>
            </a:extLst>
          </p:cNvPr>
          <p:cNvSpPr txBox="1"/>
          <p:nvPr/>
        </p:nvSpPr>
        <p:spPr>
          <a:xfrm>
            <a:off x="6794695" y="1556938"/>
            <a:ext cx="4698609" cy="369332"/>
          </a:xfrm>
          <a:prstGeom prst="rect">
            <a:avLst/>
          </a:prstGeom>
          <a:noFill/>
        </p:spPr>
        <p:txBody>
          <a:bodyPr wrap="square" rtlCol="0">
            <a:spAutoFit/>
          </a:bodyPr>
          <a:lstStyle/>
          <a:p>
            <a:pPr algn="ctr"/>
            <a:r>
              <a:rPr lang="es-CO">
                <a:latin typeface="Segoe UI Light" panose="020B0502040204020203" pitchFamily="34" charset="0"/>
                <a:cs typeface="Segoe UI Light" panose="020B0502040204020203" pitchFamily="34" charset="0"/>
              </a:rPr>
              <a:t>Descripción</a:t>
            </a:r>
          </a:p>
        </p:txBody>
      </p:sp>
      <p:sp>
        <p:nvSpPr>
          <p:cNvPr id="27" name="Rectángulo 26">
            <a:extLst>
              <a:ext uri="{FF2B5EF4-FFF2-40B4-BE49-F238E27FC236}">
                <a16:creationId xmlns:a16="http://schemas.microsoft.com/office/drawing/2014/main" id="{7ABFE5B0-5230-4AD5-B6FE-8CB7EC204831}"/>
              </a:ext>
            </a:extLst>
          </p:cNvPr>
          <p:cNvSpPr/>
          <p:nvPr/>
        </p:nvSpPr>
        <p:spPr>
          <a:xfrm>
            <a:off x="6096000" y="233299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a:solidFill>
                  <a:schemeClr val="bg1">
                    <a:lumMod val="95000"/>
                  </a:schemeClr>
                </a:solidFill>
              </a:rPr>
              <a:t>I</a:t>
            </a:r>
          </a:p>
        </p:txBody>
      </p:sp>
      <p:sp>
        <p:nvSpPr>
          <p:cNvPr id="32" name="Rectángulo 31">
            <a:extLst>
              <a:ext uri="{FF2B5EF4-FFF2-40B4-BE49-F238E27FC236}">
                <a16:creationId xmlns:a16="http://schemas.microsoft.com/office/drawing/2014/main" id="{E9A68841-A6F8-4186-B237-E1E839D7BB94}"/>
              </a:ext>
            </a:extLst>
          </p:cNvPr>
          <p:cNvSpPr/>
          <p:nvPr/>
        </p:nvSpPr>
        <p:spPr>
          <a:xfrm>
            <a:off x="6096000" y="3356428"/>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Rectángulo 32">
            <a:extLst>
              <a:ext uri="{FF2B5EF4-FFF2-40B4-BE49-F238E27FC236}">
                <a16:creationId xmlns:a16="http://schemas.microsoft.com/office/drawing/2014/main" id="{13A5319D-F46C-4E04-B630-681CD2A1F26C}"/>
              </a:ext>
            </a:extLst>
          </p:cNvPr>
          <p:cNvSpPr/>
          <p:nvPr/>
        </p:nvSpPr>
        <p:spPr>
          <a:xfrm>
            <a:off x="6096000" y="4379863"/>
            <a:ext cx="6096000" cy="9144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4" name="CuadroTexto 43">
            <a:extLst>
              <a:ext uri="{FF2B5EF4-FFF2-40B4-BE49-F238E27FC236}">
                <a16:creationId xmlns:a16="http://schemas.microsoft.com/office/drawing/2014/main" id="{C15FF0F5-1A03-4FDF-B1F1-73B467A59828}"/>
              </a:ext>
            </a:extLst>
          </p:cNvPr>
          <p:cNvSpPr txBox="1"/>
          <p:nvPr/>
        </p:nvSpPr>
        <p:spPr>
          <a:xfrm>
            <a:off x="7316392" y="4637008"/>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Escenarios</a:t>
            </a:r>
            <a:endParaRPr lang="es-CO" sz="2000" dirty="0" err="1">
              <a:latin typeface="Segoe UI Semibold" panose="020B0702040204020203" pitchFamily="34" charset="0"/>
              <a:cs typeface="Segoe UI Semibold" panose="020B0702040204020203" pitchFamily="34" charset="0"/>
            </a:endParaRPr>
          </a:p>
        </p:txBody>
      </p:sp>
      <p:pic>
        <p:nvPicPr>
          <p:cNvPr id="39" name="Gráfico 38">
            <a:extLst>
              <a:ext uri="{FF2B5EF4-FFF2-40B4-BE49-F238E27FC236}">
                <a16:creationId xmlns:a16="http://schemas.microsoft.com/office/drawing/2014/main" id="{7CA8151E-37D3-45BA-A185-577A6FB62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29790" y="3575730"/>
            <a:ext cx="685589" cy="459952"/>
          </a:xfrm>
          <a:prstGeom prst="rect">
            <a:avLst/>
          </a:prstGeom>
        </p:spPr>
      </p:pic>
      <p:pic>
        <p:nvPicPr>
          <p:cNvPr id="46" name="Gráfico 45">
            <a:extLst>
              <a:ext uri="{FF2B5EF4-FFF2-40B4-BE49-F238E27FC236}">
                <a16:creationId xmlns:a16="http://schemas.microsoft.com/office/drawing/2014/main" id="{8E54C48B-98A4-482F-9BB1-82E8D5D2B5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20434" y="4516063"/>
            <a:ext cx="705921" cy="671061"/>
          </a:xfrm>
          <a:prstGeom prst="rect">
            <a:avLst/>
          </a:prstGeom>
        </p:spPr>
      </p:pic>
      <p:pic>
        <p:nvPicPr>
          <p:cNvPr id="48" name="Gráfico 47">
            <a:extLst>
              <a:ext uri="{FF2B5EF4-FFF2-40B4-BE49-F238E27FC236}">
                <a16:creationId xmlns:a16="http://schemas.microsoft.com/office/drawing/2014/main" id="{16F1F2F4-5656-4661-856F-09B2AB2857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34022" y="2489659"/>
            <a:ext cx="646423" cy="646423"/>
          </a:xfrm>
          <a:prstGeom prst="rect">
            <a:avLst/>
          </a:prstGeom>
        </p:spPr>
      </p:pic>
      <p:sp>
        <p:nvSpPr>
          <p:cNvPr id="2" name="Rectángulo 1">
            <a:extLst>
              <a:ext uri="{FF2B5EF4-FFF2-40B4-BE49-F238E27FC236}">
                <a16:creationId xmlns:a16="http://schemas.microsoft.com/office/drawing/2014/main" id="{BA702112-02EB-411D-A7D0-C825D756371D}"/>
              </a:ext>
            </a:extLst>
          </p:cNvPr>
          <p:cNvSpPr/>
          <p:nvPr/>
        </p:nvSpPr>
        <p:spPr>
          <a:xfrm>
            <a:off x="0" y="0"/>
            <a:ext cx="5333174" cy="6858000"/>
          </a:xfrm>
          <a:prstGeom prst="rect">
            <a:avLst/>
          </a:prstGeom>
          <a:solidFill>
            <a:srgbClr val="FFE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CO" b="1">
              <a:solidFill>
                <a:schemeClr val="tx1"/>
              </a:solidFill>
              <a:latin typeface="Segoe UI Light"/>
              <a:cs typeface="Segoe UI Light"/>
            </a:endParaRPr>
          </a:p>
        </p:txBody>
      </p:sp>
      <p:sp>
        <p:nvSpPr>
          <p:cNvPr id="19" name="CuadroTexto 18">
            <a:extLst>
              <a:ext uri="{FF2B5EF4-FFF2-40B4-BE49-F238E27FC236}">
                <a16:creationId xmlns:a16="http://schemas.microsoft.com/office/drawing/2014/main" id="{5D0860FE-A918-4759-86B4-09CCF3D83E0B}"/>
              </a:ext>
            </a:extLst>
          </p:cNvPr>
          <p:cNvSpPr txBox="1"/>
          <p:nvPr/>
        </p:nvSpPr>
        <p:spPr>
          <a:xfrm>
            <a:off x="7394833" y="3572685"/>
            <a:ext cx="3867301"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Casos de uso</a:t>
            </a:r>
            <a:endParaRPr lang="es-ES" dirty="0"/>
          </a:p>
        </p:txBody>
      </p:sp>
      <p:sp>
        <p:nvSpPr>
          <p:cNvPr id="20" name="CuadroTexto 19">
            <a:extLst>
              <a:ext uri="{FF2B5EF4-FFF2-40B4-BE49-F238E27FC236}">
                <a16:creationId xmlns:a16="http://schemas.microsoft.com/office/drawing/2014/main" id="{15CD7864-70FC-49C8-8957-D21F14A171DB}"/>
              </a:ext>
            </a:extLst>
          </p:cNvPr>
          <p:cNvSpPr txBox="1"/>
          <p:nvPr/>
        </p:nvSpPr>
        <p:spPr>
          <a:xfrm>
            <a:off x="7316392" y="2593082"/>
            <a:ext cx="2892390" cy="400110"/>
          </a:xfrm>
          <a:prstGeom prst="rect">
            <a:avLst/>
          </a:prstGeom>
          <a:noFill/>
        </p:spPr>
        <p:txBody>
          <a:bodyPr wrap="square" lIns="91440" tIns="45720" rIns="91440" bIns="45720" rtlCol="0" anchor="t">
            <a:spAutoFit/>
          </a:bodyPr>
          <a:lstStyle/>
          <a:p>
            <a:r>
              <a:rPr lang="es-CO" sz="2000" dirty="0">
                <a:latin typeface="Segoe UI Semibold"/>
                <a:cs typeface="Segoe UI Semibold"/>
              </a:rPr>
              <a:t>Definición</a:t>
            </a:r>
            <a:endParaRPr lang="es-CO" sz="2000" dirty="0">
              <a:latin typeface="Segoe UI Semibold" panose="020B0702040204020203" pitchFamily="34" charset="0"/>
              <a:cs typeface="Segoe UI Semibold" panose="020B0702040204020203" pitchFamily="34" charset="0"/>
            </a:endParaRPr>
          </a:p>
        </p:txBody>
      </p:sp>
      <p:pic>
        <p:nvPicPr>
          <p:cNvPr id="3" name="Imagen 2" descr="Imagen que contiene Diagrama&#10;&#10;Descripción generada automáticamente">
            <a:extLst>
              <a:ext uri="{FF2B5EF4-FFF2-40B4-BE49-F238E27FC236}">
                <a16:creationId xmlns:a16="http://schemas.microsoft.com/office/drawing/2014/main" id="{CFBB68F2-FF26-8C7D-D475-25F5E8C5D7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4" name="Imagen 3" descr="Grafana fully managed open source service | Elest.io">
            <a:extLst>
              <a:ext uri="{FF2B5EF4-FFF2-40B4-BE49-F238E27FC236}">
                <a16:creationId xmlns:a16="http://schemas.microsoft.com/office/drawing/2014/main" id="{AE2E6EF5-B5B0-17F1-3825-B94FA0D81AF4}"/>
              </a:ext>
            </a:extLst>
          </p:cNvPr>
          <p:cNvPicPr>
            <a:picLocks noChangeAspect="1"/>
          </p:cNvPicPr>
          <p:nvPr/>
        </p:nvPicPr>
        <p:blipFill>
          <a:blip r:embed="rId9"/>
          <a:stretch>
            <a:fillRect/>
          </a:stretch>
        </p:blipFill>
        <p:spPr>
          <a:xfrm>
            <a:off x="131180" y="1269357"/>
            <a:ext cx="2438400" cy="2438400"/>
          </a:xfrm>
          <a:prstGeom prst="rect">
            <a:avLst/>
          </a:prstGeom>
        </p:spPr>
      </p:pic>
      <p:pic>
        <p:nvPicPr>
          <p:cNvPr id="7" name="Imagen 6" descr="Prometheus (software) - Wikipedia">
            <a:extLst>
              <a:ext uri="{FF2B5EF4-FFF2-40B4-BE49-F238E27FC236}">
                <a16:creationId xmlns:a16="http://schemas.microsoft.com/office/drawing/2014/main" id="{EFA53A2C-DE9A-8A57-4D4A-4FFE091676A8}"/>
              </a:ext>
            </a:extLst>
          </p:cNvPr>
          <p:cNvPicPr>
            <a:picLocks noChangeAspect="1"/>
          </p:cNvPicPr>
          <p:nvPr/>
        </p:nvPicPr>
        <p:blipFill>
          <a:blip r:embed="rId10"/>
          <a:stretch>
            <a:fillRect/>
          </a:stretch>
        </p:blipFill>
        <p:spPr>
          <a:xfrm>
            <a:off x="2534856" y="3457791"/>
            <a:ext cx="1797934" cy="1784720"/>
          </a:xfrm>
          <a:prstGeom prst="rect">
            <a:avLst/>
          </a:prstGeom>
        </p:spPr>
      </p:pic>
    </p:spTree>
    <p:extLst>
      <p:ext uri="{BB962C8B-B14F-4D97-AF65-F5344CB8AC3E}">
        <p14:creationId xmlns:p14="http://schemas.microsoft.com/office/powerpoint/2010/main" val="66756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657951" y="350416"/>
            <a:ext cx="2257349" cy="584775"/>
          </a:xfrm>
          <a:prstGeom prst="rect">
            <a:avLst/>
          </a:prstGeom>
          <a:noFill/>
        </p:spPr>
        <p:txBody>
          <a:bodyPr wrap="none" lIns="91440" tIns="45720" rIns="91440" bIns="45720" rtlCol="0" anchor="t">
            <a:spAutoFit/>
          </a:bodyPr>
          <a:lstStyle/>
          <a:p>
            <a:r>
              <a:rPr lang="es-ES" sz="3200" b="1" dirty="0">
                <a:latin typeface="Segoe UI Black"/>
                <a:ea typeface="Segoe UI Black"/>
                <a:cs typeface="Arial"/>
              </a:rPr>
              <a:t>Definición</a:t>
            </a:r>
            <a:endParaRPr lang="es-ES" dirty="0"/>
          </a:p>
        </p:txBody>
      </p:sp>
      <p:sp>
        <p:nvSpPr>
          <p:cNvPr id="5" name="CuadroTexto 4">
            <a:extLst>
              <a:ext uri="{FF2B5EF4-FFF2-40B4-BE49-F238E27FC236}">
                <a16:creationId xmlns:a16="http://schemas.microsoft.com/office/drawing/2014/main" id="{77F17144-4608-48EE-AC4A-58363F8BBCE9}"/>
              </a:ext>
            </a:extLst>
          </p:cNvPr>
          <p:cNvSpPr txBox="1"/>
          <p:nvPr/>
        </p:nvSpPr>
        <p:spPr>
          <a:xfrm>
            <a:off x="715372" y="974485"/>
            <a:ext cx="11167122" cy="4801314"/>
          </a:xfrm>
          <a:prstGeom prst="rect">
            <a:avLst/>
          </a:prstGeom>
          <a:noFill/>
        </p:spPr>
        <p:txBody>
          <a:bodyPr wrap="square" lIns="91440" tIns="45720" rIns="91440" bIns="45720" rtlCol="0" anchor="t">
            <a:spAutoFit/>
          </a:bodyPr>
          <a:lstStyle/>
          <a:p>
            <a:pPr algn="just"/>
            <a:br>
              <a:rPr lang="en-US" dirty="0"/>
            </a:br>
            <a:r>
              <a:rPr lang="es" err="1">
                <a:latin typeface="Segoe UI Light"/>
                <a:cs typeface="Segoe UI Light"/>
              </a:rPr>
              <a:t>Grafana</a:t>
            </a:r>
            <a:r>
              <a:rPr lang="es" dirty="0">
                <a:latin typeface="Segoe UI Light"/>
                <a:cs typeface="Segoe UI Light"/>
              </a:rPr>
              <a:t> y </a:t>
            </a:r>
            <a:r>
              <a:rPr lang="es" err="1">
                <a:latin typeface="Segoe UI Light"/>
                <a:cs typeface="Segoe UI Light"/>
              </a:rPr>
              <a:t>Prometheus</a:t>
            </a:r>
            <a:r>
              <a:rPr lang="es" dirty="0">
                <a:latin typeface="Segoe UI Light"/>
                <a:cs typeface="Segoe UI Light"/>
              </a:rPr>
              <a:t> son dos herramientas populares en el ámbito de la monitorización y visualización de sistemas y aplicaciones, especialmente en entornos de tecnología de la información y DevOps. </a:t>
            </a:r>
            <a:endParaRPr lang="es-ES" dirty="0">
              <a:latin typeface="Segoe UI Light"/>
              <a:cs typeface="Segoe UI Light"/>
            </a:endParaRPr>
          </a:p>
          <a:p>
            <a:pPr algn="just"/>
            <a:endParaRPr lang="es" dirty="0">
              <a:latin typeface="Segoe UI Light"/>
              <a:cs typeface="Segoe UI Light"/>
            </a:endParaRPr>
          </a:p>
          <a:p>
            <a:pPr algn="just"/>
            <a:r>
              <a:rPr lang="es" dirty="0">
                <a:latin typeface="Segoe UI Light"/>
                <a:cs typeface="Segoe UI Light"/>
              </a:rPr>
              <a:t>Aunque son herramientas separadas, suelen utilizarse juntas para obtener un sistema de monitorización completo y flexible.</a:t>
            </a:r>
            <a:endParaRPr lang="es-ES">
              <a:latin typeface="Segoe UI Light"/>
              <a:cs typeface="Segoe UI Light"/>
            </a:endParaRPr>
          </a:p>
          <a:p>
            <a:pPr algn="just"/>
            <a:endParaRPr lang="es-ES">
              <a:latin typeface="Segoe UI Light"/>
              <a:cs typeface="Segoe UI Light"/>
            </a:endParaRPr>
          </a:p>
          <a:p>
            <a:pPr algn="just"/>
            <a:endParaRPr lang="es-ES" dirty="0">
              <a:latin typeface="Segoe UI Light"/>
              <a:cs typeface="Segoe UI Light"/>
            </a:endParaRPr>
          </a:p>
          <a:p>
            <a:pPr algn="just"/>
            <a:r>
              <a:rPr lang="es-ES" b="1" dirty="0" err="1">
                <a:latin typeface="Segoe UI Light"/>
                <a:cs typeface="Segoe UI Light"/>
              </a:rPr>
              <a:t>Prometheus</a:t>
            </a:r>
            <a:r>
              <a:rPr lang="es-ES" dirty="0">
                <a:latin typeface="Segoe UI Light"/>
                <a:cs typeface="Segoe UI Light"/>
              </a:rPr>
              <a:t>: Está diseñado para ser altamente escalable y capaz de recopilar métricas de diversos tipos de aplicaciones y sistemas. Utiliza un modelo de datos basado en series temporales y una consulta de lenguaje llamada </a:t>
            </a:r>
            <a:r>
              <a:rPr lang="es-ES" dirty="0" err="1">
                <a:latin typeface="Segoe UI Light"/>
                <a:cs typeface="Segoe UI Light"/>
              </a:rPr>
              <a:t>PromQL</a:t>
            </a:r>
            <a:r>
              <a:rPr lang="es-ES" dirty="0">
                <a:latin typeface="Segoe UI Light"/>
                <a:cs typeface="Segoe UI Light"/>
              </a:rPr>
              <a:t> para analizar y visualizar las métricas.</a:t>
            </a:r>
          </a:p>
          <a:p>
            <a:pPr algn="just"/>
            <a:endParaRPr lang="es-ES" dirty="0">
              <a:latin typeface="Segoe UI Light"/>
              <a:cs typeface="Segoe UI Light"/>
            </a:endParaRPr>
          </a:p>
          <a:p>
            <a:pPr algn="just"/>
            <a:endParaRPr lang="es-ES" dirty="0">
              <a:latin typeface="Segoe UI Light"/>
              <a:cs typeface="Segoe UI Light"/>
            </a:endParaRPr>
          </a:p>
          <a:p>
            <a:pPr algn="just"/>
            <a:r>
              <a:rPr lang="es-ES" b="1" dirty="0" err="1">
                <a:latin typeface="Segoe UI Light"/>
                <a:cs typeface="Segoe UI Light"/>
              </a:rPr>
              <a:t>Grafana</a:t>
            </a:r>
            <a:r>
              <a:rPr lang="es-ES" dirty="0">
                <a:latin typeface="Segoe UI Light"/>
                <a:cs typeface="Segoe UI Light"/>
              </a:rPr>
              <a:t>: Es una herramienta de visualización de datos de código abierto que se utiliza comúnmente con </a:t>
            </a:r>
            <a:r>
              <a:rPr lang="es-ES" dirty="0" err="1">
                <a:latin typeface="Segoe UI Light"/>
                <a:cs typeface="Segoe UI Light"/>
              </a:rPr>
              <a:t>Prometheus</a:t>
            </a:r>
            <a:r>
              <a:rPr lang="es-ES" dirty="0">
                <a:latin typeface="Segoe UI Light"/>
                <a:cs typeface="Segoe UI Light"/>
              </a:rPr>
              <a:t> y otros sistemas de monitorización. </a:t>
            </a:r>
            <a:r>
              <a:rPr lang="es-ES" dirty="0" err="1">
                <a:latin typeface="Segoe UI Light"/>
                <a:cs typeface="Segoe UI Light"/>
              </a:rPr>
              <a:t>Grafana</a:t>
            </a:r>
            <a:r>
              <a:rPr lang="es-ES" dirty="0">
                <a:latin typeface="Segoe UI Light"/>
                <a:cs typeface="Segoe UI Light"/>
              </a:rPr>
              <a:t> permite crear </a:t>
            </a:r>
            <a:r>
              <a:rPr lang="es-ES" dirty="0" err="1">
                <a:latin typeface="Segoe UI Light"/>
                <a:cs typeface="Segoe UI Light"/>
              </a:rPr>
              <a:t>dashboards</a:t>
            </a:r>
            <a:r>
              <a:rPr lang="es-ES" dirty="0">
                <a:latin typeface="Segoe UI Light"/>
                <a:cs typeface="Segoe UI Light"/>
              </a:rPr>
              <a:t> (paneles de control) altamente personalizables para visualizar y analizar datos de diversas fuentes, incluidas las métricas recopiladas por </a:t>
            </a:r>
            <a:r>
              <a:rPr lang="es-ES" dirty="0" err="1">
                <a:latin typeface="Segoe UI Light"/>
                <a:cs typeface="Segoe UI Light"/>
              </a:rPr>
              <a:t>Prometheus</a:t>
            </a:r>
            <a:r>
              <a:rPr lang="es-ES" dirty="0">
                <a:latin typeface="Segoe UI Light"/>
                <a:cs typeface="Segoe UI Light"/>
              </a:rPr>
              <a:t>. </a:t>
            </a: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pic>
        <p:nvPicPr>
          <p:cNvPr id="6" name="Imagen 5" descr="Check icons for free download | Freepik">
            <a:extLst>
              <a:ext uri="{FF2B5EF4-FFF2-40B4-BE49-F238E27FC236}">
                <a16:creationId xmlns:a16="http://schemas.microsoft.com/office/drawing/2014/main" id="{27553C66-D613-F067-2A0E-3390AACE7353}"/>
              </a:ext>
            </a:extLst>
          </p:cNvPr>
          <p:cNvPicPr>
            <a:picLocks noChangeAspect="1"/>
          </p:cNvPicPr>
          <p:nvPr/>
        </p:nvPicPr>
        <p:blipFill>
          <a:blip r:embed="rId3"/>
          <a:stretch>
            <a:fillRect/>
          </a:stretch>
        </p:blipFill>
        <p:spPr>
          <a:xfrm>
            <a:off x="220231" y="1303497"/>
            <a:ext cx="384630" cy="324153"/>
          </a:xfrm>
          <a:prstGeom prst="rect">
            <a:avLst/>
          </a:prstGeom>
        </p:spPr>
      </p:pic>
    </p:spTree>
    <p:extLst>
      <p:ext uri="{BB962C8B-B14F-4D97-AF65-F5344CB8AC3E}">
        <p14:creationId xmlns:p14="http://schemas.microsoft.com/office/powerpoint/2010/main" val="221854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3940506" y="3019177"/>
            <a:ext cx="3562194" cy="584775"/>
          </a:xfrm>
          <a:prstGeom prst="rect">
            <a:avLst/>
          </a:prstGeom>
          <a:noFill/>
        </p:spPr>
        <p:txBody>
          <a:bodyPr wrap="none" lIns="91440" tIns="45720" rIns="91440" bIns="45720" rtlCol="0" anchor="t">
            <a:spAutoFit/>
          </a:bodyPr>
          <a:lstStyle/>
          <a:p>
            <a:r>
              <a:rPr lang="es-ES" sz="3200" b="1">
                <a:latin typeface="Segoe UI Black"/>
                <a:ea typeface="Segoe UI Black"/>
              </a:rPr>
              <a:t>Buenas prácticas</a:t>
            </a:r>
            <a:endParaRPr lang="es-ES"/>
          </a:p>
        </p:txBody>
      </p:sp>
    </p:spTree>
    <p:extLst>
      <p:ext uri="{BB962C8B-B14F-4D97-AF65-F5344CB8AC3E}">
        <p14:creationId xmlns:p14="http://schemas.microsoft.com/office/powerpoint/2010/main" val="384308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4D5FBC2-FF50-A518-A996-24E4FF62BBD7}"/>
              </a:ext>
            </a:extLst>
          </p:cNvPr>
          <p:cNvSpPr txBox="1"/>
          <p:nvPr/>
        </p:nvSpPr>
        <p:spPr>
          <a:xfrm>
            <a:off x="470972" y="1378541"/>
            <a:ext cx="10882828" cy="48028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algn="just">
              <a:buFont typeface="Arial"/>
              <a:buChar char="•"/>
            </a:pPr>
            <a:r>
              <a:rPr lang="en-US" b="1" err="1">
                <a:latin typeface="Segoe UI Light"/>
                <a:cs typeface="Segoe UI Light"/>
              </a:rPr>
              <a:t>Diseño</a:t>
            </a:r>
            <a:r>
              <a:rPr lang="en-US" b="1" dirty="0">
                <a:latin typeface="Segoe UI Light"/>
                <a:cs typeface="Segoe UI Light"/>
              </a:rPr>
              <a:t> de la </a:t>
            </a:r>
            <a:r>
              <a:rPr lang="en-US" b="1" err="1">
                <a:latin typeface="Segoe UI Light"/>
                <a:cs typeface="Segoe UI Light"/>
              </a:rPr>
              <a:t>Topología</a:t>
            </a:r>
            <a:r>
              <a:rPr lang="en-US" dirty="0">
                <a:latin typeface="Segoe UI Light"/>
                <a:cs typeface="Segoe UI Light"/>
              </a:rPr>
              <a:t>: Antes de </a:t>
            </a:r>
            <a:r>
              <a:rPr lang="en-US" err="1">
                <a:latin typeface="Segoe UI Light"/>
                <a:cs typeface="Segoe UI Light"/>
              </a:rPr>
              <a:t>implementar</a:t>
            </a:r>
            <a:r>
              <a:rPr lang="en-US" dirty="0">
                <a:latin typeface="Segoe UI Light"/>
                <a:cs typeface="Segoe UI Light"/>
              </a:rPr>
              <a:t> RabbitMQ, es crucial </a:t>
            </a:r>
            <a:r>
              <a:rPr lang="en-US" err="1">
                <a:latin typeface="Segoe UI Light"/>
                <a:cs typeface="Segoe UI Light"/>
              </a:rPr>
              <a:t>diseñar</a:t>
            </a:r>
            <a:r>
              <a:rPr lang="en-US" dirty="0">
                <a:latin typeface="Segoe UI Light"/>
                <a:cs typeface="Segoe UI Light"/>
              </a:rPr>
              <a:t> </a:t>
            </a:r>
            <a:r>
              <a:rPr lang="en-US" err="1">
                <a:latin typeface="Segoe UI Light"/>
                <a:cs typeface="Segoe UI Light"/>
              </a:rPr>
              <a:t>cuidadosamente</a:t>
            </a:r>
            <a:r>
              <a:rPr lang="en-US" dirty="0">
                <a:latin typeface="Segoe UI Light"/>
                <a:cs typeface="Segoe UI Light"/>
              </a:rPr>
              <a:t> la </a:t>
            </a:r>
            <a:r>
              <a:rPr lang="en-US" err="1">
                <a:latin typeface="Segoe UI Light"/>
                <a:cs typeface="Segoe UI Light"/>
              </a:rPr>
              <a:t>topología</a:t>
            </a:r>
            <a:r>
              <a:rPr lang="en-US" dirty="0">
                <a:latin typeface="Segoe UI Light"/>
                <a:cs typeface="Segoe UI Light"/>
              </a:rPr>
              <a:t> de </a:t>
            </a:r>
            <a:r>
              <a:rPr lang="en-US" err="1">
                <a:latin typeface="Segoe UI Light"/>
                <a:cs typeface="Segoe UI Light"/>
              </a:rPr>
              <a:t>tu</a:t>
            </a:r>
            <a:r>
              <a:rPr lang="en-US" dirty="0">
                <a:latin typeface="Segoe UI Light"/>
                <a:cs typeface="Segoe UI Light"/>
              </a:rPr>
              <a:t> </a:t>
            </a:r>
            <a:r>
              <a:rPr lang="en-US" err="1">
                <a:latin typeface="Segoe UI Light"/>
                <a:cs typeface="Segoe UI Light"/>
              </a:rPr>
              <a:t>sistema</a:t>
            </a:r>
            <a:r>
              <a:rPr lang="en-US" dirty="0">
                <a:latin typeface="Segoe UI Light"/>
                <a:cs typeface="Segoe UI Light"/>
              </a:rPr>
              <a:t> de </a:t>
            </a:r>
            <a:r>
              <a:rPr lang="en-US" err="1">
                <a:latin typeface="Segoe UI Light"/>
                <a:cs typeface="Segoe UI Light"/>
              </a:rPr>
              <a:t>mensajería</a:t>
            </a:r>
            <a:r>
              <a:rPr lang="en-US" dirty="0">
                <a:latin typeface="Segoe UI Light"/>
                <a:cs typeface="Segoe UI Light"/>
              </a:rPr>
              <a:t>. Esto </a:t>
            </a:r>
            <a:r>
              <a:rPr lang="en-US" err="1">
                <a:latin typeface="Segoe UI Light"/>
                <a:cs typeface="Segoe UI Light"/>
              </a:rPr>
              <a:t>implica</a:t>
            </a:r>
            <a:r>
              <a:rPr lang="en-US" dirty="0">
                <a:latin typeface="Segoe UI Light"/>
                <a:cs typeface="Segoe UI Light"/>
              </a:rPr>
              <a:t> </a:t>
            </a:r>
            <a:r>
              <a:rPr lang="en-US" err="1">
                <a:latin typeface="Segoe UI Light"/>
                <a:cs typeface="Segoe UI Light"/>
              </a:rPr>
              <a:t>considerar</a:t>
            </a:r>
            <a:r>
              <a:rPr lang="en-US" dirty="0">
                <a:latin typeface="Segoe UI Light"/>
                <a:cs typeface="Segoe UI Light"/>
              </a:rPr>
              <a:t> </a:t>
            </a:r>
            <a:r>
              <a:rPr lang="en-US" err="1">
                <a:latin typeface="Segoe UI Light"/>
                <a:cs typeface="Segoe UI Light"/>
              </a:rPr>
              <a:t>cómo</a:t>
            </a:r>
            <a:r>
              <a:rPr lang="en-US" dirty="0">
                <a:latin typeface="Segoe UI Light"/>
                <a:cs typeface="Segoe UI Light"/>
              </a:rPr>
              <a:t> se </a:t>
            </a:r>
            <a:r>
              <a:rPr lang="en-US" err="1">
                <a:latin typeface="Segoe UI Light"/>
                <a:cs typeface="Segoe UI Light"/>
              </a:rPr>
              <a:t>conectarán</a:t>
            </a:r>
            <a:r>
              <a:rPr lang="en-US" dirty="0">
                <a:latin typeface="Segoe UI Light"/>
                <a:cs typeface="Segoe UI Light"/>
              </a:rPr>
              <a:t> </a:t>
            </a:r>
            <a:r>
              <a:rPr lang="en-US" err="1">
                <a:latin typeface="Segoe UI Light"/>
                <a:cs typeface="Segoe UI Light"/>
              </a:rPr>
              <a:t>los</a:t>
            </a:r>
            <a:r>
              <a:rPr lang="en-US" dirty="0">
                <a:latin typeface="Segoe UI Light"/>
                <a:cs typeface="Segoe UI Light"/>
              </a:rPr>
              <a:t> </a:t>
            </a:r>
            <a:r>
              <a:rPr lang="en-US" err="1">
                <a:latin typeface="Segoe UI Light"/>
                <a:cs typeface="Segoe UI Light"/>
              </a:rPr>
              <a:t>diferentes</a:t>
            </a:r>
            <a:r>
              <a:rPr lang="en-US" dirty="0">
                <a:latin typeface="Segoe UI Light"/>
                <a:cs typeface="Segoe UI Light"/>
              </a:rPr>
              <a:t> </a:t>
            </a:r>
            <a:r>
              <a:rPr lang="en-US" err="1">
                <a:latin typeface="Segoe UI Light"/>
                <a:cs typeface="Segoe UI Light"/>
              </a:rPr>
              <a:t>componentes</a:t>
            </a:r>
            <a:r>
              <a:rPr lang="en-US" dirty="0">
                <a:latin typeface="Segoe UI Light"/>
                <a:cs typeface="Segoe UI Light"/>
              </a:rPr>
              <a:t>, </a:t>
            </a:r>
            <a:r>
              <a:rPr lang="en-US" err="1">
                <a:latin typeface="Segoe UI Light"/>
                <a:cs typeface="Segoe UI Light"/>
              </a:rPr>
              <a:t>qué</a:t>
            </a:r>
            <a:r>
              <a:rPr lang="en-US" dirty="0">
                <a:latin typeface="Segoe UI Light"/>
                <a:cs typeface="Segoe UI Light"/>
              </a:rPr>
              <a:t> </a:t>
            </a:r>
            <a:r>
              <a:rPr lang="en-US" err="1">
                <a:latin typeface="Segoe UI Light"/>
                <a:cs typeface="Segoe UI Light"/>
              </a:rPr>
              <a:t>tipo</a:t>
            </a:r>
            <a:r>
              <a:rPr lang="en-US" dirty="0">
                <a:latin typeface="Segoe UI Light"/>
                <a:cs typeface="Segoe UI Light"/>
              </a:rPr>
              <a:t> de </a:t>
            </a:r>
            <a:r>
              <a:rPr lang="en-US" err="1">
                <a:latin typeface="Segoe UI Light"/>
                <a:cs typeface="Segoe UI Light"/>
              </a:rPr>
              <a:t>intercambio</a:t>
            </a:r>
            <a:r>
              <a:rPr lang="en-US" dirty="0">
                <a:latin typeface="Segoe UI Light"/>
                <a:cs typeface="Segoe UI Light"/>
              </a:rPr>
              <a:t> (exchange) y colas (queues) se </a:t>
            </a:r>
            <a:r>
              <a:rPr lang="en-US" err="1">
                <a:latin typeface="Segoe UI Light"/>
                <a:cs typeface="Segoe UI Light"/>
              </a:rPr>
              <a:t>necesitarán</a:t>
            </a:r>
            <a:r>
              <a:rPr lang="en-US" dirty="0">
                <a:latin typeface="Segoe UI Light"/>
                <a:cs typeface="Segoe UI Light"/>
              </a:rPr>
              <a:t>, y </a:t>
            </a:r>
            <a:r>
              <a:rPr lang="en-US" err="1">
                <a:latin typeface="Segoe UI Light"/>
                <a:cs typeface="Segoe UI Light"/>
              </a:rPr>
              <a:t>cómo</a:t>
            </a:r>
            <a:r>
              <a:rPr lang="en-US" dirty="0">
                <a:latin typeface="Segoe UI Light"/>
                <a:cs typeface="Segoe UI Light"/>
              </a:rPr>
              <a:t> se </a:t>
            </a:r>
            <a:r>
              <a:rPr lang="en-US" err="1">
                <a:latin typeface="Segoe UI Light"/>
                <a:cs typeface="Segoe UI Light"/>
              </a:rPr>
              <a:t>enrutarán</a:t>
            </a:r>
            <a:r>
              <a:rPr lang="en-US" dirty="0">
                <a:latin typeface="Segoe UI Light"/>
                <a:cs typeface="Segoe UI Light"/>
              </a:rPr>
              <a:t> </a:t>
            </a:r>
            <a:r>
              <a:rPr lang="en-US" err="1">
                <a:latin typeface="Segoe UI Light"/>
                <a:cs typeface="Segoe UI Light"/>
              </a:rPr>
              <a:t>los</a:t>
            </a:r>
            <a:r>
              <a:rPr lang="en-US" dirty="0">
                <a:latin typeface="Segoe UI Light"/>
                <a:cs typeface="Segoe UI Light"/>
              </a:rPr>
              <a:t> </a:t>
            </a:r>
            <a:r>
              <a:rPr lang="en-US" err="1">
                <a:latin typeface="Segoe UI Light"/>
                <a:cs typeface="Segoe UI Light"/>
              </a:rPr>
              <a:t>mensajes</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err="1">
                <a:latin typeface="Segoe UI Light"/>
                <a:cs typeface="Segoe UI Light"/>
              </a:rPr>
              <a:t>Durabilidad</a:t>
            </a:r>
            <a:r>
              <a:rPr lang="en-US" b="1" dirty="0">
                <a:latin typeface="Segoe UI Light"/>
                <a:cs typeface="Segoe UI Light"/>
              </a:rPr>
              <a:t> de las Colas y </a:t>
            </a:r>
            <a:r>
              <a:rPr lang="en-US" b="1" dirty="0" err="1">
                <a:latin typeface="Segoe UI Light"/>
                <a:cs typeface="Segoe UI Light"/>
              </a:rPr>
              <a:t>Mensajes</a:t>
            </a:r>
            <a:r>
              <a:rPr lang="en-US" b="1" dirty="0">
                <a:latin typeface="Segoe UI Light"/>
                <a:cs typeface="Segoe UI Light"/>
              </a:rPr>
              <a:t>:</a:t>
            </a:r>
            <a:r>
              <a:rPr lang="en-US" dirty="0">
                <a:latin typeface="Segoe UI Light"/>
                <a:cs typeface="Segoe UI Light"/>
              </a:rPr>
              <a:t> </a:t>
            </a:r>
            <a:r>
              <a:rPr lang="en-US" dirty="0" err="1">
                <a:latin typeface="Segoe UI Light"/>
                <a:cs typeface="Segoe UI Light"/>
              </a:rPr>
              <a:t>Configura</a:t>
            </a:r>
            <a:r>
              <a:rPr lang="en-US" dirty="0">
                <a:latin typeface="Segoe UI Light"/>
                <a:cs typeface="Segoe UI Light"/>
              </a:rPr>
              <a:t> </a:t>
            </a:r>
            <a:r>
              <a:rPr lang="en-US" dirty="0" err="1">
                <a:latin typeface="Segoe UI Light"/>
                <a:cs typeface="Segoe UI Light"/>
              </a:rPr>
              <a:t>tus</a:t>
            </a:r>
            <a:r>
              <a:rPr lang="en-US" dirty="0">
                <a:latin typeface="Segoe UI Light"/>
                <a:cs typeface="Segoe UI Light"/>
              </a:rPr>
              <a:t> colas y </a:t>
            </a:r>
            <a:r>
              <a:rPr lang="en-US" dirty="0" err="1">
                <a:latin typeface="Segoe UI Light"/>
                <a:cs typeface="Segoe UI Light"/>
              </a:rPr>
              <a:t>mensajes</a:t>
            </a:r>
            <a:r>
              <a:rPr lang="en-US" dirty="0">
                <a:latin typeface="Segoe UI Light"/>
                <a:cs typeface="Segoe UI Light"/>
              </a:rPr>
              <a:t> para que </a:t>
            </a:r>
            <a:r>
              <a:rPr lang="en-US" dirty="0" err="1">
                <a:latin typeface="Segoe UI Light"/>
                <a:cs typeface="Segoe UI Light"/>
              </a:rPr>
              <a:t>sean</a:t>
            </a:r>
            <a:r>
              <a:rPr lang="en-US" dirty="0">
                <a:latin typeface="Segoe UI Light"/>
                <a:cs typeface="Segoe UI Light"/>
              </a:rPr>
              <a:t> </a:t>
            </a:r>
            <a:r>
              <a:rPr lang="en-US" dirty="0" err="1">
                <a:latin typeface="Segoe UI Light"/>
                <a:cs typeface="Segoe UI Light"/>
              </a:rPr>
              <a:t>duraderos</a:t>
            </a:r>
            <a:r>
              <a:rPr lang="en-US" dirty="0">
                <a:latin typeface="Segoe UI Light"/>
                <a:cs typeface="Segoe UI Light"/>
              </a:rPr>
              <a:t> </a:t>
            </a:r>
            <a:r>
              <a:rPr lang="en-US" dirty="0" err="1">
                <a:latin typeface="Segoe UI Light"/>
                <a:cs typeface="Segoe UI Light"/>
              </a:rPr>
              <a:t>si</a:t>
            </a:r>
            <a:r>
              <a:rPr lang="en-US" dirty="0">
                <a:latin typeface="Segoe UI Light"/>
                <a:cs typeface="Segoe UI Light"/>
              </a:rPr>
              <a:t> es </a:t>
            </a:r>
            <a:r>
              <a:rPr lang="en-US" dirty="0" err="1">
                <a:latin typeface="Segoe UI Light"/>
                <a:cs typeface="Segoe UI Light"/>
              </a:rPr>
              <a:t>necesario</a:t>
            </a:r>
            <a:r>
              <a:rPr lang="en-US" dirty="0">
                <a:latin typeface="Segoe UI Light"/>
                <a:cs typeface="Segoe UI Light"/>
              </a:rPr>
              <a:t>. Esto </a:t>
            </a:r>
            <a:r>
              <a:rPr lang="en-US" dirty="0" err="1">
                <a:latin typeface="Segoe UI Light"/>
                <a:cs typeface="Segoe UI Light"/>
              </a:rPr>
              <a:t>garantiza</a:t>
            </a:r>
            <a:r>
              <a:rPr lang="en-US" dirty="0">
                <a:latin typeface="Segoe UI Light"/>
                <a:cs typeface="Segoe UI Light"/>
              </a:rPr>
              <a:t> que </a:t>
            </a:r>
            <a:r>
              <a:rPr lang="en-US" dirty="0" err="1">
                <a:latin typeface="Segoe UI Light"/>
                <a:cs typeface="Segoe UI Light"/>
              </a:rPr>
              <a:t>los</a:t>
            </a:r>
            <a:r>
              <a:rPr lang="en-US" dirty="0">
                <a:latin typeface="Segoe UI Light"/>
                <a:cs typeface="Segoe UI Light"/>
              </a:rPr>
              <a:t> </a:t>
            </a:r>
            <a:r>
              <a:rPr lang="en-US" dirty="0" err="1">
                <a:latin typeface="Segoe UI Light"/>
                <a:cs typeface="Segoe UI Light"/>
              </a:rPr>
              <a:t>mensajes</a:t>
            </a:r>
            <a:r>
              <a:rPr lang="en-US" dirty="0">
                <a:latin typeface="Segoe UI Light"/>
                <a:cs typeface="Segoe UI Light"/>
              </a:rPr>
              <a:t> no se </a:t>
            </a:r>
            <a:r>
              <a:rPr lang="en-US" dirty="0" err="1">
                <a:latin typeface="Segoe UI Light"/>
                <a:cs typeface="Segoe UI Light"/>
              </a:rPr>
              <a:t>pierdan</a:t>
            </a:r>
            <a:r>
              <a:rPr lang="en-US" dirty="0">
                <a:latin typeface="Segoe UI Light"/>
                <a:cs typeface="Segoe UI Light"/>
              </a:rPr>
              <a:t> </a:t>
            </a:r>
            <a:r>
              <a:rPr lang="en-US" dirty="0" err="1">
                <a:latin typeface="Segoe UI Light"/>
                <a:cs typeface="Segoe UI Light"/>
              </a:rPr>
              <a:t>en</a:t>
            </a:r>
            <a:r>
              <a:rPr lang="en-US" dirty="0">
                <a:latin typeface="Segoe UI Light"/>
                <a:cs typeface="Segoe UI Light"/>
              </a:rPr>
              <a:t> </a:t>
            </a:r>
            <a:r>
              <a:rPr lang="en-US" dirty="0" err="1">
                <a:latin typeface="Segoe UI Light"/>
                <a:cs typeface="Segoe UI Light"/>
              </a:rPr>
              <a:t>caso</a:t>
            </a:r>
            <a:r>
              <a:rPr lang="en-US" dirty="0">
                <a:latin typeface="Segoe UI Light"/>
                <a:cs typeface="Segoe UI Light"/>
              </a:rPr>
              <a:t> de un </a:t>
            </a:r>
            <a:r>
              <a:rPr lang="en-US" dirty="0" err="1">
                <a:latin typeface="Segoe UI Light"/>
                <a:cs typeface="Segoe UI Light"/>
              </a:rPr>
              <a:t>fallo</a:t>
            </a:r>
            <a:r>
              <a:rPr lang="en-US" dirty="0">
                <a:latin typeface="Segoe UI Light"/>
                <a:cs typeface="Segoe UI Light"/>
              </a:rPr>
              <a:t> del </a:t>
            </a:r>
            <a:r>
              <a:rPr lang="en-US" dirty="0" err="1">
                <a:latin typeface="Segoe UI Light"/>
                <a:cs typeface="Segoe UI Light"/>
              </a:rPr>
              <a:t>servidor</a:t>
            </a:r>
            <a:r>
              <a:rPr lang="en-US" dirty="0">
                <a:latin typeface="Segoe UI Light"/>
                <a:cs typeface="Segoe UI Light"/>
              </a:rPr>
              <a:t> o un </a:t>
            </a:r>
            <a:r>
              <a:rPr lang="en-US" dirty="0" err="1">
                <a:latin typeface="Segoe UI Light"/>
                <a:cs typeface="Segoe UI Light"/>
              </a:rPr>
              <a:t>reinicio</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err="1">
                <a:latin typeface="Segoe UI Light"/>
                <a:cs typeface="Segoe UI Light"/>
              </a:rPr>
              <a:t>Monitorización</a:t>
            </a:r>
            <a:r>
              <a:rPr lang="en-US" b="1" dirty="0">
                <a:latin typeface="Segoe UI Light"/>
                <a:cs typeface="Segoe UI Light"/>
              </a:rPr>
              <a:t> y </a:t>
            </a:r>
            <a:r>
              <a:rPr lang="en-US" b="1" dirty="0" err="1">
                <a:latin typeface="Segoe UI Light"/>
                <a:cs typeface="Segoe UI Light"/>
              </a:rPr>
              <a:t>Métricas</a:t>
            </a:r>
            <a:r>
              <a:rPr lang="en-US" b="1" dirty="0">
                <a:latin typeface="Segoe UI Light"/>
                <a:cs typeface="Segoe UI Light"/>
              </a:rPr>
              <a:t>:</a:t>
            </a:r>
            <a:r>
              <a:rPr lang="en-US" dirty="0">
                <a:latin typeface="Segoe UI Light"/>
                <a:cs typeface="Segoe UI Light"/>
              </a:rPr>
              <a:t> </a:t>
            </a:r>
            <a:r>
              <a:rPr lang="en-US" dirty="0" err="1">
                <a:latin typeface="Segoe UI Light"/>
                <a:cs typeface="Segoe UI Light"/>
              </a:rPr>
              <a:t>Utiliza</a:t>
            </a:r>
            <a:r>
              <a:rPr lang="en-US" dirty="0">
                <a:latin typeface="Segoe UI Light"/>
                <a:cs typeface="Segoe UI Light"/>
              </a:rPr>
              <a:t> </a:t>
            </a:r>
            <a:r>
              <a:rPr lang="en-US" dirty="0" err="1">
                <a:latin typeface="Segoe UI Light"/>
                <a:cs typeface="Segoe UI Light"/>
              </a:rPr>
              <a:t>herramientas</a:t>
            </a:r>
            <a:r>
              <a:rPr lang="en-US" dirty="0">
                <a:latin typeface="Segoe UI Light"/>
                <a:cs typeface="Segoe UI Light"/>
              </a:rPr>
              <a:t> de </a:t>
            </a:r>
            <a:r>
              <a:rPr lang="en-US" dirty="0" err="1">
                <a:latin typeface="Segoe UI Light"/>
                <a:cs typeface="Segoe UI Light"/>
              </a:rPr>
              <a:t>monitorización</a:t>
            </a:r>
            <a:r>
              <a:rPr lang="en-US" dirty="0">
                <a:latin typeface="Segoe UI Light"/>
                <a:cs typeface="Segoe UI Light"/>
              </a:rPr>
              <a:t> para </a:t>
            </a:r>
            <a:r>
              <a:rPr lang="en-US" dirty="0" err="1">
                <a:latin typeface="Segoe UI Light"/>
                <a:cs typeface="Segoe UI Light"/>
              </a:rPr>
              <a:t>supervisar</a:t>
            </a:r>
            <a:r>
              <a:rPr lang="en-US" dirty="0">
                <a:latin typeface="Segoe UI Light"/>
                <a:cs typeface="Segoe UI Light"/>
              </a:rPr>
              <a:t>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rendimiento</a:t>
            </a:r>
            <a:r>
              <a:rPr lang="en-US" dirty="0">
                <a:latin typeface="Segoe UI Light"/>
                <a:cs typeface="Segoe UI Light"/>
              </a:rPr>
              <a:t> y la </a:t>
            </a:r>
            <a:r>
              <a:rPr lang="en-US" dirty="0" err="1">
                <a:latin typeface="Segoe UI Light"/>
                <a:cs typeface="Segoe UI Light"/>
              </a:rPr>
              <a:t>salud</a:t>
            </a:r>
            <a:r>
              <a:rPr lang="en-US" dirty="0">
                <a:latin typeface="Segoe UI Light"/>
                <a:cs typeface="Segoe UI Light"/>
              </a:rPr>
              <a:t> de RabbitMQ. Esto </a:t>
            </a:r>
            <a:r>
              <a:rPr lang="en-US" dirty="0" err="1">
                <a:latin typeface="Segoe UI Light"/>
                <a:cs typeface="Segoe UI Light"/>
              </a:rPr>
              <a:t>te</a:t>
            </a:r>
            <a:r>
              <a:rPr lang="en-US" dirty="0">
                <a:latin typeface="Segoe UI Light"/>
                <a:cs typeface="Segoe UI Light"/>
              </a:rPr>
              <a:t> </a:t>
            </a:r>
            <a:r>
              <a:rPr lang="en-US" dirty="0" err="1">
                <a:latin typeface="Segoe UI Light"/>
                <a:cs typeface="Segoe UI Light"/>
              </a:rPr>
              <a:t>permite</a:t>
            </a:r>
            <a:r>
              <a:rPr lang="en-US" dirty="0">
                <a:latin typeface="Segoe UI Light"/>
                <a:cs typeface="Segoe UI Light"/>
              </a:rPr>
              <a:t> </a:t>
            </a:r>
            <a:r>
              <a:rPr lang="en-US" dirty="0" err="1">
                <a:latin typeface="Segoe UI Light"/>
                <a:cs typeface="Segoe UI Light"/>
              </a:rPr>
              <a:t>detectar</a:t>
            </a:r>
            <a:r>
              <a:rPr lang="en-US" dirty="0">
                <a:latin typeface="Segoe UI Light"/>
                <a:cs typeface="Segoe UI Light"/>
              </a:rPr>
              <a:t> y </a:t>
            </a:r>
            <a:r>
              <a:rPr lang="en-US" dirty="0" err="1">
                <a:latin typeface="Segoe UI Light"/>
                <a:cs typeface="Segoe UI Light"/>
              </a:rPr>
              <a:t>solucionar</a:t>
            </a:r>
            <a:r>
              <a:rPr lang="en-US" dirty="0">
                <a:latin typeface="Segoe UI Light"/>
                <a:cs typeface="Segoe UI Light"/>
              </a:rPr>
              <a:t> </a:t>
            </a:r>
            <a:r>
              <a:rPr lang="en-US" dirty="0" err="1">
                <a:latin typeface="Segoe UI Light"/>
                <a:cs typeface="Segoe UI Light"/>
              </a:rPr>
              <a:t>problemas</a:t>
            </a:r>
            <a:r>
              <a:rPr lang="en-US" dirty="0">
                <a:latin typeface="Segoe UI Light"/>
                <a:cs typeface="Segoe UI Light"/>
              </a:rPr>
              <a:t> antes de que </a:t>
            </a:r>
            <a:r>
              <a:rPr lang="en-US" dirty="0" err="1">
                <a:latin typeface="Segoe UI Light"/>
                <a:cs typeface="Segoe UI Light"/>
              </a:rPr>
              <a:t>afecten</a:t>
            </a:r>
            <a:r>
              <a:rPr lang="en-US" dirty="0">
                <a:latin typeface="Segoe UI Light"/>
                <a:cs typeface="Segoe UI Light"/>
              </a:rPr>
              <a:t> a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sistema</a:t>
            </a:r>
            <a:r>
              <a:rPr lang="en-US" dirty="0">
                <a:latin typeface="Segoe UI Light"/>
                <a:cs typeface="Segoe UI Light"/>
              </a:rPr>
              <a:t> </a:t>
            </a:r>
            <a:r>
              <a:rPr lang="en-US" dirty="0" err="1">
                <a:latin typeface="Segoe UI Light"/>
                <a:cs typeface="Segoe UI Light"/>
              </a:rPr>
              <a:t>en</a:t>
            </a:r>
            <a:r>
              <a:rPr lang="en-US" dirty="0">
                <a:latin typeface="Segoe UI Light"/>
                <a:cs typeface="Segoe UI Light"/>
              </a:rPr>
              <a:t> </a:t>
            </a:r>
            <a:r>
              <a:rPr lang="en-US" dirty="0" err="1">
                <a:latin typeface="Segoe UI Light"/>
                <a:cs typeface="Segoe UI Light"/>
              </a:rPr>
              <a:t>producción</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err="1">
                <a:latin typeface="Segoe UI Light"/>
                <a:cs typeface="Segoe UI Light"/>
              </a:rPr>
              <a:t>Gestión</a:t>
            </a:r>
            <a:r>
              <a:rPr lang="en-US" b="1" dirty="0">
                <a:latin typeface="Segoe UI Light"/>
                <a:cs typeface="Segoe UI Light"/>
              </a:rPr>
              <a:t> de </a:t>
            </a:r>
            <a:r>
              <a:rPr lang="en-US" b="1" dirty="0" err="1">
                <a:latin typeface="Segoe UI Light"/>
                <a:cs typeface="Segoe UI Light"/>
              </a:rPr>
              <a:t>Errores</a:t>
            </a:r>
            <a:r>
              <a:rPr lang="en-US" b="1" dirty="0">
                <a:latin typeface="Segoe UI Light"/>
                <a:cs typeface="Segoe UI Light"/>
              </a:rPr>
              <a:t> y Retries:</a:t>
            </a:r>
            <a:r>
              <a:rPr lang="en-US" dirty="0">
                <a:latin typeface="Segoe UI Light"/>
                <a:cs typeface="Segoe UI Light"/>
              </a:rPr>
              <a:t> </a:t>
            </a:r>
            <a:r>
              <a:rPr lang="en-US" dirty="0" err="1">
                <a:latin typeface="Segoe UI Light"/>
                <a:cs typeface="Segoe UI Light"/>
              </a:rPr>
              <a:t>Implementa</a:t>
            </a:r>
            <a:r>
              <a:rPr lang="en-US" dirty="0">
                <a:latin typeface="Segoe UI Light"/>
                <a:cs typeface="Segoe UI Light"/>
              </a:rPr>
              <a:t> </a:t>
            </a:r>
            <a:r>
              <a:rPr lang="en-US" dirty="0" err="1">
                <a:latin typeface="Segoe UI Light"/>
                <a:cs typeface="Segoe UI Light"/>
              </a:rPr>
              <a:t>estrategias</a:t>
            </a:r>
            <a:r>
              <a:rPr lang="en-US" dirty="0">
                <a:latin typeface="Segoe UI Light"/>
                <a:cs typeface="Segoe UI Light"/>
              </a:rPr>
              <a:t> de </a:t>
            </a:r>
            <a:r>
              <a:rPr lang="en-US" dirty="0" err="1">
                <a:latin typeface="Segoe UI Light"/>
                <a:cs typeface="Segoe UI Light"/>
              </a:rPr>
              <a:t>manejo</a:t>
            </a:r>
            <a:r>
              <a:rPr lang="en-US" dirty="0">
                <a:latin typeface="Segoe UI Light"/>
                <a:cs typeface="Segoe UI Light"/>
              </a:rPr>
              <a:t> de </a:t>
            </a:r>
            <a:r>
              <a:rPr lang="en-US" dirty="0" err="1">
                <a:latin typeface="Segoe UI Light"/>
                <a:cs typeface="Segoe UI Light"/>
              </a:rPr>
              <a:t>errores</a:t>
            </a:r>
            <a:r>
              <a:rPr lang="en-US" dirty="0">
                <a:latin typeface="Segoe UI Light"/>
                <a:cs typeface="Segoe UI Light"/>
              </a:rPr>
              <a:t> y </a:t>
            </a:r>
            <a:r>
              <a:rPr lang="en-US" dirty="0" err="1">
                <a:latin typeface="Segoe UI Light"/>
                <a:cs typeface="Segoe UI Light"/>
              </a:rPr>
              <a:t>reintentos</a:t>
            </a:r>
            <a:r>
              <a:rPr lang="en-US" dirty="0">
                <a:latin typeface="Segoe UI Light"/>
                <a:cs typeface="Segoe UI Light"/>
              </a:rPr>
              <a:t> para </a:t>
            </a:r>
            <a:r>
              <a:rPr lang="en-US" dirty="0" err="1">
                <a:latin typeface="Segoe UI Light"/>
                <a:cs typeface="Segoe UI Light"/>
              </a:rPr>
              <a:t>manejar</a:t>
            </a:r>
            <a:r>
              <a:rPr lang="en-US" dirty="0">
                <a:latin typeface="Segoe UI Light"/>
                <a:cs typeface="Segoe UI Light"/>
              </a:rPr>
              <a:t> </a:t>
            </a:r>
            <a:r>
              <a:rPr lang="en-US" dirty="0" err="1">
                <a:latin typeface="Segoe UI Light"/>
                <a:cs typeface="Segoe UI Light"/>
              </a:rPr>
              <a:t>situaciones</a:t>
            </a:r>
            <a:r>
              <a:rPr lang="en-US" dirty="0">
                <a:latin typeface="Segoe UI Light"/>
                <a:cs typeface="Segoe UI Light"/>
              </a:rPr>
              <a:t> </a:t>
            </a:r>
            <a:r>
              <a:rPr lang="en-US" dirty="0" err="1">
                <a:latin typeface="Segoe UI Light"/>
                <a:cs typeface="Segoe UI Light"/>
              </a:rPr>
              <a:t>en</a:t>
            </a:r>
            <a:r>
              <a:rPr lang="en-US" dirty="0">
                <a:latin typeface="Segoe UI Light"/>
                <a:cs typeface="Segoe UI Light"/>
              </a:rPr>
              <a:t> las que </a:t>
            </a:r>
            <a:r>
              <a:rPr lang="en-US" dirty="0" err="1">
                <a:latin typeface="Segoe UI Light"/>
                <a:cs typeface="Segoe UI Light"/>
              </a:rPr>
              <a:t>los</a:t>
            </a:r>
            <a:r>
              <a:rPr lang="en-US" dirty="0">
                <a:latin typeface="Segoe UI Light"/>
                <a:cs typeface="Segoe UI Light"/>
              </a:rPr>
              <a:t> </a:t>
            </a:r>
            <a:r>
              <a:rPr lang="en-US" dirty="0" err="1">
                <a:latin typeface="Segoe UI Light"/>
                <a:cs typeface="Segoe UI Light"/>
              </a:rPr>
              <a:t>mensajes</a:t>
            </a:r>
            <a:r>
              <a:rPr lang="en-US" dirty="0">
                <a:latin typeface="Segoe UI Light"/>
                <a:cs typeface="Segoe UI Light"/>
              </a:rPr>
              <a:t> no se </a:t>
            </a:r>
            <a:r>
              <a:rPr lang="en-US" dirty="0" err="1">
                <a:latin typeface="Segoe UI Light"/>
                <a:cs typeface="Segoe UI Light"/>
              </a:rPr>
              <a:t>puedan</a:t>
            </a:r>
            <a:r>
              <a:rPr lang="en-US" dirty="0">
                <a:latin typeface="Segoe UI Light"/>
                <a:cs typeface="Segoe UI Light"/>
              </a:rPr>
              <a:t> </a:t>
            </a:r>
            <a:r>
              <a:rPr lang="en-US" dirty="0" err="1">
                <a:latin typeface="Segoe UI Light"/>
                <a:cs typeface="Segoe UI Light"/>
              </a:rPr>
              <a:t>procesar</a:t>
            </a:r>
            <a:r>
              <a:rPr lang="en-US" dirty="0">
                <a:latin typeface="Segoe UI Light"/>
                <a:cs typeface="Segoe UI Light"/>
              </a:rPr>
              <a:t> </a:t>
            </a:r>
            <a:r>
              <a:rPr lang="en-US" dirty="0" err="1">
                <a:latin typeface="Segoe UI Light"/>
                <a:cs typeface="Segoe UI Light"/>
              </a:rPr>
              <a:t>correctamente</a:t>
            </a:r>
            <a:r>
              <a:rPr lang="en-US" dirty="0">
                <a:latin typeface="Segoe UI Light"/>
                <a:cs typeface="Segoe UI Light"/>
              </a:rPr>
              <a:t>. Esto </a:t>
            </a:r>
            <a:r>
              <a:rPr lang="en-US" dirty="0" err="1">
                <a:latin typeface="Segoe UI Light"/>
                <a:cs typeface="Segoe UI Light"/>
              </a:rPr>
              <a:t>puede</a:t>
            </a:r>
            <a:r>
              <a:rPr lang="en-US" dirty="0">
                <a:latin typeface="Segoe UI Light"/>
                <a:cs typeface="Segoe UI Light"/>
              </a:rPr>
              <a:t> </a:t>
            </a:r>
            <a:r>
              <a:rPr lang="en-US" dirty="0" err="1">
                <a:latin typeface="Segoe UI Light"/>
                <a:cs typeface="Segoe UI Light"/>
              </a:rPr>
              <a:t>incluir</a:t>
            </a:r>
            <a:r>
              <a:rPr lang="en-US" dirty="0">
                <a:latin typeface="Segoe UI Light"/>
                <a:cs typeface="Segoe UI Light"/>
              </a:rPr>
              <a:t> la </a:t>
            </a:r>
            <a:r>
              <a:rPr lang="en-US" dirty="0" err="1">
                <a:latin typeface="Segoe UI Light"/>
                <a:cs typeface="Segoe UI Light"/>
              </a:rPr>
              <a:t>configuración</a:t>
            </a:r>
            <a:r>
              <a:rPr lang="en-US" dirty="0">
                <a:latin typeface="Segoe UI Light"/>
                <a:cs typeface="Segoe UI Light"/>
              </a:rPr>
              <a:t> de </a:t>
            </a:r>
            <a:r>
              <a:rPr lang="en-US" dirty="0" err="1">
                <a:latin typeface="Segoe UI Light"/>
                <a:cs typeface="Segoe UI Light"/>
              </a:rPr>
              <a:t>políticas</a:t>
            </a:r>
            <a:r>
              <a:rPr lang="en-US" dirty="0">
                <a:latin typeface="Segoe UI Light"/>
                <a:cs typeface="Segoe UI Light"/>
              </a:rPr>
              <a:t> de </a:t>
            </a:r>
            <a:r>
              <a:rPr lang="en-US" dirty="0" err="1">
                <a:latin typeface="Segoe UI Light"/>
                <a:cs typeface="Segoe UI Light"/>
              </a:rPr>
              <a:t>reintentos</a:t>
            </a:r>
            <a:r>
              <a:rPr lang="en-US" dirty="0">
                <a:latin typeface="Segoe UI Light"/>
                <a:cs typeface="Segoe UI Light"/>
              </a:rPr>
              <a:t> y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uso</a:t>
            </a:r>
            <a:r>
              <a:rPr lang="en-US" dirty="0">
                <a:latin typeface="Segoe UI Light"/>
                <a:cs typeface="Segoe UI Light"/>
              </a:rPr>
              <a:t> de colas de </a:t>
            </a:r>
            <a:r>
              <a:rPr lang="en-US" dirty="0" err="1">
                <a:latin typeface="Segoe UI Light"/>
                <a:cs typeface="Segoe UI Light"/>
              </a:rPr>
              <a:t>errores</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a:latin typeface="Segoe UI Light"/>
                <a:cs typeface="Segoe UI Light"/>
              </a:rPr>
              <a:t>Tuning de </a:t>
            </a:r>
            <a:r>
              <a:rPr lang="en-US" b="1" dirty="0" err="1">
                <a:latin typeface="Segoe UI Light"/>
                <a:cs typeface="Segoe UI Light"/>
              </a:rPr>
              <a:t>Rendimiento</a:t>
            </a:r>
            <a:r>
              <a:rPr lang="en-US" b="1" dirty="0">
                <a:latin typeface="Segoe UI Light"/>
                <a:cs typeface="Segoe UI Light"/>
              </a:rPr>
              <a:t>:</a:t>
            </a:r>
            <a:r>
              <a:rPr lang="en-US" dirty="0">
                <a:latin typeface="Segoe UI Light"/>
                <a:cs typeface="Segoe UI Light"/>
              </a:rPr>
              <a:t> </a:t>
            </a:r>
            <a:r>
              <a:rPr lang="en-US" dirty="0" err="1">
                <a:latin typeface="Segoe UI Light"/>
                <a:cs typeface="Segoe UI Light"/>
              </a:rPr>
              <a:t>Ajusta</a:t>
            </a:r>
            <a:r>
              <a:rPr lang="en-US" dirty="0">
                <a:latin typeface="Segoe UI Light"/>
                <a:cs typeface="Segoe UI Light"/>
              </a:rPr>
              <a:t> la </a:t>
            </a:r>
            <a:r>
              <a:rPr lang="en-US" dirty="0" err="1">
                <a:latin typeface="Segoe UI Light"/>
                <a:cs typeface="Segoe UI Light"/>
              </a:rPr>
              <a:t>configuración</a:t>
            </a:r>
            <a:r>
              <a:rPr lang="en-US" dirty="0">
                <a:latin typeface="Segoe UI Light"/>
                <a:cs typeface="Segoe UI Light"/>
              </a:rPr>
              <a:t> de RabbitMQ para </a:t>
            </a:r>
            <a:r>
              <a:rPr lang="en-US" dirty="0" err="1">
                <a:latin typeface="Segoe UI Light"/>
                <a:cs typeface="Segoe UI Light"/>
              </a:rPr>
              <a:t>optimizar</a:t>
            </a:r>
            <a:r>
              <a:rPr lang="en-US" dirty="0">
                <a:latin typeface="Segoe UI Light"/>
                <a:cs typeface="Segoe UI Light"/>
              </a:rPr>
              <a:t>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rendimiento</a:t>
            </a:r>
            <a:r>
              <a:rPr lang="en-US" dirty="0">
                <a:latin typeface="Segoe UI Light"/>
                <a:cs typeface="Segoe UI Light"/>
              </a:rPr>
              <a:t> de </a:t>
            </a:r>
            <a:r>
              <a:rPr lang="en-US" dirty="0" err="1">
                <a:latin typeface="Segoe UI Light"/>
                <a:cs typeface="Segoe UI Light"/>
              </a:rPr>
              <a:t>acuerdo</a:t>
            </a:r>
            <a:r>
              <a:rPr lang="en-US" dirty="0">
                <a:latin typeface="Segoe UI Light"/>
                <a:cs typeface="Segoe UI Light"/>
              </a:rPr>
              <a:t> con </a:t>
            </a:r>
            <a:r>
              <a:rPr lang="en-US" dirty="0" err="1">
                <a:latin typeface="Segoe UI Light"/>
                <a:cs typeface="Segoe UI Light"/>
              </a:rPr>
              <a:t>los</a:t>
            </a:r>
            <a:r>
              <a:rPr lang="en-US" dirty="0">
                <a:latin typeface="Segoe UI Light"/>
                <a:cs typeface="Segoe UI Light"/>
              </a:rPr>
              <a:t> </a:t>
            </a:r>
            <a:r>
              <a:rPr lang="en-US" dirty="0" err="1">
                <a:latin typeface="Segoe UI Light"/>
                <a:cs typeface="Segoe UI Light"/>
              </a:rPr>
              <a:t>requisitos</a:t>
            </a:r>
            <a:r>
              <a:rPr lang="en-US" dirty="0">
                <a:latin typeface="Segoe UI Light"/>
                <a:cs typeface="Segoe UI Light"/>
              </a:rPr>
              <a:t> de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aplicación</a:t>
            </a:r>
            <a:r>
              <a:rPr lang="en-US" dirty="0">
                <a:latin typeface="Segoe UI Light"/>
                <a:cs typeface="Segoe UI Light"/>
              </a:rPr>
              <a:t>. Esto </a:t>
            </a:r>
            <a:r>
              <a:rPr lang="en-US" dirty="0" err="1">
                <a:latin typeface="Segoe UI Light"/>
                <a:cs typeface="Segoe UI Light"/>
              </a:rPr>
              <a:t>puede</a:t>
            </a:r>
            <a:r>
              <a:rPr lang="en-US" dirty="0">
                <a:latin typeface="Segoe UI Light"/>
                <a:cs typeface="Segoe UI Light"/>
              </a:rPr>
              <a:t> </a:t>
            </a:r>
            <a:r>
              <a:rPr lang="en-US" dirty="0" err="1">
                <a:latin typeface="Segoe UI Light"/>
                <a:cs typeface="Segoe UI Light"/>
              </a:rPr>
              <a:t>implicar</a:t>
            </a:r>
            <a:r>
              <a:rPr lang="en-US" dirty="0">
                <a:latin typeface="Segoe UI Light"/>
                <a:cs typeface="Segoe UI Light"/>
              </a:rPr>
              <a:t> </a:t>
            </a:r>
            <a:r>
              <a:rPr lang="en-US" dirty="0" err="1">
                <a:latin typeface="Segoe UI Light"/>
                <a:cs typeface="Segoe UI Light"/>
              </a:rPr>
              <a:t>ajustar</a:t>
            </a:r>
            <a:r>
              <a:rPr lang="en-US" dirty="0">
                <a:latin typeface="Segoe UI Light"/>
                <a:cs typeface="Segoe UI Light"/>
              </a:rPr>
              <a:t> </a:t>
            </a:r>
            <a:r>
              <a:rPr lang="en-US" dirty="0" err="1">
                <a:latin typeface="Segoe UI Light"/>
                <a:cs typeface="Segoe UI Light"/>
              </a:rPr>
              <a:t>parámetros</a:t>
            </a:r>
            <a:r>
              <a:rPr lang="en-US" dirty="0">
                <a:latin typeface="Segoe UI Light"/>
                <a:cs typeface="Segoe UI Light"/>
              </a:rPr>
              <a:t> </a:t>
            </a:r>
            <a:r>
              <a:rPr lang="en-US" dirty="0" err="1">
                <a:latin typeface="Segoe UI Light"/>
                <a:cs typeface="Segoe UI Light"/>
              </a:rPr>
              <a:t>como</a:t>
            </a:r>
            <a:r>
              <a:rPr lang="en-US" dirty="0">
                <a:latin typeface="Segoe UI Light"/>
                <a:cs typeface="Segoe UI Light"/>
              </a:rPr>
              <a:t>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tamaño</a:t>
            </a:r>
            <a:r>
              <a:rPr lang="en-US" dirty="0">
                <a:latin typeface="Segoe UI Light"/>
                <a:cs typeface="Segoe UI Light"/>
              </a:rPr>
              <a:t> del </a:t>
            </a:r>
            <a:r>
              <a:rPr lang="en-US" dirty="0" err="1">
                <a:latin typeface="Segoe UI Light"/>
                <a:cs typeface="Segoe UI Light"/>
              </a:rPr>
              <a:t>búfer</a:t>
            </a:r>
            <a:r>
              <a:rPr lang="en-US" dirty="0">
                <a:latin typeface="Segoe UI Light"/>
                <a:cs typeface="Segoe UI Light"/>
              </a:rPr>
              <a:t>,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límite</a:t>
            </a:r>
            <a:r>
              <a:rPr lang="en-US" dirty="0">
                <a:latin typeface="Segoe UI Light"/>
                <a:cs typeface="Segoe UI Light"/>
              </a:rPr>
              <a:t> de </a:t>
            </a:r>
            <a:r>
              <a:rPr lang="en-US" dirty="0" err="1">
                <a:latin typeface="Segoe UI Light"/>
                <a:cs typeface="Segoe UI Light"/>
              </a:rPr>
              <a:t>mensajes</a:t>
            </a:r>
            <a:r>
              <a:rPr lang="en-US" dirty="0">
                <a:latin typeface="Segoe UI Light"/>
                <a:cs typeface="Segoe UI Light"/>
              </a:rPr>
              <a:t> </a:t>
            </a:r>
            <a:r>
              <a:rPr lang="en-US" dirty="0" err="1">
                <a:latin typeface="Segoe UI Light"/>
                <a:cs typeface="Segoe UI Light"/>
              </a:rPr>
              <a:t>en</a:t>
            </a:r>
            <a:r>
              <a:rPr lang="en-US" dirty="0">
                <a:latin typeface="Segoe UI Light"/>
                <a:cs typeface="Segoe UI Light"/>
              </a:rPr>
              <a:t> cola y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tiempo</a:t>
            </a:r>
            <a:r>
              <a:rPr lang="en-US" dirty="0">
                <a:latin typeface="Segoe UI Light"/>
                <a:cs typeface="Segoe UI Light"/>
              </a:rPr>
              <a:t> de </a:t>
            </a:r>
            <a:r>
              <a:rPr lang="en-US" dirty="0" err="1">
                <a:latin typeface="Segoe UI Light"/>
                <a:cs typeface="Segoe UI Light"/>
              </a:rPr>
              <a:t>espera</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a:latin typeface="Segoe UI Light"/>
                <a:cs typeface="Segoe UI Light"/>
              </a:rPr>
              <a:t>Seguridad:</a:t>
            </a:r>
            <a:r>
              <a:rPr lang="en-US" dirty="0">
                <a:latin typeface="Segoe UI Light"/>
                <a:cs typeface="Segoe UI Light"/>
              </a:rPr>
              <a:t> </a:t>
            </a:r>
            <a:r>
              <a:rPr lang="en-US" dirty="0" err="1">
                <a:latin typeface="Segoe UI Light"/>
                <a:cs typeface="Segoe UI Light"/>
              </a:rPr>
              <a:t>Asegúrate</a:t>
            </a:r>
            <a:r>
              <a:rPr lang="en-US" dirty="0">
                <a:latin typeface="Segoe UI Light"/>
                <a:cs typeface="Segoe UI Light"/>
              </a:rPr>
              <a:t> de que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instancia</a:t>
            </a:r>
            <a:r>
              <a:rPr lang="en-US" dirty="0">
                <a:latin typeface="Segoe UI Light"/>
                <a:cs typeface="Segoe UI Light"/>
              </a:rPr>
              <a:t> de RabbitMQ </a:t>
            </a:r>
            <a:r>
              <a:rPr lang="en-US" dirty="0" err="1">
                <a:latin typeface="Segoe UI Light"/>
                <a:cs typeface="Segoe UI Light"/>
              </a:rPr>
              <a:t>esté</a:t>
            </a:r>
            <a:r>
              <a:rPr lang="en-US" dirty="0">
                <a:latin typeface="Segoe UI Light"/>
                <a:cs typeface="Segoe UI Light"/>
              </a:rPr>
              <a:t> </a:t>
            </a:r>
            <a:r>
              <a:rPr lang="en-US" dirty="0" err="1">
                <a:latin typeface="Segoe UI Light"/>
                <a:cs typeface="Segoe UI Light"/>
              </a:rPr>
              <a:t>correctamente</a:t>
            </a:r>
            <a:r>
              <a:rPr lang="en-US" dirty="0">
                <a:latin typeface="Segoe UI Light"/>
                <a:cs typeface="Segoe UI Light"/>
              </a:rPr>
              <a:t> </a:t>
            </a:r>
            <a:r>
              <a:rPr lang="en-US" dirty="0" err="1">
                <a:latin typeface="Segoe UI Light"/>
                <a:cs typeface="Segoe UI Light"/>
              </a:rPr>
              <a:t>protegida</a:t>
            </a:r>
            <a:r>
              <a:rPr lang="en-US" dirty="0">
                <a:latin typeface="Segoe UI Light"/>
                <a:cs typeface="Segoe UI Light"/>
              </a:rPr>
              <a:t> contra </a:t>
            </a:r>
            <a:r>
              <a:rPr lang="en-US" dirty="0" err="1">
                <a:latin typeface="Segoe UI Light"/>
                <a:cs typeface="Segoe UI Light"/>
              </a:rPr>
              <a:t>accesos</a:t>
            </a:r>
            <a:r>
              <a:rPr lang="en-US" dirty="0">
                <a:latin typeface="Segoe UI Light"/>
                <a:cs typeface="Segoe UI Light"/>
              </a:rPr>
              <a:t> no </a:t>
            </a:r>
            <a:r>
              <a:rPr lang="en-US" dirty="0" err="1">
                <a:latin typeface="Segoe UI Light"/>
                <a:cs typeface="Segoe UI Light"/>
              </a:rPr>
              <a:t>autorizados</a:t>
            </a:r>
            <a:r>
              <a:rPr lang="en-US" dirty="0">
                <a:latin typeface="Segoe UI Light"/>
                <a:cs typeface="Segoe UI Light"/>
              </a:rPr>
              <a:t>. Esto </a:t>
            </a:r>
            <a:r>
              <a:rPr lang="en-US" dirty="0" err="1">
                <a:latin typeface="Segoe UI Light"/>
                <a:cs typeface="Segoe UI Light"/>
              </a:rPr>
              <a:t>incluye</a:t>
            </a:r>
            <a:r>
              <a:rPr lang="en-US" dirty="0">
                <a:latin typeface="Segoe UI Light"/>
                <a:cs typeface="Segoe UI Light"/>
              </a:rPr>
              <a:t> </a:t>
            </a:r>
            <a:r>
              <a:rPr lang="en-US" dirty="0" err="1">
                <a:latin typeface="Segoe UI Light"/>
                <a:cs typeface="Segoe UI Light"/>
              </a:rPr>
              <a:t>configurar</a:t>
            </a:r>
            <a:r>
              <a:rPr lang="en-US" dirty="0">
                <a:latin typeface="Segoe UI Light"/>
                <a:cs typeface="Segoe UI Light"/>
              </a:rPr>
              <a:t> </a:t>
            </a:r>
            <a:r>
              <a:rPr lang="en-US" dirty="0" err="1">
                <a:latin typeface="Segoe UI Light"/>
                <a:cs typeface="Segoe UI Light"/>
              </a:rPr>
              <a:t>usuarios</a:t>
            </a:r>
            <a:r>
              <a:rPr lang="en-US" dirty="0">
                <a:latin typeface="Segoe UI Light"/>
                <a:cs typeface="Segoe UI Light"/>
              </a:rPr>
              <a:t> y </a:t>
            </a:r>
            <a:r>
              <a:rPr lang="en-US" dirty="0" err="1">
                <a:latin typeface="Segoe UI Light"/>
                <a:cs typeface="Segoe UI Light"/>
              </a:rPr>
              <a:t>permisos</a:t>
            </a:r>
            <a:r>
              <a:rPr lang="en-US" dirty="0">
                <a:latin typeface="Segoe UI Light"/>
                <a:cs typeface="Segoe UI Light"/>
              </a:rPr>
              <a:t> </a:t>
            </a:r>
            <a:r>
              <a:rPr lang="en-US" dirty="0" err="1">
                <a:latin typeface="Segoe UI Light"/>
                <a:cs typeface="Segoe UI Light"/>
              </a:rPr>
              <a:t>adecuados</a:t>
            </a:r>
            <a:r>
              <a:rPr lang="en-US" dirty="0">
                <a:latin typeface="Segoe UI Light"/>
                <a:cs typeface="Segoe UI Light"/>
              </a:rPr>
              <a:t>, </a:t>
            </a:r>
            <a:r>
              <a:rPr lang="en-US" dirty="0" err="1">
                <a:latin typeface="Segoe UI Light"/>
                <a:cs typeface="Segoe UI Light"/>
              </a:rPr>
              <a:t>así</a:t>
            </a:r>
            <a:r>
              <a:rPr lang="en-US" dirty="0">
                <a:latin typeface="Segoe UI Light"/>
                <a:cs typeface="Segoe UI Light"/>
              </a:rPr>
              <a:t> </a:t>
            </a:r>
            <a:r>
              <a:rPr lang="en-US" dirty="0" err="1">
                <a:latin typeface="Segoe UI Light"/>
                <a:cs typeface="Segoe UI Light"/>
              </a:rPr>
              <a:t>como</a:t>
            </a:r>
            <a:r>
              <a:rPr lang="en-US" dirty="0">
                <a:latin typeface="Segoe UI Light"/>
                <a:cs typeface="Segoe UI Light"/>
              </a:rPr>
              <a:t> </a:t>
            </a:r>
            <a:r>
              <a:rPr lang="en-US" dirty="0" err="1">
                <a:latin typeface="Segoe UI Light"/>
                <a:cs typeface="Segoe UI Light"/>
              </a:rPr>
              <a:t>habilitar</a:t>
            </a:r>
            <a:r>
              <a:rPr lang="en-US" dirty="0">
                <a:latin typeface="Segoe UI Light"/>
                <a:cs typeface="Segoe UI Light"/>
              </a:rPr>
              <a:t> la </a:t>
            </a:r>
            <a:r>
              <a:rPr lang="en-US" dirty="0" err="1">
                <a:latin typeface="Segoe UI Light"/>
                <a:cs typeface="Segoe UI Light"/>
              </a:rPr>
              <a:t>autenticación</a:t>
            </a:r>
            <a:r>
              <a:rPr lang="en-US" dirty="0">
                <a:latin typeface="Segoe UI Light"/>
                <a:cs typeface="Segoe UI Light"/>
              </a:rPr>
              <a:t> y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cifrado</a:t>
            </a:r>
            <a:r>
              <a:rPr lang="en-US" dirty="0">
                <a:latin typeface="Segoe UI Light"/>
                <a:cs typeface="Segoe UI Light"/>
              </a:rPr>
              <a:t> </a:t>
            </a:r>
            <a:r>
              <a:rPr lang="en-US" dirty="0" err="1">
                <a:latin typeface="Segoe UI Light"/>
                <a:cs typeface="Segoe UI Light"/>
              </a:rPr>
              <a:t>si</a:t>
            </a:r>
            <a:r>
              <a:rPr lang="en-US" dirty="0">
                <a:latin typeface="Segoe UI Light"/>
                <a:cs typeface="Segoe UI Light"/>
              </a:rPr>
              <a:t> es </a:t>
            </a:r>
            <a:r>
              <a:rPr lang="en-US" dirty="0" err="1">
                <a:latin typeface="Segoe UI Light"/>
                <a:cs typeface="Segoe UI Light"/>
              </a:rPr>
              <a:t>necesario</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err="1">
                <a:latin typeface="Segoe UI Light"/>
                <a:cs typeface="Segoe UI Light"/>
              </a:rPr>
              <a:t>Versiones</a:t>
            </a:r>
            <a:r>
              <a:rPr lang="en-US" b="1" dirty="0">
                <a:latin typeface="Segoe UI Light"/>
                <a:cs typeface="Segoe UI Light"/>
              </a:rPr>
              <a:t> y </a:t>
            </a:r>
            <a:r>
              <a:rPr lang="en-US" b="1" dirty="0" err="1">
                <a:latin typeface="Segoe UI Light"/>
                <a:cs typeface="Segoe UI Light"/>
              </a:rPr>
              <a:t>Actualizaciones</a:t>
            </a:r>
            <a:r>
              <a:rPr lang="en-US" b="1" dirty="0">
                <a:latin typeface="Segoe UI Light"/>
                <a:cs typeface="Segoe UI Light"/>
              </a:rPr>
              <a:t>: </a:t>
            </a:r>
            <a:r>
              <a:rPr lang="en-US" dirty="0" err="1">
                <a:latin typeface="Segoe UI Light"/>
                <a:cs typeface="Segoe UI Light"/>
              </a:rPr>
              <a:t>Mantén</a:t>
            </a:r>
            <a:r>
              <a:rPr lang="en-US" dirty="0">
                <a:latin typeface="Segoe UI Light"/>
                <a:cs typeface="Segoe UI Light"/>
              </a:rPr>
              <a:t>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instalación</a:t>
            </a:r>
            <a:r>
              <a:rPr lang="en-US" dirty="0">
                <a:latin typeface="Segoe UI Light"/>
                <a:cs typeface="Segoe UI Light"/>
              </a:rPr>
              <a:t> de RabbitMQ </a:t>
            </a:r>
            <a:r>
              <a:rPr lang="en-US" dirty="0" err="1">
                <a:latin typeface="Segoe UI Light"/>
                <a:cs typeface="Segoe UI Light"/>
              </a:rPr>
              <a:t>actualizada</a:t>
            </a:r>
            <a:r>
              <a:rPr lang="en-US" dirty="0">
                <a:latin typeface="Segoe UI Light"/>
                <a:cs typeface="Segoe UI Light"/>
              </a:rPr>
              <a:t> con las </a:t>
            </a:r>
            <a:r>
              <a:rPr lang="en-US" dirty="0" err="1">
                <a:latin typeface="Segoe UI Light"/>
                <a:cs typeface="Segoe UI Light"/>
              </a:rPr>
              <a:t>últimas</a:t>
            </a:r>
            <a:r>
              <a:rPr lang="en-US" dirty="0">
                <a:latin typeface="Segoe UI Light"/>
                <a:cs typeface="Segoe UI Light"/>
              </a:rPr>
              <a:t> </a:t>
            </a:r>
            <a:r>
              <a:rPr lang="en-US" dirty="0" err="1">
                <a:latin typeface="Segoe UI Light"/>
                <a:cs typeface="Segoe UI Light"/>
              </a:rPr>
              <a:t>versiones</a:t>
            </a:r>
            <a:r>
              <a:rPr lang="en-US" dirty="0">
                <a:latin typeface="Segoe UI Light"/>
                <a:cs typeface="Segoe UI Light"/>
              </a:rPr>
              <a:t> y parches de </a:t>
            </a:r>
            <a:r>
              <a:rPr lang="en-US" dirty="0" err="1">
                <a:latin typeface="Segoe UI Light"/>
                <a:cs typeface="Segoe UI Light"/>
              </a:rPr>
              <a:t>seguridad</a:t>
            </a:r>
            <a:r>
              <a:rPr lang="en-US" dirty="0">
                <a:latin typeface="Segoe UI Light"/>
                <a:cs typeface="Segoe UI Light"/>
              </a:rPr>
              <a:t>. Esto </a:t>
            </a:r>
            <a:r>
              <a:rPr lang="en-US" dirty="0" err="1">
                <a:latin typeface="Segoe UI Light"/>
                <a:cs typeface="Segoe UI Light"/>
              </a:rPr>
              <a:t>ayuda</a:t>
            </a:r>
            <a:r>
              <a:rPr lang="en-US" dirty="0">
                <a:latin typeface="Segoe UI Light"/>
                <a:cs typeface="Segoe UI Light"/>
              </a:rPr>
              <a:t> a </a:t>
            </a:r>
            <a:r>
              <a:rPr lang="en-US" dirty="0" err="1">
                <a:latin typeface="Segoe UI Light"/>
                <a:cs typeface="Segoe UI Light"/>
              </a:rPr>
              <a:t>garantizar</a:t>
            </a:r>
            <a:r>
              <a:rPr lang="en-US" dirty="0">
                <a:latin typeface="Segoe UI Light"/>
                <a:cs typeface="Segoe UI Light"/>
              </a:rPr>
              <a:t> la </a:t>
            </a:r>
            <a:r>
              <a:rPr lang="en-US" dirty="0" err="1">
                <a:latin typeface="Segoe UI Light"/>
                <a:cs typeface="Segoe UI Light"/>
              </a:rPr>
              <a:t>estabilidad</a:t>
            </a:r>
            <a:r>
              <a:rPr lang="en-US" dirty="0">
                <a:latin typeface="Segoe UI Light"/>
                <a:cs typeface="Segoe UI Light"/>
              </a:rPr>
              <a:t> y la </a:t>
            </a:r>
            <a:r>
              <a:rPr lang="en-US" dirty="0" err="1">
                <a:latin typeface="Segoe UI Light"/>
                <a:cs typeface="Segoe UI Light"/>
              </a:rPr>
              <a:t>seguridad</a:t>
            </a:r>
            <a:r>
              <a:rPr lang="en-US" dirty="0">
                <a:latin typeface="Segoe UI Light"/>
                <a:cs typeface="Segoe UI Light"/>
              </a:rPr>
              <a:t> de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sistema</a:t>
            </a:r>
            <a:r>
              <a:rPr lang="en-US" dirty="0">
                <a:latin typeface="Segoe UI Light"/>
                <a:cs typeface="Segoe UI Light"/>
              </a:rPr>
              <a:t> </a:t>
            </a:r>
            <a:r>
              <a:rPr lang="en-US" dirty="0" err="1">
                <a:latin typeface="Segoe UI Light"/>
                <a:cs typeface="Segoe UI Light"/>
              </a:rPr>
              <a:t>en</a:t>
            </a:r>
            <a:r>
              <a:rPr lang="en-US" dirty="0">
                <a:latin typeface="Segoe UI Light"/>
                <a:cs typeface="Segoe UI Light"/>
              </a:rPr>
              <a:t>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tiempo</a:t>
            </a:r>
            <a:r>
              <a:rPr lang="en-US" dirty="0">
                <a:latin typeface="Segoe UI Light"/>
                <a:cs typeface="Segoe UI Light"/>
              </a:rPr>
              <a:t>.</a:t>
            </a:r>
          </a:p>
          <a:p>
            <a:pPr algn="just">
              <a:buFont typeface="Arial"/>
              <a:buChar char="•"/>
            </a:pPr>
            <a:endParaRPr lang="en-US" dirty="0">
              <a:latin typeface="Segoe UI Light"/>
              <a:cs typeface="Segoe UI Light"/>
            </a:endParaRPr>
          </a:p>
          <a:p>
            <a:pPr algn="just">
              <a:buFont typeface="Arial"/>
              <a:buChar char="•"/>
            </a:pPr>
            <a:r>
              <a:rPr lang="en-US" b="1" dirty="0" err="1">
                <a:latin typeface="Segoe UI Light"/>
                <a:cs typeface="Segoe UI Light"/>
              </a:rPr>
              <a:t>Documentación</a:t>
            </a:r>
            <a:r>
              <a:rPr lang="en-US" b="1" dirty="0">
                <a:latin typeface="Segoe UI Light"/>
                <a:cs typeface="Segoe UI Light"/>
              </a:rPr>
              <a:t> y </a:t>
            </a:r>
            <a:r>
              <a:rPr lang="en-US" b="1" dirty="0" err="1">
                <a:latin typeface="Segoe UI Light"/>
                <a:cs typeface="Segoe UI Light"/>
              </a:rPr>
              <a:t>Capacitación</a:t>
            </a:r>
            <a:r>
              <a:rPr lang="en-US" b="1" dirty="0">
                <a:latin typeface="Segoe UI Light"/>
                <a:cs typeface="Segoe UI Light"/>
              </a:rPr>
              <a:t>:</a:t>
            </a:r>
            <a:r>
              <a:rPr lang="en-US" dirty="0">
                <a:latin typeface="Segoe UI Light"/>
                <a:cs typeface="Segoe UI Light"/>
              </a:rPr>
              <a:t> Documenta </a:t>
            </a:r>
            <a:r>
              <a:rPr lang="en-US" dirty="0" err="1">
                <a:latin typeface="Segoe UI Light"/>
                <a:cs typeface="Segoe UI Light"/>
              </a:rPr>
              <a:t>adecuadamente</a:t>
            </a:r>
            <a:r>
              <a:rPr lang="en-US" dirty="0">
                <a:latin typeface="Segoe UI Light"/>
                <a:cs typeface="Segoe UI Light"/>
              </a:rPr>
              <a:t> la </a:t>
            </a:r>
            <a:r>
              <a:rPr lang="en-US" dirty="0" err="1">
                <a:latin typeface="Segoe UI Light"/>
                <a:cs typeface="Segoe UI Light"/>
              </a:rPr>
              <a:t>configuración</a:t>
            </a:r>
            <a:r>
              <a:rPr lang="en-US" dirty="0">
                <a:latin typeface="Segoe UI Light"/>
                <a:cs typeface="Segoe UI Light"/>
              </a:rPr>
              <a:t> y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uso</a:t>
            </a:r>
            <a:r>
              <a:rPr lang="en-US" dirty="0">
                <a:latin typeface="Segoe UI Light"/>
                <a:cs typeface="Segoe UI Light"/>
              </a:rPr>
              <a:t> de RabbitMQ </a:t>
            </a:r>
            <a:r>
              <a:rPr lang="en-US" dirty="0" err="1">
                <a:latin typeface="Segoe UI Light"/>
                <a:cs typeface="Segoe UI Light"/>
              </a:rPr>
              <a:t>en</a:t>
            </a:r>
            <a:r>
              <a:rPr lang="en-US" dirty="0">
                <a:latin typeface="Segoe UI Light"/>
                <a:cs typeface="Segoe UI Light"/>
              </a:rPr>
              <a:t> </a:t>
            </a:r>
            <a:r>
              <a:rPr lang="en-US" dirty="0" err="1">
                <a:latin typeface="Segoe UI Light"/>
                <a:cs typeface="Segoe UI Light"/>
              </a:rPr>
              <a:t>tu</a:t>
            </a:r>
            <a:r>
              <a:rPr lang="en-US" dirty="0">
                <a:latin typeface="Segoe UI Light"/>
                <a:cs typeface="Segoe UI Light"/>
              </a:rPr>
              <a:t> </a:t>
            </a:r>
            <a:r>
              <a:rPr lang="en-US" dirty="0" err="1">
                <a:latin typeface="Segoe UI Light"/>
                <a:cs typeface="Segoe UI Light"/>
              </a:rPr>
              <a:t>sistema</a:t>
            </a:r>
            <a:r>
              <a:rPr lang="en-US" dirty="0">
                <a:latin typeface="Segoe UI Light"/>
                <a:cs typeface="Segoe UI Light"/>
              </a:rPr>
              <a:t>, y </a:t>
            </a:r>
            <a:r>
              <a:rPr lang="en-US" dirty="0" err="1">
                <a:latin typeface="Segoe UI Light"/>
                <a:cs typeface="Segoe UI Light"/>
              </a:rPr>
              <a:t>proporciona</a:t>
            </a:r>
            <a:r>
              <a:rPr lang="en-US" dirty="0">
                <a:latin typeface="Segoe UI Light"/>
                <a:cs typeface="Segoe UI Light"/>
              </a:rPr>
              <a:t> </a:t>
            </a:r>
            <a:r>
              <a:rPr lang="en-US" dirty="0" err="1">
                <a:latin typeface="Segoe UI Light"/>
                <a:cs typeface="Segoe UI Light"/>
              </a:rPr>
              <a:t>capacitación</a:t>
            </a:r>
            <a:r>
              <a:rPr lang="en-US" dirty="0">
                <a:latin typeface="Segoe UI Light"/>
                <a:cs typeface="Segoe UI Light"/>
              </a:rPr>
              <a:t> a </a:t>
            </a:r>
            <a:r>
              <a:rPr lang="en-US" dirty="0" err="1">
                <a:latin typeface="Segoe UI Light"/>
                <a:cs typeface="Segoe UI Light"/>
              </a:rPr>
              <a:t>los</a:t>
            </a:r>
            <a:r>
              <a:rPr lang="en-US" dirty="0">
                <a:latin typeface="Segoe UI Light"/>
                <a:cs typeface="Segoe UI Light"/>
              </a:rPr>
              <a:t> </a:t>
            </a:r>
            <a:r>
              <a:rPr lang="en-US" dirty="0" err="1">
                <a:latin typeface="Segoe UI Light"/>
                <a:cs typeface="Segoe UI Light"/>
              </a:rPr>
              <a:t>equipos</a:t>
            </a:r>
            <a:r>
              <a:rPr lang="en-US" dirty="0">
                <a:latin typeface="Segoe UI Light"/>
                <a:cs typeface="Segoe UI Light"/>
              </a:rPr>
              <a:t> de </a:t>
            </a:r>
            <a:r>
              <a:rPr lang="en-US" dirty="0" err="1">
                <a:latin typeface="Segoe UI Light"/>
                <a:cs typeface="Segoe UI Light"/>
              </a:rPr>
              <a:t>desarrollo</a:t>
            </a:r>
            <a:r>
              <a:rPr lang="en-US" dirty="0">
                <a:latin typeface="Segoe UI Light"/>
                <a:cs typeface="Segoe UI Light"/>
              </a:rPr>
              <a:t> y </a:t>
            </a:r>
            <a:r>
              <a:rPr lang="en-US" dirty="0" err="1">
                <a:latin typeface="Segoe UI Light"/>
                <a:cs typeface="Segoe UI Light"/>
              </a:rPr>
              <a:t>operaciones</a:t>
            </a:r>
            <a:r>
              <a:rPr lang="en-US" dirty="0">
                <a:latin typeface="Segoe UI Light"/>
                <a:cs typeface="Segoe UI Light"/>
              </a:rPr>
              <a:t>. Esto </a:t>
            </a:r>
            <a:r>
              <a:rPr lang="en-US" dirty="0" err="1">
                <a:latin typeface="Segoe UI Light"/>
                <a:cs typeface="Segoe UI Light"/>
              </a:rPr>
              <a:t>facilita</a:t>
            </a:r>
            <a:r>
              <a:rPr lang="en-US" dirty="0">
                <a:latin typeface="Segoe UI Light"/>
                <a:cs typeface="Segoe UI Light"/>
              </a:rPr>
              <a:t> la </a:t>
            </a:r>
            <a:r>
              <a:rPr lang="en-US" dirty="0" err="1">
                <a:latin typeface="Segoe UI Light"/>
                <a:cs typeface="Segoe UI Light"/>
              </a:rPr>
              <a:t>adopción</a:t>
            </a:r>
            <a:r>
              <a:rPr lang="en-US" dirty="0">
                <a:latin typeface="Segoe UI Light"/>
                <a:cs typeface="Segoe UI Light"/>
              </a:rPr>
              <a:t> y </a:t>
            </a:r>
            <a:r>
              <a:rPr lang="en-US" dirty="0" err="1">
                <a:latin typeface="Segoe UI Light"/>
                <a:cs typeface="Segoe UI Light"/>
              </a:rPr>
              <a:t>el</a:t>
            </a:r>
            <a:r>
              <a:rPr lang="en-US" dirty="0">
                <a:latin typeface="Segoe UI Light"/>
                <a:cs typeface="Segoe UI Light"/>
              </a:rPr>
              <a:t> </a:t>
            </a:r>
            <a:r>
              <a:rPr lang="en-US" dirty="0" err="1">
                <a:latin typeface="Segoe UI Light"/>
                <a:cs typeface="Segoe UI Light"/>
              </a:rPr>
              <a:t>mantenimiento</a:t>
            </a:r>
            <a:r>
              <a:rPr lang="en-US" dirty="0">
                <a:latin typeface="Segoe UI Light"/>
                <a:cs typeface="Segoe UI Light"/>
              </a:rPr>
              <a:t> </a:t>
            </a:r>
            <a:r>
              <a:rPr lang="en-US" dirty="0" err="1">
                <a:latin typeface="Segoe UI Light"/>
                <a:cs typeface="Segoe UI Light"/>
              </a:rPr>
              <a:t>adecuado</a:t>
            </a:r>
            <a:r>
              <a:rPr lang="en-US" dirty="0">
                <a:latin typeface="Segoe UI Light"/>
                <a:cs typeface="Segoe UI Light"/>
              </a:rPr>
              <a:t> de la </a:t>
            </a:r>
            <a:r>
              <a:rPr lang="en-US" dirty="0" err="1">
                <a:latin typeface="Segoe UI Light"/>
                <a:cs typeface="Segoe UI Light"/>
              </a:rPr>
              <a:t>plataforma</a:t>
            </a:r>
            <a:r>
              <a:rPr lang="en-US" dirty="0">
                <a:latin typeface="Segoe UI Light"/>
                <a:cs typeface="Segoe UI Light"/>
              </a:rPr>
              <a:t>.</a:t>
            </a:r>
          </a:p>
          <a:p>
            <a:pPr marL="457200" indent="-457200" algn="just">
              <a:buAutoNum type="arabicPeriod"/>
            </a:pPr>
            <a:endParaRPr lang="en-US" sz="2200" dirty="0">
              <a:ea typeface="Calibri" panose="020F0502020204030204"/>
              <a:cs typeface="Calibri" panose="020F0502020204030204"/>
            </a:endParaRPr>
          </a:p>
          <a:p>
            <a:pPr lvl="1" indent="-228600">
              <a:lnSpc>
                <a:spcPct val="90000"/>
              </a:lnSpc>
              <a:spcAft>
                <a:spcPts val="600"/>
              </a:spcAft>
              <a:buFont typeface="Arial" panose="020B0604020202020204" pitchFamily="34" charset="0"/>
              <a:buChar char="•"/>
            </a:pPr>
            <a:endParaRPr lang="en-US" sz="2200">
              <a:ea typeface="Calibri" panose="020F0502020204030204"/>
              <a:cs typeface="Calibri" panose="020F0502020204030204"/>
            </a:endParaRPr>
          </a:p>
          <a:p>
            <a:pPr marL="285750" indent="-228600">
              <a:lnSpc>
                <a:spcPct val="90000"/>
              </a:lnSpc>
              <a:spcAft>
                <a:spcPts val="600"/>
              </a:spcAft>
              <a:buAutoNum type="arabicPeriod"/>
            </a:pPr>
            <a:endParaRPr lang="en-US" sz="2200">
              <a:ea typeface="Calibri" panose="020F0502020204030204"/>
              <a:cs typeface="Calibri" panose="020F0502020204030204"/>
            </a:endParaRPr>
          </a:p>
          <a:p>
            <a:pPr marL="285750" indent="-228600">
              <a:lnSpc>
                <a:spcPct val="90000"/>
              </a:lnSpc>
              <a:spcAft>
                <a:spcPts val="600"/>
              </a:spcAft>
              <a:buAutoNum type="arabicPeriod"/>
            </a:pPr>
            <a:endParaRPr lang="en-US" sz="2200">
              <a:ea typeface="Calibri" panose="020F0502020204030204"/>
              <a:cs typeface="Calibri" panose="020F0502020204030204"/>
            </a:endParaRPr>
          </a:p>
          <a:p>
            <a:pPr marL="285750" indent="-228600">
              <a:lnSpc>
                <a:spcPct val="90000"/>
              </a:lnSpc>
              <a:spcAft>
                <a:spcPts val="600"/>
              </a:spcAft>
              <a:buAutoNum type="arabicPeriod"/>
            </a:pPr>
            <a:endParaRPr lang="en-US" sz="2200">
              <a:ea typeface="Calibri" panose="020F0502020204030204"/>
              <a:cs typeface="Calibri" panose="020F0502020204030204"/>
            </a:endParaRPr>
          </a:p>
          <a:p>
            <a:pPr marL="285750" indent="-228600">
              <a:lnSpc>
                <a:spcPct val="90000"/>
              </a:lnSpc>
              <a:spcAft>
                <a:spcPts val="600"/>
              </a:spcAft>
              <a:buAutoNum type="arabicPeriod"/>
            </a:pPr>
            <a:endParaRPr lang="en-US" sz="2200">
              <a:ea typeface="Calibri" panose="020F0502020204030204"/>
              <a:cs typeface="Calibri" panose="020F0502020204030204"/>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Buenas prácticas – Porque nuestra experiencia puede ser muy útil para otros  docentes….">
            <a:extLst>
              <a:ext uri="{FF2B5EF4-FFF2-40B4-BE49-F238E27FC236}">
                <a16:creationId xmlns:a16="http://schemas.microsoft.com/office/drawing/2014/main" id="{649187B3-83F0-FEAC-03CA-C098226323F0}"/>
              </a:ext>
            </a:extLst>
          </p:cNvPr>
          <p:cNvPicPr>
            <a:picLocks noChangeAspect="1"/>
          </p:cNvPicPr>
          <p:nvPr/>
        </p:nvPicPr>
        <p:blipFill>
          <a:blip r:embed="rId3"/>
          <a:stretch>
            <a:fillRect/>
          </a:stretch>
        </p:blipFill>
        <p:spPr>
          <a:xfrm>
            <a:off x="625208" y="225428"/>
            <a:ext cx="2743197" cy="935432"/>
          </a:xfrm>
          <a:prstGeom prst="rect">
            <a:avLst/>
          </a:prstGeom>
        </p:spPr>
      </p:pic>
    </p:spTree>
    <p:extLst>
      <p:ext uri="{BB962C8B-B14F-4D97-AF65-F5344CB8AC3E}">
        <p14:creationId xmlns:p14="http://schemas.microsoft.com/office/powerpoint/2010/main" val="2436733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grupo de personas haciendo gestos con la cara de un niño&#10;&#10;Descripción generada automáticamente con confianza baja">
            <a:extLst>
              <a:ext uri="{FF2B5EF4-FFF2-40B4-BE49-F238E27FC236}">
                <a16:creationId xmlns:a16="http://schemas.microsoft.com/office/drawing/2014/main" id="{8D90162F-3F74-4CCA-B970-229C7B79AC6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5" y="0"/>
            <a:ext cx="12187790" cy="6858000"/>
          </a:xfrm>
          <a:prstGeom prst="rect">
            <a:avLst/>
          </a:prstGeom>
        </p:spPr>
      </p:pic>
      <p:sp>
        <p:nvSpPr>
          <p:cNvPr id="6" name="CuadroTexto 5">
            <a:extLst>
              <a:ext uri="{FF2B5EF4-FFF2-40B4-BE49-F238E27FC236}">
                <a16:creationId xmlns:a16="http://schemas.microsoft.com/office/drawing/2014/main" id="{43C64285-2440-4190-9B29-1640D5B1B949}"/>
              </a:ext>
            </a:extLst>
          </p:cNvPr>
          <p:cNvSpPr txBox="1"/>
          <p:nvPr/>
        </p:nvSpPr>
        <p:spPr>
          <a:xfrm>
            <a:off x="8018691" y="5697419"/>
            <a:ext cx="3666389" cy="646331"/>
          </a:xfrm>
          <a:prstGeom prst="rect">
            <a:avLst/>
          </a:prstGeom>
          <a:noFill/>
        </p:spPr>
        <p:txBody>
          <a:bodyPr wrap="none" rtlCol="0">
            <a:spAutoFit/>
          </a:bodyPr>
          <a:lstStyle/>
          <a:p>
            <a:pPr algn="r"/>
            <a:r>
              <a:rPr lang="es-CO" sz="3600">
                <a:solidFill>
                  <a:schemeClr val="bg1"/>
                </a:solidFill>
                <a:latin typeface="Segoe UI Black" panose="020B0A02040204020203" pitchFamily="34" charset="0"/>
                <a:ea typeface="Segoe UI Black" panose="020B0A02040204020203" pitchFamily="34" charset="0"/>
              </a:rPr>
              <a:t>Muchas gracias</a:t>
            </a:r>
          </a:p>
        </p:txBody>
      </p:sp>
    </p:spTree>
    <p:extLst>
      <p:ext uri="{BB962C8B-B14F-4D97-AF65-F5344CB8AC3E}">
        <p14:creationId xmlns:p14="http://schemas.microsoft.com/office/powerpoint/2010/main" val="364796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Definición</a:t>
            </a:r>
          </a:p>
        </p:txBody>
      </p:sp>
      <p:sp>
        <p:nvSpPr>
          <p:cNvPr id="3" name="CuadroTexto 2">
            <a:extLst>
              <a:ext uri="{FF2B5EF4-FFF2-40B4-BE49-F238E27FC236}">
                <a16:creationId xmlns:a16="http://schemas.microsoft.com/office/drawing/2014/main" id="{14D5FBC2-FF50-A518-A996-24E4FF62BBD7}"/>
              </a:ext>
            </a:extLst>
          </p:cNvPr>
          <p:cNvSpPr txBox="1"/>
          <p:nvPr/>
        </p:nvSpPr>
        <p:spPr>
          <a:xfrm>
            <a:off x="838200" y="1694554"/>
            <a:ext cx="10515600" cy="69596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0" lvl="1" algn="just">
              <a:lnSpc>
                <a:spcPct val="90000"/>
              </a:lnSpc>
              <a:spcAft>
                <a:spcPts val="600"/>
              </a:spcAft>
            </a:pPr>
            <a:r>
              <a:rPr lang="en-US" dirty="0">
                <a:latin typeface="Segoe UI Light"/>
                <a:cs typeface="Segoe UI Light"/>
              </a:rPr>
              <a:t>Es un </a:t>
            </a:r>
            <a:r>
              <a:rPr lang="en-US" dirty="0" err="1">
                <a:latin typeface="Segoe UI Light"/>
                <a:cs typeface="Segoe UI Light"/>
              </a:rPr>
              <a:t>sistema</a:t>
            </a:r>
            <a:r>
              <a:rPr lang="en-US" dirty="0">
                <a:latin typeface="Segoe UI Light"/>
                <a:cs typeface="Segoe UI Light"/>
              </a:rPr>
              <a:t> de </a:t>
            </a:r>
            <a:r>
              <a:rPr lang="en-US" dirty="0" err="1">
                <a:latin typeface="Segoe UI Light"/>
                <a:cs typeface="Segoe UI Light"/>
              </a:rPr>
              <a:t>mensajería</a:t>
            </a:r>
            <a:r>
              <a:rPr lang="en-US" dirty="0">
                <a:latin typeface="Segoe UI Light"/>
                <a:cs typeface="Segoe UI Light"/>
              </a:rPr>
              <a:t> de </a:t>
            </a:r>
            <a:r>
              <a:rPr lang="en-US" dirty="0" err="1">
                <a:latin typeface="Segoe UI Light"/>
                <a:cs typeface="Segoe UI Light"/>
              </a:rPr>
              <a:t>código</a:t>
            </a:r>
            <a:r>
              <a:rPr lang="en-US" dirty="0">
                <a:latin typeface="Segoe UI Light"/>
                <a:cs typeface="Segoe UI Light"/>
              </a:rPr>
              <a:t> </a:t>
            </a:r>
            <a:r>
              <a:rPr lang="en-US" dirty="0" err="1">
                <a:latin typeface="Segoe UI Light"/>
                <a:cs typeface="Segoe UI Light"/>
              </a:rPr>
              <a:t>abierto</a:t>
            </a:r>
            <a:r>
              <a:rPr lang="en-US" dirty="0">
                <a:latin typeface="Segoe UI Light"/>
                <a:cs typeface="Segoe UI Light"/>
              </a:rPr>
              <a:t> que se </a:t>
            </a:r>
            <a:r>
              <a:rPr lang="en-US" dirty="0" err="1">
                <a:latin typeface="Segoe UI Light"/>
                <a:cs typeface="Segoe UI Light"/>
              </a:rPr>
              <a:t>utiliza</a:t>
            </a:r>
            <a:r>
              <a:rPr lang="en-US" dirty="0">
                <a:latin typeface="Segoe UI Light"/>
                <a:cs typeface="Segoe UI Light"/>
              </a:rPr>
              <a:t> para </a:t>
            </a:r>
            <a:r>
              <a:rPr lang="en-US" dirty="0" err="1">
                <a:latin typeface="Segoe UI Light"/>
                <a:cs typeface="Segoe UI Light"/>
              </a:rPr>
              <a:t>enviar</a:t>
            </a:r>
            <a:r>
              <a:rPr lang="en-US" dirty="0">
                <a:latin typeface="Segoe UI Light"/>
                <a:cs typeface="Segoe UI Light"/>
              </a:rPr>
              <a:t> y </a:t>
            </a:r>
            <a:r>
              <a:rPr lang="en-US" dirty="0" err="1">
                <a:latin typeface="Segoe UI Light"/>
                <a:cs typeface="Segoe UI Light"/>
              </a:rPr>
              <a:t>recibir</a:t>
            </a:r>
            <a:r>
              <a:rPr lang="en-US" dirty="0">
                <a:latin typeface="Segoe UI Light"/>
                <a:cs typeface="Segoe UI Light"/>
              </a:rPr>
              <a:t> </a:t>
            </a:r>
            <a:r>
              <a:rPr lang="en-US" dirty="0" err="1">
                <a:latin typeface="Segoe UI Light"/>
                <a:cs typeface="Segoe UI Light"/>
              </a:rPr>
              <a:t>mensajes</a:t>
            </a:r>
            <a:r>
              <a:rPr lang="en-US" dirty="0">
                <a:latin typeface="Segoe UI Light"/>
                <a:cs typeface="Segoe UI Light"/>
              </a:rPr>
              <a:t> entre </a:t>
            </a:r>
            <a:r>
              <a:rPr lang="en-US" dirty="0" err="1">
                <a:latin typeface="Segoe UI Light"/>
                <a:cs typeface="Segoe UI Light"/>
              </a:rPr>
              <a:t>diferentes</a:t>
            </a:r>
            <a:r>
              <a:rPr lang="en-US" dirty="0">
                <a:latin typeface="Segoe UI Light"/>
                <a:cs typeface="Segoe UI Light"/>
              </a:rPr>
              <a:t> </a:t>
            </a:r>
            <a:r>
              <a:rPr lang="en-US" dirty="0" err="1">
                <a:latin typeface="Segoe UI Light"/>
                <a:cs typeface="Segoe UI Light"/>
              </a:rPr>
              <a:t>aplicaciones</a:t>
            </a:r>
            <a:r>
              <a:rPr lang="en-US" dirty="0">
                <a:latin typeface="Segoe UI Light"/>
                <a:cs typeface="Segoe UI Light"/>
              </a:rPr>
              <a:t>, </a:t>
            </a:r>
            <a:r>
              <a:rPr lang="en-US" dirty="0" err="1">
                <a:latin typeface="Segoe UI Light"/>
                <a:cs typeface="Segoe UI Light"/>
              </a:rPr>
              <a:t>sistemas</a:t>
            </a:r>
            <a:r>
              <a:rPr lang="en-US" dirty="0">
                <a:latin typeface="Segoe UI Light"/>
                <a:cs typeface="Segoe UI Light"/>
              </a:rPr>
              <a:t> o </a:t>
            </a:r>
            <a:r>
              <a:rPr lang="en-US" dirty="0" err="1">
                <a:latin typeface="Segoe UI Light"/>
                <a:cs typeface="Segoe UI Light"/>
              </a:rPr>
              <a:t>componentes</a:t>
            </a:r>
            <a:r>
              <a:rPr lang="en-US" dirty="0">
                <a:latin typeface="Segoe UI Light"/>
                <a:cs typeface="Segoe UI Light"/>
              </a:rPr>
              <a:t> </a:t>
            </a:r>
            <a:r>
              <a:rPr lang="en-US" dirty="0" err="1">
                <a:latin typeface="Segoe UI Light"/>
                <a:cs typeface="Segoe UI Light"/>
              </a:rPr>
              <a:t>dentro</a:t>
            </a:r>
            <a:r>
              <a:rPr lang="en-US" dirty="0">
                <a:latin typeface="Segoe UI Light"/>
                <a:cs typeface="Segoe UI Light"/>
              </a:rPr>
              <a:t> de </a:t>
            </a:r>
            <a:r>
              <a:rPr lang="en-US" dirty="0" err="1">
                <a:latin typeface="Segoe UI Light"/>
                <a:cs typeface="Segoe UI Light"/>
              </a:rPr>
              <a:t>una</a:t>
            </a:r>
            <a:r>
              <a:rPr lang="en-US" dirty="0">
                <a:latin typeface="Segoe UI Light"/>
                <a:cs typeface="Segoe UI Light"/>
              </a:rPr>
              <a:t> </a:t>
            </a:r>
            <a:r>
              <a:rPr lang="en-US" dirty="0" err="1">
                <a:latin typeface="Segoe UI Light"/>
                <a:cs typeface="Segoe UI Light"/>
              </a:rPr>
              <a:t>arquitectura</a:t>
            </a:r>
            <a:r>
              <a:rPr lang="en-US" dirty="0">
                <a:latin typeface="Segoe UI Light"/>
                <a:cs typeface="Segoe UI Light"/>
              </a:rPr>
              <a:t> de software </a:t>
            </a:r>
            <a:r>
              <a:rPr lang="en-US" dirty="0" err="1">
                <a:latin typeface="Segoe UI Light"/>
                <a:cs typeface="Segoe UI Light"/>
              </a:rPr>
              <a:t>distribuido</a:t>
            </a:r>
            <a:r>
              <a:rPr lang="en-US" dirty="0">
                <a:latin typeface="Segoe UI Light"/>
                <a:cs typeface="Segoe UI Light"/>
              </a:rPr>
              <a:t>.</a:t>
            </a:r>
            <a:endParaRPr lang="es-ES" dirty="0">
              <a:latin typeface="Segoe UI Light"/>
              <a:cs typeface="Segoe UI Light"/>
            </a:endParaRPr>
          </a:p>
          <a:p>
            <a:pPr lvl="1"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RabbitMQ - Civo.com">
            <a:extLst>
              <a:ext uri="{FF2B5EF4-FFF2-40B4-BE49-F238E27FC236}">
                <a16:creationId xmlns:a16="http://schemas.microsoft.com/office/drawing/2014/main" id="{1A13B3AD-75D4-2E88-44BF-BC4C19F7F168}"/>
              </a:ext>
            </a:extLst>
          </p:cNvPr>
          <p:cNvPicPr>
            <a:picLocks noChangeAspect="1"/>
          </p:cNvPicPr>
          <p:nvPr/>
        </p:nvPicPr>
        <p:blipFill>
          <a:blip r:embed="rId3"/>
          <a:stretch>
            <a:fillRect/>
          </a:stretch>
        </p:blipFill>
        <p:spPr>
          <a:xfrm>
            <a:off x="142815" y="6063890"/>
            <a:ext cx="605767" cy="605767"/>
          </a:xfrm>
          <a:prstGeom prst="rect">
            <a:avLst/>
          </a:prstGeom>
        </p:spPr>
      </p:pic>
      <p:pic>
        <p:nvPicPr>
          <p:cNvPr id="6" name="Imagen 5" descr="Microservices Event Driven Architecture With RabbitMQ And, 48% OFF">
            <a:extLst>
              <a:ext uri="{FF2B5EF4-FFF2-40B4-BE49-F238E27FC236}">
                <a16:creationId xmlns:a16="http://schemas.microsoft.com/office/drawing/2014/main" id="{EBB3E88D-9D1D-AA80-F389-33FFDEB3514F}"/>
              </a:ext>
            </a:extLst>
          </p:cNvPr>
          <p:cNvPicPr>
            <a:picLocks noChangeAspect="1"/>
          </p:cNvPicPr>
          <p:nvPr/>
        </p:nvPicPr>
        <p:blipFill>
          <a:blip r:embed="rId4"/>
          <a:stretch>
            <a:fillRect/>
          </a:stretch>
        </p:blipFill>
        <p:spPr>
          <a:xfrm>
            <a:off x="2347343" y="2676244"/>
            <a:ext cx="7597954" cy="3173285"/>
          </a:xfrm>
          <a:prstGeom prst="rect">
            <a:avLst/>
          </a:prstGeom>
        </p:spPr>
      </p:pic>
    </p:spTree>
    <p:extLst>
      <p:ext uri="{BB962C8B-B14F-4D97-AF65-F5344CB8AC3E}">
        <p14:creationId xmlns:p14="http://schemas.microsoft.com/office/powerpoint/2010/main" val="322432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1973775" y="479177"/>
            <a:ext cx="2031325" cy="584775"/>
          </a:xfrm>
          <a:prstGeom prst="rect">
            <a:avLst/>
          </a:prstGeom>
          <a:noFill/>
        </p:spPr>
        <p:txBody>
          <a:bodyPr wrap="none" lIns="91440" tIns="45720" rIns="91440" bIns="45720" rtlCol="0" anchor="t">
            <a:spAutoFit/>
          </a:bodyPr>
          <a:lstStyle/>
          <a:p>
            <a:r>
              <a:rPr lang="es-ES" sz="3200" b="1" dirty="0">
                <a:latin typeface="Segoe UI Black"/>
                <a:ea typeface="Segoe UI Black"/>
              </a:rPr>
              <a:t>Ventajas </a:t>
            </a:r>
            <a:endParaRPr lang="es-ES" dirty="0"/>
          </a:p>
        </p:txBody>
      </p:sp>
      <p:sp>
        <p:nvSpPr>
          <p:cNvPr id="5" name="CuadroTexto 4">
            <a:extLst>
              <a:ext uri="{FF2B5EF4-FFF2-40B4-BE49-F238E27FC236}">
                <a16:creationId xmlns:a16="http://schemas.microsoft.com/office/drawing/2014/main" id="{77F17144-4608-48EE-AC4A-58363F8BBCE9}"/>
              </a:ext>
            </a:extLst>
          </p:cNvPr>
          <p:cNvSpPr txBox="1"/>
          <p:nvPr/>
        </p:nvSpPr>
        <p:spPr>
          <a:xfrm>
            <a:off x="919192" y="1401977"/>
            <a:ext cx="4623629" cy="3877985"/>
          </a:xfrm>
          <a:prstGeom prst="rect">
            <a:avLst/>
          </a:prstGeom>
          <a:noFill/>
        </p:spPr>
        <p:txBody>
          <a:bodyPr wrap="square" lIns="91440" tIns="45720" rIns="91440" bIns="45720" rtlCol="0" anchor="t">
            <a:spAutoFit/>
          </a:bodyPr>
          <a:lstStyle/>
          <a:p>
            <a:pPr algn="just"/>
            <a:r>
              <a:rPr lang="es-CO" sz="1200" b="1" dirty="0">
                <a:solidFill>
                  <a:srgbClr val="0D0D0D"/>
                </a:solidFill>
                <a:ea typeface="+mn-lt"/>
                <a:cs typeface="+mn-lt"/>
              </a:rPr>
              <a:t>Flexibilidad y Escalabilidad:</a:t>
            </a:r>
            <a:r>
              <a:rPr lang="es-CO" sz="1200" dirty="0">
                <a:solidFill>
                  <a:srgbClr val="0D0D0D"/>
                </a:solidFill>
                <a:ea typeface="+mn-lt"/>
                <a:cs typeface="+mn-lt"/>
              </a:rPr>
              <a:t> </a:t>
            </a:r>
            <a:r>
              <a:rPr lang="es-CO" sz="1200" err="1">
                <a:solidFill>
                  <a:srgbClr val="0D0D0D"/>
                </a:solidFill>
                <a:ea typeface="+mn-lt"/>
                <a:cs typeface="+mn-lt"/>
              </a:rPr>
              <a:t>RabbitMQ</a:t>
            </a:r>
            <a:r>
              <a:rPr lang="es-CO" sz="1200" dirty="0">
                <a:solidFill>
                  <a:srgbClr val="0D0D0D"/>
                </a:solidFill>
                <a:ea typeface="+mn-lt"/>
                <a:cs typeface="+mn-lt"/>
              </a:rPr>
              <a:t> es altamente flexible y escalable. Puede manejar una gran cantidad de mensajes y adaptarse a las necesidades de una aplicación en crecimiento. </a:t>
            </a:r>
            <a:endParaRPr lang="es-ES" dirty="0">
              <a:latin typeface="Segoe UI Light"/>
              <a:cs typeface="Segoe UI Light"/>
            </a:endParaRPr>
          </a:p>
          <a:p>
            <a:pPr algn="just"/>
            <a:endParaRPr lang="es-CO">
              <a:latin typeface="Segoe UI Light"/>
              <a:cs typeface="Segoe UI Light"/>
            </a:endParaRPr>
          </a:p>
          <a:p>
            <a:pPr algn="just"/>
            <a:r>
              <a:rPr lang="es-CO" sz="1200" b="1" dirty="0">
                <a:solidFill>
                  <a:srgbClr val="0D0D0D"/>
                </a:solidFill>
                <a:ea typeface="+mn-lt"/>
                <a:cs typeface="+mn-lt"/>
              </a:rPr>
              <a:t>Interoperabilidad:</a:t>
            </a:r>
            <a:r>
              <a:rPr lang="es-CO" sz="1200" dirty="0">
                <a:solidFill>
                  <a:srgbClr val="0D0D0D"/>
                </a:solidFill>
                <a:ea typeface="+mn-lt"/>
                <a:cs typeface="+mn-lt"/>
              </a:rPr>
              <a:t> </a:t>
            </a:r>
            <a:r>
              <a:rPr lang="es-CO" sz="1200" dirty="0" err="1">
                <a:solidFill>
                  <a:srgbClr val="0D0D0D"/>
                </a:solidFill>
                <a:ea typeface="+mn-lt"/>
                <a:cs typeface="+mn-lt"/>
              </a:rPr>
              <a:t>RabbitMQ</a:t>
            </a:r>
            <a:r>
              <a:rPr lang="es-CO" sz="1200" dirty="0">
                <a:solidFill>
                  <a:srgbClr val="0D0D0D"/>
                </a:solidFill>
                <a:ea typeface="+mn-lt"/>
                <a:cs typeface="+mn-lt"/>
              </a:rPr>
              <a:t> soporta múltiples protocolos de mensajería, como AMQP (</a:t>
            </a:r>
            <a:r>
              <a:rPr lang="es-CO" sz="1200" dirty="0" err="1">
                <a:solidFill>
                  <a:srgbClr val="0D0D0D"/>
                </a:solidFill>
                <a:ea typeface="+mn-lt"/>
                <a:cs typeface="+mn-lt"/>
              </a:rPr>
              <a:t>Advanced</a:t>
            </a:r>
            <a:r>
              <a:rPr lang="es-CO" sz="1200" dirty="0">
                <a:solidFill>
                  <a:srgbClr val="0D0D0D"/>
                </a:solidFill>
                <a:ea typeface="+mn-lt"/>
                <a:cs typeface="+mn-lt"/>
              </a:rPr>
              <a:t> </a:t>
            </a:r>
            <a:r>
              <a:rPr lang="es-CO" sz="1200" dirty="0" err="1">
                <a:solidFill>
                  <a:srgbClr val="0D0D0D"/>
                </a:solidFill>
                <a:ea typeface="+mn-lt"/>
                <a:cs typeface="+mn-lt"/>
              </a:rPr>
              <a:t>Message</a:t>
            </a:r>
            <a:r>
              <a:rPr lang="es-CO" sz="1200" dirty="0">
                <a:solidFill>
                  <a:srgbClr val="0D0D0D"/>
                </a:solidFill>
                <a:ea typeface="+mn-lt"/>
                <a:cs typeface="+mn-lt"/>
              </a:rPr>
              <a:t> </a:t>
            </a:r>
            <a:r>
              <a:rPr lang="es-CO" sz="1200" dirty="0" err="1">
                <a:solidFill>
                  <a:srgbClr val="0D0D0D"/>
                </a:solidFill>
                <a:ea typeface="+mn-lt"/>
                <a:cs typeface="+mn-lt"/>
              </a:rPr>
              <a:t>Queuing</a:t>
            </a:r>
            <a:r>
              <a:rPr lang="es-CO" sz="1200" dirty="0">
                <a:solidFill>
                  <a:srgbClr val="0D0D0D"/>
                </a:solidFill>
                <a:ea typeface="+mn-lt"/>
                <a:cs typeface="+mn-lt"/>
              </a:rPr>
              <a:t> </a:t>
            </a:r>
            <a:r>
              <a:rPr lang="es-CO" sz="1200" dirty="0" err="1">
                <a:solidFill>
                  <a:srgbClr val="0D0D0D"/>
                </a:solidFill>
                <a:ea typeface="+mn-lt"/>
                <a:cs typeface="+mn-lt"/>
              </a:rPr>
              <a:t>Protocol</a:t>
            </a:r>
            <a:r>
              <a:rPr lang="es-CO" sz="1200" dirty="0">
                <a:solidFill>
                  <a:srgbClr val="0D0D0D"/>
                </a:solidFill>
                <a:ea typeface="+mn-lt"/>
                <a:cs typeface="+mn-lt"/>
              </a:rPr>
              <a:t>), MQTT (</a:t>
            </a:r>
            <a:r>
              <a:rPr lang="es-CO" sz="1200" dirty="0" err="1">
                <a:solidFill>
                  <a:srgbClr val="0D0D0D"/>
                </a:solidFill>
                <a:ea typeface="+mn-lt"/>
                <a:cs typeface="+mn-lt"/>
              </a:rPr>
              <a:t>Message</a:t>
            </a:r>
            <a:r>
              <a:rPr lang="es-CO" sz="1200" dirty="0">
                <a:solidFill>
                  <a:srgbClr val="0D0D0D"/>
                </a:solidFill>
                <a:ea typeface="+mn-lt"/>
                <a:cs typeface="+mn-lt"/>
              </a:rPr>
              <a:t> </a:t>
            </a:r>
            <a:r>
              <a:rPr lang="es-CO" sz="1200" dirty="0" err="1">
                <a:solidFill>
                  <a:srgbClr val="0D0D0D"/>
                </a:solidFill>
                <a:ea typeface="+mn-lt"/>
                <a:cs typeface="+mn-lt"/>
              </a:rPr>
              <a:t>Queuing</a:t>
            </a:r>
            <a:r>
              <a:rPr lang="es-CO" sz="1200" dirty="0">
                <a:solidFill>
                  <a:srgbClr val="0D0D0D"/>
                </a:solidFill>
                <a:ea typeface="+mn-lt"/>
                <a:cs typeface="+mn-lt"/>
              </a:rPr>
              <a:t> </a:t>
            </a:r>
            <a:r>
              <a:rPr lang="es-CO" sz="1200" dirty="0" err="1">
                <a:solidFill>
                  <a:srgbClr val="0D0D0D"/>
                </a:solidFill>
                <a:ea typeface="+mn-lt"/>
                <a:cs typeface="+mn-lt"/>
              </a:rPr>
              <a:t>Telemetr</a:t>
            </a:r>
            <a:endParaRPr lang="es-CO" sz="1200" dirty="0">
              <a:solidFill>
                <a:srgbClr val="0D0D0D"/>
              </a:solidFill>
              <a:ea typeface="+mn-lt"/>
              <a:cs typeface="+mn-lt"/>
            </a:endParaRPr>
          </a:p>
          <a:p>
            <a:pPr algn="just"/>
            <a:endParaRPr lang="es-CO">
              <a:latin typeface="Segoe UI Light"/>
              <a:cs typeface="Segoe UI Light"/>
            </a:endParaRPr>
          </a:p>
          <a:p>
            <a:pPr algn="just"/>
            <a:r>
              <a:rPr lang="es-CO" sz="1200" b="1" dirty="0">
                <a:solidFill>
                  <a:srgbClr val="0D0D0D"/>
                </a:solidFill>
                <a:ea typeface="+mn-lt"/>
                <a:cs typeface="+mn-lt"/>
              </a:rPr>
              <a:t>Distribución y Tolerancia a Fallos:</a:t>
            </a:r>
            <a:r>
              <a:rPr lang="es-CO" sz="1200" dirty="0">
                <a:solidFill>
                  <a:srgbClr val="0D0D0D"/>
                </a:solidFill>
                <a:ea typeface="+mn-lt"/>
                <a:cs typeface="+mn-lt"/>
              </a:rPr>
              <a:t> </a:t>
            </a:r>
            <a:r>
              <a:rPr lang="es-CO" sz="1200" err="1">
                <a:solidFill>
                  <a:srgbClr val="0D0D0D"/>
                </a:solidFill>
                <a:ea typeface="+mn-lt"/>
                <a:cs typeface="+mn-lt"/>
              </a:rPr>
              <a:t>RabbitMQ</a:t>
            </a:r>
            <a:r>
              <a:rPr lang="es-CO" sz="1200" dirty="0">
                <a:solidFill>
                  <a:srgbClr val="0D0D0D"/>
                </a:solidFill>
                <a:ea typeface="+mn-lt"/>
                <a:cs typeface="+mn-lt"/>
              </a:rPr>
              <a:t> está diseñado para ser distribuido y tolerante a fallos. Puede configurarse con clústeres para distribuir la carga y garantizar la disponibilidad incluso en caso de fallos de nodos individuales.</a:t>
            </a:r>
          </a:p>
          <a:p>
            <a:pPr indent="-285750" algn="just">
              <a:buFont typeface="Arial"/>
              <a:buChar char="•"/>
            </a:pPr>
            <a:endParaRPr lang="es-CO" sz="1200" dirty="0">
              <a:solidFill>
                <a:srgbClr val="0D0D0D"/>
              </a:solidFill>
              <a:latin typeface="Aptos"/>
              <a:cs typeface="Segoe UI Light"/>
            </a:endParaRPr>
          </a:p>
          <a:p>
            <a:pPr algn="just"/>
            <a:r>
              <a:rPr lang="es-CO" sz="1200" b="1" dirty="0">
                <a:solidFill>
                  <a:srgbClr val="0D0D0D"/>
                </a:solidFill>
                <a:ea typeface="+mn-lt"/>
                <a:cs typeface="+mn-lt"/>
              </a:rPr>
              <a:t>Rica Funcionalidad:</a:t>
            </a:r>
            <a:r>
              <a:rPr lang="es-CO" sz="1200" dirty="0">
                <a:solidFill>
                  <a:srgbClr val="0D0D0D"/>
                </a:solidFill>
                <a:ea typeface="+mn-lt"/>
                <a:cs typeface="+mn-lt"/>
              </a:rPr>
              <a:t> </a:t>
            </a:r>
            <a:r>
              <a:rPr lang="es-CO" sz="1200" err="1">
                <a:solidFill>
                  <a:srgbClr val="0D0D0D"/>
                </a:solidFill>
                <a:ea typeface="+mn-lt"/>
                <a:cs typeface="+mn-lt"/>
              </a:rPr>
              <a:t>RabbitMQ</a:t>
            </a:r>
            <a:r>
              <a:rPr lang="es-CO" sz="1200" dirty="0">
                <a:solidFill>
                  <a:srgbClr val="0D0D0D"/>
                </a:solidFill>
                <a:ea typeface="+mn-lt"/>
                <a:cs typeface="+mn-lt"/>
              </a:rPr>
              <a:t> ofrece una amplia gama de características avanzadas, como enrutamiento de mensajes, colas de mensajes duraderas, confirmaciones de entrega, y más. Esto permite implementar patrones de mensajería complejos y garantizar la fiabilidad de la comunicación entre aplicaciones.</a:t>
            </a:r>
            <a:endParaRPr lang="es-CO" sz="1200" dirty="0">
              <a:solidFill>
                <a:srgbClr val="0D0D0D"/>
              </a:solidFill>
              <a:latin typeface="Aptos"/>
              <a:cs typeface="Segoe UI Light" panose="020B0502040204020203" pitchFamily="34" charset="0"/>
            </a:endParaRPr>
          </a:p>
          <a:p>
            <a:endParaRPr lang="es-CO">
              <a:latin typeface="Segoe UI Light"/>
              <a:cs typeface="Segoe UI Light"/>
            </a:endParaRPr>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7995605" y="480774"/>
            <a:ext cx="2610010" cy="584775"/>
          </a:xfrm>
          <a:prstGeom prst="rect">
            <a:avLst/>
          </a:prstGeom>
          <a:noFill/>
        </p:spPr>
        <p:txBody>
          <a:bodyPr wrap="none" lIns="91440" tIns="45720" rIns="91440" bIns="45720" rtlCol="0" anchor="t">
            <a:spAutoFit/>
          </a:bodyPr>
          <a:lstStyle/>
          <a:p>
            <a:r>
              <a:rPr lang="es-ES" sz="3200" b="1" dirty="0">
                <a:latin typeface="Segoe UI Black"/>
                <a:ea typeface="Segoe UI Black"/>
              </a:rPr>
              <a:t>Desventajas</a:t>
            </a:r>
            <a:endParaRPr lang="es-ES" dirty="0"/>
          </a:p>
        </p:txBody>
      </p:sp>
      <p:sp>
        <p:nvSpPr>
          <p:cNvPr id="7" name="CuadroTexto 6">
            <a:extLst>
              <a:ext uri="{FF2B5EF4-FFF2-40B4-BE49-F238E27FC236}">
                <a16:creationId xmlns:a16="http://schemas.microsoft.com/office/drawing/2014/main" id="{9F5A1F0C-E2B7-0EF4-F8D8-29B42F35C85F}"/>
              </a:ext>
            </a:extLst>
          </p:cNvPr>
          <p:cNvSpPr txBox="1"/>
          <p:nvPr/>
        </p:nvSpPr>
        <p:spPr>
          <a:xfrm>
            <a:off x="6611256" y="1406768"/>
            <a:ext cx="4979182" cy="3600986"/>
          </a:xfrm>
          <a:prstGeom prst="rect">
            <a:avLst/>
          </a:prstGeom>
          <a:noFill/>
        </p:spPr>
        <p:txBody>
          <a:bodyPr wrap="square" lIns="91440" tIns="45720" rIns="91440" bIns="45720" rtlCol="0" anchor="t">
            <a:spAutoFit/>
          </a:bodyPr>
          <a:lstStyle/>
          <a:p>
            <a:pPr algn="just"/>
            <a:r>
              <a:rPr lang="es-CO" sz="1200" b="1" dirty="0">
                <a:solidFill>
                  <a:srgbClr val="0D0D0D"/>
                </a:solidFill>
                <a:ea typeface="+mn-lt"/>
                <a:cs typeface="+mn-lt"/>
              </a:rPr>
              <a:t>Configuración Compleja:</a:t>
            </a:r>
            <a:r>
              <a:rPr lang="es-CO" sz="1200" dirty="0">
                <a:solidFill>
                  <a:srgbClr val="0D0D0D"/>
                </a:solidFill>
                <a:ea typeface="+mn-lt"/>
                <a:cs typeface="+mn-lt"/>
              </a:rPr>
              <a:t> Configurar </a:t>
            </a:r>
            <a:r>
              <a:rPr lang="es-CO" sz="1200" err="1">
                <a:solidFill>
                  <a:srgbClr val="0D0D0D"/>
                </a:solidFill>
                <a:ea typeface="+mn-lt"/>
                <a:cs typeface="+mn-lt"/>
              </a:rPr>
              <a:t>RabbitMQ</a:t>
            </a:r>
            <a:r>
              <a:rPr lang="es-CO" sz="1200" dirty="0">
                <a:solidFill>
                  <a:srgbClr val="0D0D0D"/>
                </a:solidFill>
                <a:ea typeface="+mn-lt"/>
                <a:cs typeface="+mn-lt"/>
              </a:rPr>
              <a:t> correctamente puede ser complejo, especialmente para usuarios sin experiencia en sistemas de mensajería. Requiere un conocimiento profundo de los conceptos de mensajería y de la arquitectura del sistema para optimizar su rendimiento y fiabilidad.</a:t>
            </a:r>
            <a:endParaRPr lang="es-ES" sz="1200" dirty="0">
              <a:solidFill>
                <a:srgbClr val="0D0D0D"/>
              </a:solidFill>
              <a:ea typeface="+mn-lt"/>
              <a:cs typeface="+mn-lt"/>
            </a:endParaRPr>
          </a:p>
          <a:p>
            <a:pPr marL="285750" indent="-285750" algn="just">
              <a:buFont typeface="Arial"/>
              <a:buChar char="•"/>
            </a:pPr>
            <a:endParaRPr lang="es-CO">
              <a:latin typeface="Segoe UI Light"/>
              <a:cs typeface="Segoe UI Light"/>
            </a:endParaRPr>
          </a:p>
          <a:p>
            <a:pPr algn="just"/>
            <a:r>
              <a:rPr lang="es-CO" sz="1200" b="1" dirty="0">
                <a:solidFill>
                  <a:srgbClr val="0D0D0D"/>
                </a:solidFill>
                <a:ea typeface="+mn-lt"/>
                <a:cs typeface="+mn-lt"/>
              </a:rPr>
              <a:t>Costo de Mantenimiento:</a:t>
            </a:r>
            <a:r>
              <a:rPr lang="es-CO" sz="1200" dirty="0">
                <a:solidFill>
                  <a:srgbClr val="0D0D0D"/>
                </a:solidFill>
                <a:ea typeface="+mn-lt"/>
                <a:cs typeface="+mn-lt"/>
              </a:rPr>
              <a:t> Aunque </a:t>
            </a:r>
            <a:r>
              <a:rPr lang="es-CO" sz="1200" dirty="0" err="1">
                <a:solidFill>
                  <a:srgbClr val="0D0D0D"/>
                </a:solidFill>
                <a:ea typeface="+mn-lt"/>
                <a:cs typeface="+mn-lt"/>
              </a:rPr>
              <a:t>RabbitMQ</a:t>
            </a:r>
            <a:r>
              <a:rPr lang="es-CO" sz="1200" dirty="0">
                <a:solidFill>
                  <a:srgbClr val="0D0D0D"/>
                </a:solidFill>
                <a:ea typeface="+mn-lt"/>
                <a:cs typeface="+mn-lt"/>
              </a:rPr>
              <a:t> es de código abierto, su mantenimiento puede requerir recursos significativos en términos de tiempo y personal.</a:t>
            </a:r>
          </a:p>
          <a:p>
            <a:pPr marL="285750" indent="-285750" algn="just">
              <a:buFont typeface="Arial"/>
              <a:buChar char="•"/>
            </a:pPr>
            <a:endParaRPr lang="es-CO">
              <a:latin typeface="Segoe UI Light"/>
              <a:cs typeface="Segoe UI Light"/>
            </a:endParaRPr>
          </a:p>
          <a:p>
            <a:pPr algn="just"/>
            <a:r>
              <a:rPr lang="es-CO" sz="1200" b="1" dirty="0">
                <a:solidFill>
                  <a:srgbClr val="0D0D0D"/>
                </a:solidFill>
                <a:ea typeface="+mn-lt"/>
                <a:cs typeface="+mn-lt"/>
              </a:rPr>
              <a:t>Rendimiento Limitado en Casos Extremos:</a:t>
            </a:r>
            <a:r>
              <a:rPr lang="es-CO" sz="1200" dirty="0">
                <a:solidFill>
                  <a:srgbClr val="0D0D0D"/>
                </a:solidFill>
                <a:ea typeface="+mn-lt"/>
                <a:cs typeface="+mn-lt"/>
              </a:rPr>
              <a:t> Aunque </a:t>
            </a:r>
            <a:r>
              <a:rPr lang="es-CO" sz="1200" err="1">
                <a:solidFill>
                  <a:srgbClr val="0D0D0D"/>
                </a:solidFill>
                <a:ea typeface="+mn-lt"/>
                <a:cs typeface="+mn-lt"/>
              </a:rPr>
              <a:t>RabbitMQ</a:t>
            </a:r>
            <a:r>
              <a:rPr lang="es-CO" sz="1200" dirty="0">
                <a:solidFill>
                  <a:srgbClr val="0D0D0D"/>
                </a:solidFill>
                <a:ea typeface="+mn-lt"/>
                <a:cs typeface="+mn-lt"/>
              </a:rPr>
              <a:t> es altamente escalable, puede experimentar limitaciones de rendimiento en casos extremos de alta carga o grandes volúmenes de datos</a:t>
            </a:r>
            <a:endParaRPr lang="es-CO" dirty="0"/>
          </a:p>
          <a:p>
            <a:pPr marL="285750" indent="-285750" algn="just">
              <a:buFont typeface="Arial"/>
              <a:buChar char="•"/>
            </a:pPr>
            <a:endParaRPr lang="es-CO" sz="1200" dirty="0">
              <a:solidFill>
                <a:srgbClr val="0D0D0D"/>
              </a:solidFill>
              <a:latin typeface="Aptos"/>
              <a:cs typeface="Segoe UI Light" panose="020B0502040204020203" pitchFamily="34" charset="0"/>
            </a:endParaRPr>
          </a:p>
          <a:p>
            <a:pPr algn="just"/>
            <a:r>
              <a:rPr lang="es-CO" sz="1200" b="1" dirty="0">
                <a:solidFill>
                  <a:srgbClr val="0D0D0D"/>
                </a:solidFill>
                <a:ea typeface="+mn-lt"/>
                <a:cs typeface="+mn-lt"/>
              </a:rPr>
              <a:t>Curva de Aprendizaje:</a:t>
            </a:r>
            <a:r>
              <a:rPr lang="es-CO" sz="1200" dirty="0">
                <a:solidFill>
                  <a:srgbClr val="0D0D0D"/>
                </a:solidFill>
                <a:ea typeface="+mn-lt"/>
                <a:cs typeface="+mn-lt"/>
              </a:rPr>
              <a:t> Para usuarios nuevos en </a:t>
            </a:r>
            <a:r>
              <a:rPr lang="es-CO" sz="1200" dirty="0" err="1">
                <a:solidFill>
                  <a:srgbClr val="0D0D0D"/>
                </a:solidFill>
                <a:ea typeface="+mn-lt"/>
                <a:cs typeface="+mn-lt"/>
              </a:rPr>
              <a:t>RabbitMQ</a:t>
            </a:r>
            <a:r>
              <a:rPr lang="es-CO" sz="1200" dirty="0">
                <a:solidFill>
                  <a:srgbClr val="0D0D0D"/>
                </a:solidFill>
                <a:ea typeface="+mn-lt"/>
                <a:cs typeface="+mn-lt"/>
              </a:rPr>
              <a:t>, puede haber una curva de aprendizaje pronunciada debido a la complejidad del sistema y la variedad de conceptos involucrados en la mensajería asíncrona.</a:t>
            </a:r>
            <a:endParaRPr lang="es-CO" sz="1200" dirty="0">
              <a:solidFill>
                <a:srgbClr val="0D0D0D"/>
              </a:solidFill>
              <a:latin typeface="Aptos"/>
              <a:cs typeface="Segoe UI Light" panose="020B0502040204020203" pitchFamily="34" charset="0"/>
            </a:endParaRPr>
          </a:p>
        </p:txBody>
      </p:sp>
      <p:pic>
        <p:nvPicPr>
          <p:cNvPr id="8" name="Imagen 7" descr="Check icons for free download | Freepik">
            <a:extLst>
              <a:ext uri="{FF2B5EF4-FFF2-40B4-BE49-F238E27FC236}">
                <a16:creationId xmlns:a16="http://schemas.microsoft.com/office/drawing/2014/main" id="{1C88CF40-D189-B02E-6F24-AFD8A51D33E0}"/>
              </a:ext>
            </a:extLst>
          </p:cNvPr>
          <p:cNvPicPr>
            <a:picLocks noChangeAspect="1"/>
          </p:cNvPicPr>
          <p:nvPr/>
        </p:nvPicPr>
        <p:blipFill>
          <a:blip r:embed="rId3"/>
          <a:stretch>
            <a:fillRect/>
          </a:stretch>
        </p:blipFill>
        <p:spPr>
          <a:xfrm>
            <a:off x="538535" y="1467472"/>
            <a:ext cx="384630" cy="324153"/>
          </a:xfrm>
          <a:prstGeom prst="rect">
            <a:avLst/>
          </a:prstGeom>
        </p:spPr>
      </p:pic>
      <p:pic>
        <p:nvPicPr>
          <p:cNvPr id="10" name="Imagen 9" descr="Check icons for free download | Freepik">
            <a:extLst>
              <a:ext uri="{FF2B5EF4-FFF2-40B4-BE49-F238E27FC236}">
                <a16:creationId xmlns:a16="http://schemas.microsoft.com/office/drawing/2014/main" id="{61C50C84-EE7B-9B6F-FDB4-7A899BD321D3}"/>
              </a:ext>
            </a:extLst>
          </p:cNvPr>
          <p:cNvPicPr>
            <a:picLocks noChangeAspect="1"/>
          </p:cNvPicPr>
          <p:nvPr/>
        </p:nvPicPr>
        <p:blipFill>
          <a:blip r:embed="rId3"/>
          <a:stretch>
            <a:fillRect/>
          </a:stretch>
        </p:blipFill>
        <p:spPr>
          <a:xfrm>
            <a:off x="529862" y="3934900"/>
            <a:ext cx="384630" cy="324153"/>
          </a:xfrm>
          <a:prstGeom prst="rect">
            <a:avLst/>
          </a:prstGeom>
        </p:spPr>
      </p:pic>
      <p:pic>
        <p:nvPicPr>
          <p:cNvPr id="11" name="Imagen 10" descr="Check icons for free download | Freepik">
            <a:extLst>
              <a:ext uri="{FF2B5EF4-FFF2-40B4-BE49-F238E27FC236}">
                <a16:creationId xmlns:a16="http://schemas.microsoft.com/office/drawing/2014/main" id="{65EAD797-368A-6CC7-BB95-BEBF5F6181E5}"/>
              </a:ext>
            </a:extLst>
          </p:cNvPr>
          <p:cNvPicPr>
            <a:picLocks noChangeAspect="1"/>
          </p:cNvPicPr>
          <p:nvPr/>
        </p:nvPicPr>
        <p:blipFill>
          <a:blip r:embed="rId3"/>
          <a:stretch>
            <a:fillRect/>
          </a:stretch>
        </p:blipFill>
        <p:spPr>
          <a:xfrm>
            <a:off x="6236304" y="1392161"/>
            <a:ext cx="384630" cy="324153"/>
          </a:xfrm>
          <a:prstGeom prst="rect">
            <a:avLst/>
          </a:prstGeom>
        </p:spPr>
      </p:pic>
      <p:pic>
        <p:nvPicPr>
          <p:cNvPr id="12" name="Imagen 11" descr="Check icons for free download | Freepik">
            <a:extLst>
              <a:ext uri="{FF2B5EF4-FFF2-40B4-BE49-F238E27FC236}">
                <a16:creationId xmlns:a16="http://schemas.microsoft.com/office/drawing/2014/main" id="{B030CA14-1EEA-6C25-523F-CE8B32C7F077}"/>
              </a:ext>
            </a:extLst>
          </p:cNvPr>
          <p:cNvPicPr>
            <a:picLocks noChangeAspect="1"/>
          </p:cNvPicPr>
          <p:nvPr/>
        </p:nvPicPr>
        <p:blipFill>
          <a:blip r:embed="rId3"/>
          <a:stretch>
            <a:fillRect/>
          </a:stretch>
        </p:blipFill>
        <p:spPr>
          <a:xfrm>
            <a:off x="6236303" y="2588904"/>
            <a:ext cx="384630" cy="324153"/>
          </a:xfrm>
          <a:prstGeom prst="rect">
            <a:avLst/>
          </a:prstGeom>
        </p:spPr>
      </p:pic>
      <p:pic>
        <p:nvPicPr>
          <p:cNvPr id="3" name="Imagen 2" descr="Check icons for free download | Freepik">
            <a:extLst>
              <a:ext uri="{FF2B5EF4-FFF2-40B4-BE49-F238E27FC236}">
                <a16:creationId xmlns:a16="http://schemas.microsoft.com/office/drawing/2014/main" id="{6E15088D-86B6-E318-AEFC-624ABDE04FC7}"/>
              </a:ext>
            </a:extLst>
          </p:cNvPr>
          <p:cNvPicPr>
            <a:picLocks noChangeAspect="1"/>
          </p:cNvPicPr>
          <p:nvPr/>
        </p:nvPicPr>
        <p:blipFill>
          <a:blip r:embed="rId3"/>
          <a:stretch>
            <a:fillRect/>
          </a:stretch>
        </p:blipFill>
        <p:spPr>
          <a:xfrm>
            <a:off x="6236302" y="3370073"/>
            <a:ext cx="384630" cy="324153"/>
          </a:xfrm>
          <a:prstGeom prst="rect">
            <a:avLst/>
          </a:prstGeom>
        </p:spPr>
      </p:pic>
      <p:pic>
        <p:nvPicPr>
          <p:cNvPr id="14" name="Imagen 13" descr="Check icons for free download | Freepik">
            <a:extLst>
              <a:ext uri="{FF2B5EF4-FFF2-40B4-BE49-F238E27FC236}">
                <a16:creationId xmlns:a16="http://schemas.microsoft.com/office/drawing/2014/main" id="{85C055FC-DAD6-7858-D4D5-656CACF76E3D}"/>
              </a:ext>
            </a:extLst>
          </p:cNvPr>
          <p:cNvPicPr>
            <a:picLocks noChangeAspect="1"/>
          </p:cNvPicPr>
          <p:nvPr/>
        </p:nvPicPr>
        <p:blipFill>
          <a:blip r:embed="rId3"/>
          <a:stretch>
            <a:fillRect/>
          </a:stretch>
        </p:blipFill>
        <p:spPr>
          <a:xfrm>
            <a:off x="6236301" y="4314186"/>
            <a:ext cx="384630" cy="324153"/>
          </a:xfrm>
          <a:prstGeom prst="rect">
            <a:avLst/>
          </a:prstGeom>
        </p:spPr>
      </p:pic>
      <p:pic>
        <p:nvPicPr>
          <p:cNvPr id="15" name="Imagen 14" descr="Check icons for free download | Freepik">
            <a:extLst>
              <a:ext uri="{FF2B5EF4-FFF2-40B4-BE49-F238E27FC236}">
                <a16:creationId xmlns:a16="http://schemas.microsoft.com/office/drawing/2014/main" id="{2EF4AB2C-50DA-3A6C-D410-6957E7A84451}"/>
              </a:ext>
            </a:extLst>
          </p:cNvPr>
          <p:cNvPicPr>
            <a:picLocks noChangeAspect="1"/>
          </p:cNvPicPr>
          <p:nvPr/>
        </p:nvPicPr>
        <p:blipFill>
          <a:blip r:embed="rId3"/>
          <a:stretch>
            <a:fillRect/>
          </a:stretch>
        </p:blipFill>
        <p:spPr>
          <a:xfrm>
            <a:off x="528950" y="2195924"/>
            <a:ext cx="384630" cy="324153"/>
          </a:xfrm>
          <a:prstGeom prst="rect">
            <a:avLst/>
          </a:prstGeom>
        </p:spPr>
      </p:pic>
      <p:pic>
        <p:nvPicPr>
          <p:cNvPr id="16" name="Imagen 15" descr="Check icons for free download | Freepik">
            <a:extLst>
              <a:ext uri="{FF2B5EF4-FFF2-40B4-BE49-F238E27FC236}">
                <a16:creationId xmlns:a16="http://schemas.microsoft.com/office/drawing/2014/main" id="{98848563-3A48-6793-0F07-31717B106A39}"/>
              </a:ext>
            </a:extLst>
          </p:cNvPr>
          <p:cNvPicPr>
            <a:picLocks noChangeAspect="1"/>
          </p:cNvPicPr>
          <p:nvPr/>
        </p:nvPicPr>
        <p:blipFill>
          <a:blip r:embed="rId3"/>
          <a:stretch>
            <a:fillRect/>
          </a:stretch>
        </p:blipFill>
        <p:spPr>
          <a:xfrm>
            <a:off x="528949" y="3015433"/>
            <a:ext cx="384630" cy="324153"/>
          </a:xfrm>
          <a:prstGeom prst="rect">
            <a:avLst/>
          </a:prstGeom>
        </p:spPr>
      </p:pic>
    </p:spTree>
    <p:extLst>
      <p:ext uri="{BB962C8B-B14F-4D97-AF65-F5344CB8AC3E}">
        <p14:creationId xmlns:p14="http://schemas.microsoft.com/office/powerpoint/2010/main" val="18072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AMQP (Advanced Message Queuing Protocol)</a:t>
            </a:r>
            <a:endParaRPr lang="en-US" sz="4000" b="1" kern="1200" dirty="0">
              <a:latin typeface="+mj-lt"/>
              <a:ea typeface="+mj-ea"/>
              <a:cs typeface="+mj-cs"/>
            </a:endParaRPr>
          </a:p>
        </p:txBody>
      </p:sp>
      <p:sp>
        <p:nvSpPr>
          <p:cNvPr id="3" name="CuadroTexto 2">
            <a:extLst>
              <a:ext uri="{FF2B5EF4-FFF2-40B4-BE49-F238E27FC236}">
                <a16:creationId xmlns:a16="http://schemas.microsoft.com/office/drawing/2014/main" id="{14D5FBC2-FF50-A518-A996-24E4FF62BBD7}"/>
              </a:ext>
            </a:extLst>
          </p:cNvPr>
          <p:cNvSpPr txBox="1"/>
          <p:nvPr/>
        </p:nvSpPr>
        <p:spPr>
          <a:xfrm>
            <a:off x="838200" y="1713722"/>
            <a:ext cx="10515600" cy="461139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47500" lnSpcReduction="20000"/>
          </a:bodyPr>
          <a:lstStyle/>
          <a:p>
            <a:pPr marL="0" lvl="1" algn="just">
              <a:lnSpc>
                <a:spcPct val="90000"/>
              </a:lnSpc>
              <a:spcAft>
                <a:spcPts val="600"/>
              </a:spcAft>
            </a:pPr>
            <a:r>
              <a:rPr lang="en-US" sz="3300" dirty="0">
                <a:latin typeface="Segoe UI Light"/>
                <a:cs typeface="Segoe UI Light"/>
              </a:rPr>
              <a:t>Es un </a:t>
            </a:r>
            <a:r>
              <a:rPr lang="en-US" sz="3300" err="1">
                <a:latin typeface="Segoe UI Light"/>
                <a:cs typeface="Segoe UI Light"/>
              </a:rPr>
              <a:t>protocolo</a:t>
            </a:r>
            <a:r>
              <a:rPr lang="en-US" sz="3300" dirty="0">
                <a:latin typeface="Segoe UI Light"/>
                <a:cs typeface="Segoe UI Light"/>
              </a:rPr>
              <a:t> de </a:t>
            </a:r>
            <a:r>
              <a:rPr lang="en-US" sz="3300" err="1">
                <a:latin typeface="Segoe UI Light"/>
                <a:cs typeface="Segoe UI Light"/>
              </a:rPr>
              <a:t>mensajería</a:t>
            </a:r>
            <a:r>
              <a:rPr lang="en-US" sz="3300" dirty="0">
                <a:latin typeface="Segoe UI Light"/>
                <a:cs typeface="Segoe UI Light"/>
              </a:rPr>
              <a:t> </a:t>
            </a:r>
            <a:r>
              <a:rPr lang="en-US" sz="3300" err="1">
                <a:latin typeface="Segoe UI Light"/>
                <a:cs typeface="Segoe UI Light"/>
              </a:rPr>
              <a:t>estándar</a:t>
            </a:r>
            <a:r>
              <a:rPr lang="en-US" sz="3300" dirty="0">
                <a:latin typeface="Segoe UI Light"/>
                <a:cs typeface="Segoe UI Light"/>
              </a:rPr>
              <a:t>, </a:t>
            </a:r>
            <a:r>
              <a:rPr lang="en-US" sz="3300" err="1">
                <a:latin typeface="Segoe UI Light"/>
                <a:cs typeface="Segoe UI Light"/>
              </a:rPr>
              <a:t>diseñado</a:t>
            </a:r>
            <a:r>
              <a:rPr lang="en-US" sz="3300" dirty="0">
                <a:latin typeface="Segoe UI Light"/>
                <a:cs typeface="Segoe UI Light"/>
              </a:rPr>
              <a:t> para la </a:t>
            </a:r>
            <a:r>
              <a:rPr lang="en-US" sz="3300" err="1">
                <a:latin typeface="Segoe UI Light"/>
                <a:cs typeface="Segoe UI Light"/>
              </a:rPr>
              <a:t>interoperabilidad</a:t>
            </a:r>
            <a:r>
              <a:rPr lang="en-US" sz="3300" dirty="0">
                <a:latin typeface="Segoe UI Light"/>
                <a:cs typeface="Segoe UI Light"/>
              </a:rPr>
              <a:t> entre </a:t>
            </a:r>
            <a:r>
              <a:rPr lang="en-US" sz="3300" err="1">
                <a:latin typeface="Segoe UI Light"/>
                <a:cs typeface="Segoe UI Light"/>
              </a:rPr>
              <a:t>diferentes</a:t>
            </a:r>
            <a:r>
              <a:rPr lang="en-US" sz="3300" dirty="0">
                <a:latin typeface="Segoe UI Light"/>
                <a:cs typeface="Segoe UI Light"/>
              </a:rPr>
              <a:t> </a:t>
            </a:r>
            <a:r>
              <a:rPr lang="en-US" sz="3300" err="1">
                <a:latin typeface="Segoe UI Light"/>
                <a:cs typeface="Segoe UI Light"/>
              </a:rPr>
              <a:t>sistemas</a:t>
            </a:r>
            <a:r>
              <a:rPr lang="en-US" sz="3300" dirty="0">
                <a:latin typeface="Segoe UI Light"/>
                <a:cs typeface="Segoe UI Light"/>
              </a:rPr>
              <a:t> de </a:t>
            </a:r>
            <a:r>
              <a:rPr lang="en-US" sz="3300" err="1">
                <a:latin typeface="Segoe UI Light"/>
                <a:cs typeface="Segoe UI Light"/>
              </a:rPr>
              <a:t>mensajería</a:t>
            </a:r>
            <a:r>
              <a:rPr lang="en-US" sz="3300" dirty="0">
                <a:latin typeface="Segoe UI Light"/>
                <a:cs typeface="Segoe UI Light"/>
              </a:rPr>
              <a:t>. </a:t>
            </a:r>
            <a:endParaRPr lang="es-ES" sz="3300" dirty="0">
              <a:latin typeface="Segoe UI Light"/>
              <a:cs typeface="Segoe UI Light"/>
            </a:endParaRPr>
          </a:p>
          <a:p>
            <a:pPr marL="0" lvl="1" indent="-285750" algn="just">
              <a:lnSpc>
                <a:spcPct val="90000"/>
              </a:lnSpc>
              <a:spcAft>
                <a:spcPts val="600"/>
              </a:spcAft>
              <a:buFont typeface="Arial"/>
              <a:buChar char="•"/>
            </a:pPr>
            <a:endParaRPr lang="en-US" sz="3300" dirty="0">
              <a:latin typeface="Segoe UI Light"/>
              <a:cs typeface="Segoe UI Light"/>
            </a:endParaRPr>
          </a:p>
          <a:p>
            <a:pPr marL="0" lvl="1" algn="just">
              <a:lnSpc>
                <a:spcPct val="90000"/>
              </a:lnSpc>
              <a:spcAft>
                <a:spcPts val="600"/>
              </a:spcAft>
            </a:pPr>
            <a:r>
              <a:rPr lang="en-US" sz="3300" dirty="0">
                <a:latin typeface="Segoe UI Light"/>
                <a:cs typeface="Segoe UI Light"/>
              </a:rPr>
              <a:t>AMQP define un conjunto de </a:t>
            </a:r>
            <a:r>
              <a:rPr lang="en-US" sz="3300" err="1">
                <a:latin typeface="Segoe UI Light"/>
                <a:cs typeface="Segoe UI Light"/>
              </a:rPr>
              <a:t>reglas</a:t>
            </a:r>
            <a:r>
              <a:rPr lang="en-US" sz="3300" dirty="0">
                <a:latin typeface="Segoe UI Light"/>
                <a:cs typeface="Segoe UI Light"/>
              </a:rPr>
              <a:t> y </a:t>
            </a:r>
            <a:r>
              <a:rPr lang="en-US" sz="3300" err="1">
                <a:latin typeface="Segoe UI Light"/>
                <a:cs typeface="Segoe UI Light"/>
              </a:rPr>
              <a:t>formatos</a:t>
            </a:r>
            <a:r>
              <a:rPr lang="en-US" sz="3300" dirty="0">
                <a:latin typeface="Segoe UI Light"/>
                <a:cs typeface="Segoe UI Light"/>
              </a:rPr>
              <a:t> para que </a:t>
            </a:r>
            <a:r>
              <a:rPr lang="en-US" sz="3300" err="1">
                <a:latin typeface="Segoe UI Light"/>
                <a:cs typeface="Segoe UI Light"/>
              </a:rPr>
              <a:t>los</a:t>
            </a:r>
            <a:r>
              <a:rPr lang="en-US" sz="3300" dirty="0">
                <a:latin typeface="Segoe UI Light"/>
                <a:cs typeface="Segoe UI Light"/>
              </a:rPr>
              <a:t> </a:t>
            </a:r>
            <a:r>
              <a:rPr lang="en-US" sz="3300" err="1">
                <a:latin typeface="Segoe UI Light"/>
                <a:cs typeface="Segoe UI Light"/>
              </a:rPr>
              <a:t>sistemas</a:t>
            </a:r>
            <a:r>
              <a:rPr lang="en-US" sz="3300" dirty="0">
                <a:latin typeface="Segoe UI Light"/>
                <a:cs typeface="Segoe UI Light"/>
              </a:rPr>
              <a:t> de </a:t>
            </a:r>
            <a:r>
              <a:rPr lang="en-US" sz="3300" err="1">
                <a:latin typeface="Segoe UI Light"/>
                <a:cs typeface="Segoe UI Light"/>
              </a:rPr>
              <a:t>mensajería</a:t>
            </a:r>
            <a:r>
              <a:rPr lang="en-US" sz="3300" dirty="0">
                <a:latin typeface="Segoe UI Light"/>
                <a:cs typeface="Segoe UI Light"/>
              </a:rPr>
              <a:t> </a:t>
            </a:r>
            <a:r>
              <a:rPr lang="en-US" sz="3300" err="1">
                <a:latin typeface="Segoe UI Light"/>
                <a:cs typeface="Segoe UI Light"/>
              </a:rPr>
              <a:t>intercambien</a:t>
            </a:r>
            <a:r>
              <a:rPr lang="en-US" sz="3300" dirty="0">
                <a:latin typeface="Segoe UI Light"/>
                <a:cs typeface="Segoe UI Light"/>
              </a:rPr>
              <a:t> </a:t>
            </a:r>
            <a:r>
              <a:rPr lang="en-US" sz="3300" err="1">
                <a:latin typeface="Segoe UI Light"/>
                <a:cs typeface="Segoe UI Light"/>
              </a:rPr>
              <a:t>mensajes</a:t>
            </a:r>
            <a:r>
              <a:rPr lang="en-US" sz="3300" dirty="0">
                <a:latin typeface="Segoe UI Light"/>
                <a:cs typeface="Segoe UI Light"/>
              </a:rPr>
              <a:t> entre </a:t>
            </a:r>
            <a:r>
              <a:rPr lang="en-US" sz="3300" err="1">
                <a:latin typeface="Segoe UI Light"/>
                <a:cs typeface="Segoe UI Light"/>
              </a:rPr>
              <a:t>sí</a:t>
            </a:r>
            <a:r>
              <a:rPr lang="en-US" sz="3300" dirty="0">
                <a:latin typeface="Segoe UI Light"/>
                <a:cs typeface="Segoe UI Light"/>
              </a:rPr>
              <a:t> de </a:t>
            </a:r>
            <a:r>
              <a:rPr lang="en-US" sz="3300" err="1">
                <a:latin typeface="Segoe UI Light"/>
                <a:cs typeface="Segoe UI Light"/>
              </a:rPr>
              <a:t>manera</a:t>
            </a:r>
            <a:r>
              <a:rPr lang="en-US" sz="3300" dirty="0">
                <a:latin typeface="Segoe UI Light"/>
                <a:cs typeface="Segoe UI Light"/>
              </a:rPr>
              <a:t> </a:t>
            </a:r>
            <a:r>
              <a:rPr lang="en-US" sz="3300" err="1">
                <a:latin typeface="Segoe UI Light"/>
                <a:cs typeface="Segoe UI Light"/>
              </a:rPr>
              <a:t>eficiente</a:t>
            </a:r>
            <a:r>
              <a:rPr lang="en-US" sz="3300" dirty="0">
                <a:latin typeface="Segoe UI Light"/>
                <a:cs typeface="Segoe UI Light"/>
              </a:rPr>
              <a:t> y </a:t>
            </a:r>
            <a:r>
              <a:rPr lang="en-US" sz="3300" err="1">
                <a:latin typeface="Segoe UI Light"/>
                <a:cs typeface="Segoe UI Light"/>
              </a:rPr>
              <a:t>confiable</a:t>
            </a:r>
            <a:r>
              <a:rPr lang="en-US" sz="3300" dirty="0">
                <a:latin typeface="Segoe UI Light"/>
                <a:cs typeface="Segoe UI Light"/>
              </a:rPr>
              <a:t>. </a:t>
            </a:r>
            <a:endParaRPr lang="es-ES" sz="3300">
              <a:latin typeface="Segoe UI Light"/>
              <a:cs typeface="Segoe UI Light"/>
            </a:endParaRPr>
          </a:p>
          <a:p>
            <a:pPr marL="0" lvl="1" indent="-285750" algn="just">
              <a:lnSpc>
                <a:spcPct val="90000"/>
              </a:lnSpc>
              <a:spcAft>
                <a:spcPts val="600"/>
              </a:spcAft>
              <a:buFont typeface="Arial"/>
              <a:buChar char="•"/>
            </a:pPr>
            <a:endParaRPr lang="en-US" sz="3300" dirty="0">
              <a:latin typeface="Segoe UI Light"/>
              <a:cs typeface="Segoe UI Light"/>
            </a:endParaRPr>
          </a:p>
          <a:p>
            <a:pPr marL="0" lvl="1" algn="just">
              <a:lnSpc>
                <a:spcPct val="90000"/>
              </a:lnSpc>
              <a:spcAft>
                <a:spcPts val="600"/>
              </a:spcAft>
            </a:pPr>
            <a:r>
              <a:rPr lang="en-US" sz="3300" err="1">
                <a:latin typeface="Segoe UI Light"/>
                <a:cs typeface="Segoe UI Light"/>
              </a:rPr>
              <a:t>Proporciona</a:t>
            </a:r>
            <a:r>
              <a:rPr lang="en-US" sz="3300" dirty="0">
                <a:latin typeface="Segoe UI Light"/>
                <a:cs typeface="Segoe UI Light"/>
              </a:rPr>
              <a:t> </a:t>
            </a:r>
            <a:r>
              <a:rPr lang="en-US" sz="3300" err="1">
                <a:latin typeface="Segoe UI Light"/>
                <a:cs typeface="Segoe UI Light"/>
              </a:rPr>
              <a:t>una</a:t>
            </a:r>
            <a:r>
              <a:rPr lang="en-US" sz="3300" dirty="0">
                <a:latin typeface="Segoe UI Light"/>
                <a:cs typeface="Segoe UI Light"/>
              </a:rPr>
              <a:t> </a:t>
            </a:r>
            <a:r>
              <a:rPr lang="en-US" sz="3300" err="1">
                <a:latin typeface="Segoe UI Light"/>
                <a:cs typeface="Segoe UI Light"/>
              </a:rPr>
              <a:t>especificación</a:t>
            </a:r>
            <a:r>
              <a:rPr lang="en-US" sz="3300" dirty="0">
                <a:latin typeface="Segoe UI Light"/>
                <a:cs typeface="Segoe UI Light"/>
              </a:rPr>
              <a:t> de alto </a:t>
            </a:r>
            <a:r>
              <a:rPr lang="en-US" sz="3300" err="1">
                <a:latin typeface="Segoe UI Light"/>
                <a:cs typeface="Segoe UI Light"/>
              </a:rPr>
              <a:t>nivel</a:t>
            </a:r>
            <a:r>
              <a:rPr lang="en-US" sz="3300" dirty="0">
                <a:latin typeface="Segoe UI Light"/>
                <a:cs typeface="Segoe UI Light"/>
              </a:rPr>
              <a:t> para la </a:t>
            </a:r>
            <a:r>
              <a:rPr lang="en-US" sz="3300" err="1">
                <a:latin typeface="Segoe UI Light"/>
                <a:cs typeface="Segoe UI Light"/>
              </a:rPr>
              <a:t>comunicación</a:t>
            </a:r>
            <a:r>
              <a:rPr lang="en-US" sz="3300" dirty="0">
                <a:latin typeface="Segoe UI Light"/>
                <a:cs typeface="Segoe UI Light"/>
              </a:rPr>
              <a:t> entre </a:t>
            </a:r>
            <a:r>
              <a:rPr lang="en-US" sz="3300" err="1">
                <a:latin typeface="Segoe UI Light"/>
                <a:cs typeface="Segoe UI Light"/>
              </a:rPr>
              <a:t>productores</a:t>
            </a:r>
            <a:r>
              <a:rPr lang="en-US" sz="3300" dirty="0">
                <a:latin typeface="Segoe UI Light"/>
                <a:cs typeface="Segoe UI Light"/>
              </a:rPr>
              <a:t> y </a:t>
            </a:r>
            <a:r>
              <a:rPr lang="en-US" sz="3300" err="1">
                <a:latin typeface="Segoe UI Light"/>
                <a:cs typeface="Segoe UI Light"/>
              </a:rPr>
              <a:t>consumidores</a:t>
            </a:r>
            <a:r>
              <a:rPr lang="en-US" sz="3300" dirty="0">
                <a:latin typeface="Segoe UI Light"/>
                <a:cs typeface="Segoe UI Light"/>
              </a:rPr>
              <a:t> de </a:t>
            </a:r>
            <a:r>
              <a:rPr lang="en-US" sz="3300" err="1">
                <a:latin typeface="Segoe UI Light"/>
                <a:cs typeface="Segoe UI Light"/>
              </a:rPr>
              <a:t>mensajes</a:t>
            </a:r>
            <a:r>
              <a:rPr lang="en-US" sz="3300" dirty="0">
                <a:latin typeface="Segoe UI Light"/>
                <a:cs typeface="Segoe UI Light"/>
              </a:rPr>
              <a:t>, </a:t>
            </a:r>
            <a:r>
              <a:rPr lang="en-US" sz="3300" err="1">
                <a:latin typeface="Segoe UI Light"/>
                <a:cs typeface="Segoe UI Light"/>
              </a:rPr>
              <a:t>así</a:t>
            </a:r>
            <a:r>
              <a:rPr lang="en-US" sz="3300" dirty="0">
                <a:latin typeface="Segoe UI Light"/>
                <a:cs typeface="Segoe UI Light"/>
              </a:rPr>
              <a:t> </a:t>
            </a:r>
            <a:r>
              <a:rPr lang="en-US" sz="3300" err="1">
                <a:latin typeface="Segoe UI Light"/>
                <a:cs typeface="Segoe UI Light"/>
              </a:rPr>
              <a:t>como</a:t>
            </a:r>
            <a:r>
              <a:rPr lang="en-US" sz="3300" dirty="0">
                <a:latin typeface="Segoe UI Light"/>
                <a:cs typeface="Segoe UI Light"/>
              </a:rPr>
              <a:t> para la </a:t>
            </a:r>
            <a:r>
              <a:rPr lang="en-US" sz="3300" err="1">
                <a:latin typeface="Segoe UI Light"/>
                <a:cs typeface="Segoe UI Light"/>
              </a:rPr>
              <a:t>administración</a:t>
            </a:r>
            <a:r>
              <a:rPr lang="en-US" sz="3300" dirty="0">
                <a:latin typeface="Segoe UI Light"/>
                <a:cs typeface="Segoe UI Light"/>
              </a:rPr>
              <a:t> de colas y </a:t>
            </a:r>
            <a:r>
              <a:rPr lang="en-US" sz="3300" err="1">
                <a:latin typeface="Segoe UI Light"/>
                <a:cs typeface="Segoe UI Light"/>
              </a:rPr>
              <a:t>otros</a:t>
            </a:r>
            <a:r>
              <a:rPr lang="en-US" sz="3300" dirty="0">
                <a:latin typeface="Segoe UI Light"/>
                <a:cs typeface="Segoe UI Light"/>
              </a:rPr>
              <a:t> </a:t>
            </a:r>
            <a:r>
              <a:rPr lang="en-US" sz="3300" err="1">
                <a:latin typeface="Segoe UI Light"/>
                <a:cs typeface="Segoe UI Light"/>
              </a:rPr>
              <a:t>recursos</a:t>
            </a:r>
            <a:r>
              <a:rPr lang="en-US" sz="3300" dirty="0">
                <a:latin typeface="Segoe UI Light"/>
                <a:cs typeface="Segoe UI Light"/>
              </a:rPr>
              <a:t> de </a:t>
            </a:r>
            <a:r>
              <a:rPr lang="en-US" sz="3300" err="1">
                <a:latin typeface="Segoe UI Light"/>
                <a:cs typeface="Segoe UI Light"/>
              </a:rPr>
              <a:t>mensajería</a:t>
            </a:r>
            <a:r>
              <a:rPr lang="en-US" sz="3300" dirty="0">
                <a:latin typeface="Segoe UI Light"/>
                <a:cs typeface="Segoe UI Light"/>
              </a:rPr>
              <a:t>.</a:t>
            </a:r>
            <a:endParaRPr lang="es-ES" sz="3300">
              <a:latin typeface="Segoe UI Light"/>
              <a:cs typeface="Segoe UI Light"/>
            </a:endParaRPr>
          </a:p>
          <a:p>
            <a:pPr marL="0" lvl="1" indent="-285750" algn="just">
              <a:lnSpc>
                <a:spcPct val="90000"/>
              </a:lnSpc>
              <a:spcAft>
                <a:spcPts val="600"/>
              </a:spcAft>
              <a:buFont typeface="Arial"/>
              <a:buChar char="•"/>
            </a:pPr>
            <a:endParaRPr lang="en-US" sz="3300" dirty="0">
              <a:latin typeface="Segoe UI Light"/>
              <a:cs typeface="Segoe UI Light"/>
            </a:endParaRPr>
          </a:p>
          <a:p>
            <a:pPr marL="0" lvl="1" algn="just">
              <a:lnSpc>
                <a:spcPct val="90000"/>
              </a:lnSpc>
              <a:spcAft>
                <a:spcPts val="600"/>
              </a:spcAft>
            </a:pPr>
            <a:r>
              <a:rPr lang="en-US" sz="3300" err="1">
                <a:latin typeface="Segoe UI Light"/>
                <a:cs typeface="Segoe UI Light"/>
              </a:rPr>
              <a:t>Tienes</a:t>
            </a:r>
            <a:r>
              <a:rPr lang="en-US" sz="3300" dirty="0">
                <a:latin typeface="Segoe UI Light"/>
                <a:cs typeface="Segoe UI Light"/>
              </a:rPr>
              <a:t> </a:t>
            </a:r>
            <a:r>
              <a:rPr lang="en-US" sz="3300" err="1">
                <a:latin typeface="Segoe UI Light"/>
                <a:cs typeface="Segoe UI Light"/>
              </a:rPr>
              <a:t>los</a:t>
            </a:r>
            <a:r>
              <a:rPr lang="en-US" sz="3300" dirty="0">
                <a:latin typeface="Segoe UI Light"/>
                <a:cs typeface="Segoe UI Light"/>
              </a:rPr>
              <a:t> </a:t>
            </a:r>
            <a:r>
              <a:rPr lang="en-US" sz="3300" err="1">
                <a:latin typeface="Segoe UI Light"/>
                <a:cs typeface="Segoe UI Light"/>
              </a:rPr>
              <a:t>siguientes</a:t>
            </a:r>
            <a:r>
              <a:rPr lang="en-US" sz="3300" dirty="0">
                <a:latin typeface="Segoe UI Light"/>
                <a:cs typeface="Segoe UI Light"/>
              </a:rPr>
              <a:t> </a:t>
            </a:r>
            <a:r>
              <a:rPr lang="en-US" sz="3300" err="1">
                <a:latin typeface="Segoe UI Light"/>
                <a:cs typeface="Segoe UI Light"/>
              </a:rPr>
              <a:t>intercambiadores</a:t>
            </a:r>
            <a:r>
              <a:rPr lang="en-US" sz="3300" dirty="0">
                <a:latin typeface="Segoe UI Light"/>
                <a:cs typeface="Segoe UI Light"/>
              </a:rPr>
              <a:t>:</a:t>
            </a:r>
          </a:p>
          <a:p>
            <a:pPr lvl="1" indent="-285750" algn="just">
              <a:lnSpc>
                <a:spcPct val="90000"/>
              </a:lnSpc>
              <a:spcAft>
                <a:spcPts val="600"/>
              </a:spcAft>
              <a:buFont typeface="Arial"/>
              <a:buChar char="•"/>
            </a:pPr>
            <a:endParaRPr lang="en-US" sz="3300" dirty="0">
              <a:latin typeface="Segoe UI Light"/>
              <a:ea typeface="+mn-lt"/>
              <a:cs typeface="Segoe UI Light"/>
            </a:endParaRPr>
          </a:p>
          <a:p>
            <a:pPr marL="0" lvl="1" indent="-285750" algn="just">
              <a:lnSpc>
                <a:spcPct val="90000"/>
              </a:lnSpc>
              <a:spcAft>
                <a:spcPts val="600"/>
              </a:spcAft>
              <a:buFont typeface="Arial"/>
              <a:buChar char="•"/>
            </a:pPr>
            <a:r>
              <a:rPr lang="en-US" sz="3300" b="1" dirty="0">
                <a:latin typeface="Segoe UI Light"/>
                <a:cs typeface="Segoe UI Light"/>
              </a:rPr>
              <a:t>Direct exchange:</a:t>
            </a:r>
            <a:r>
              <a:rPr lang="en-US" sz="3300" dirty="0">
                <a:latin typeface="Segoe UI Light"/>
                <a:cs typeface="Segoe UI Light"/>
              </a:rPr>
              <a:t> </a:t>
            </a:r>
            <a:r>
              <a:rPr lang="en-US" sz="3300" dirty="0" err="1">
                <a:latin typeface="Segoe UI Light"/>
                <a:cs typeface="Segoe UI Light"/>
              </a:rPr>
              <a:t>Envía</a:t>
            </a:r>
            <a:r>
              <a:rPr lang="en-US" sz="3300" dirty="0">
                <a:latin typeface="Segoe UI Light"/>
                <a:cs typeface="Segoe UI Light"/>
              </a:rPr>
              <a:t> </a:t>
            </a:r>
            <a:r>
              <a:rPr lang="en-US" sz="3300" dirty="0" err="1">
                <a:latin typeface="Segoe UI Light"/>
                <a:cs typeface="Segoe UI Light"/>
              </a:rPr>
              <a:t>mensajes</a:t>
            </a:r>
            <a:r>
              <a:rPr lang="en-US" sz="3300" dirty="0">
                <a:latin typeface="Segoe UI Light"/>
                <a:cs typeface="Segoe UI Light"/>
              </a:rPr>
              <a:t> a colas </a:t>
            </a:r>
            <a:r>
              <a:rPr lang="en-US" sz="3300" dirty="0" err="1">
                <a:latin typeface="Segoe UI Light"/>
                <a:cs typeface="Segoe UI Light"/>
              </a:rPr>
              <a:t>basados</a:t>
            </a:r>
            <a:r>
              <a:rPr lang="en-US" sz="3300" dirty="0">
                <a:latin typeface="Segoe UI Light"/>
                <a:cs typeface="Segoe UI Light"/>
              </a:rPr>
              <a:t> </a:t>
            </a:r>
            <a:r>
              <a:rPr lang="en-US" sz="3300" dirty="0" err="1">
                <a:latin typeface="Segoe UI Light"/>
                <a:cs typeface="Segoe UI Light"/>
              </a:rPr>
              <a:t>en</a:t>
            </a:r>
            <a:r>
              <a:rPr lang="en-US" sz="3300" dirty="0">
                <a:latin typeface="Segoe UI Light"/>
                <a:cs typeface="Segoe UI Light"/>
              </a:rPr>
              <a:t> </a:t>
            </a:r>
            <a:r>
              <a:rPr lang="en-US" sz="3300" dirty="0" err="1">
                <a:latin typeface="Segoe UI Light"/>
                <a:cs typeface="Segoe UI Light"/>
              </a:rPr>
              <a:t>una</a:t>
            </a:r>
            <a:r>
              <a:rPr lang="en-US" sz="3300" dirty="0">
                <a:latin typeface="Segoe UI Light"/>
                <a:cs typeface="Segoe UI Light"/>
              </a:rPr>
              <a:t> clave de </a:t>
            </a:r>
            <a:r>
              <a:rPr lang="en-US" sz="3300" dirty="0" err="1">
                <a:latin typeface="Segoe UI Light"/>
                <a:cs typeface="Segoe UI Light"/>
              </a:rPr>
              <a:t>enrutamiento</a:t>
            </a:r>
            <a:r>
              <a:rPr lang="en-US" sz="3300" dirty="0">
                <a:latin typeface="Segoe UI Light"/>
                <a:cs typeface="Segoe UI Light"/>
              </a:rPr>
              <a:t> </a:t>
            </a:r>
            <a:r>
              <a:rPr lang="en-US" sz="3300" dirty="0" err="1">
                <a:latin typeface="Segoe UI Light"/>
                <a:cs typeface="Segoe UI Light"/>
              </a:rPr>
              <a:t>específica</a:t>
            </a:r>
            <a:r>
              <a:rPr lang="en-US" sz="3300" dirty="0">
                <a:latin typeface="Segoe UI Light"/>
                <a:cs typeface="Segoe UI Light"/>
              </a:rPr>
              <a:t>.</a:t>
            </a:r>
          </a:p>
          <a:p>
            <a:pPr marL="0" lvl="1" indent="-285750" algn="just">
              <a:lnSpc>
                <a:spcPct val="90000"/>
              </a:lnSpc>
              <a:spcAft>
                <a:spcPts val="600"/>
              </a:spcAft>
              <a:buFont typeface="Arial"/>
              <a:buChar char="•"/>
            </a:pPr>
            <a:endParaRPr lang="en-US" sz="3300" dirty="0">
              <a:latin typeface="Segoe UI Light"/>
              <a:cs typeface="Segoe UI Light"/>
            </a:endParaRPr>
          </a:p>
          <a:p>
            <a:pPr marL="0" lvl="1" indent="-285750" algn="just">
              <a:lnSpc>
                <a:spcPct val="90000"/>
              </a:lnSpc>
              <a:spcAft>
                <a:spcPts val="600"/>
              </a:spcAft>
              <a:buFont typeface="Arial"/>
              <a:buChar char="•"/>
            </a:pPr>
            <a:r>
              <a:rPr lang="en-US" sz="3300" b="1" dirty="0">
                <a:latin typeface="Segoe UI Light"/>
                <a:cs typeface="Segoe UI Light"/>
              </a:rPr>
              <a:t>Topic exchange: P</a:t>
            </a:r>
            <a:r>
              <a:rPr lang="en-US" sz="3300" dirty="0">
                <a:latin typeface="Segoe UI Light"/>
                <a:cs typeface="Segoe UI Light"/>
              </a:rPr>
              <a:t>ermite </a:t>
            </a:r>
            <a:r>
              <a:rPr lang="en-US" sz="3300" dirty="0" err="1">
                <a:latin typeface="Segoe UI Light"/>
                <a:cs typeface="Segoe UI Light"/>
              </a:rPr>
              <a:t>enrutamiento</a:t>
            </a:r>
            <a:r>
              <a:rPr lang="en-US" sz="3300" dirty="0">
                <a:latin typeface="Segoe UI Light"/>
                <a:cs typeface="Segoe UI Light"/>
              </a:rPr>
              <a:t> </a:t>
            </a:r>
            <a:r>
              <a:rPr lang="en-US" sz="3300" dirty="0" err="1">
                <a:latin typeface="Segoe UI Light"/>
                <a:cs typeface="Segoe UI Light"/>
              </a:rPr>
              <a:t>basado</a:t>
            </a:r>
            <a:r>
              <a:rPr lang="en-US" sz="3300" dirty="0">
                <a:latin typeface="Segoe UI Light"/>
                <a:cs typeface="Segoe UI Light"/>
              </a:rPr>
              <a:t> </a:t>
            </a:r>
            <a:r>
              <a:rPr lang="en-US" sz="3300" dirty="0" err="1">
                <a:latin typeface="Segoe UI Light"/>
                <a:cs typeface="Segoe UI Light"/>
              </a:rPr>
              <a:t>en</a:t>
            </a:r>
            <a:r>
              <a:rPr lang="en-US" sz="3300" dirty="0">
                <a:latin typeface="Segoe UI Light"/>
                <a:cs typeface="Segoe UI Light"/>
              </a:rPr>
              <a:t> </a:t>
            </a:r>
            <a:r>
              <a:rPr lang="en-US" sz="3300" dirty="0" err="1">
                <a:latin typeface="Segoe UI Light"/>
                <a:cs typeface="Segoe UI Light"/>
              </a:rPr>
              <a:t>patrones</a:t>
            </a:r>
            <a:r>
              <a:rPr lang="en-US" sz="3300" dirty="0">
                <a:latin typeface="Segoe UI Light"/>
                <a:cs typeface="Segoe UI Light"/>
              </a:rPr>
              <a:t> de palabras clave.</a:t>
            </a:r>
          </a:p>
          <a:p>
            <a:pPr marL="0" lvl="1" indent="-285750" algn="just">
              <a:lnSpc>
                <a:spcPct val="90000"/>
              </a:lnSpc>
              <a:spcAft>
                <a:spcPts val="600"/>
              </a:spcAft>
              <a:buFont typeface="Arial"/>
              <a:buChar char="•"/>
            </a:pPr>
            <a:endParaRPr lang="en-US" sz="3300" dirty="0">
              <a:latin typeface="Segoe UI Light"/>
              <a:cs typeface="Segoe UI Light"/>
            </a:endParaRPr>
          </a:p>
          <a:p>
            <a:pPr marL="0" lvl="1" indent="-285750" algn="just">
              <a:lnSpc>
                <a:spcPct val="90000"/>
              </a:lnSpc>
              <a:spcAft>
                <a:spcPts val="600"/>
              </a:spcAft>
              <a:buFont typeface="Arial"/>
              <a:buChar char="•"/>
            </a:pPr>
            <a:r>
              <a:rPr lang="en-US" sz="3300" b="1" dirty="0">
                <a:latin typeface="Segoe UI Light"/>
                <a:cs typeface="Segoe UI Light"/>
              </a:rPr>
              <a:t>Fanout exchange:</a:t>
            </a:r>
            <a:r>
              <a:rPr lang="en-US" sz="3300" dirty="0">
                <a:latin typeface="Segoe UI Light"/>
                <a:cs typeface="Segoe UI Light"/>
              </a:rPr>
              <a:t> </a:t>
            </a:r>
            <a:r>
              <a:rPr lang="en-US" sz="3300" dirty="0" err="1">
                <a:latin typeface="Segoe UI Light"/>
                <a:cs typeface="Segoe UI Light"/>
              </a:rPr>
              <a:t>Envía</a:t>
            </a:r>
            <a:r>
              <a:rPr lang="en-US" sz="3300" dirty="0">
                <a:latin typeface="Segoe UI Light"/>
                <a:cs typeface="Segoe UI Light"/>
              </a:rPr>
              <a:t> </a:t>
            </a:r>
            <a:r>
              <a:rPr lang="en-US" sz="3300" dirty="0" err="1">
                <a:latin typeface="Segoe UI Light"/>
                <a:cs typeface="Segoe UI Light"/>
              </a:rPr>
              <a:t>copias</a:t>
            </a:r>
            <a:r>
              <a:rPr lang="en-US" sz="3300" dirty="0">
                <a:latin typeface="Segoe UI Light"/>
                <a:cs typeface="Segoe UI Light"/>
              </a:rPr>
              <a:t> de </a:t>
            </a:r>
            <a:r>
              <a:rPr lang="en-US" sz="3300" dirty="0" err="1">
                <a:latin typeface="Segoe UI Light"/>
                <a:cs typeface="Segoe UI Light"/>
              </a:rPr>
              <a:t>mensajes</a:t>
            </a:r>
            <a:r>
              <a:rPr lang="en-US" sz="3300" dirty="0">
                <a:latin typeface="Segoe UI Light"/>
                <a:cs typeface="Segoe UI Light"/>
              </a:rPr>
              <a:t> a </a:t>
            </a:r>
            <a:r>
              <a:rPr lang="en-US" sz="3300" dirty="0" err="1">
                <a:latin typeface="Segoe UI Light"/>
                <a:cs typeface="Segoe UI Light"/>
              </a:rPr>
              <a:t>todas</a:t>
            </a:r>
            <a:r>
              <a:rPr lang="en-US" sz="3300" dirty="0">
                <a:latin typeface="Segoe UI Light"/>
                <a:cs typeface="Segoe UI Light"/>
              </a:rPr>
              <a:t> las colas </a:t>
            </a:r>
            <a:r>
              <a:rPr lang="en-US" sz="3300" dirty="0" err="1">
                <a:latin typeface="Segoe UI Light"/>
                <a:cs typeface="Segoe UI Light"/>
              </a:rPr>
              <a:t>vinculadas</a:t>
            </a:r>
            <a:r>
              <a:rPr lang="en-US" sz="3300" dirty="0">
                <a:latin typeface="Segoe UI Light"/>
                <a:cs typeface="Segoe UI Light"/>
              </a:rPr>
              <a:t>, </a:t>
            </a:r>
            <a:r>
              <a:rPr lang="en-US" sz="3300" dirty="0" err="1">
                <a:latin typeface="Segoe UI Light"/>
                <a:cs typeface="Segoe UI Light"/>
              </a:rPr>
              <a:t>ignorando</a:t>
            </a:r>
            <a:r>
              <a:rPr lang="en-US" sz="3300" dirty="0">
                <a:latin typeface="Segoe UI Light"/>
                <a:cs typeface="Segoe UI Light"/>
              </a:rPr>
              <a:t> la clave de </a:t>
            </a:r>
            <a:r>
              <a:rPr lang="en-US" sz="3300" dirty="0" err="1">
                <a:latin typeface="Segoe UI Light"/>
                <a:cs typeface="Segoe UI Light"/>
              </a:rPr>
              <a:t>enrutamiento</a:t>
            </a:r>
            <a:r>
              <a:rPr lang="en-US" sz="3300" dirty="0">
                <a:latin typeface="Segoe UI Light"/>
                <a:cs typeface="Segoe UI Light"/>
              </a:rPr>
              <a:t>.</a:t>
            </a:r>
          </a:p>
          <a:p>
            <a:pPr marL="0" lvl="1" indent="-285750" algn="just">
              <a:lnSpc>
                <a:spcPct val="90000"/>
              </a:lnSpc>
              <a:spcAft>
                <a:spcPts val="600"/>
              </a:spcAft>
              <a:buFont typeface="Arial"/>
              <a:buChar char="•"/>
            </a:pPr>
            <a:endParaRPr lang="en-US" sz="3300" dirty="0">
              <a:latin typeface="Segoe UI Light"/>
              <a:cs typeface="Segoe UI Light"/>
            </a:endParaRPr>
          </a:p>
          <a:p>
            <a:pPr marL="0" lvl="1" indent="-285750" algn="just">
              <a:lnSpc>
                <a:spcPct val="90000"/>
              </a:lnSpc>
              <a:spcAft>
                <a:spcPts val="600"/>
              </a:spcAft>
              <a:buFont typeface="Arial"/>
              <a:buChar char="•"/>
            </a:pPr>
            <a:r>
              <a:rPr lang="en-US" sz="3300" b="1" dirty="0">
                <a:latin typeface="Segoe UI Light"/>
                <a:cs typeface="Segoe UI Light"/>
              </a:rPr>
              <a:t>Headers exchange:</a:t>
            </a:r>
            <a:r>
              <a:rPr lang="en-US" sz="3300" dirty="0">
                <a:latin typeface="Segoe UI Light"/>
                <a:cs typeface="Segoe UI Light"/>
              </a:rPr>
              <a:t> </a:t>
            </a:r>
            <a:r>
              <a:rPr lang="en-US" sz="3300" dirty="0" err="1">
                <a:latin typeface="Segoe UI Light"/>
                <a:cs typeface="Segoe UI Light"/>
              </a:rPr>
              <a:t>Utiliza</a:t>
            </a:r>
            <a:r>
              <a:rPr lang="en-US" sz="3300" dirty="0">
                <a:latin typeface="Segoe UI Light"/>
                <a:cs typeface="Segoe UI Light"/>
              </a:rPr>
              <a:t> </a:t>
            </a:r>
            <a:r>
              <a:rPr lang="en-US" sz="3300" dirty="0" err="1">
                <a:latin typeface="Segoe UI Light"/>
                <a:cs typeface="Segoe UI Light"/>
              </a:rPr>
              <a:t>encabezados</a:t>
            </a:r>
            <a:r>
              <a:rPr lang="en-US" sz="3300" dirty="0">
                <a:latin typeface="Segoe UI Light"/>
                <a:cs typeface="Segoe UI Light"/>
              </a:rPr>
              <a:t> para </a:t>
            </a:r>
            <a:r>
              <a:rPr lang="en-US" sz="3300" dirty="0" err="1">
                <a:latin typeface="Segoe UI Light"/>
                <a:cs typeface="Segoe UI Light"/>
              </a:rPr>
              <a:t>dirigir</a:t>
            </a:r>
            <a:r>
              <a:rPr lang="en-US" sz="3300" dirty="0">
                <a:latin typeface="Segoe UI Light"/>
                <a:cs typeface="Segoe UI Light"/>
              </a:rPr>
              <a:t> </a:t>
            </a:r>
            <a:r>
              <a:rPr lang="en-US" sz="3300" dirty="0" err="1">
                <a:latin typeface="Segoe UI Light"/>
                <a:cs typeface="Segoe UI Light"/>
              </a:rPr>
              <a:t>mensajes</a:t>
            </a:r>
            <a:r>
              <a:rPr lang="en-US" sz="3300" dirty="0">
                <a:latin typeface="Segoe UI Light"/>
                <a:cs typeface="Segoe UI Light"/>
              </a:rPr>
              <a:t> a colas </a:t>
            </a:r>
            <a:r>
              <a:rPr lang="en-US" sz="3300" dirty="0" err="1">
                <a:latin typeface="Segoe UI Light"/>
                <a:cs typeface="Segoe UI Light"/>
              </a:rPr>
              <a:t>específicas</a:t>
            </a:r>
            <a:r>
              <a:rPr lang="en-US" sz="3300" dirty="0">
                <a:latin typeface="Segoe UI Light"/>
                <a:cs typeface="Segoe UI Light"/>
              </a:rPr>
              <a:t>.</a:t>
            </a:r>
          </a:p>
          <a:p>
            <a:pPr lvl="1" indent="-285750" algn="just">
              <a:lnSpc>
                <a:spcPct val="90000"/>
              </a:lnSpc>
              <a:spcAft>
                <a:spcPts val="600"/>
              </a:spcAft>
              <a:buFont typeface="Arial"/>
              <a:buChar char="•"/>
            </a:pPr>
            <a:endParaRPr lang="en-US" sz="3300" dirty="0">
              <a:latin typeface="Segoe UI Light"/>
              <a:cs typeface="Segoe UI Light"/>
            </a:endParaRPr>
          </a:p>
          <a:p>
            <a:pPr indent="-285750" algn="just">
              <a:lnSpc>
                <a:spcPct val="90000"/>
              </a:lnSpc>
              <a:spcAft>
                <a:spcPts val="600"/>
              </a:spcAft>
              <a:buFont typeface="Arial"/>
              <a:buChar char="•"/>
            </a:pPr>
            <a:endParaRPr lang="en-US" sz="3300">
              <a:latin typeface="Segoe UI Light"/>
              <a:cs typeface="Segoe UI Light"/>
            </a:endParaRP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RabbitMQ - Civo.com">
            <a:extLst>
              <a:ext uri="{FF2B5EF4-FFF2-40B4-BE49-F238E27FC236}">
                <a16:creationId xmlns:a16="http://schemas.microsoft.com/office/drawing/2014/main" id="{1A13B3AD-75D4-2E88-44BF-BC4C19F7F168}"/>
              </a:ext>
            </a:extLst>
          </p:cNvPr>
          <p:cNvPicPr>
            <a:picLocks noChangeAspect="1"/>
          </p:cNvPicPr>
          <p:nvPr/>
        </p:nvPicPr>
        <p:blipFill>
          <a:blip r:embed="rId3"/>
          <a:stretch>
            <a:fillRect/>
          </a:stretch>
        </p:blipFill>
        <p:spPr>
          <a:xfrm>
            <a:off x="142815" y="6063890"/>
            <a:ext cx="605767" cy="605767"/>
          </a:xfrm>
          <a:prstGeom prst="rect">
            <a:avLst/>
          </a:prstGeom>
        </p:spPr>
      </p:pic>
    </p:spTree>
    <p:extLst>
      <p:ext uri="{BB962C8B-B14F-4D97-AF65-F5344CB8AC3E}">
        <p14:creationId xmlns:p14="http://schemas.microsoft.com/office/powerpoint/2010/main" val="408381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FBE8927-AB93-4154-9F6B-FF04F9F97C20}"/>
              </a:ext>
            </a:extLst>
          </p:cNvPr>
          <p:cNvSpPr txBox="1"/>
          <p:nvPr/>
        </p:nvSpPr>
        <p:spPr>
          <a:xfrm>
            <a:off x="785483" y="183012"/>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dirty="0">
                <a:latin typeface="+mj-lt"/>
                <a:ea typeface="+mj-ea"/>
                <a:cs typeface="+mj-cs"/>
              </a:rPr>
              <a:t>AMQP </a:t>
            </a:r>
            <a:r>
              <a:rPr lang="en-US" sz="4000" b="1" dirty="0" err="1">
                <a:latin typeface="+mj-lt"/>
                <a:ea typeface="+mj-ea"/>
                <a:cs typeface="+mj-cs"/>
              </a:rPr>
              <a:t>en</a:t>
            </a:r>
            <a:r>
              <a:rPr lang="en-US" sz="4000" b="1" dirty="0">
                <a:latin typeface="+mj-lt"/>
                <a:ea typeface="+mj-ea"/>
                <a:cs typeface="+mj-cs"/>
              </a:rPr>
              <a:t> RABBITMQ</a:t>
            </a:r>
            <a:endParaRPr lang="en-US" sz="4000" b="1" kern="1200" dirty="0">
              <a:latin typeface="+mj-lt"/>
              <a:ea typeface="+mj-ea"/>
              <a:cs typeface="+mj-cs"/>
            </a:endParaRPr>
          </a:p>
        </p:txBody>
      </p:sp>
      <p:sp>
        <p:nvSpPr>
          <p:cNvPr id="3" name="CuadroTexto 2">
            <a:extLst>
              <a:ext uri="{FF2B5EF4-FFF2-40B4-BE49-F238E27FC236}">
                <a16:creationId xmlns:a16="http://schemas.microsoft.com/office/drawing/2014/main" id="{14D5FBC2-FF50-A518-A996-24E4FF62BBD7}"/>
              </a:ext>
            </a:extLst>
          </p:cNvPr>
          <p:cNvSpPr txBox="1"/>
          <p:nvPr/>
        </p:nvSpPr>
        <p:spPr>
          <a:xfrm>
            <a:off x="785483" y="1421383"/>
            <a:ext cx="10515600" cy="114166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25000" lnSpcReduction="20000"/>
          </a:bodyPr>
          <a:lstStyle/>
          <a:p>
            <a:pPr marL="0" lvl="1" indent="-285750" algn="just">
              <a:lnSpc>
                <a:spcPct val="90000"/>
              </a:lnSpc>
              <a:spcAft>
                <a:spcPts val="600"/>
              </a:spcAft>
              <a:buFont typeface="Arial"/>
              <a:buChar char="•"/>
            </a:pPr>
            <a:r>
              <a:rPr lang="en-US" sz="6400" dirty="0">
                <a:latin typeface="Segoe UI Light"/>
                <a:cs typeface="Segoe UI Light"/>
              </a:rPr>
              <a:t>RabbitMQ </a:t>
            </a:r>
            <a:r>
              <a:rPr lang="en-US" sz="6400" err="1">
                <a:latin typeface="Segoe UI Light"/>
                <a:cs typeface="Segoe UI Light"/>
              </a:rPr>
              <a:t>utiliza</a:t>
            </a:r>
            <a:r>
              <a:rPr lang="en-US" sz="6400" dirty="0">
                <a:latin typeface="Segoe UI Light"/>
                <a:cs typeface="Segoe UI Light"/>
              </a:rPr>
              <a:t> AMQP como su protocolo de comunicación subyacente para enviar y recibir </a:t>
            </a:r>
            <a:r>
              <a:rPr lang="en-US" sz="6400" err="1">
                <a:latin typeface="Segoe UI Light"/>
                <a:cs typeface="Segoe UI Light"/>
              </a:rPr>
              <a:t>mensajes</a:t>
            </a:r>
            <a:r>
              <a:rPr lang="en-US" sz="6400" dirty="0">
                <a:latin typeface="Segoe UI Light"/>
                <a:cs typeface="Segoe UI Light"/>
              </a:rPr>
              <a:t> entre </a:t>
            </a:r>
            <a:r>
              <a:rPr lang="en-US" sz="6400" err="1">
                <a:latin typeface="Segoe UI Light"/>
                <a:cs typeface="Segoe UI Light"/>
              </a:rPr>
              <a:t>aplicaciones</a:t>
            </a:r>
            <a:endParaRPr lang="es-ES" sz="6400" err="1">
              <a:latin typeface="Segoe UI Light"/>
              <a:cs typeface="Segoe UI Light"/>
            </a:endParaRPr>
          </a:p>
          <a:p>
            <a:pPr marL="0" lvl="1" indent="-285750" algn="just">
              <a:lnSpc>
                <a:spcPct val="90000"/>
              </a:lnSpc>
              <a:spcAft>
                <a:spcPts val="600"/>
              </a:spcAft>
              <a:buFont typeface="Arial"/>
              <a:buChar char="•"/>
            </a:pPr>
            <a:endParaRPr lang="en-US" sz="6400" dirty="0">
              <a:latin typeface="Segoe UI Light"/>
              <a:cs typeface="Segoe UI Light"/>
            </a:endParaRPr>
          </a:p>
          <a:p>
            <a:pPr marL="0" lvl="1" indent="-285750" algn="just">
              <a:lnSpc>
                <a:spcPct val="90000"/>
              </a:lnSpc>
              <a:spcAft>
                <a:spcPts val="600"/>
              </a:spcAft>
              <a:buFont typeface="Arial"/>
              <a:buChar char="•"/>
            </a:pPr>
            <a:r>
              <a:rPr lang="en-US" sz="6400" dirty="0">
                <a:latin typeface="Segoe UI Light"/>
                <a:cs typeface="Segoe UI Light"/>
              </a:rPr>
              <a:t>RabbitMQ </a:t>
            </a:r>
            <a:r>
              <a:rPr lang="en-US" sz="6400" err="1">
                <a:latin typeface="Segoe UI Light"/>
                <a:cs typeface="Segoe UI Light"/>
              </a:rPr>
              <a:t>también</a:t>
            </a:r>
            <a:r>
              <a:rPr lang="en-US" sz="6400" dirty="0">
                <a:latin typeface="Segoe UI Light"/>
                <a:cs typeface="Segoe UI Light"/>
              </a:rPr>
              <a:t> </a:t>
            </a:r>
            <a:r>
              <a:rPr lang="en-US" sz="6400" err="1">
                <a:latin typeface="Segoe UI Light"/>
                <a:cs typeface="Segoe UI Light"/>
              </a:rPr>
              <a:t>admite</a:t>
            </a:r>
            <a:r>
              <a:rPr lang="en-US" sz="6400" dirty="0">
                <a:latin typeface="Segoe UI Light"/>
                <a:cs typeface="Segoe UI Light"/>
              </a:rPr>
              <a:t> </a:t>
            </a:r>
            <a:r>
              <a:rPr lang="en-US" sz="6400" err="1">
                <a:latin typeface="Segoe UI Light"/>
                <a:cs typeface="Segoe UI Light"/>
              </a:rPr>
              <a:t>otros</a:t>
            </a:r>
            <a:r>
              <a:rPr lang="en-US" sz="6400" dirty="0">
                <a:latin typeface="Segoe UI Light"/>
                <a:cs typeface="Segoe UI Light"/>
              </a:rPr>
              <a:t> </a:t>
            </a:r>
            <a:r>
              <a:rPr lang="en-US" sz="6400" err="1">
                <a:latin typeface="Segoe UI Light"/>
                <a:cs typeface="Segoe UI Light"/>
              </a:rPr>
              <a:t>protocolos</a:t>
            </a:r>
            <a:r>
              <a:rPr lang="en-US" sz="6400" dirty="0">
                <a:latin typeface="Segoe UI Light"/>
                <a:cs typeface="Segoe UI Light"/>
              </a:rPr>
              <a:t> de </a:t>
            </a:r>
            <a:r>
              <a:rPr lang="en-US" sz="6400" err="1">
                <a:latin typeface="Segoe UI Light"/>
                <a:cs typeface="Segoe UI Light"/>
              </a:rPr>
              <a:t>mensajería</a:t>
            </a:r>
            <a:r>
              <a:rPr lang="en-US" sz="6400" dirty="0">
                <a:latin typeface="Segoe UI Light"/>
                <a:cs typeface="Segoe UI Light"/>
              </a:rPr>
              <a:t> </a:t>
            </a:r>
            <a:r>
              <a:rPr lang="en-US" sz="6400" err="1">
                <a:latin typeface="Segoe UI Light"/>
                <a:cs typeface="Segoe UI Light"/>
              </a:rPr>
              <a:t>además</a:t>
            </a:r>
            <a:r>
              <a:rPr lang="en-US" sz="6400" dirty="0">
                <a:latin typeface="Segoe UI Light"/>
                <a:cs typeface="Segoe UI Light"/>
              </a:rPr>
              <a:t> de AMQP, </a:t>
            </a:r>
            <a:r>
              <a:rPr lang="en-US" sz="6400" err="1">
                <a:latin typeface="Segoe UI Light"/>
                <a:cs typeface="Segoe UI Light"/>
              </a:rPr>
              <a:t>como</a:t>
            </a:r>
            <a:r>
              <a:rPr lang="en-US" sz="6400" dirty="0">
                <a:latin typeface="Segoe UI Light"/>
                <a:cs typeface="Segoe UI Light"/>
              </a:rPr>
              <a:t> MQTT y STOMP. </a:t>
            </a:r>
            <a:endParaRPr lang="es-ES" sz="6400" dirty="0">
              <a:latin typeface="Segoe UI Light"/>
              <a:cs typeface="Segoe UI Light"/>
            </a:endParaRPr>
          </a:p>
          <a:p>
            <a:pPr marL="0" lvl="1" indent="-285750" algn="just">
              <a:lnSpc>
                <a:spcPct val="90000"/>
              </a:lnSpc>
              <a:spcAft>
                <a:spcPts val="600"/>
              </a:spcAft>
              <a:buFont typeface="Arial"/>
              <a:buChar char="•"/>
            </a:pPr>
            <a:endParaRPr lang="en-US" sz="6400" dirty="0">
              <a:latin typeface="Segoe UI Light"/>
              <a:cs typeface="Segoe UI Light"/>
            </a:endParaRPr>
          </a:p>
          <a:p>
            <a:pPr marL="0" lvl="1" indent="-285750" algn="just">
              <a:lnSpc>
                <a:spcPct val="90000"/>
              </a:lnSpc>
              <a:spcAft>
                <a:spcPts val="600"/>
              </a:spcAft>
              <a:buFont typeface="Arial"/>
              <a:buChar char="•"/>
            </a:pPr>
            <a:r>
              <a:rPr lang="en-US" sz="6400" dirty="0">
                <a:latin typeface="Segoe UI Light"/>
                <a:cs typeface="Segoe UI Light"/>
              </a:rPr>
              <a:t>Es un </a:t>
            </a:r>
            <a:r>
              <a:rPr lang="en-US" sz="6400" dirty="0" err="1">
                <a:latin typeface="Segoe UI Light"/>
                <a:cs typeface="Segoe UI Light"/>
              </a:rPr>
              <a:t>servidor</a:t>
            </a:r>
            <a:r>
              <a:rPr lang="en-US" sz="6400" dirty="0">
                <a:latin typeface="Segoe UI Light"/>
                <a:cs typeface="Segoe UI Light"/>
              </a:rPr>
              <a:t> de </a:t>
            </a:r>
            <a:r>
              <a:rPr lang="en-US" sz="6400" dirty="0" err="1">
                <a:latin typeface="Segoe UI Light"/>
                <a:cs typeface="Segoe UI Light"/>
              </a:rPr>
              <a:t>mensajería</a:t>
            </a:r>
            <a:r>
              <a:rPr lang="en-US" sz="6400" dirty="0">
                <a:latin typeface="Segoe UI Light"/>
                <a:cs typeface="Segoe UI Light"/>
              </a:rPr>
              <a:t>, RabbitMQ </a:t>
            </a:r>
            <a:r>
              <a:rPr lang="en-US" sz="6400" dirty="0" err="1">
                <a:latin typeface="Segoe UI Light"/>
                <a:cs typeface="Segoe UI Light"/>
              </a:rPr>
              <a:t>proporciona</a:t>
            </a:r>
            <a:r>
              <a:rPr lang="en-US" sz="6400" dirty="0">
                <a:latin typeface="Segoe UI Light"/>
                <a:cs typeface="Segoe UI Light"/>
              </a:rPr>
              <a:t> </a:t>
            </a:r>
            <a:r>
              <a:rPr lang="en-US" sz="6400" dirty="0" err="1">
                <a:latin typeface="Segoe UI Light"/>
                <a:cs typeface="Segoe UI Light"/>
              </a:rPr>
              <a:t>una</a:t>
            </a:r>
            <a:r>
              <a:rPr lang="en-US" sz="6400" dirty="0">
                <a:latin typeface="Segoe UI Light"/>
                <a:cs typeface="Segoe UI Light"/>
              </a:rPr>
              <a:t> </a:t>
            </a:r>
            <a:r>
              <a:rPr lang="en-US" sz="6400" dirty="0" err="1">
                <a:latin typeface="Segoe UI Light"/>
                <a:cs typeface="Segoe UI Light"/>
              </a:rPr>
              <a:t>serie</a:t>
            </a:r>
            <a:r>
              <a:rPr lang="en-US" sz="6400" dirty="0">
                <a:latin typeface="Segoe UI Light"/>
                <a:cs typeface="Segoe UI Light"/>
              </a:rPr>
              <a:t> de </a:t>
            </a:r>
            <a:r>
              <a:rPr lang="en-US" sz="6400" dirty="0" err="1">
                <a:latin typeface="Segoe UI Light"/>
                <a:cs typeface="Segoe UI Light"/>
              </a:rPr>
              <a:t>características</a:t>
            </a:r>
            <a:r>
              <a:rPr lang="en-US" sz="6400" dirty="0">
                <a:latin typeface="Segoe UI Light"/>
                <a:cs typeface="Segoe UI Light"/>
              </a:rPr>
              <a:t> y </a:t>
            </a:r>
            <a:r>
              <a:rPr lang="en-US" sz="6400" dirty="0" err="1">
                <a:latin typeface="Segoe UI Light"/>
                <a:cs typeface="Segoe UI Light"/>
              </a:rPr>
              <a:t>funcionalidades</a:t>
            </a:r>
            <a:r>
              <a:rPr lang="en-US" sz="6400" dirty="0">
                <a:latin typeface="Segoe UI Light"/>
                <a:cs typeface="Segoe UI Light"/>
              </a:rPr>
              <a:t> </a:t>
            </a:r>
            <a:r>
              <a:rPr lang="en-US" sz="6400" dirty="0" err="1">
                <a:latin typeface="Segoe UI Light"/>
                <a:cs typeface="Segoe UI Light"/>
              </a:rPr>
              <a:t>avanzadas</a:t>
            </a:r>
            <a:r>
              <a:rPr lang="en-US" sz="6400" dirty="0">
                <a:latin typeface="Segoe UI Light"/>
                <a:cs typeface="Segoe UI Light"/>
              </a:rPr>
              <a:t>, </a:t>
            </a:r>
            <a:r>
              <a:rPr lang="en-US" sz="6400" dirty="0" err="1">
                <a:latin typeface="Segoe UI Light"/>
                <a:cs typeface="Segoe UI Light"/>
              </a:rPr>
              <a:t>como</a:t>
            </a:r>
            <a:r>
              <a:rPr lang="en-US" sz="6400" dirty="0">
                <a:latin typeface="Segoe UI Light"/>
                <a:cs typeface="Segoe UI Light"/>
              </a:rPr>
              <a:t> </a:t>
            </a:r>
            <a:r>
              <a:rPr lang="en-US" sz="6400" dirty="0" err="1">
                <a:latin typeface="Segoe UI Light"/>
                <a:cs typeface="Segoe UI Light"/>
              </a:rPr>
              <a:t>enrutamiento</a:t>
            </a:r>
            <a:r>
              <a:rPr lang="en-US" sz="6400" dirty="0">
                <a:latin typeface="Segoe UI Light"/>
                <a:cs typeface="Segoe UI Light"/>
              </a:rPr>
              <a:t> de </a:t>
            </a:r>
            <a:r>
              <a:rPr lang="en-US" sz="6400" dirty="0" err="1">
                <a:latin typeface="Segoe UI Light"/>
                <a:cs typeface="Segoe UI Light"/>
              </a:rPr>
              <a:t>mensajes</a:t>
            </a:r>
            <a:r>
              <a:rPr lang="en-US" sz="6400" dirty="0">
                <a:latin typeface="Segoe UI Light"/>
                <a:cs typeface="Segoe UI Light"/>
              </a:rPr>
              <a:t>, </a:t>
            </a:r>
            <a:r>
              <a:rPr lang="en-US" sz="6400" dirty="0" err="1">
                <a:latin typeface="Segoe UI Light"/>
                <a:cs typeface="Segoe UI Light"/>
              </a:rPr>
              <a:t>confirmaciones</a:t>
            </a:r>
            <a:r>
              <a:rPr lang="en-US" sz="6400" dirty="0">
                <a:latin typeface="Segoe UI Light"/>
                <a:cs typeface="Segoe UI Light"/>
              </a:rPr>
              <a:t> de </a:t>
            </a:r>
            <a:r>
              <a:rPr lang="en-US" sz="6400" dirty="0" err="1">
                <a:latin typeface="Segoe UI Light"/>
                <a:cs typeface="Segoe UI Light"/>
              </a:rPr>
              <a:t>entrega</a:t>
            </a:r>
            <a:r>
              <a:rPr lang="en-US" sz="6400" dirty="0">
                <a:latin typeface="Segoe UI Light"/>
                <a:cs typeface="Segoe UI Light"/>
              </a:rPr>
              <a:t>, clustering y </a:t>
            </a:r>
            <a:r>
              <a:rPr lang="en-US" sz="6400" dirty="0" err="1">
                <a:latin typeface="Segoe UI Light"/>
                <a:cs typeface="Segoe UI Light"/>
              </a:rPr>
              <a:t>alta</a:t>
            </a:r>
            <a:r>
              <a:rPr lang="en-US" sz="6400" dirty="0">
                <a:latin typeface="Segoe UI Light"/>
                <a:cs typeface="Segoe UI Light"/>
              </a:rPr>
              <a:t> </a:t>
            </a:r>
            <a:r>
              <a:rPr lang="en-US" sz="6400" dirty="0" err="1">
                <a:latin typeface="Segoe UI Light"/>
                <a:cs typeface="Segoe UI Light"/>
              </a:rPr>
              <a:t>disponibilidad</a:t>
            </a:r>
            <a:r>
              <a:rPr lang="en-US" sz="6400" dirty="0">
                <a:latin typeface="Segoe UI Light"/>
                <a:cs typeface="Segoe UI Light"/>
              </a:rPr>
              <a:t>.</a:t>
            </a:r>
          </a:p>
          <a:p>
            <a:pPr marL="0" lvl="1" indent="-228600" algn="just">
              <a:lnSpc>
                <a:spcPct val="90000"/>
              </a:lnSpc>
              <a:spcAft>
                <a:spcPts val="600"/>
              </a:spcAft>
              <a:buFont typeface="Arial" panose="020B0604020202020204" pitchFamily="34" charset="0"/>
              <a:buChar char="•"/>
            </a:pPr>
            <a:endParaRPr lang="en-US" sz="6400">
              <a:latin typeface="Segoe UI Light"/>
              <a:cs typeface="Segoe UI Light"/>
            </a:endParaRP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6545" y="5854639"/>
            <a:ext cx="1728259" cy="954437"/>
          </a:xfrm>
          <a:prstGeom prst="rect">
            <a:avLst/>
          </a:prstGeom>
        </p:spPr>
      </p:pic>
      <p:pic>
        <p:nvPicPr>
          <p:cNvPr id="5" name="Imagen 4" descr="RabbitMQ - Civo.com">
            <a:extLst>
              <a:ext uri="{FF2B5EF4-FFF2-40B4-BE49-F238E27FC236}">
                <a16:creationId xmlns:a16="http://schemas.microsoft.com/office/drawing/2014/main" id="{1A13B3AD-75D4-2E88-44BF-BC4C19F7F168}"/>
              </a:ext>
            </a:extLst>
          </p:cNvPr>
          <p:cNvPicPr>
            <a:picLocks noChangeAspect="1"/>
          </p:cNvPicPr>
          <p:nvPr/>
        </p:nvPicPr>
        <p:blipFill>
          <a:blip r:embed="rId3"/>
          <a:stretch>
            <a:fillRect/>
          </a:stretch>
        </p:blipFill>
        <p:spPr>
          <a:xfrm>
            <a:off x="142815" y="6063890"/>
            <a:ext cx="605767" cy="605767"/>
          </a:xfrm>
          <a:prstGeom prst="rect">
            <a:avLst/>
          </a:prstGeom>
        </p:spPr>
      </p:pic>
      <p:pic>
        <p:nvPicPr>
          <p:cNvPr id="7" name="Imagen 6" descr="Gráfico, Gráfico de cajas y bigotes&#10;&#10;Descripción generada automáticamente">
            <a:extLst>
              <a:ext uri="{FF2B5EF4-FFF2-40B4-BE49-F238E27FC236}">
                <a16:creationId xmlns:a16="http://schemas.microsoft.com/office/drawing/2014/main" id="{2DFC1520-E7EF-594F-AC53-B6369FFC4BC7}"/>
              </a:ext>
            </a:extLst>
          </p:cNvPr>
          <p:cNvPicPr>
            <a:picLocks noChangeAspect="1"/>
          </p:cNvPicPr>
          <p:nvPr/>
        </p:nvPicPr>
        <p:blipFill>
          <a:blip r:embed="rId4"/>
          <a:stretch>
            <a:fillRect/>
          </a:stretch>
        </p:blipFill>
        <p:spPr>
          <a:xfrm>
            <a:off x="2383377" y="3509543"/>
            <a:ext cx="6581775" cy="2752725"/>
          </a:xfrm>
          <a:prstGeom prst="rect">
            <a:avLst/>
          </a:prstGeom>
        </p:spPr>
      </p:pic>
    </p:spTree>
    <p:extLst>
      <p:ext uri="{BB962C8B-B14F-4D97-AF65-F5344CB8AC3E}">
        <p14:creationId xmlns:p14="http://schemas.microsoft.com/office/powerpoint/2010/main" val="28275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sp>
        <p:nvSpPr>
          <p:cNvPr id="6" name="CuadroTexto 5">
            <a:extLst>
              <a:ext uri="{FF2B5EF4-FFF2-40B4-BE49-F238E27FC236}">
                <a16:creationId xmlns:a16="http://schemas.microsoft.com/office/drawing/2014/main" id="{DDF13AA7-5AAE-2710-C56A-915BE34BBC85}"/>
              </a:ext>
            </a:extLst>
          </p:cNvPr>
          <p:cNvSpPr txBox="1"/>
          <p:nvPr/>
        </p:nvSpPr>
        <p:spPr>
          <a:xfrm>
            <a:off x="2211115" y="3055691"/>
            <a:ext cx="8569975" cy="584775"/>
          </a:xfrm>
          <a:prstGeom prst="rect">
            <a:avLst/>
          </a:prstGeom>
          <a:noFill/>
        </p:spPr>
        <p:txBody>
          <a:bodyPr wrap="none" lIns="91440" tIns="45720" rIns="91440" bIns="45720" rtlCol="0" anchor="t">
            <a:spAutoFit/>
          </a:bodyPr>
          <a:lstStyle/>
          <a:p>
            <a:r>
              <a:rPr lang="es-ES" sz="3200" b="1" dirty="0">
                <a:latin typeface="Segoe UI Black"/>
                <a:ea typeface="Segoe UI Black"/>
              </a:rPr>
              <a:t>Tipos de datos que se envían en mensajes</a:t>
            </a:r>
            <a:endParaRPr lang="es-ES" dirty="0"/>
          </a:p>
        </p:txBody>
      </p:sp>
    </p:spTree>
    <p:extLst>
      <p:ext uri="{BB962C8B-B14F-4D97-AF65-F5344CB8AC3E}">
        <p14:creationId xmlns:p14="http://schemas.microsoft.com/office/powerpoint/2010/main" val="84847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Imagen que contiene Diagrama&#10;&#10;Descripción generada automáticamente">
            <a:extLst>
              <a:ext uri="{FF2B5EF4-FFF2-40B4-BE49-F238E27FC236}">
                <a16:creationId xmlns:a16="http://schemas.microsoft.com/office/drawing/2014/main" id="{851565D7-0AA8-1494-37DB-7E1AC562D9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7604" y="6183629"/>
            <a:ext cx="1230096" cy="677983"/>
          </a:xfrm>
          <a:prstGeom prst="rect">
            <a:avLst/>
          </a:prstGeom>
        </p:spPr>
      </p:pic>
      <p:graphicFrame>
        <p:nvGraphicFramePr>
          <p:cNvPr id="8" name="Diagrama 7">
            <a:extLst>
              <a:ext uri="{FF2B5EF4-FFF2-40B4-BE49-F238E27FC236}">
                <a16:creationId xmlns:a16="http://schemas.microsoft.com/office/drawing/2014/main" id="{FF584FAF-0B39-1AC9-0268-F983B37EE725}"/>
              </a:ext>
            </a:extLst>
          </p:cNvPr>
          <p:cNvGraphicFramePr/>
          <p:nvPr>
            <p:extLst>
              <p:ext uri="{D42A27DB-BD31-4B8C-83A1-F6EECF244321}">
                <p14:modId xmlns:p14="http://schemas.microsoft.com/office/powerpoint/2010/main" val="4045462865"/>
              </p:ext>
            </p:extLst>
          </p:nvPr>
        </p:nvGraphicFramePr>
        <p:xfrm>
          <a:off x="-1174811" y="196311"/>
          <a:ext cx="12690773" cy="6470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168" name="Imagen 14167" descr="RabbitMQ - Civo.com">
            <a:extLst>
              <a:ext uri="{FF2B5EF4-FFF2-40B4-BE49-F238E27FC236}">
                <a16:creationId xmlns:a16="http://schemas.microsoft.com/office/drawing/2014/main" id="{65FEC8E6-C4EB-460E-CCF3-269931D877D0}"/>
              </a:ext>
            </a:extLst>
          </p:cNvPr>
          <p:cNvPicPr>
            <a:picLocks noChangeAspect="1"/>
          </p:cNvPicPr>
          <p:nvPr/>
        </p:nvPicPr>
        <p:blipFill>
          <a:blip r:embed="rId8"/>
          <a:stretch>
            <a:fillRect/>
          </a:stretch>
        </p:blipFill>
        <p:spPr>
          <a:xfrm>
            <a:off x="2673230" y="3068607"/>
            <a:ext cx="605767" cy="605767"/>
          </a:xfrm>
          <a:prstGeom prst="rect">
            <a:avLst/>
          </a:prstGeom>
        </p:spPr>
      </p:pic>
      <p:sp>
        <p:nvSpPr>
          <p:cNvPr id="17789" name="CuadroTexto 17788">
            <a:extLst>
              <a:ext uri="{FF2B5EF4-FFF2-40B4-BE49-F238E27FC236}">
                <a16:creationId xmlns:a16="http://schemas.microsoft.com/office/drawing/2014/main" id="{3EAC0D36-4B93-205F-DA77-0D993BD29343}"/>
              </a:ext>
            </a:extLst>
          </p:cNvPr>
          <p:cNvSpPr txBox="1"/>
          <p:nvPr/>
        </p:nvSpPr>
        <p:spPr>
          <a:xfrm>
            <a:off x="422550" y="865802"/>
            <a:ext cx="33290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dirty="0">
                <a:latin typeface="Segoe UI Light"/>
                <a:cs typeface="Segoe UI Light"/>
              </a:rPr>
              <a:t>El formato que se utiliza desde el productor debe ser el mismo para el productor</a:t>
            </a:r>
            <a:endParaRPr lang="es-ES"/>
          </a:p>
        </p:txBody>
      </p:sp>
      <p:pic>
        <p:nvPicPr>
          <p:cNvPr id="17790" name="Imagen 17789" descr="Qué es una cola de mensajes?">
            <a:extLst>
              <a:ext uri="{FF2B5EF4-FFF2-40B4-BE49-F238E27FC236}">
                <a16:creationId xmlns:a16="http://schemas.microsoft.com/office/drawing/2014/main" id="{81EFD7C0-0647-00CA-3845-2099047D48A5}"/>
              </a:ext>
            </a:extLst>
          </p:cNvPr>
          <p:cNvPicPr>
            <a:picLocks noChangeAspect="1"/>
          </p:cNvPicPr>
          <p:nvPr/>
        </p:nvPicPr>
        <p:blipFill>
          <a:blip r:embed="rId9"/>
          <a:stretch>
            <a:fillRect/>
          </a:stretch>
        </p:blipFill>
        <p:spPr>
          <a:xfrm>
            <a:off x="463911" y="194316"/>
            <a:ext cx="3371007" cy="689669"/>
          </a:xfrm>
          <a:prstGeom prst="rect">
            <a:avLst/>
          </a:prstGeom>
        </p:spPr>
      </p:pic>
    </p:spTree>
    <p:extLst>
      <p:ext uri="{BB962C8B-B14F-4D97-AF65-F5344CB8AC3E}">
        <p14:creationId xmlns:p14="http://schemas.microsoft.com/office/powerpoint/2010/main" val="6454929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FC69BEE7CB4341B84DAB71BFC56D7D" ma:contentTypeVersion="19" ma:contentTypeDescription="Create a new document." ma:contentTypeScope="" ma:versionID="eba7ab44d04357d60d3d89d65da32f22">
  <xsd:schema xmlns:xsd="http://www.w3.org/2001/XMLSchema" xmlns:xs="http://www.w3.org/2001/XMLSchema" xmlns:p="http://schemas.microsoft.com/office/2006/metadata/properties" xmlns:ns2="129e6711-48bc-4e54-ae8e-4115e3129a50" xmlns:ns3="dd8b8c26-6417-489e-99bf-1bf30c0e5796" targetNamespace="http://schemas.microsoft.com/office/2006/metadata/properties" ma:root="true" ma:fieldsID="ffa702144e578a52f0c9e104857ca5e7" ns2:_="" ns3:_="">
    <xsd:import namespace="129e6711-48bc-4e54-ae8e-4115e3129a50"/>
    <xsd:import namespace="dd8b8c26-6417-489e-99bf-1bf30c0e579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OCR" minOccurs="0"/>
                <xsd:element ref="ns3:MediaServiceGenerationTime" minOccurs="0"/>
                <xsd:element ref="ns3:MediaServiceEventHashCode" minOccurs="0"/>
                <xsd:element ref="ns3:MediaLengthInSeconds" minOccurs="0"/>
                <xsd:element ref="ns3:MediaServiceAutoKeyPoints" minOccurs="0"/>
                <xsd:element ref="ns3:MediaServiceKeyPoints" minOccurs="0"/>
                <xsd:element ref="ns3:lcf76f155ced4ddcb4097134ff3c332f" minOccurs="0"/>
                <xsd:element ref="ns2:TaxCatchAll" minOccurs="0"/>
                <xsd:element ref="ns3:MediaServiceLocation" minOccurs="0"/>
                <xsd:element ref="ns3:MediaServiceObjectDetectorVersions" minOccurs="0"/>
                <xsd:element ref="ns3:MediaServiceSearchProperties" minOccurs="0"/>
                <xsd:element ref="ns3:FechayHor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9e6711-48bc-4e54-ae8e-4115e3129a5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3d0f1228-48f4-4870-8dfd-defe2891e35b}" ma:internalName="TaxCatchAll" ma:showField="CatchAllData" ma:web="129e6711-48bc-4e54-ae8e-4115e3129a5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8b8c26-6417-489e-99bf-1bf30c0e579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a7de0800-40b2-4450-8442-e4e4fda9c38d"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FechayHora" ma:index="25" nillable="true" ma:displayName="Fecha y Hora" ma:format="DateOnly" ma:internalName="FechayHora">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d8b8c26-6417-489e-99bf-1bf30c0e5796">
      <Terms xmlns="http://schemas.microsoft.com/office/infopath/2007/PartnerControls"/>
    </lcf76f155ced4ddcb4097134ff3c332f>
    <TaxCatchAll xmlns="129e6711-48bc-4e54-ae8e-4115e3129a50" xsi:nil="true"/>
    <FechayHora xmlns="dd8b8c26-6417-489e-99bf-1bf30c0e5796" xsi:nil="true"/>
  </documentManagement>
</p:properties>
</file>

<file path=customXml/itemProps1.xml><?xml version="1.0" encoding="utf-8"?>
<ds:datastoreItem xmlns:ds="http://schemas.openxmlformats.org/officeDocument/2006/customXml" ds:itemID="{19BE9A0B-8EEA-440F-A97E-6A69D3E96658}"/>
</file>

<file path=customXml/itemProps2.xml><?xml version="1.0" encoding="utf-8"?>
<ds:datastoreItem xmlns:ds="http://schemas.openxmlformats.org/officeDocument/2006/customXml" ds:itemID="{1A667111-2F87-4223-AAB8-1CBED98B0678}"/>
</file>

<file path=customXml/itemProps3.xml><?xml version="1.0" encoding="utf-8"?>
<ds:datastoreItem xmlns:ds="http://schemas.openxmlformats.org/officeDocument/2006/customXml" ds:itemID="{AED34C77-6614-4827-82D3-A4AA3C282E8D}"/>
</file>

<file path=docProps/app.xml><?xml version="1.0" encoding="utf-8"?>
<Properties xmlns="http://schemas.openxmlformats.org/officeDocument/2006/extended-properties" xmlns:vt="http://schemas.openxmlformats.org/officeDocument/2006/docPropsVTypes">
  <TotalTime>0</TotalTime>
  <Words>2249</Words>
  <Application>Microsoft Office PowerPoint</Application>
  <PresentationFormat>Widescreen</PresentationFormat>
  <Paragraphs>241</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Aptos</vt:lpstr>
      <vt:lpstr>Aptos Display</vt:lpstr>
      <vt:lpstr>Arial</vt:lpstr>
      <vt:lpstr>Calibri</vt:lpstr>
      <vt:lpstr>Calibri Light</vt:lpstr>
      <vt:lpstr>Segoe UI Black</vt:lpstr>
      <vt:lpstr>Segoe UI Light</vt:lpstr>
      <vt:lpstr>Segoe UI Semibold</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Lozano</dc:creator>
  <cp:lastModifiedBy>Diana Margarita Lozano Cotes</cp:lastModifiedBy>
  <cp:revision>478</cp:revision>
  <dcterms:created xsi:type="dcterms:W3CDTF">2024-03-25T19:22:43Z</dcterms:created>
  <dcterms:modified xsi:type="dcterms:W3CDTF">2024-06-15T00:10:17Z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0x01010077FC69BEE7CB4341B84DAB71BFC56D7D</vt:lpwstr>
  </property>
</Properties>
</file>