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81" r:id="rId25"/>
    <p:sldId id="282" r:id="rId26"/>
    <p:sldId id="283" r:id="rId27"/>
    <p:sldId id="284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A25DB-91F1-466C-8246-EEBC674EBE9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90273-9390-44A9-A01B-6674CB137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3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15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4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5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3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2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TMDb 5000 Movies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Youssef Maher Latif</a:t>
            </a:r>
          </a:p>
          <a:p>
            <a:r>
              <a:rPr dirty="0"/>
              <a:t>Date: </a:t>
            </a:r>
            <a:r>
              <a:rPr lang="en-US" dirty="0"/>
              <a:t>5-4-2025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Genre-wise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 the year with the most releases in Action and Romance.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E3FD5-4FCD-448C-992D-725EC9E5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74" y="2965675"/>
            <a:ext cx="8577652" cy="25615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Top Producing Countries &amp;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Identified top 2 countries and leading production company.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F8DD7-7BB9-4ED8-A8ED-0DCF3829C1F8}"/>
              </a:ext>
            </a:extLst>
          </p:cNvPr>
          <p:cNvSpPr txBox="1"/>
          <p:nvPr/>
        </p:nvSpPr>
        <p:spPr>
          <a:xfrm>
            <a:off x="827700" y="3012330"/>
            <a:ext cx="577433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by_rev</a:t>
            </a:r>
            <a:r>
              <a:rPr lang="en-US" dirty="0"/>
              <a:t>=</a:t>
            </a:r>
            <a:r>
              <a:rPr lang="en-US" dirty="0" err="1"/>
              <a:t>df.sort_values</a:t>
            </a:r>
            <a:r>
              <a:rPr lang="en-US" dirty="0"/>
              <a:t>("</a:t>
            </a:r>
            <a:r>
              <a:rPr lang="en-US" dirty="0" err="1"/>
              <a:t>revenue",ascending</a:t>
            </a:r>
            <a:r>
              <a:rPr lang="en-US" dirty="0"/>
              <a:t>=False)</a:t>
            </a:r>
          </a:p>
          <a:p>
            <a:r>
              <a:rPr lang="en-US" dirty="0" err="1"/>
              <a:t>by_rev</a:t>
            </a:r>
            <a:r>
              <a:rPr lang="en-US" dirty="0"/>
              <a:t>["title"].head(5)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440C-9110-4728-875E-7D56BA711CD4}"/>
              </a:ext>
            </a:extLst>
          </p:cNvPr>
          <p:cNvSpPr/>
          <p:nvPr/>
        </p:nvSpPr>
        <p:spPr>
          <a:xfrm>
            <a:off x="827700" y="4077879"/>
            <a:ext cx="2873829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237000000 Avatar 200000000 Titanic 220000000 The Avengers 150000000 Jurassic World 190000000 Furious 7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8A55-891C-4CFA-8340-97C16627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306351" cy="1917258"/>
          </a:xfrm>
        </p:spPr>
        <p:txBody>
          <a:bodyPr/>
          <a:lstStyle/>
          <a:p>
            <a:r>
              <a:rPr lang="en-US" b="1" dirty="0"/>
              <a:t>Find the year with the highest number of movies release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A99CA-73F7-4F35-B337-29ACBCEDA4AE}"/>
              </a:ext>
            </a:extLst>
          </p:cNvPr>
          <p:cNvSpPr/>
          <p:nvPr/>
        </p:nvSpPr>
        <p:spPr>
          <a:xfrm>
            <a:off x="541176" y="2656133"/>
            <a:ext cx="80616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numintheyear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value_counts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"the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year is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numintheyear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idxmax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with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numintheyear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films"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7ED83-76B6-49FB-81C9-77B6FD51E95E}"/>
              </a:ext>
            </a:extLst>
          </p:cNvPr>
          <p:cNvSpPr/>
          <p:nvPr/>
        </p:nvSpPr>
        <p:spPr>
          <a:xfrm>
            <a:off x="484709" y="4049686"/>
            <a:ext cx="4572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var(--notebook-cell-output-font-family)"/>
              </a:rPr>
              <a:t>the year is 2009 with 247 films </a:t>
            </a:r>
          </a:p>
        </p:txBody>
      </p:sp>
    </p:spTree>
    <p:extLst>
      <p:ext uri="{BB962C8B-B14F-4D97-AF65-F5344CB8AC3E}">
        <p14:creationId xmlns:p14="http://schemas.microsoft.com/office/powerpoint/2010/main" val="242377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countries production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D77A8-6AF3-4176-8A58-9243F2F4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5" y="1853248"/>
            <a:ext cx="70580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company production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0E792-0219-454B-ACD9-1CEF522906C9}"/>
              </a:ext>
            </a:extLst>
          </p:cNvPr>
          <p:cNvSpPr txBox="1"/>
          <p:nvPr/>
        </p:nvSpPr>
        <p:spPr>
          <a:xfrm>
            <a:off x="237319" y="1588433"/>
            <a:ext cx="8669361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production_companies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apply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ast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literal_eval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company_names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companies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companies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names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company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company_names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companys_names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company_names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df_exploded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explode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companys_names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top_1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df_exploded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companys_names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value_counts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top_1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73535E-B114-420E-B61F-D9665FFF44D7}"/>
              </a:ext>
            </a:extLst>
          </p:cNvPr>
          <p:cNvSpPr/>
          <p:nvPr/>
        </p:nvSpPr>
        <p:spPr>
          <a:xfrm>
            <a:off x="237319" y="5419826"/>
            <a:ext cx="220730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Warner Bros. 319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A1B7-91DF-4536-96E3-6E71CB8F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between the runtime and average vote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6F2FC-B32D-4FD7-8260-C89983708C8A}"/>
              </a:ext>
            </a:extLst>
          </p:cNvPr>
          <p:cNvSpPr/>
          <p:nvPr/>
        </p:nvSpPr>
        <p:spPr>
          <a:xfrm>
            <a:off x="484710" y="1882328"/>
            <a:ext cx="4572000" cy="23083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"vote_average"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B864C-4646-42B0-9CAF-FB29E432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6711"/>
            <a:ext cx="9144000" cy="25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6B81-4858-4EC2-AAE6-16385F67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5 movies with the highest rate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BA3AC-5F91-4215-9251-C80DF1EC14B7}"/>
              </a:ext>
            </a:extLst>
          </p:cNvPr>
          <p:cNvSpPr/>
          <p:nvPr/>
        </p:nvSpPr>
        <p:spPr>
          <a:xfrm>
            <a:off x="484710" y="2228671"/>
            <a:ext cx="4572000" cy="12003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sorted_film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sorted_film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E03FB-8E55-491D-A771-DF7B4F56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3804423"/>
            <a:ext cx="6540759" cy="29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0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C3C8-0217-45B1-A3B6-2BDFE79A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unsuccessful movie along time in terms of revenue - budget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C2E4E-50F8-42CE-B29E-A9A040CE5EC4}"/>
              </a:ext>
            </a:extLst>
          </p:cNvPr>
          <p:cNvSpPr/>
          <p:nvPr/>
        </p:nvSpPr>
        <p:spPr>
          <a:xfrm>
            <a:off x="484710" y="2493822"/>
            <a:ext cx="6307494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"tmdb_5000_movies.csv"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DataFrame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'profit'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'revenue'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'budget'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sortedfilmbyprofit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profit"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sortedfilmbyprofit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940B6-28CC-4C40-AF01-45B363DC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0834"/>
            <a:ext cx="9144000" cy="9097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B73A15-555A-4649-BE46-174D08B73AC8}"/>
              </a:ext>
            </a:extLst>
          </p:cNvPr>
          <p:cNvSpPr/>
          <p:nvPr/>
        </p:nvSpPr>
        <p:spPr>
          <a:xfrm>
            <a:off x="484710" y="5912890"/>
            <a:ext cx="1451038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Profits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-165710090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8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69EE8B-3E15-4D69-AD3D-41D41CD36361}"/>
              </a:ext>
            </a:extLst>
          </p:cNvPr>
          <p:cNvSpPr/>
          <p:nvPr/>
        </p:nvSpPr>
        <p:spPr>
          <a:xfrm>
            <a:off x="447870" y="1227640"/>
            <a:ext cx="7147248" cy="15244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byvote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vote_average"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vote_avg_col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byvote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byvote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byvote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byvote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vote_avg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vote_avg_col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byvote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107EE-E2B1-42B7-8E08-803DAC5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2847830"/>
            <a:ext cx="8005665" cy="35996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E3F7F5-44E9-4610-B307-91989F1FFD4F}"/>
              </a:ext>
            </a:extLst>
          </p:cNvPr>
          <p:cNvSpPr/>
          <p:nvPr/>
        </p:nvSpPr>
        <p:spPr>
          <a:xfrm>
            <a:off x="307909" y="54725"/>
            <a:ext cx="6783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entury Gothic" panose="020B0502020202020204" pitchFamily="34" charset="0"/>
              </a:rPr>
              <a:t>Rearange</a:t>
            </a:r>
            <a:r>
              <a:rPr lang="en-US" sz="3200" dirty="0">
                <a:latin typeface="Century Gothic" panose="020B0502020202020204" pitchFamily="34" charset="0"/>
              </a:rPr>
              <a:t> the </a:t>
            </a:r>
            <a:r>
              <a:rPr lang="en-US" sz="3200" dirty="0" err="1">
                <a:latin typeface="Century Gothic" panose="020B0502020202020204" pitchFamily="34" charset="0"/>
              </a:rPr>
              <a:t>dataframe</a:t>
            </a:r>
            <a:r>
              <a:rPr lang="en-US" sz="3200" dirty="0">
                <a:latin typeface="Century Gothic" panose="020B0502020202020204" pitchFamily="34" charset="0"/>
              </a:rPr>
              <a:t> based on </a:t>
            </a:r>
            <a:r>
              <a:rPr lang="en-US" sz="3200" dirty="0" err="1">
                <a:latin typeface="Century Gothic" panose="020B0502020202020204" pitchFamily="34" charset="0"/>
              </a:rPr>
              <a:t>vote_average</a:t>
            </a:r>
            <a:endParaRPr lang="en-US" sz="3200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6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11C5-4E57-4C5F-9331-99D0B133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Rearange</a:t>
            </a:r>
            <a:r>
              <a:rPr lang="en-US" b="1" dirty="0"/>
              <a:t> the </a:t>
            </a:r>
            <a:r>
              <a:rPr lang="en-US" b="1" dirty="0" err="1"/>
              <a:t>dataframe</a:t>
            </a:r>
            <a:r>
              <a:rPr lang="en-US" b="1" dirty="0"/>
              <a:t> based on runtime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4C7BD-3085-4FEC-B600-388CA24AB7F7}"/>
              </a:ext>
            </a:extLst>
          </p:cNvPr>
          <p:cNvSpPr/>
          <p:nvPr/>
        </p:nvSpPr>
        <p:spPr>
          <a:xfrm>
            <a:off x="616057" y="1951672"/>
            <a:ext cx="6792686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byrun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runtime"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runtimecolll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byrun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byrun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byrun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byrun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"runti0me"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runtimecolll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byrun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D0946-4150-4452-ACDF-4E4B0D4A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57" y="3527424"/>
            <a:ext cx="6708474" cy="28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9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Analyzing TMDb 5000 Movies dataset to extract meaningful insights.</a:t>
            </a:r>
          </a:p>
          <a:p>
            <a:r>
              <a:t>Tools Used: Python (Pandas, NumPy, Matplotlib, Seaborn)</a:t>
            </a:r>
          </a:p>
          <a:p>
            <a:r>
              <a:t>Dataset: TMDb 5000 Movies CSV file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6AE7-7AA2-416B-A1F2-31D23F59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8304727" cy="2598392"/>
          </a:xfrm>
        </p:spPr>
        <p:txBody>
          <a:bodyPr/>
          <a:lstStyle/>
          <a:p>
            <a:r>
              <a:rPr lang="en-US" b="1" dirty="0"/>
              <a:t>Find the top 5 successful years for the USA cinema based on the total income </a:t>
            </a:r>
            <a:r>
              <a:rPr lang="en-US" b="1" dirty="0" err="1"/>
              <a:t>devided</a:t>
            </a:r>
            <a:r>
              <a:rPr lang="en-US" b="1" dirty="0"/>
              <a:t> by number of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9FAE5-BB59-47A9-8B7F-B2370C72D81A}"/>
              </a:ext>
            </a:extLst>
          </p:cNvPr>
          <p:cNvSpPr/>
          <p:nvPr/>
        </p:nvSpPr>
        <p:spPr>
          <a:xfrm>
            <a:off x="242116" y="824410"/>
            <a:ext cx="8174580" cy="2862322"/>
          </a:xfrm>
          <a:prstGeom prst="rect">
            <a:avLst/>
          </a:prstGeom>
          <a:effectLst>
            <a:outerShdw blurRad="63500" dist="381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production_countries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"United States of America"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loc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to_datetime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'coerce'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top_years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groupby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apply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'revenue'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top_years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CB49D-003D-4FCE-AAE5-53DE9A4364E5}"/>
              </a:ext>
            </a:extLst>
          </p:cNvPr>
          <p:cNvSpPr/>
          <p:nvPr/>
        </p:nvSpPr>
        <p:spPr>
          <a:xfrm>
            <a:off x="242116" y="4284985"/>
            <a:ext cx="2771192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dirty="0"/>
              <a:t>year</a:t>
            </a:r>
          </a:p>
          <a:p>
            <a:r>
              <a:rPr lang="pt-BR" dirty="0"/>
              <a:t>2016    1.603217e+08</a:t>
            </a:r>
          </a:p>
          <a:p>
            <a:r>
              <a:rPr lang="pt-BR" dirty="0"/>
              <a:t>1975    1.519088e+08</a:t>
            </a:r>
          </a:p>
          <a:p>
            <a:r>
              <a:rPr lang="pt-BR" dirty="0"/>
              <a:t>1939    1.478438e+08</a:t>
            </a:r>
          </a:p>
          <a:p>
            <a:r>
              <a:rPr lang="pt-BR" dirty="0"/>
              <a:t>2012    1.398315e+08</a:t>
            </a:r>
          </a:p>
          <a:p>
            <a:r>
              <a:rPr lang="pt-BR" dirty="0"/>
              <a:t>1942    1.389548e+08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30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2768-B7A2-4240-B2B0-30F8A658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most </a:t>
            </a:r>
            <a:r>
              <a:rPr lang="en-US" b="1" dirty="0" err="1"/>
              <a:t>succesfull</a:t>
            </a:r>
            <a:r>
              <a:rPr lang="en-US" b="1" dirty="0"/>
              <a:t> movie in [USA, UK]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52B82-7B24-46FD-9906-C0ABEAC7DE54}"/>
              </a:ext>
            </a:extLst>
          </p:cNvPr>
          <p:cNvSpPr/>
          <p:nvPr/>
        </p:nvSpPr>
        <p:spPr>
          <a:xfrm>
            <a:off x="144624" y="2391363"/>
            <a:ext cx="6662057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usa_ukcima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production_countries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"United States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America"</a:t>
            </a:r>
            <a:r>
              <a:rPr lang="en-US" dirty="0" err="1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"United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Kingdom"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usa_ukcima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sort_values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"popularity"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ascending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usa_ukcima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FED7C-6487-4A0A-9720-CD8AF9B3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4460196"/>
            <a:ext cx="8854751" cy="15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41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EA07-36C0-4E32-845F-E4FA652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highest variable that affects the revenue value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7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BD9715-3089-4C71-ABE3-90CC50B05736}"/>
              </a:ext>
            </a:extLst>
          </p:cNvPr>
          <p:cNvSpPr/>
          <p:nvPr/>
        </p:nvSpPr>
        <p:spPr>
          <a:xfrm>
            <a:off x="335902" y="1122220"/>
            <a:ext cx="4572000" cy="25853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month_release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month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years_release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"revenue"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"revenue 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F562A-66AE-48B3-B5EC-4BA825251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3673"/>
            <a:ext cx="9144000" cy="2627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131D4-4BD5-471E-9945-F4C24F3D616A}"/>
              </a:ext>
            </a:extLst>
          </p:cNvPr>
          <p:cNvSpPr txBox="1"/>
          <p:nvPr/>
        </p:nvSpPr>
        <p:spPr>
          <a:xfrm>
            <a:off x="422539" y="410547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month</a:t>
            </a:r>
          </a:p>
        </p:txBody>
      </p:sp>
    </p:spTree>
    <p:extLst>
      <p:ext uri="{BB962C8B-B14F-4D97-AF65-F5344CB8AC3E}">
        <p14:creationId xmlns:p14="http://schemas.microsoft.com/office/powerpoint/2010/main" val="59930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620329-9D54-4C6D-801D-92065ADC32CA}"/>
              </a:ext>
            </a:extLst>
          </p:cNvPr>
          <p:cNvSpPr/>
          <p:nvPr/>
        </p:nvSpPr>
        <p:spPr>
          <a:xfrm>
            <a:off x="167950" y="1628511"/>
            <a:ext cx="5794309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"budget"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/1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000000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df22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"revenue"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"budget"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"revenue 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652FA-2591-4DC8-A7F2-609AA0AD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1905"/>
            <a:ext cx="9144000" cy="2627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BE398-1631-42EA-8B08-334C6C278E06}"/>
              </a:ext>
            </a:extLst>
          </p:cNvPr>
          <p:cNvSpPr txBox="1"/>
          <p:nvPr/>
        </p:nvSpPr>
        <p:spPr>
          <a:xfrm>
            <a:off x="167950" y="60649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By budget</a:t>
            </a:r>
          </a:p>
        </p:txBody>
      </p:sp>
    </p:spTree>
    <p:extLst>
      <p:ext uri="{BB962C8B-B14F-4D97-AF65-F5344CB8AC3E}">
        <p14:creationId xmlns:p14="http://schemas.microsoft.com/office/powerpoint/2010/main" val="290317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594AE-9FF3-4288-A156-F8C24F0994E7}"/>
              </a:ext>
            </a:extLst>
          </p:cNvPr>
          <p:cNvSpPr/>
          <p:nvPr/>
        </p:nvSpPr>
        <p:spPr>
          <a:xfrm>
            <a:off x="139959" y="1583374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"revenue"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xlabel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*10"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ylabel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"revenue 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y2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8E2C4-21BC-474D-B21D-263549D1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7183"/>
            <a:ext cx="9144000" cy="2627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1B81F-EF86-4E7E-86C3-34AEC3A44796}"/>
              </a:ext>
            </a:extLst>
          </p:cNvPr>
          <p:cNvSpPr txBox="1"/>
          <p:nvPr/>
        </p:nvSpPr>
        <p:spPr>
          <a:xfrm>
            <a:off x="139959" y="391179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By vote</a:t>
            </a:r>
          </a:p>
        </p:txBody>
      </p:sp>
    </p:spTree>
    <p:extLst>
      <p:ext uri="{BB962C8B-B14F-4D97-AF65-F5344CB8AC3E}">
        <p14:creationId xmlns:p14="http://schemas.microsoft.com/office/powerpoint/2010/main" val="398420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FA153-D77E-4A4E-84B5-BC7E2F3E4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751"/>
            <a:ext cx="9144000" cy="2627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AC4A64-EF39-4EDD-A3BB-D36AFE172436}"/>
              </a:ext>
            </a:extLst>
          </p:cNvPr>
          <p:cNvSpPr txBox="1"/>
          <p:nvPr/>
        </p:nvSpPr>
        <p:spPr>
          <a:xfrm>
            <a:off x="121298" y="484620"/>
            <a:ext cx="6926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 think the most important factor is the month </a:t>
            </a:r>
          </a:p>
          <a:p>
            <a:r>
              <a:rPr lang="en-US" sz="2400" dirty="0"/>
              <a:t>In witch the film was released</a:t>
            </a:r>
          </a:p>
          <a:p>
            <a:r>
              <a:rPr lang="en-US" sz="2400" dirty="0"/>
              <a:t>And the most month is December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11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Open for any questions. Thank you 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46436"/>
            <a:ext cx="6711654" cy="4195481"/>
          </a:xfrm>
        </p:spPr>
        <p:txBody>
          <a:bodyPr/>
          <a:lstStyle/>
          <a:p>
            <a:r>
              <a:rPr dirty="0"/>
              <a:t>Opened the dataset and displayed the first 10 rows for initial inspection.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4BBFB-BCD2-4CEF-8407-1968DF03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3" y="3705259"/>
            <a:ext cx="5270759" cy="2964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98D473-EC15-4011-AFC4-3B3729E92BA5}"/>
              </a:ext>
            </a:extLst>
          </p:cNvPr>
          <p:cNvSpPr/>
          <p:nvPr/>
        </p:nvSpPr>
        <p:spPr>
          <a:xfrm>
            <a:off x="798873" y="21083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read_csv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"tmdb_5000_movies.csv"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index_col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pd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DataFrame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Checking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54425"/>
            <a:ext cx="6711654" cy="4195481"/>
          </a:xfrm>
        </p:spPr>
        <p:txBody>
          <a:bodyPr/>
          <a:lstStyle/>
          <a:p>
            <a:r>
              <a:rPr dirty="0"/>
              <a:t>Checked for missing values and applied appropriate handling techniques.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C38AC-EDDC-4214-A651-DB0CB70F8179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CBA87-83D9-4658-A256-2AC2C67BB708}"/>
              </a:ext>
            </a:extLst>
          </p:cNvPr>
          <p:cNvSpPr/>
          <p:nvPr/>
        </p:nvSpPr>
        <p:spPr>
          <a:xfrm>
            <a:off x="2286000" y="29673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E7F1-A88D-4647-812E-E27D2FE1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14" y="2378050"/>
            <a:ext cx="3424817" cy="4285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Modification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71087-9237-4A37-A3AB-562F321A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545977"/>
            <a:ext cx="3107035" cy="4859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Performed basic descriptive statistics on numerical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7020B-266E-4714-BF61-7066FFC2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3032"/>
            <a:ext cx="9144000" cy="2375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4C1A9D-AA55-462B-B7AA-33FDC80BD998}"/>
              </a:ext>
            </a:extLst>
          </p:cNvPr>
          <p:cNvSpPr/>
          <p:nvPr/>
        </p:nvSpPr>
        <p:spPr>
          <a:xfrm>
            <a:off x="827700" y="30131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sz="2400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describe</a:t>
            </a:r>
            <a:r>
              <a:rPr lang="en-US" sz="2400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Mean Ratings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Calculated the mean rating for movies in specific years.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2723E9-C0AF-4FA9-B969-C105F75C7BCB}"/>
              </a:ext>
            </a:extLst>
          </p:cNvPr>
          <p:cNvSpPr/>
          <p:nvPr/>
        </p:nvSpPr>
        <p:spPr>
          <a:xfrm>
            <a:off x="827700" y="2829724"/>
            <a:ext cx="6711654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[(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1980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1999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2017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|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2004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 ]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average_rating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vote_average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mean</a:t>
            </a:r>
            <a:r>
              <a:rPr lang="en-US" dirty="0">
                <a:solidFill>
                  <a:srgbClr val="CCC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average_rating</a:t>
            </a:r>
            <a:endParaRPr lang="en-US" dirty="0">
              <a:solidFill>
                <a:srgbClr val="9CDCFE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9CDCFE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6.13819095477387</a:t>
            </a:r>
            <a:endParaRPr lang="en-US" b="0" dirty="0">
              <a:solidFill>
                <a:schemeClr val="accent3">
                  <a:lumMod val="60000"/>
                  <a:lumOff val="40000"/>
                </a:schemeClr>
              </a:solidFill>
              <a:effectLst/>
              <a:highlight>
                <a:srgbClr val="0000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vs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930" y="1541502"/>
            <a:ext cx="6711654" cy="4195481"/>
          </a:xfrm>
        </p:spPr>
        <p:txBody>
          <a:bodyPr/>
          <a:lstStyle/>
          <a:p>
            <a:r>
              <a:rPr dirty="0"/>
              <a:t>Ranked movies based on revenue - budget values.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555BE-8910-4A8A-A84F-74EF0426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67" y="3572855"/>
            <a:ext cx="6250048" cy="2585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98D31-E75D-4493-B1E9-D0E1F666EDD9}"/>
              </a:ext>
            </a:extLst>
          </p:cNvPr>
          <p:cNvSpPr txBox="1"/>
          <p:nvPr/>
        </p:nvSpPr>
        <p:spPr>
          <a:xfrm>
            <a:off x="1088367" y="2428849"/>
            <a:ext cx="6180180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data3=</a:t>
            </a:r>
            <a:r>
              <a:rPr lang="en-US" sz="1200" dirty="0" err="1"/>
              <a:t>pd.read_csv</a:t>
            </a:r>
            <a:r>
              <a:rPr lang="en-US" sz="1200" dirty="0"/>
              <a:t>("tmdb_5000_movies.csv",index_col=1)</a:t>
            </a:r>
          </a:p>
          <a:p>
            <a:r>
              <a:rPr lang="en-US" sz="1200" dirty="0"/>
              <a:t>df7=</a:t>
            </a:r>
            <a:r>
              <a:rPr lang="en-US" sz="1200" dirty="0" err="1"/>
              <a:t>pd.DataFrame</a:t>
            </a:r>
            <a:r>
              <a:rPr lang="en-US" sz="1200" dirty="0"/>
              <a:t>(data3)</a:t>
            </a:r>
          </a:p>
          <a:p>
            <a:r>
              <a:rPr lang="en-US" sz="1200" dirty="0"/>
              <a:t>df7["</a:t>
            </a:r>
            <a:r>
              <a:rPr lang="en-US" sz="1200" dirty="0" err="1"/>
              <a:t>by_profits</a:t>
            </a:r>
            <a:r>
              <a:rPr lang="en-US" sz="1200" dirty="0"/>
              <a:t>"]=df7["revenue"]-df7["budget"]</a:t>
            </a:r>
          </a:p>
          <a:p>
            <a:r>
              <a:rPr lang="en-US" sz="1200" dirty="0" err="1"/>
              <a:t>byprofitss</a:t>
            </a:r>
            <a:r>
              <a:rPr lang="en-US" sz="1200" dirty="0"/>
              <a:t>=df7.sort_values("</a:t>
            </a:r>
            <a:r>
              <a:rPr lang="en-US" sz="1200" dirty="0" err="1"/>
              <a:t>budget",ascending</a:t>
            </a:r>
            <a:r>
              <a:rPr lang="en-US" sz="1200" dirty="0"/>
              <a:t>=False)</a:t>
            </a:r>
          </a:p>
          <a:p>
            <a:r>
              <a:rPr lang="en-US" sz="1200" dirty="0" err="1"/>
              <a:t>byprofitss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 Release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783" y="1427774"/>
            <a:ext cx="6711654" cy="4195481"/>
          </a:xfrm>
        </p:spPr>
        <p:txBody>
          <a:bodyPr/>
          <a:lstStyle/>
          <a:p>
            <a:r>
              <a:rPr dirty="0"/>
              <a:t>Determined the year with the highest number of movie releases.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9E930-6586-43BE-BBBE-F48CF6602F9B}"/>
              </a:ext>
            </a:extLst>
          </p:cNvPr>
          <p:cNvSpPr/>
          <p:nvPr/>
        </p:nvSpPr>
        <p:spPr>
          <a:xfrm>
            <a:off x="741784" y="2209033"/>
            <a:ext cx="7660433" cy="3139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action_romance_movies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'genres'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apply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'Romance'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action_romance_movies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years_release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action_romance_movies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release_date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year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top_year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action_romance_movies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years_release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value_counts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idxmax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number_of_reales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action_romance_movies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years_release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value_counts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"top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year was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top_year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with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number_of_reales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film"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4239D-1A61-4CF8-9999-DFBE5602473C}"/>
              </a:ext>
            </a:extLst>
          </p:cNvPr>
          <p:cNvSpPr txBox="1"/>
          <p:nvPr/>
        </p:nvSpPr>
        <p:spPr>
          <a:xfrm>
            <a:off x="741783" y="5655874"/>
            <a:ext cx="369684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top year was 2009 with 108 film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1467</Words>
  <Application>Microsoft Office PowerPoint</Application>
  <PresentationFormat>On-screen Show (4:3)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var(--notebook-cell-output-font-family)</vt:lpstr>
      <vt:lpstr>Wingdings 3</vt:lpstr>
      <vt:lpstr>Ion</vt:lpstr>
      <vt:lpstr>TMDb 5000 Movies Data Analysis</vt:lpstr>
      <vt:lpstr>Introduction</vt:lpstr>
      <vt:lpstr>Data Exploration</vt:lpstr>
      <vt:lpstr>Checking Missing Values</vt:lpstr>
      <vt:lpstr>Data Types Modification</vt:lpstr>
      <vt:lpstr>Statistical Analysis</vt:lpstr>
      <vt:lpstr>Mean Ratings Analysis</vt:lpstr>
      <vt:lpstr>Revenue vs Budget</vt:lpstr>
      <vt:lpstr>Movie Release Trends</vt:lpstr>
      <vt:lpstr>Genre-wise Analysis</vt:lpstr>
      <vt:lpstr>Top Producing Countries &amp; Companies</vt:lpstr>
      <vt:lpstr>Find the year with the highest number of movies release </vt:lpstr>
      <vt:lpstr>Top countries production</vt:lpstr>
      <vt:lpstr>Top company production</vt:lpstr>
      <vt:lpstr>relation between the runtime and average vote </vt:lpstr>
      <vt:lpstr>top 5 movies with the highest rate </vt:lpstr>
      <vt:lpstr>most unsuccessful movie along time in terms of revenue - budget </vt:lpstr>
      <vt:lpstr>PowerPoint Presentation</vt:lpstr>
      <vt:lpstr>Rearange the dataframe based on runtime  </vt:lpstr>
      <vt:lpstr>Find the top 5 successful years for the USA cinema based on the total income devided by number of movies</vt:lpstr>
      <vt:lpstr>PowerPoint Presentation</vt:lpstr>
      <vt:lpstr>the most succesfull movie in [USA, UK] </vt:lpstr>
      <vt:lpstr>what is the highest variable that affects the revenue value 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5000 Movies Data Analysis</dc:title>
  <dc:subject/>
  <dc:creator>youssef</dc:creator>
  <cp:keywords/>
  <dc:description>generated using python-pptx</dc:description>
  <cp:lastModifiedBy>youssef</cp:lastModifiedBy>
  <cp:revision>16</cp:revision>
  <dcterms:created xsi:type="dcterms:W3CDTF">2013-01-27T09:14:16Z</dcterms:created>
  <dcterms:modified xsi:type="dcterms:W3CDTF">2025-04-04T12:03:19Z</dcterms:modified>
  <cp:category/>
</cp:coreProperties>
</file>