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5" r:id="rId4"/>
    <p:sldId id="266" r:id="rId5"/>
    <p:sldId id="308" r:id="rId6"/>
    <p:sldId id="267" r:id="rId7"/>
    <p:sldId id="268" r:id="rId8"/>
    <p:sldId id="269" r:id="rId9"/>
    <p:sldId id="270" r:id="rId10"/>
    <p:sldId id="271" r:id="rId11"/>
    <p:sldId id="30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FCFCF"/>
    <a:srgbClr val="D9D9D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2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E696A-091B-B682-B8E2-E85FAF52D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09E1F1-8F79-5D3C-1C41-DB013E1B8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0614B-A964-022A-7C32-AB3965BF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B6D9-4536-48FA-8F73-C5079A25526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A6DDC-F6CB-04C1-FDE5-73AF6752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E8E78-5A1C-289E-825D-69BBD7CB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8BC-7357-4C46-9D69-127AA0801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01383-B639-9D59-A6F2-341BD10E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0C9767-CAA5-E6C7-3360-3C18F94E6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EBC8D-105A-9A7B-0B2D-CDF1A236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B6D9-4536-48FA-8F73-C5079A25526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19E96-EF78-D782-6FB1-4F6E26B9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8D0FE-BC45-3FD6-C8D9-522D4BC0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8BC-7357-4C46-9D69-127AA0801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0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103911-7AE6-F68D-5DCE-075EB0F77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80121C-DD8E-4828-803E-1BF5C0A00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E5BF1-868D-0F63-186D-FCBAE556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B6D9-4536-48FA-8F73-C5079A25526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E8E9D-5903-295A-BA03-915266C3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82B1B-81CC-88BA-F04C-2E845186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8BC-7357-4C46-9D69-127AA0801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D5799-781F-FFE9-9E74-C2C9CF3D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45527-E465-F39F-7EDA-877419765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5909C-6331-BCCD-F3E5-B92DA538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B6D9-4536-48FA-8F73-C5079A25526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D1F49-7092-9F0F-2A71-9D8F9FBC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36D9D-CD7C-74F7-48A9-9426525C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8BC-7357-4C46-9D69-127AA0801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7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D6F21-65DD-760C-59B8-6DAA1D2C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DF3CA7-C98A-9F43-9616-54A47306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C56AF-8CD1-F902-A2BA-572E1729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B6D9-4536-48FA-8F73-C5079A25526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AA7FC-C4B2-68AD-BA41-DD3770B1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3786D-2334-280E-7AED-976EA744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8BC-7357-4C46-9D69-127AA0801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8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85ADA-BACE-028F-D287-A17915A8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9AC83-0362-D6EA-C332-9E563AA07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A61D08-AE41-063F-59A8-AD1D3D15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F676F-4C26-74E7-DB5D-70E370C0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B6D9-4536-48FA-8F73-C5079A25526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23C7E-C83D-155B-B137-8AE8C73A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63E0C-C981-6B0A-2635-79CD9254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8BC-7357-4C46-9D69-127AA0801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0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152F-F03E-74E8-77AD-A6C66803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DC7BF-43E9-1868-A5FA-40C0E9099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CCE3D9-4250-3644-83FB-B6A65048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7A73F2-4F48-29D4-4A45-5079A21D1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56E13B-2B95-B3F5-B581-DAD05FE5A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34D355-A065-8E6F-98F3-C0D61B97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B6D9-4536-48FA-8F73-C5079A25526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DDAD44-2430-8D56-C1CE-6B9643B4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980EE7-8C04-3471-3521-7F14908B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8BC-7357-4C46-9D69-127AA0801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8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68ECC-080A-A15B-D712-ACA15AE0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F782D4-1CB8-5316-4272-9D401AC4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B6D9-4536-48FA-8F73-C5079A25526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4AC4E-447A-BC8E-B59C-85C37ADF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03FCBD-46ED-A3C4-F5BA-C7C987C2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8BC-7357-4C46-9D69-127AA0801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4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915CC9-0D80-EFD4-1981-9787F063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B6D9-4536-48FA-8F73-C5079A25526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EA2130-03D8-BACF-2D85-CD5B17DC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697E9-5B51-9D19-D8AE-195330E4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8BC-7357-4C46-9D69-127AA0801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7B936-72E1-9762-B4FB-C04F5A7C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48FEE-60FB-A1AD-0BF7-F27F449D0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DD5902-8F73-AEA4-204A-F3BC90596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E8D62-C065-1517-899A-A8DD0C0B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B6D9-4536-48FA-8F73-C5079A25526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93261-1C1C-C42C-D539-2F6EF1D8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D7355-E6C3-AC7F-BAAB-8A0326C4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8BC-7357-4C46-9D69-127AA0801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1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0D97-8870-74F4-C4AC-E2F5026B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83470F-2B35-F629-896B-31441C584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3B591C-5A7D-EB0F-FA74-6F0462C09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135DE-BCC4-1824-4977-4C089FD8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B6D9-4536-48FA-8F73-C5079A25526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A9936-F47E-BEA4-9A4E-5F6BCC86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16635B-3163-0EB9-A5E2-1002EFB1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8BC-7357-4C46-9D69-127AA0801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5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339AC5-542F-E50D-9C6D-A96D6F97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BB76D-3E2F-934F-0841-173472C9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F9BCD-B32C-6D65-6DCC-A13B548CC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B6D9-4536-48FA-8F73-C5079A255260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2F304-817D-88E9-342C-4EFA4D92A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D0D15-9C13-5911-8D8D-F0802C01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D8BC-7357-4C46-9D69-127AA0801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6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soroQ/springboot-online-food-ordering-platfor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8254E7-DE74-358E-F237-8286EAD41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95E1E50-FBE5-5A89-8864-7248EBD2BCBA}"/>
              </a:ext>
            </a:extLst>
          </p:cNvPr>
          <p:cNvSpPr/>
          <p:nvPr/>
        </p:nvSpPr>
        <p:spPr>
          <a:xfrm>
            <a:off x="-1" y="0"/>
            <a:ext cx="9028591" cy="6858000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36EF1F-C624-6A0E-D07D-C637D4959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4" y="293036"/>
            <a:ext cx="5792165" cy="1544342"/>
          </a:xfrm>
          <a:prstGeom prst="rect">
            <a:avLst/>
          </a:prstGeom>
        </p:spPr>
      </p:pic>
      <p:sp>
        <p:nvSpPr>
          <p:cNvPr id="6" name="直角三角形 5">
            <a:extLst>
              <a:ext uri="{FF2B5EF4-FFF2-40B4-BE49-F238E27FC236}">
                <a16:creationId xmlns:a16="http://schemas.microsoft.com/office/drawing/2014/main" id="{F329AB4B-4DEF-D6C7-C595-949C955AD71B}"/>
              </a:ext>
            </a:extLst>
          </p:cNvPr>
          <p:cNvSpPr/>
          <p:nvPr/>
        </p:nvSpPr>
        <p:spPr>
          <a:xfrm flipV="1">
            <a:off x="9028590" y="0"/>
            <a:ext cx="3163410" cy="6858000"/>
          </a:xfrm>
          <a:prstGeom prst="rtTriangle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C62995-B453-ECCF-58A6-FF9BD38DA327}"/>
              </a:ext>
            </a:extLst>
          </p:cNvPr>
          <p:cNvSpPr txBox="1"/>
          <p:nvPr/>
        </p:nvSpPr>
        <p:spPr>
          <a:xfrm>
            <a:off x="0" y="2381759"/>
            <a:ext cx="103667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C00000"/>
                </a:solidFill>
                <a:latin typeface="Lucida Handwriting" panose="03010101010101010101" pitchFamily="66" charset="0"/>
                <a:ea typeface="微软雅黑" panose="020B0503020204020204" pitchFamily="34" charset="-122"/>
              </a:rPr>
              <a:t>19</a:t>
            </a:r>
            <a:r>
              <a:rPr lang="zh-CN" altLang="en-US" sz="6600" dirty="0">
                <a:solidFill>
                  <a:srgbClr val="C00000"/>
                </a:solidFill>
                <a:latin typeface="Lucida Handwriting" panose="03010101010101010101" pitchFamily="66" charset="0"/>
                <a:ea typeface="微软雅黑" panose="020B0503020204020204" pitchFamily="34" charset="-122"/>
              </a:rPr>
              <a:t>信管</a:t>
            </a:r>
            <a:r>
              <a:rPr lang="en-US" altLang="zh-CN" sz="6600" dirty="0">
                <a:solidFill>
                  <a:srgbClr val="C00000"/>
                </a:solidFill>
                <a:latin typeface="Lucida Handwriting" panose="03010101010101010101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6600" dirty="0">
                <a:solidFill>
                  <a:srgbClr val="C00000"/>
                </a:solidFill>
                <a:latin typeface="Lucida Handwriting" panose="03010101010101010101" pitchFamily="66" charset="0"/>
                <a:ea typeface="微软雅黑" panose="020B0503020204020204" pitchFamily="34" charset="-122"/>
              </a:rPr>
              <a:t>班</a:t>
            </a:r>
            <a:endParaRPr lang="en-US" altLang="zh-CN" sz="6600" dirty="0">
              <a:solidFill>
                <a:srgbClr val="C00000"/>
              </a:solidFill>
              <a:latin typeface="Lucida Handwriting" panose="03010101010101010101" pitchFamily="66" charset="0"/>
              <a:ea typeface="微软雅黑" panose="020B0503020204020204" pitchFamily="34" charset="-122"/>
            </a:endParaRPr>
          </a:p>
          <a:p>
            <a:r>
              <a:rPr lang="zh-CN" altLang="en-US" sz="6600" dirty="0">
                <a:solidFill>
                  <a:srgbClr val="BD4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答辩（第十一组）项目汇报</a:t>
            </a:r>
            <a:r>
              <a:rPr lang="en-US" altLang="zh-CN" sz="6600" dirty="0">
                <a:solidFill>
                  <a:srgbClr val="BD4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zh-CN" altLang="en-US" sz="6600" dirty="0">
              <a:solidFill>
                <a:srgbClr val="BD41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F288628-AD18-2054-511E-86F0350699D1}"/>
              </a:ext>
            </a:extLst>
          </p:cNvPr>
          <p:cNvCxnSpPr>
            <a:cxnSpLocks/>
          </p:cNvCxnSpPr>
          <p:nvPr/>
        </p:nvCxnSpPr>
        <p:spPr>
          <a:xfrm>
            <a:off x="405713" y="4558989"/>
            <a:ext cx="9057883" cy="55509"/>
          </a:xfrm>
          <a:prstGeom prst="line">
            <a:avLst/>
          </a:prstGeom>
          <a:solidFill>
            <a:srgbClr val="BD4144"/>
          </a:solidFill>
          <a:ln w="28575">
            <a:solidFill>
              <a:srgbClr val="BD4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C705028-7D54-3922-F0D5-176173993EC6}"/>
              </a:ext>
            </a:extLst>
          </p:cNvPr>
          <p:cNvSpPr/>
          <p:nvPr/>
        </p:nvSpPr>
        <p:spPr>
          <a:xfrm>
            <a:off x="314954" y="4523739"/>
            <a:ext cx="90759" cy="90759"/>
          </a:xfrm>
          <a:prstGeom prst="ellipse">
            <a:avLst/>
          </a:prstGeom>
          <a:solidFill>
            <a:srgbClr val="BD4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71DC29-B626-E20F-4F4C-3CE994AEEE50}"/>
              </a:ext>
            </a:extLst>
          </p:cNvPr>
          <p:cNvSpPr txBox="1"/>
          <p:nvPr/>
        </p:nvSpPr>
        <p:spPr>
          <a:xfrm>
            <a:off x="314954" y="4708920"/>
            <a:ext cx="561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BD4144"/>
                </a:solidFill>
                <a:latin typeface="Lucida Handwriting" panose="03010101010101010101" pitchFamily="66" charset="0"/>
                <a:ea typeface="微软雅黑" panose="020B0503020204020204" pitchFamily="34" charset="-122"/>
              </a:rPr>
              <a:t>Project report</a:t>
            </a:r>
            <a:endParaRPr lang="zh-CN" altLang="en-US" sz="2400" b="1" dirty="0">
              <a:solidFill>
                <a:srgbClr val="BD4144"/>
              </a:solidFill>
              <a:latin typeface="Lucida Handwriting" panose="03010101010101010101" pitchFamily="66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9BB5A3-B259-0E03-D22F-063367F8B0F9}"/>
              </a:ext>
            </a:extLst>
          </p:cNvPr>
          <p:cNvSpPr txBox="1"/>
          <p:nvPr/>
        </p:nvSpPr>
        <p:spPr>
          <a:xfrm>
            <a:off x="7776543" y="5764693"/>
            <a:ext cx="4068060" cy="584775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汇报人：李海威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小组成员：庞伟杰、黄文健、陈子宜、杨雨</a:t>
            </a:r>
          </a:p>
        </p:txBody>
      </p:sp>
    </p:spTree>
    <p:extLst>
      <p:ext uri="{BB962C8B-B14F-4D97-AF65-F5344CB8AC3E}">
        <p14:creationId xmlns:p14="http://schemas.microsoft.com/office/powerpoint/2010/main" val="75403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472F068-78D9-4A46-90C6-7E432EBE72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9FEA6F-CDC4-4802-B175-F54D81997E42}"/>
              </a:ext>
            </a:extLst>
          </p:cNvPr>
          <p:cNvSpPr/>
          <p:nvPr/>
        </p:nvSpPr>
        <p:spPr>
          <a:xfrm>
            <a:off x="-1" y="0"/>
            <a:ext cx="12191999" cy="1032553"/>
          </a:xfrm>
          <a:prstGeom prst="rect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CD12FB-15B2-452D-B93E-803FAD42EA22}"/>
              </a:ext>
            </a:extLst>
          </p:cNvPr>
          <p:cNvSpPr txBox="1"/>
          <p:nvPr/>
        </p:nvSpPr>
        <p:spPr>
          <a:xfrm>
            <a:off x="5210106" y="234196"/>
            <a:ext cx="18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第六部分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BFAECF-F4EB-4694-BCAF-17C261B793D9}"/>
              </a:ext>
            </a:extLst>
          </p:cNvPr>
          <p:cNvSpPr/>
          <p:nvPr/>
        </p:nvSpPr>
        <p:spPr>
          <a:xfrm>
            <a:off x="-2" y="5841742"/>
            <a:ext cx="12191999" cy="1032553"/>
          </a:xfrm>
          <a:prstGeom prst="rect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480B12-4FB6-436E-BD39-3AEC42996827}"/>
              </a:ext>
            </a:extLst>
          </p:cNvPr>
          <p:cNvSpPr txBox="1"/>
          <p:nvPr/>
        </p:nvSpPr>
        <p:spPr>
          <a:xfrm>
            <a:off x="4244145" y="6087629"/>
            <a:ext cx="3703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实训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总结和心得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057414-86E4-5F71-C9E6-CB90D75D5598}"/>
              </a:ext>
            </a:extLst>
          </p:cNvPr>
          <p:cNvSpPr txBox="1"/>
          <p:nvPr/>
        </p:nvSpPr>
        <p:spPr>
          <a:xfrm>
            <a:off x="1408629" y="1278440"/>
            <a:ext cx="9374736" cy="420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sz="2000" b="1" i="0" dirty="0">
                <a:solidFill>
                  <a:srgbClr val="333333"/>
                </a:solidFill>
                <a:effectLst/>
                <a:latin typeface="Helvetica Neue"/>
                <a:ea typeface="等线" panose="02010600030101010101" pitchFamily="2" charset="-122"/>
              </a:rPr>
              <a:t>总结和心得：</a:t>
            </a:r>
            <a:endParaRPr lang="en-US" altLang="zh-CN" sz="20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540000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心得：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在实训前我对</a:t>
            </a:r>
            <a:r>
              <a:rPr lang="en-US" altLang="zh-CN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Vue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的了解都是在</a:t>
            </a:r>
            <a:r>
              <a:rPr lang="en-US" altLang="zh-CN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Vue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的单页应用上，例如在不久做过的项目“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/>
              </a:rPr>
              <a:t>瑞吉外卖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”上。现在通过全局构建</a:t>
            </a:r>
            <a:r>
              <a:rPr lang="en-US" altLang="zh-CN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Vue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应用，组件化的方法让</a:t>
            </a:r>
            <a:r>
              <a:rPr lang="en-US" altLang="zh-CN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Vue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代码的编码上顺手拈来，有很多都是可以直接复用的代码。</a:t>
            </a:r>
            <a:endParaRPr lang="en-US" altLang="zh-CN" sz="20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540000"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Element UI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的引入，一系列的组件使得能快速搭建页面样式，省下了不少编写样式的时间，这也是三天时间能完成该项目的一个重要因素，如果像之前那般手撕</a:t>
            </a:r>
            <a:r>
              <a:rPr lang="en-US" altLang="zh-CN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html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0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css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，则需要要再加多一倍的时间来完成。</a:t>
            </a:r>
            <a:endParaRPr lang="en-US" altLang="zh-CN" sz="20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540000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最后几天一直在调试自己项目的代码，并没有认真去听梁老师所讲的商城代码讲解，所以用户登录这个功能在该项目中为省时间而跳过了，这也是一大遗憾。</a:t>
            </a:r>
            <a:endParaRPr lang="en-US" altLang="zh-CN" sz="20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75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33BB32-13B6-4019-AAEE-A80EC7E8D597}"/>
              </a:ext>
            </a:extLst>
          </p:cNvPr>
          <p:cNvSpPr/>
          <p:nvPr/>
        </p:nvSpPr>
        <p:spPr>
          <a:xfrm>
            <a:off x="0" y="-7247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C3B78A-E736-4DC9-B884-B29E62DD1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4" y="293036"/>
            <a:ext cx="5792165" cy="15443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CECA1B2-3828-4767-91DE-05FC7288F60E}"/>
              </a:ext>
            </a:extLst>
          </p:cNvPr>
          <p:cNvSpPr txBox="1"/>
          <p:nvPr/>
        </p:nvSpPr>
        <p:spPr>
          <a:xfrm>
            <a:off x="806315" y="3905102"/>
            <a:ext cx="10601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BD4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6600" dirty="0">
                <a:solidFill>
                  <a:srgbClr val="BD4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信管</a:t>
            </a:r>
            <a:r>
              <a:rPr lang="en-US" altLang="zh-CN" sz="6600" dirty="0">
                <a:solidFill>
                  <a:srgbClr val="BD4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6600" dirty="0">
                <a:solidFill>
                  <a:srgbClr val="BD4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</a:t>
            </a:r>
            <a:r>
              <a:rPr lang="en-US" altLang="zh-CN" sz="6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Light" panose="020B0300000000000000" pitchFamily="34" charset="-122"/>
              </a:rPr>
              <a:t>· </a:t>
            </a:r>
            <a:r>
              <a:rPr lang="zh-CN" altLang="en-US" sz="6600" dirty="0">
                <a:solidFill>
                  <a:srgbClr val="BD4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 </a:t>
            </a:r>
            <a:r>
              <a:rPr lang="en-US" altLang="zh-CN" sz="6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Light" panose="020B0300000000000000" pitchFamily="34" charset="-122"/>
              </a:rPr>
              <a:t>· </a:t>
            </a:r>
            <a:r>
              <a:rPr lang="zh-CN" altLang="en-US" sz="6600" dirty="0">
                <a:solidFill>
                  <a:srgbClr val="BD4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项目汇报</a:t>
            </a:r>
            <a:endParaRPr lang="en-US" altLang="zh-CN" sz="6600" dirty="0">
              <a:solidFill>
                <a:srgbClr val="BD41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9FC39D9-8837-4014-B63D-485F31AD0397}"/>
              </a:ext>
            </a:extLst>
          </p:cNvPr>
          <p:cNvCxnSpPr>
            <a:cxnSpLocks/>
          </p:cNvCxnSpPr>
          <p:nvPr/>
        </p:nvCxnSpPr>
        <p:spPr>
          <a:xfrm>
            <a:off x="730575" y="3713917"/>
            <a:ext cx="10940868" cy="0"/>
          </a:xfrm>
          <a:prstGeom prst="line">
            <a:avLst/>
          </a:prstGeom>
          <a:solidFill>
            <a:srgbClr val="BD4144"/>
          </a:solidFill>
          <a:ln w="28575">
            <a:solidFill>
              <a:srgbClr val="BD4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FF929ED-74DC-4778-A655-29FB381D6FF4}"/>
              </a:ext>
            </a:extLst>
          </p:cNvPr>
          <p:cNvSpPr txBox="1"/>
          <p:nvPr/>
        </p:nvSpPr>
        <p:spPr>
          <a:xfrm>
            <a:off x="4914966" y="2321004"/>
            <a:ext cx="2362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C00000"/>
                </a:solidFill>
                <a:latin typeface="Lucida Handwriting" panose="03010101010101010101" pitchFamily="66" charset="0"/>
                <a:ea typeface="微软雅黑" panose="020B0503020204020204" pitchFamily="34" charset="-122"/>
              </a:rPr>
              <a:t>END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09AAC6-686E-4581-A537-B72222AF881C}"/>
              </a:ext>
            </a:extLst>
          </p:cNvPr>
          <p:cNvSpPr txBox="1"/>
          <p:nvPr/>
        </p:nvSpPr>
        <p:spPr>
          <a:xfrm>
            <a:off x="3392936" y="6300714"/>
            <a:ext cx="561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BD4144"/>
                </a:solidFill>
                <a:latin typeface="Lucida Handwriting" panose="03010101010101010101" pitchFamily="66" charset="0"/>
                <a:ea typeface="微软雅黑" panose="020B0503020204020204" pitchFamily="34" charset="-122"/>
              </a:rPr>
              <a:t>Project report</a:t>
            </a:r>
            <a:endParaRPr lang="zh-CN" altLang="en-US" sz="2400" b="1" dirty="0">
              <a:solidFill>
                <a:srgbClr val="BD4144"/>
              </a:solidFill>
              <a:latin typeface="Lucida Handwriting" panose="03010101010101010101" pitchFamily="66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7318F9-EFBF-FF89-FB13-D546551DFA48}"/>
              </a:ext>
            </a:extLst>
          </p:cNvPr>
          <p:cNvSpPr txBox="1"/>
          <p:nvPr/>
        </p:nvSpPr>
        <p:spPr>
          <a:xfrm>
            <a:off x="7808986" y="772819"/>
            <a:ext cx="4068060" cy="584775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汇报人：李海威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小组成员：庞伟杰、黄文健、陈子宜、杨雨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041E38-BC30-D0BF-EF46-CE5845E51EDB}"/>
              </a:ext>
            </a:extLst>
          </p:cNvPr>
          <p:cNvSpPr txBox="1"/>
          <p:nvPr/>
        </p:nvSpPr>
        <p:spPr>
          <a:xfrm>
            <a:off x="784077" y="4962245"/>
            <a:ext cx="10601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BD4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（答辩：第十一组）</a:t>
            </a:r>
            <a:endParaRPr lang="en-US" altLang="zh-CN" sz="6600" dirty="0">
              <a:solidFill>
                <a:srgbClr val="BD41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2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EFC3DD0-2E1D-490C-AA65-87453DB40E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963B90-33EC-48EB-A5E1-192271698DD4}"/>
              </a:ext>
            </a:extLst>
          </p:cNvPr>
          <p:cNvSpPr txBox="1"/>
          <p:nvPr/>
        </p:nvSpPr>
        <p:spPr>
          <a:xfrm>
            <a:off x="4205056" y="613429"/>
            <a:ext cx="37818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FF2E21-9A80-4C8C-98B5-96309BC5FD9E}"/>
              </a:ext>
            </a:extLst>
          </p:cNvPr>
          <p:cNvSpPr txBox="1"/>
          <p:nvPr/>
        </p:nvSpPr>
        <p:spPr>
          <a:xfrm>
            <a:off x="1473694" y="2343705"/>
            <a:ext cx="963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             第二部分                第三部分                  第四部分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A401AB-C40F-4305-BD1F-2B13AC22D334}"/>
              </a:ext>
            </a:extLst>
          </p:cNvPr>
          <p:cNvSpPr txBox="1"/>
          <p:nvPr/>
        </p:nvSpPr>
        <p:spPr>
          <a:xfrm>
            <a:off x="257453" y="2861104"/>
            <a:ext cx="11354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    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       项目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项目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D28C8D-0FAF-7CBB-1411-D64FE5951247}"/>
              </a:ext>
            </a:extLst>
          </p:cNvPr>
          <p:cNvSpPr txBox="1"/>
          <p:nvPr/>
        </p:nvSpPr>
        <p:spPr>
          <a:xfrm>
            <a:off x="1473694" y="4517417"/>
            <a:ext cx="963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第五部分                                             第六部分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AF3CBD-CD16-6C76-3D82-144A840EF0C9}"/>
              </a:ext>
            </a:extLst>
          </p:cNvPr>
          <p:cNvSpPr txBox="1"/>
          <p:nvPr/>
        </p:nvSpPr>
        <p:spPr>
          <a:xfrm>
            <a:off x="257453" y="5034816"/>
            <a:ext cx="1135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实训中遇到的种种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实训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10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472F068-78D9-4A46-90C6-7E432EBE72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9FEA6F-CDC4-4802-B175-F54D81997E42}"/>
              </a:ext>
            </a:extLst>
          </p:cNvPr>
          <p:cNvSpPr/>
          <p:nvPr/>
        </p:nvSpPr>
        <p:spPr>
          <a:xfrm>
            <a:off x="-1" y="0"/>
            <a:ext cx="12191999" cy="1032553"/>
          </a:xfrm>
          <a:prstGeom prst="rect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CD12FB-15B2-452D-B93E-803FAD42EA22}"/>
              </a:ext>
            </a:extLst>
          </p:cNvPr>
          <p:cNvSpPr txBox="1"/>
          <p:nvPr/>
        </p:nvSpPr>
        <p:spPr>
          <a:xfrm>
            <a:off x="5210106" y="234196"/>
            <a:ext cx="18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BFAECF-F4EB-4694-BCAF-17C261B793D9}"/>
              </a:ext>
            </a:extLst>
          </p:cNvPr>
          <p:cNvSpPr/>
          <p:nvPr/>
        </p:nvSpPr>
        <p:spPr>
          <a:xfrm>
            <a:off x="-2" y="5841742"/>
            <a:ext cx="12191999" cy="1032553"/>
          </a:xfrm>
          <a:prstGeom prst="rect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480B12-4FB6-436E-BD39-3AEC42996827}"/>
              </a:ext>
            </a:extLst>
          </p:cNvPr>
          <p:cNvSpPr txBox="1"/>
          <p:nvPr/>
        </p:nvSpPr>
        <p:spPr>
          <a:xfrm>
            <a:off x="3649320" y="6065630"/>
            <a:ext cx="497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57E2B4-2E88-438D-8D22-D9157A7A4B6C}"/>
              </a:ext>
            </a:extLst>
          </p:cNvPr>
          <p:cNvSpPr txBox="1"/>
          <p:nvPr/>
        </p:nvSpPr>
        <p:spPr>
          <a:xfrm>
            <a:off x="1177809" y="1286610"/>
            <a:ext cx="2621834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sz="2000" b="1" i="0" dirty="0">
                <a:solidFill>
                  <a:srgbClr val="3F3F3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小组成员列表：</a:t>
            </a:r>
            <a:endParaRPr lang="en-US" altLang="zh-CN" sz="2000" b="1" i="0" dirty="0">
              <a:solidFill>
                <a:srgbClr val="3F3F3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李海威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（组长）</a:t>
            </a:r>
            <a:endParaRPr lang="en-US" altLang="zh-CN" sz="2000" b="1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庞伟杰</a:t>
            </a:r>
            <a:endParaRPr lang="en-US" altLang="zh-CN" sz="2000" b="0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黄文健</a:t>
            </a:r>
            <a:endParaRPr lang="en-US" altLang="zh-CN" sz="2000" b="0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陈子宜</a:t>
            </a:r>
            <a:endParaRPr lang="en-US" altLang="zh-CN" sz="2000" b="0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杨雨</a:t>
            </a:r>
            <a:endParaRPr lang="en-US" altLang="zh-CN" sz="20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91DDD-9062-FC52-F479-5FA7B21F5280}"/>
              </a:ext>
            </a:extLst>
          </p:cNvPr>
          <p:cNvSpPr txBox="1"/>
          <p:nvPr/>
        </p:nvSpPr>
        <p:spPr>
          <a:xfrm>
            <a:off x="5431691" y="1266749"/>
            <a:ext cx="6153668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sz="2000" b="1" i="0" dirty="0">
                <a:solidFill>
                  <a:srgbClr val="3F3F3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小组成员分工：</a:t>
            </a:r>
            <a:endParaRPr lang="en-US" altLang="zh-CN" sz="2000" b="1" i="0" dirty="0">
              <a:solidFill>
                <a:srgbClr val="3F3F3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李海威</a:t>
            </a:r>
            <a:r>
              <a:rPr lang="zh-CN" altLang="en-US" sz="2000" b="1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 </a:t>
            </a:r>
            <a:r>
              <a:rPr lang="zh-CN" altLang="en-US" sz="2000" b="1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本组组长，负责整体的编码实现</a:t>
            </a:r>
            <a:endParaRPr lang="en-US" altLang="zh-CN" sz="2000" b="1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庞伟杰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——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负责部分的代码编写</a:t>
            </a:r>
            <a:endParaRPr lang="en-US" altLang="zh-CN" sz="2000" b="0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黄文健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—— PPT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的制作</a:t>
            </a:r>
            <a:endParaRPr lang="en-US" altLang="zh-CN" sz="2000" b="0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陈子宜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——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编写和执行测试用例 </a:t>
            </a:r>
            <a:endParaRPr lang="en-US" altLang="zh-CN" sz="2000" b="0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杨雨    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——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收集参考项目所需的素材</a:t>
            </a:r>
            <a:endParaRPr lang="en-US" altLang="zh-CN" sz="20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206C4A-A62E-E8C0-C0AA-01468759FCC4}"/>
              </a:ext>
            </a:extLst>
          </p:cNvPr>
          <p:cNvSpPr txBox="1"/>
          <p:nvPr/>
        </p:nvSpPr>
        <p:spPr>
          <a:xfrm>
            <a:off x="1448220" y="4487506"/>
            <a:ext cx="9374736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所有成员皆为本班（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19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信管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班）同学，且都在同一宿舍（学瀚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412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），组内学习氛围浓厚，团队合作性强。</a:t>
            </a:r>
            <a:endParaRPr lang="zh-CN" altLang="en-US" sz="2000" b="0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5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472F068-78D9-4A46-90C6-7E432EBE72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9FEA6F-CDC4-4802-B175-F54D81997E42}"/>
              </a:ext>
            </a:extLst>
          </p:cNvPr>
          <p:cNvSpPr/>
          <p:nvPr/>
        </p:nvSpPr>
        <p:spPr>
          <a:xfrm>
            <a:off x="-1" y="0"/>
            <a:ext cx="12191999" cy="1032553"/>
          </a:xfrm>
          <a:prstGeom prst="rect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CD12FB-15B2-452D-B93E-803FAD42EA22}"/>
              </a:ext>
            </a:extLst>
          </p:cNvPr>
          <p:cNvSpPr txBox="1"/>
          <p:nvPr/>
        </p:nvSpPr>
        <p:spPr>
          <a:xfrm>
            <a:off x="5210106" y="234196"/>
            <a:ext cx="18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BFAECF-F4EB-4694-BCAF-17C261B793D9}"/>
              </a:ext>
            </a:extLst>
          </p:cNvPr>
          <p:cNvSpPr/>
          <p:nvPr/>
        </p:nvSpPr>
        <p:spPr>
          <a:xfrm>
            <a:off x="-2" y="5841742"/>
            <a:ext cx="12191999" cy="1032553"/>
          </a:xfrm>
          <a:prstGeom prst="rect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206C4A-A62E-E8C0-C0AA-01468759FCC4}"/>
              </a:ext>
            </a:extLst>
          </p:cNvPr>
          <p:cNvSpPr txBox="1"/>
          <p:nvPr/>
        </p:nvSpPr>
        <p:spPr>
          <a:xfrm>
            <a:off x="1448221" y="1559610"/>
            <a:ext cx="9374736" cy="373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sz="2000" b="1" i="0" dirty="0">
                <a:solidFill>
                  <a:srgbClr val="333333"/>
                </a:solidFill>
                <a:effectLst/>
                <a:latin typeface="Helvetica Neue"/>
                <a:ea typeface="等线" panose="02010600030101010101" pitchFamily="2" charset="-122"/>
              </a:rPr>
              <a:t>项目介绍：</a:t>
            </a:r>
            <a:endParaRPr lang="en-US" altLang="zh-CN" sz="2000" b="1" i="0" dirty="0">
              <a:solidFill>
                <a:srgbClr val="333333"/>
              </a:solidFill>
              <a:effectLst/>
              <a:latin typeface="Helvetica Neue"/>
              <a:ea typeface="等线" panose="02010600030101010101" pitchFamily="2" charset="-122"/>
            </a:endParaRPr>
          </a:p>
          <a:p>
            <a:pPr indent="540000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本项目是基于</a:t>
            </a:r>
            <a:r>
              <a:rPr lang="en-US" altLang="zh-CN" sz="2000" b="1" dirty="0" err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SpringBoot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Vue2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框架的基础上构建的个人博客系统，同时也是一项</a:t>
            </a:r>
            <a:r>
              <a:rPr lang="zh-CN" altLang="en-US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前后端分离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架构的项目。</a:t>
            </a:r>
            <a:endParaRPr lang="en-US" altLang="zh-CN" sz="20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540000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包括</a:t>
            </a:r>
            <a:r>
              <a:rPr lang="zh-CN" altLang="en-US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博客管理后台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用户端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两部分，其中博客管理后台用户可以对用户、博客和分类进行管理维护</a:t>
            </a:r>
            <a:r>
              <a:rPr lang="zh-CN" altLang="en-US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（增删查改）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在用户端中用户或者访问者可以查看已发布的博客文章，通过“词云”的形式进行分类的展示，对博客文章按时间顺序进行归档，可以查看本站的“关于”页面详细了解该项目构成，也可以在右侧查看本博客用户的个人联系信息和网站运行信息。</a:t>
            </a:r>
            <a:endParaRPr lang="en-US" altLang="zh-CN" sz="20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C8FBD5-F1B1-81E3-5268-950364D7E998}"/>
              </a:ext>
            </a:extLst>
          </p:cNvPr>
          <p:cNvSpPr txBox="1"/>
          <p:nvPr/>
        </p:nvSpPr>
        <p:spPr>
          <a:xfrm>
            <a:off x="4874439" y="6065630"/>
            <a:ext cx="2522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10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472F068-78D9-4A46-90C6-7E432EBE72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9FEA6F-CDC4-4802-B175-F54D81997E42}"/>
              </a:ext>
            </a:extLst>
          </p:cNvPr>
          <p:cNvSpPr/>
          <p:nvPr/>
        </p:nvSpPr>
        <p:spPr>
          <a:xfrm>
            <a:off x="-1" y="0"/>
            <a:ext cx="12191999" cy="1032553"/>
          </a:xfrm>
          <a:prstGeom prst="rect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CD12FB-15B2-452D-B93E-803FAD42EA22}"/>
              </a:ext>
            </a:extLst>
          </p:cNvPr>
          <p:cNvSpPr txBox="1"/>
          <p:nvPr/>
        </p:nvSpPr>
        <p:spPr>
          <a:xfrm>
            <a:off x="5210106" y="234196"/>
            <a:ext cx="18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BFAECF-F4EB-4694-BCAF-17C261B793D9}"/>
              </a:ext>
            </a:extLst>
          </p:cNvPr>
          <p:cNvSpPr/>
          <p:nvPr/>
        </p:nvSpPr>
        <p:spPr>
          <a:xfrm>
            <a:off x="-2" y="5841742"/>
            <a:ext cx="12191999" cy="1032553"/>
          </a:xfrm>
          <a:prstGeom prst="rect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480B12-4FB6-436E-BD39-3AEC42996827}"/>
              </a:ext>
            </a:extLst>
          </p:cNvPr>
          <p:cNvSpPr txBox="1"/>
          <p:nvPr/>
        </p:nvSpPr>
        <p:spPr>
          <a:xfrm>
            <a:off x="4874439" y="6065630"/>
            <a:ext cx="2522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206C4A-A62E-E8C0-C0AA-01468759FCC4}"/>
              </a:ext>
            </a:extLst>
          </p:cNvPr>
          <p:cNvSpPr txBox="1"/>
          <p:nvPr/>
        </p:nvSpPr>
        <p:spPr>
          <a:xfrm>
            <a:off x="-238537" y="1133481"/>
            <a:ext cx="9374736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sz="2000" b="1" i="0" dirty="0">
                <a:solidFill>
                  <a:srgbClr val="333333"/>
                </a:solidFill>
                <a:effectLst/>
                <a:latin typeface="Helvetica Neue"/>
                <a:ea typeface="等线" panose="02010600030101010101" pitchFamily="2" charset="-122"/>
              </a:rPr>
              <a:t>项目截图：</a:t>
            </a:r>
            <a:endParaRPr lang="en-US" altLang="zh-CN" sz="2000" b="1" i="0" dirty="0">
              <a:solidFill>
                <a:srgbClr val="333333"/>
              </a:solidFill>
              <a:effectLst/>
              <a:latin typeface="Helvetica Neue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3DA82D-F41D-ED2A-1FF2-20BF136F6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1"/>
          <a:stretch/>
        </p:blipFill>
        <p:spPr>
          <a:xfrm>
            <a:off x="1931849" y="1385954"/>
            <a:ext cx="8304103" cy="39152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F35556-97DC-5245-B162-5660C34B8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38" y="1698742"/>
            <a:ext cx="8981241" cy="388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472F068-78D9-4A46-90C6-7E432EBE72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9FEA6F-CDC4-4802-B175-F54D81997E42}"/>
              </a:ext>
            </a:extLst>
          </p:cNvPr>
          <p:cNvSpPr/>
          <p:nvPr/>
        </p:nvSpPr>
        <p:spPr>
          <a:xfrm>
            <a:off x="-1" y="0"/>
            <a:ext cx="12191999" cy="1032553"/>
          </a:xfrm>
          <a:prstGeom prst="rect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CD12FB-15B2-452D-B93E-803FAD42EA22}"/>
              </a:ext>
            </a:extLst>
          </p:cNvPr>
          <p:cNvSpPr txBox="1"/>
          <p:nvPr/>
        </p:nvSpPr>
        <p:spPr>
          <a:xfrm>
            <a:off x="5210106" y="234196"/>
            <a:ext cx="18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BFAECF-F4EB-4694-BCAF-17C261B793D9}"/>
              </a:ext>
            </a:extLst>
          </p:cNvPr>
          <p:cNvSpPr/>
          <p:nvPr/>
        </p:nvSpPr>
        <p:spPr>
          <a:xfrm>
            <a:off x="-2" y="5841742"/>
            <a:ext cx="12191999" cy="1032553"/>
          </a:xfrm>
          <a:prstGeom prst="rect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480B12-4FB6-436E-BD39-3AEC42996827}"/>
              </a:ext>
            </a:extLst>
          </p:cNvPr>
          <p:cNvSpPr txBox="1"/>
          <p:nvPr/>
        </p:nvSpPr>
        <p:spPr>
          <a:xfrm>
            <a:off x="4913296" y="6039029"/>
            <a:ext cx="236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637F0-5E16-2BAB-A693-49E1A9787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40"/>
          <a:stretch/>
        </p:blipFill>
        <p:spPr>
          <a:xfrm>
            <a:off x="471992" y="1053167"/>
            <a:ext cx="11248008" cy="47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4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472F068-78D9-4A46-90C6-7E432EBE72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9FEA6F-CDC4-4802-B175-F54D81997E42}"/>
              </a:ext>
            </a:extLst>
          </p:cNvPr>
          <p:cNvSpPr/>
          <p:nvPr/>
        </p:nvSpPr>
        <p:spPr>
          <a:xfrm>
            <a:off x="-1" y="0"/>
            <a:ext cx="12191999" cy="1032553"/>
          </a:xfrm>
          <a:prstGeom prst="rect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CD12FB-15B2-452D-B93E-803FAD42EA22}"/>
              </a:ext>
            </a:extLst>
          </p:cNvPr>
          <p:cNvSpPr txBox="1"/>
          <p:nvPr/>
        </p:nvSpPr>
        <p:spPr>
          <a:xfrm>
            <a:off x="5210106" y="234196"/>
            <a:ext cx="18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BFAECF-F4EB-4694-BCAF-17C261B793D9}"/>
              </a:ext>
            </a:extLst>
          </p:cNvPr>
          <p:cNvSpPr/>
          <p:nvPr/>
        </p:nvSpPr>
        <p:spPr>
          <a:xfrm>
            <a:off x="-2" y="5841742"/>
            <a:ext cx="12191999" cy="1032553"/>
          </a:xfrm>
          <a:prstGeom prst="rect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480B12-4FB6-436E-BD39-3AEC42996827}"/>
              </a:ext>
            </a:extLst>
          </p:cNvPr>
          <p:cNvSpPr txBox="1"/>
          <p:nvPr/>
        </p:nvSpPr>
        <p:spPr>
          <a:xfrm>
            <a:off x="4797399" y="6039029"/>
            <a:ext cx="267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A0B1A6-5561-022B-1B4E-9C331F0A2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9"/>
          <a:stretch/>
        </p:blipFill>
        <p:spPr>
          <a:xfrm>
            <a:off x="2749989" y="1094090"/>
            <a:ext cx="6692015" cy="46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472F068-78D9-4A46-90C6-7E432EBE72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9FEA6F-CDC4-4802-B175-F54D81997E42}"/>
              </a:ext>
            </a:extLst>
          </p:cNvPr>
          <p:cNvSpPr/>
          <p:nvPr/>
        </p:nvSpPr>
        <p:spPr>
          <a:xfrm>
            <a:off x="-1" y="0"/>
            <a:ext cx="12191999" cy="1032553"/>
          </a:xfrm>
          <a:prstGeom prst="rect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CD12FB-15B2-452D-B93E-803FAD42EA22}"/>
              </a:ext>
            </a:extLst>
          </p:cNvPr>
          <p:cNvSpPr txBox="1"/>
          <p:nvPr/>
        </p:nvSpPr>
        <p:spPr>
          <a:xfrm>
            <a:off x="5210106" y="234196"/>
            <a:ext cx="18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BFAECF-F4EB-4694-BCAF-17C261B793D9}"/>
              </a:ext>
            </a:extLst>
          </p:cNvPr>
          <p:cNvSpPr/>
          <p:nvPr/>
        </p:nvSpPr>
        <p:spPr>
          <a:xfrm>
            <a:off x="-2" y="5841742"/>
            <a:ext cx="12191999" cy="1032553"/>
          </a:xfrm>
          <a:prstGeom prst="rect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480B12-4FB6-436E-BD39-3AEC42996827}"/>
              </a:ext>
            </a:extLst>
          </p:cNvPr>
          <p:cNvSpPr txBox="1"/>
          <p:nvPr/>
        </p:nvSpPr>
        <p:spPr>
          <a:xfrm>
            <a:off x="3962288" y="6065630"/>
            <a:ext cx="434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实训中遇到的种种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19B389-E4BB-4A35-DB28-FC2478078F7D}"/>
              </a:ext>
            </a:extLst>
          </p:cNvPr>
          <p:cNvSpPr txBox="1"/>
          <p:nvPr/>
        </p:nvSpPr>
        <p:spPr>
          <a:xfrm>
            <a:off x="1448220" y="1328777"/>
            <a:ext cx="9374736" cy="420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sz="2000" b="1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突出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Helvetica Neue"/>
                <a:ea typeface="等线" panose="02010600030101010101" pitchFamily="2" charset="-122"/>
              </a:rPr>
              <a:t>问题：</a:t>
            </a:r>
            <a:endParaRPr lang="en-US" altLang="zh-CN" sz="2000" b="1" i="0" dirty="0">
              <a:solidFill>
                <a:srgbClr val="333333"/>
              </a:solidFill>
              <a:effectLst/>
              <a:latin typeface="Helvetica Neue"/>
              <a:ea typeface="等线" panose="02010600030101010101" pitchFamily="2" charset="-122"/>
            </a:endParaRPr>
          </a:p>
          <a:p>
            <a:pPr indent="540000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第一：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前后端分离，人不分离，当前端调用</a:t>
            </a:r>
            <a:r>
              <a:rPr lang="en-US" altLang="zh-CN" sz="20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categoryController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提供的接口时，并不能正常显示“分类” 数据，在排查前端项目时间甚久，最后排查到后端</a:t>
            </a:r>
            <a:r>
              <a:rPr lang="en-US" altLang="zh-CN" sz="20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categoryService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20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selectAll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方法中的“</a:t>
            </a:r>
            <a:r>
              <a:rPr lang="en-US" altLang="zh-CN" sz="20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categoryList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”习惯首字母大写了，实际上为“</a:t>
            </a:r>
            <a:r>
              <a:rPr lang="en-US" altLang="zh-CN" sz="20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categoryList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”，这样才能正常调用</a:t>
            </a:r>
            <a:r>
              <a:rPr lang="en-US" altLang="zh-CN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中的</a:t>
            </a:r>
            <a:r>
              <a:rPr lang="en-US" altLang="zh-CN" sz="20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t_category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表的数据。</a:t>
            </a:r>
            <a:endParaRPr lang="en-US" altLang="zh-CN" sz="20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540000">
              <a:lnSpc>
                <a:spcPct val="150000"/>
              </a:lnSpc>
            </a:pPr>
            <a:endParaRPr lang="en-US" altLang="zh-CN" sz="20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540000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第二：</a:t>
            </a:r>
            <a:r>
              <a:rPr lang="en-US" altLang="zh-CN" sz="20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vue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报错：</a:t>
            </a:r>
            <a:r>
              <a:rPr lang="en-US" altLang="zh-CN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en-US" altLang="zh-CN" sz="20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TypeError</a:t>
            </a:r>
            <a:r>
              <a:rPr lang="en-US" altLang="zh-CN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 Cannot read property ‘</a:t>
            </a:r>
            <a:r>
              <a:rPr lang="en-US" altLang="zh-CN" sz="20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forEach</a:t>
            </a:r>
            <a:r>
              <a:rPr lang="en-US" altLang="zh-CN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’ of undefined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”，这种问题不影响运行，但不太好看，所以可以在</a:t>
            </a:r>
            <a:r>
              <a:rPr lang="en-US" altLang="zh-CN" sz="20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forEach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上加一层判断（</a:t>
            </a:r>
            <a:r>
              <a:rPr lang="en-US" altLang="zh-CN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if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），当</a:t>
            </a:r>
            <a:r>
              <a:rPr lang="en-US" altLang="zh-CN" sz="20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this.xxxxxx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存在为数组的时候再遍历。</a:t>
            </a:r>
            <a:endParaRPr lang="en-US" altLang="zh-CN" sz="20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47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472F068-78D9-4A46-90C6-7E432EBE72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9FEA6F-CDC4-4802-B175-F54D81997E42}"/>
              </a:ext>
            </a:extLst>
          </p:cNvPr>
          <p:cNvSpPr/>
          <p:nvPr/>
        </p:nvSpPr>
        <p:spPr>
          <a:xfrm>
            <a:off x="-1" y="0"/>
            <a:ext cx="12191999" cy="1032553"/>
          </a:xfrm>
          <a:prstGeom prst="rect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CD12FB-15B2-452D-B93E-803FAD42EA22}"/>
              </a:ext>
            </a:extLst>
          </p:cNvPr>
          <p:cNvSpPr txBox="1"/>
          <p:nvPr/>
        </p:nvSpPr>
        <p:spPr>
          <a:xfrm>
            <a:off x="5210106" y="234196"/>
            <a:ext cx="18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第六部分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BFAECF-F4EB-4694-BCAF-17C261B793D9}"/>
              </a:ext>
            </a:extLst>
          </p:cNvPr>
          <p:cNvSpPr/>
          <p:nvPr/>
        </p:nvSpPr>
        <p:spPr>
          <a:xfrm>
            <a:off x="-2" y="5841742"/>
            <a:ext cx="12191999" cy="1032553"/>
          </a:xfrm>
          <a:prstGeom prst="rect">
            <a:avLst/>
          </a:prstGeom>
          <a:solidFill>
            <a:schemeClr val="bg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480B12-4FB6-436E-BD39-3AEC42996827}"/>
              </a:ext>
            </a:extLst>
          </p:cNvPr>
          <p:cNvSpPr txBox="1"/>
          <p:nvPr/>
        </p:nvSpPr>
        <p:spPr>
          <a:xfrm>
            <a:off x="4195318" y="6087629"/>
            <a:ext cx="380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实训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总结和心得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057414-86E4-5F71-C9E6-CB90D75D5598}"/>
              </a:ext>
            </a:extLst>
          </p:cNvPr>
          <p:cNvSpPr txBox="1"/>
          <p:nvPr/>
        </p:nvSpPr>
        <p:spPr>
          <a:xfrm>
            <a:off x="1448221" y="1559610"/>
            <a:ext cx="9374736" cy="373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sz="2000" b="1" i="0" dirty="0">
                <a:solidFill>
                  <a:srgbClr val="333333"/>
                </a:solidFill>
                <a:effectLst/>
                <a:latin typeface="Helvetica Neue"/>
                <a:ea typeface="等线" panose="02010600030101010101" pitchFamily="2" charset="-122"/>
              </a:rPr>
              <a:t>总结和心得：</a:t>
            </a:r>
            <a:endParaRPr lang="en-US" altLang="zh-CN" sz="2000" b="1" i="0" dirty="0">
              <a:solidFill>
                <a:srgbClr val="333333"/>
              </a:solidFill>
              <a:effectLst/>
              <a:latin typeface="Helvetica Neue"/>
              <a:ea typeface="等线" panose="02010600030101010101" pitchFamily="2" charset="-122"/>
            </a:endParaRPr>
          </a:p>
          <a:p>
            <a:pPr indent="540000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总结：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在梁老师的教学下更进一步地熟悉了</a:t>
            </a:r>
            <a:r>
              <a:rPr lang="en-US" altLang="zh-CN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Vue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框架，同时实训前几天的调试</a:t>
            </a:r>
            <a:r>
              <a:rPr lang="en-US" altLang="zh-CN" sz="20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css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十分有趣，我一直认为调试</a:t>
            </a:r>
            <a:r>
              <a:rPr lang="en-US" altLang="zh-CN" sz="20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css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是一个很枯燥的过程，但多实操</a:t>
            </a:r>
            <a:r>
              <a:rPr lang="en-US" altLang="zh-CN" sz="20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css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在立体效果和动画效果上是十分有趣的。</a:t>
            </a:r>
            <a:endParaRPr lang="en-US" altLang="zh-CN" sz="20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540000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但我认为梁老师的教学过于激进，在大家的</a:t>
            </a:r>
            <a:r>
              <a:rPr lang="en-US" altLang="zh-CN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JavaScript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基础不扎实的基础上直接上手</a:t>
            </a:r>
            <a:r>
              <a:rPr lang="en-US" altLang="zh-CN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Vue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框架是较为难以理解的。</a:t>
            </a:r>
            <a:endParaRPr lang="en-US" altLang="zh-CN" sz="20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540000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最后该项目也是对我们组的一个挑战，三天时间编码，以至于不得不“</a:t>
            </a:r>
            <a:r>
              <a:rPr lang="en-US" altLang="zh-CN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996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en-US" altLang="zh-CN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才得以完成该项目。</a:t>
            </a:r>
            <a:endParaRPr lang="en-US" altLang="zh-CN" sz="20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35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821</Words>
  <Application>Microsoft Office PowerPoint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Helvetica Neue</vt:lpstr>
      <vt:lpstr>等线</vt:lpstr>
      <vt:lpstr>等线 Light</vt:lpstr>
      <vt:lpstr>微软雅黑</vt:lpstr>
      <vt:lpstr>Arial</vt:lpstr>
      <vt:lpstr>Lucida Handwriting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Z</dc:creator>
  <cp:lastModifiedBy>D Z</cp:lastModifiedBy>
  <cp:revision>336</cp:revision>
  <dcterms:created xsi:type="dcterms:W3CDTF">2022-11-03T07:42:53Z</dcterms:created>
  <dcterms:modified xsi:type="dcterms:W3CDTF">2022-11-04T03:12:38Z</dcterms:modified>
</cp:coreProperties>
</file>