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B80C"/>
    <a:srgbClr val="029EED"/>
    <a:srgbClr val="E30127"/>
    <a:srgbClr val="01CF62"/>
    <a:srgbClr val="FFFF00"/>
    <a:srgbClr val="F1DA0E"/>
    <a:srgbClr val="B6B6B6"/>
    <a:srgbClr val="E1E1E1"/>
    <a:srgbClr val="F3F3F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AF6B4-8169-4BA7-88C2-A3647C0B0E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C97DDE-A8F2-4C53-830C-16457A8328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576E9-DBD5-4CB5-B852-2EBCB9A19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6578-7AC6-4923-9B0D-5EF14CAD7DF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ED19D-9116-4D15-AA65-1463FAC46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D46D8-F14C-4E46-A71A-97F38294C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8166-9076-4448-B7F4-C3C658F2C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552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886EC-39D2-410E-B539-E999557CB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2137D-AEFF-40D3-A044-5FED9CED7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BB0CD-23D9-4063-B45B-F6A84AB39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6578-7AC6-4923-9B0D-5EF14CAD7DF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2316A-402A-4C42-A94A-D70EB6726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64733-3F66-4E2F-9B2C-764F17887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8166-9076-4448-B7F4-C3C658F2C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76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4749CA-2F88-4AD7-B0FE-4FCFF174A0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D3C039-8FBA-48B1-9B74-4C317C6F43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41A49-170B-471A-B73F-D0D5F7FE0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6578-7AC6-4923-9B0D-5EF14CAD7DF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96546-A499-4FCD-9C3F-AD4C013EB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C7FF4-4C0A-4035-8134-E0B978210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8166-9076-4448-B7F4-C3C658F2C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81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1AF5C-C1D0-41F1-91A9-3FD2782F9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474B8-BB76-4FD9-BF6A-9ACF03B14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F6F57-0229-4DAC-8107-5A65CAC88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6578-7AC6-4923-9B0D-5EF14CAD7DF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6174D-1124-446E-B537-275813956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BBF5B-4B30-4FD8-AAC4-68230ABC8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8166-9076-4448-B7F4-C3C658F2C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278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F87BD-FC6F-4DD5-A10B-AB309A8C7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C5771-1380-44C1-A2AC-94E81E906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0493E-BBD2-43A0-86F7-56ED5E8B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6578-7AC6-4923-9B0D-5EF14CAD7DF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07A81-B726-4AF1-9491-612FA0E0E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60065-9DD5-4ABC-B864-06BBD28D9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8166-9076-4448-B7F4-C3C658F2C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88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82B71-318E-4D2C-98F7-FA16FEA46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9B098-3D05-472A-A170-54E58F2CFD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1C0624-4122-44D5-B12C-4BB6A249B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04BB7-8914-4C82-BAE3-5D7253D85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6578-7AC6-4923-9B0D-5EF14CAD7DF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7D6CC-7068-4D26-BE2C-3BC13E2F9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BC95A-5D5E-43E1-AF76-58DEC938E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8166-9076-4448-B7F4-C3C658F2C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9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E270A-7A0E-4B94-80DF-71114EA57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3ECAE-3F6F-49E6-96B0-BF8135CA0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E5A0D5-4B4B-4BC2-9912-B09D1F4A4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476DB1-2C4D-497C-9C0B-F3B937F3A1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8BC3B1-F133-47C7-A4EC-2DB43DEB7C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5ACCE1-AED4-48F6-9B65-43A26EE14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6578-7AC6-4923-9B0D-5EF14CAD7DF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4355ED-2567-4E99-9C96-124AAE991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7C6066-3DE5-4E5C-B8CE-9F367CFE6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8166-9076-4448-B7F4-C3C658F2C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16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D2A6D-824F-46C1-B714-EA33BC81A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F1D985-8309-4B1E-AC56-D4FD54E6D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6578-7AC6-4923-9B0D-5EF14CAD7DF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9AC14C-05FC-4CA3-ACA8-3EC189087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4B1F76-D4D4-4DE1-A144-B38D0007F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8166-9076-4448-B7F4-C3C658F2C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592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5344E8-4DC4-49C4-8CAA-C466FF5D1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6578-7AC6-4923-9B0D-5EF14CAD7DF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583726-5F68-432B-BED0-670FAB188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608E2E-000C-429F-B590-E35495D7E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8166-9076-4448-B7F4-C3C658F2C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40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AA38F-FC77-437F-BF78-1B83E8A48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E8B3A-4F87-4862-A236-811A24652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8B0BAD-B32C-473E-A4AF-46385728B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B38ED2-2C8D-4018-B32A-C4100165B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6578-7AC6-4923-9B0D-5EF14CAD7DF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1F9B9-F3E4-441F-904B-D6EBEB5E3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279260-A5E6-4216-9079-444422650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8166-9076-4448-B7F4-C3C658F2C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252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881C1-8B13-4B8B-868A-D018A6E12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C5B554-D084-4747-93F2-AC7B4022C8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7A9AC-8F83-4FAE-81C0-476832D4E9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0D5CB-95E4-4B2A-B926-CC45BE4CE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6578-7AC6-4923-9B0D-5EF14CAD7DF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76F91-1446-4B9D-9695-4179ABEC1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776F09-BB9F-4222-940C-0B7B4DBF1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8166-9076-4448-B7F4-C3C658F2C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5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9508C0-5627-4497-96E7-310695020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84C49-5E0B-4312-86EB-6E44F28AC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EF02E-8449-4CBD-9659-F8EBCC088D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76578-7AC6-4923-9B0D-5EF14CAD7DF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31AA3-C6B0-4D63-B735-813805A780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17BC4-2F63-4B18-A9A1-4EF86A8B48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48166-9076-4448-B7F4-C3C658F2C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030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48000">
              <a:srgbClr val="F3F3F3"/>
            </a:gs>
            <a:gs pos="76000">
              <a:srgbClr val="E1E1E1"/>
            </a:gs>
            <a:gs pos="100000">
              <a:srgbClr val="B6B6B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31632908-DF5D-41BD-895B-04FF07115E5B}"/>
              </a:ext>
            </a:extLst>
          </p:cNvPr>
          <p:cNvSpPr/>
          <p:nvPr/>
        </p:nvSpPr>
        <p:spPr>
          <a:xfrm>
            <a:off x="2929507" y="5659584"/>
            <a:ext cx="6040071" cy="784045"/>
          </a:xfrm>
          <a:prstGeom prst="ellipse">
            <a:avLst/>
          </a:prstGeom>
          <a:solidFill>
            <a:schemeClr val="tx1">
              <a:alpha val="3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88680164-E970-4A48-83BD-EE6C0BB5791E}"/>
              </a:ext>
            </a:extLst>
          </p:cNvPr>
          <p:cNvSpPr/>
          <p:nvPr/>
        </p:nvSpPr>
        <p:spPr>
          <a:xfrm>
            <a:off x="5907437" y="2415772"/>
            <a:ext cx="3364364" cy="1590894"/>
          </a:xfrm>
          <a:prstGeom prst="diamond">
            <a:avLst/>
          </a:prstGeom>
          <a:solidFill>
            <a:srgbClr val="01CF62"/>
          </a:solidFill>
          <a:ln>
            <a:noFill/>
          </a:ln>
          <a:scene3d>
            <a:camera prst="perspectiveRelaxedModerately"/>
            <a:lightRig rig="threePt" dir="t"/>
          </a:scene3d>
          <a:sp3d extrusionH="3429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E19AD83D-225C-4F9D-BDD9-259CFA9E8173}"/>
              </a:ext>
            </a:extLst>
          </p:cNvPr>
          <p:cNvSpPr/>
          <p:nvPr/>
        </p:nvSpPr>
        <p:spPr>
          <a:xfrm>
            <a:off x="2929507" y="2421935"/>
            <a:ext cx="3364247" cy="1499244"/>
          </a:xfrm>
          <a:prstGeom prst="diamond">
            <a:avLst/>
          </a:prstGeom>
          <a:solidFill>
            <a:srgbClr val="F1DA0E"/>
          </a:solidFill>
          <a:ln>
            <a:noFill/>
          </a:ln>
          <a:scene3d>
            <a:camera prst="perspectiveRelaxedModerately"/>
            <a:lightRig rig="glow" dir="t"/>
          </a:scene3d>
          <a:sp3d extrusionH="342900" prstMaterial="soft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21B1964C-257D-4FA8-82AE-CB7ED06CA863}"/>
              </a:ext>
            </a:extLst>
          </p:cNvPr>
          <p:cNvSpPr/>
          <p:nvPr/>
        </p:nvSpPr>
        <p:spPr>
          <a:xfrm>
            <a:off x="1498162" y="3429000"/>
            <a:ext cx="4495049" cy="2113057"/>
          </a:xfrm>
          <a:prstGeom prst="diamond">
            <a:avLst/>
          </a:prstGeom>
          <a:solidFill>
            <a:srgbClr val="029EED"/>
          </a:solidFill>
          <a:ln>
            <a:noFill/>
          </a:ln>
          <a:scene3d>
            <a:camera prst="perspectiveRelaxedModerately"/>
            <a:lightRig rig="threePt" dir="t"/>
          </a:scene3d>
          <a:sp3d extrusionH="342900"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19EF5B8B-6A80-4EBE-80D0-501158F681EB}"/>
              </a:ext>
            </a:extLst>
          </p:cNvPr>
          <p:cNvSpPr/>
          <p:nvPr/>
        </p:nvSpPr>
        <p:spPr>
          <a:xfrm>
            <a:off x="5993211" y="3429000"/>
            <a:ext cx="4495049" cy="2113057"/>
          </a:xfrm>
          <a:prstGeom prst="diamond">
            <a:avLst/>
          </a:prstGeom>
          <a:solidFill>
            <a:srgbClr val="E30127"/>
          </a:solidFill>
          <a:ln>
            <a:noFill/>
          </a:ln>
          <a:scene3d>
            <a:camera prst="perspectiveRelaxedModerately"/>
            <a:lightRig rig="threePt" dir="t"/>
          </a:scene3d>
          <a:sp3d extrusionH="342900"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D73A45F-2AA1-40B2-A6AF-B00935AFF731}"/>
              </a:ext>
            </a:extLst>
          </p:cNvPr>
          <p:cNvSpPr/>
          <p:nvPr/>
        </p:nvSpPr>
        <p:spPr>
          <a:xfrm>
            <a:off x="3985564" y="3105258"/>
            <a:ext cx="3843746" cy="13619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7DA7077-B06A-4FB5-8759-DDDB47F977FE}"/>
              </a:ext>
            </a:extLst>
          </p:cNvPr>
          <p:cNvSpPr/>
          <p:nvPr/>
        </p:nvSpPr>
        <p:spPr>
          <a:xfrm>
            <a:off x="2803558" y="4542691"/>
            <a:ext cx="1724899" cy="345006"/>
          </a:xfrm>
          <a:prstGeom prst="ellipse">
            <a:avLst/>
          </a:prstGeom>
          <a:solidFill>
            <a:schemeClr val="tx1">
              <a:alpha val="56000"/>
            </a:schemeClr>
          </a:solidFill>
          <a:ln>
            <a:noFill/>
          </a:ln>
          <a:effectLst>
            <a:softEdge rad="114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4880B55-AFD6-4FC4-B034-883E2603F1AA}"/>
              </a:ext>
            </a:extLst>
          </p:cNvPr>
          <p:cNvSpPr/>
          <p:nvPr/>
        </p:nvSpPr>
        <p:spPr>
          <a:xfrm>
            <a:off x="3607951" y="2780979"/>
            <a:ext cx="1724899" cy="345006"/>
          </a:xfrm>
          <a:prstGeom prst="ellipse">
            <a:avLst/>
          </a:prstGeom>
          <a:solidFill>
            <a:schemeClr val="tx1">
              <a:alpha val="56000"/>
            </a:schemeClr>
          </a:solidFill>
          <a:ln>
            <a:noFill/>
          </a:ln>
          <a:effectLst>
            <a:softEdge rad="114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55C9C21-5350-48EB-B455-752C32780661}"/>
              </a:ext>
            </a:extLst>
          </p:cNvPr>
          <p:cNvSpPr/>
          <p:nvPr/>
        </p:nvSpPr>
        <p:spPr>
          <a:xfrm>
            <a:off x="6646418" y="2776936"/>
            <a:ext cx="1724899" cy="345006"/>
          </a:xfrm>
          <a:prstGeom prst="ellipse">
            <a:avLst/>
          </a:prstGeom>
          <a:solidFill>
            <a:schemeClr val="tx1">
              <a:alpha val="56000"/>
            </a:schemeClr>
          </a:solidFill>
          <a:ln>
            <a:noFill/>
          </a:ln>
          <a:effectLst>
            <a:softEdge rad="114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333A413-D0A2-438C-89A8-6D1C8AD1EE80}"/>
              </a:ext>
            </a:extLst>
          </p:cNvPr>
          <p:cNvSpPr/>
          <p:nvPr/>
        </p:nvSpPr>
        <p:spPr>
          <a:xfrm>
            <a:off x="7508867" y="4467173"/>
            <a:ext cx="1724899" cy="345006"/>
          </a:xfrm>
          <a:prstGeom prst="ellipse">
            <a:avLst/>
          </a:prstGeom>
          <a:solidFill>
            <a:schemeClr val="tx1">
              <a:alpha val="56000"/>
            </a:schemeClr>
          </a:solidFill>
          <a:ln>
            <a:noFill/>
          </a:ln>
          <a:effectLst>
            <a:softEdge rad="114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A700474-6451-4859-9EDD-09D63907CCF4}"/>
              </a:ext>
            </a:extLst>
          </p:cNvPr>
          <p:cNvGrpSpPr/>
          <p:nvPr/>
        </p:nvGrpSpPr>
        <p:grpSpPr>
          <a:xfrm>
            <a:off x="3229153" y="3862401"/>
            <a:ext cx="921578" cy="921578"/>
            <a:chOff x="3229153" y="3862401"/>
            <a:chExt cx="921578" cy="921578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0EC266C-FE27-482A-810A-50FEBECC0385}"/>
                </a:ext>
              </a:extLst>
            </p:cNvPr>
            <p:cNvSpPr/>
            <p:nvPr/>
          </p:nvSpPr>
          <p:spPr>
            <a:xfrm>
              <a:off x="3229153" y="3862401"/>
              <a:ext cx="921578" cy="921578"/>
            </a:xfrm>
            <a:prstGeom prst="ellipse">
              <a:avLst/>
            </a:prstGeom>
            <a:solidFill>
              <a:srgbClr val="029E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B433B93-9828-4619-941B-C283915A2028}"/>
                </a:ext>
              </a:extLst>
            </p:cNvPr>
            <p:cNvSpPr txBox="1"/>
            <p:nvPr/>
          </p:nvSpPr>
          <p:spPr>
            <a:xfrm>
              <a:off x="3229153" y="3991423"/>
              <a:ext cx="92157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S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962694F-6B2E-4B96-8404-DFC3B3182E59}"/>
              </a:ext>
            </a:extLst>
          </p:cNvPr>
          <p:cNvGrpSpPr/>
          <p:nvPr/>
        </p:nvGrpSpPr>
        <p:grpSpPr>
          <a:xfrm>
            <a:off x="4004157" y="2082837"/>
            <a:ext cx="921578" cy="921578"/>
            <a:chOff x="4004157" y="2082837"/>
            <a:chExt cx="921578" cy="92157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6B571C1-6F02-4FE2-B637-5324B680E723}"/>
                </a:ext>
              </a:extLst>
            </p:cNvPr>
            <p:cNvSpPr/>
            <p:nvPr/>
          </p:nvSpPr>
          <p:spPr>
            <a:xfrm>
              <a:off x="4004157" y="2082837"/>
              <a:ext cx="921578" cy="92157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9262EB8-F052-45EA-A40C-9B8C5FDC06A4}"/>
                </a:ext>
              </a:extLst>
            </p:cNvPr>
            <p:cNvSpPr txBox="1"/>
            <p:nvPr/>
          </p:nvSpPr>
          <p:spPr>
            <a:xfrm>
              <a:off x="4004157" y="2214496"/>
              <a:ext cx="92157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W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F268C21-B9DD-4A6E-9C1E-818388732F63}"/>
              </a:ext>
            </a:extLst>
          </p:cNvPr>
          <p:cNvGrpSpPr/>
          <p:nvPr/>
        </p:nvGrpSpPr>
        <p:grpSpPr>
          <a:xfrm>
            <a:off x="7057555" y="2082837"/>
            <a:ext cx="921578" cy="921578"/>
            <a:chOff x="7057555" y="2082837"/>
            <a:chExt cx="921578" cy="92157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9518884-7CB4-438E-83E7-B09C733EC444}"/>
                </a:ext>
              </a:extLst>
            </p:cNvPr>
            <p:cNvSpPr/>
            <p:nvPr/>
          </p:nvSpPr>
          <p:spPr>
            <a:xfrm>
              <a:off x="7057555" y="2082837"/>
              <a:ext cx="921578" cy="921578"/>
            </a:xfrm>
            <a:prstGeom prst="ellipse">
              <a:avLst/>
            </a:prstGeom>
            <a:solidFill>
              <a:srgbClr val="01CF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F523A95-F721-4F50-9465-B45EDE8AF5B9}"/>
                </a:ext>
              </a:extLst>
            </p:cNvPr>
            <p:cNvSpPr txBox="1"/>
            <p:nvPr/>
          </p:nvSpPr>
          <p:spPr>
            <a:xfrm>
              <a:off x="7057555" y="2176298"/>
              <a:ext cx="92157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O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A2990FF-4DB6-4BEF-9B51-858F43ED462B}"/>
              </a:ext>
            </a:extLst>
          </p:cNvPr>
          <p:cNvGrpSpPr/>
          <p:nvPr/>
        </p:nvGrpSpPr>
        <p:grpSpPr>
          <a:xfrm>
            <a:off x="7889434" y="3786883"/>
            <a:ext cx="921578" cy="921578"/>
            <a:chOff x="7889434" y="3786883"/>
            <a:chExt cx="921578" cy="921578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EEB2133-FC31-41C4-A34E-B151A11C101C}"/>
                </a:ext>
              </a:extLst>
            </p:cNvPr>
            <p:cNvSpPr/>
            <p:nvPr/>
          </p:nvSpPr>
          <p:spPr>
            <a:xfrm>
              <a:off x="7889434" y="3786883"/>
              <a:ext cx="921578" cy="921578"/>
            </a:xfrm>
            <a:prstGeom prst="ellipse">
              <a:avLst/>
            </a:prstGeom>
            <a:solidFill>
              <a:srgbClr val="E301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8203848-D37C-4638-AE00-A5BA728C0E94}"/>
                </a:ext>
              </a:extLst>
            </p:cNvPr>
            <p:cNvSpPr txBox="1"/>
            <p:nvPr/>
          </p:nvSpPr>
          <p:spPr>
            <a:xfrm>
              <a:off x="7889434" y="3904410"/>
              <a:ext cx="92157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T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1529C40-5E3E-455A-8DC7-447C488C4EB4}"/>
              </a:ext>
            </a:extLst>
          </p:cNvPr>
          <p:cNvSpPr txBox="1"/>
          <p:nvPr/>
        </p:nvSpPr>
        <p:spPr>
          <a:xfrm>
            <a:off x="4858986" y="3296814"/>
            <a:ext cx="23449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effectLst>
                  <a:outerShdw blurRad="60007" dist="215900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rial Black" panose="020B0A04020102020204" pitchFamily="34" charset="0"/>
              </a:rPr>
              <a:t>SWOT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1F8794B-59C0-44C0-AC01-C6EF2744EA03}"/>
              </a:ext>
            </a:extLst>
          </p:cNvPr>
          <p:cNvGrpSpPr/>
          <p:nvPr/>
        </p:nvGrpSpPr>
        <p:grpSpPr>
          <a:xfrm>
            <a:off x="332124" y="2862398"/>
            <a:ext cx="2743231" cy="1636043"/>
            <a:chOff x="332124" y="2862398"/>
            <a:chExt cx="2743231" cy="1636043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19592B4-D65A-4456-8DE2-219F39623A61}"/>
                </a:ext>
              </a:extLst>
            </p:cNvPr>
            <p:cNvSpPr txBox="1"/>
            <p:nvPr/>
          </p:nvSpPr>
          <p:spPr>
            <a:xfrm>
              <a:off x="332124" y="2862398"/>
              <a:ext cx="1439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29EED"/>
                  </a:solidFill>
                  <a:latin typeface="Oswald" panose="02000503000000000000" pitchFamily="2" charset="0"/>
                </a:rPr>
                <a:t>STRENGTH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3576816-2D73-4C3C-A33F-AA632F9586C0}"/>
                </a:ext>
              </a:extLst>
            </p:cNvPr>
            <p:cNvSpPr txBox="1"/>
            <p:nvPr/>
          </p:nvSpPr>
          <p:spPr>
            <a:xfrm>
              <a:off x="332124" y="3159613"/>
              <a:ext cx="2743231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1.</a:t>
              </a:r>
              <a:r>
                <a:rPr lang="en" sz="1200" dirty="0">
                  <a:sym typeface="Roboto"/>
                </a:rPr>
                <a:t> Leading Presence in Technology Solutions</a:t>
              </a:r>
            </a:p>
            <a:p>
              <a:r>
                <a:rPr lang="en-US" sz="1200" dirty="0"/>
                <a:t>2.Very high gross margins</a:t>
              </a:r>
            </a:p>
            <a:p>
              <a:r>
                <a:rPr lang="en-US" sz="1200" dirty="0"/>
                <a:t>3.Ability to sell products online</a:t>
              </a:r>
            </a:p>
            <a:p>
              <a:r>
                <a:rPr lang="en-US" sz="1200" dirty="0"/>
                <a:t>4.Limited start up risk</a:t>
              </a:r>
            </a:p>
            <a:p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  <a:p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AB4647A-F9E5-481F-B237-AA7C86A0B19E}"/>
              </a:ext>
            </a:extLst>
          </p:cNvPr>
          <p:cNvGrpSpPr/>
          <p:nvPr/>
        </p:nvGrpSpPr>
        <p:grpSpPr>
          <a:xfrm>
            <a:off x="1650839" y="1139352"/>
            <a:ext cx="2743231" cy="1289794"/>
            <a:chOff x="1650839" y="1139352"/>
            <a:chExt cx="2743231" cy="128979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07B5B80-3276-4EE6-96BE-3578D26B680A}"/>
                </a:ext>
              </a:extLst>
            </p:cNvPr>
            <p:cNvSpPr txBox="1"/>
            <p:nvPr/>
          </p:nvSpPr>
          <p:spPr>
            <a:xfrm>
              <a:off x="1650839" y="1139352"/>
              <a:ext cx="1439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  <a:latin typeface="Oswald" panose="02000503000000000000" pitchFamily="2" charset="0"/>
                </a:rPr>
                <a:t>WEAKNESS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0D4DBBE-89AF-4A7A-8A26-8A180C39AE2C}"/>
                </a:ext>
              </a:extLst>
            </p:cNvPr>
            <p:cNvSpPr txBox="1"/>
            <p:nvPr/>
          </p:nvSpPr>
          <p:spPr>
            <a:xfrm>
              <a:off x="1650839" y="1436567"/>
              <a:ext cx="2743231" cy="992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1.Competitors can offer similar products quickly.</a:t>
              </a:r>
            </a:p>
            <a:p>
              <a:r>
                <a:rPr lang="en-US" sz="1200" dirty="0"/>
                <a:t>2.High transportation costs</a:t>
              </a:r>
            </a:p>
            <a:p>
              <a:r>
                <a:rPr lang="en-US" sz="1200" dirty="0"/>
                <a:t>3.Limited flexibility in pricing</a:t>
              </a:r>
            </a:p>
            <a:p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F8AFAA6-21CD-4F48-9E09-41A57E74A31C}"/>
              </a:ext>
            </a:extLst>
          </p:cNvPr>
          <p:cNvGrpSpPr/>
          <p:nvPr/>
        </p:nvGrpSpPr>
        <p:grpSpPr>
          <a:xfrm>
            <a:off x="7984454" y="1203996"/>
            <a:ext cx="2743231" cy="1105128"/>
            <a:chOff x="7984454" y="1203996"/>
            <a:chExt cx="2743231" cy="110512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1191301-D606-406B-A6F8-E5C569A39668}"/>
                </a:ext>
              </a:extLst>
            </p:cNvPr>
            <p:cNvSpPr txBox="1"/>
            <p:nvPr/>
          </p:nvSpPr>
          <p:spPr>
            <a:xfrm>
              <a:off x="7984454" y="1203996"/>
              <a:ext cx="2503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1CF62"/>
                  </a:solidFill>
                  <a:latin typeface="Oswald" panose="02000503000000000000" pitchFamily="2" charset="0"/>
                </a:rPr>
                <a:t>OPPORTUNITIES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B8783DD-9F13-433F-B331-143EF37E78FF}"/>
                </a:ext>
              </a:extLst>
            </p:cNvPr>
            <p:cNvSpPr txBox="1"/>
            <p:nvPr/>
          </p:nvSpPr>
          <p:spPr>
            <a:xfrm>
              <a:off x="7984454" y="1501211"/>
              <a:ext cx="2743231" cy="807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1.Continued expansion in online sales</a:t>
              </a:r>
            </a:p>
            <a:p>
              <a:r>
                <a:rPr lang="en-US" sz="1200" dirty="0"/>
                <a:t>2.Affiliate relations with related vendors</a:t>
              </a:r>
            </a:p>
            <a:p>
              <a:r>
                <a:rPr lang="en-US" sz="1200" dirty="0"/>
                <a:t>3.Development of proprietary products</a:t>
              </a:r>
            </a:p>
            <a:p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7B3E921-0EE0-4B5A-8B78-74585DBA02E1}"/>
              </a:ext>
            </a:extLst>
          </p:cNvPr>
          <p:cNvGrpSpPr/>
          <p:nvPr/>
        </p:nvGrpSpPr>
        <p:grpSpPr>
          <a:xfrm>
            <a:off x="9474520" y="2884184"/>
            <a:ext cx="2743231" cy="1289794"/>
            <a:chOff x="9474520" y="2884184"/>
            <a:chExt cx="2743231" cy="128979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4A83743-E729-4268-94C1-56216C42E51A}"/>
                </a:ext>
              </a:extLst>
            </p:cNvPr>
            <p:cNvSpPr txBox="1"/>
            <p:nvPr/>
          </p:nvSpPr>
          <p:spPr>
            <a:xfrm>
              <a:off x="9474520" y="2884184"/>
              <a:ext cx="2503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30127"/>
                  </a:solidFill>
                  <a:latin typeface="Oswald" panose="02000503000000000000" pitchFamily="2" charset="0"/>
                </a:rPr>
                <a:t>THREATS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9A2DB22-CAF8-4126-B91D-961E66DE2553}"/>
                </a:ext>
              </a:extLst>
            </p:cNvPr>
            <p:cNvSpPr txBox="1"/>
            <p:nvPr/>
          </p:nvSpPr>
          <p:spPr>
            <a:xfrm>
              <a:off x="9474520" y="3181399"/>
              <a:ext cx="2743231" cy="992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1.Changes in regulations can impact the business</a:t>
              </a:r>
            </a:p>
            <a:p>
              <a:r>
                <a:rPr lang="en-US" sz="1200" dirty="0"/>
                <a:t>2.Products are already sold by major competitors</a:t>
              </a:r>
            </a:p>
            <a:p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F09BD56D-AB3C-4C4C-990A-C9B042E7D87D}"/>
              </a:ext>
            </a:extLst>
          </p:cNvPr>
          <p:cNvSpPr txBox="1"/>
          <p:nvPr/>
        </p:nvSpPr>
        <p:spPr>
          <a:xfrm>
            <a:off x="3029218" y="19971"/>
            <a:ext cx="53420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     SWOT Analysis</a:t>
            </a:r>
            <a:endParaRPr lang="en-IN" sz="4000" b="1" i="0" dirty="0"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1200" b="1" dirty="0"/>
              <a:t>Founder</a:t>
            </a:r>
            <a:r>
              <a:rPr lang="en-US" sz="1200" dirty="0"/>
              <a:t>: </a:t>
            </a:r>
            <a:r>
              <a:rPr lang="en-US" sz="1400" dirty="0"/>
              <a:t>Aman Gupta          </a:t>
            </a:r>
            <a:r>
              <a:rPr lang="en-US" sz="1200" b="1" dirty="0"/>
              <a:t>Running</a:t>
            </a:r>
            <a:r>
              <a:rPr lang="en-US" sz="1200" dirty="0"/>
              <a:t>: 2013         </a:t>
            </a:r>
            <a:r>
              <a:rPr lang="en-US" sz="1200" b="1" dirty="0"/>
              <a:t>Revenue</a:t>
            </a:r>
            <a:r>
              <a:rPr lang="en-US" sz="1200" dirty="0"/>
              <a:t>:  2873 Cr. In FY2022        </a:t>
            </a:r>
            <a:r>
              <a:rPr lang="en-US" sz="1200" b="1" dirty="0"/>
              <a:t>HQ</a:t>
            </a:r>
            <a:r>
              <a:rPr lang="en-US" sz="1200" dirty="0"/>
              <a:t>:  Delhi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Oswald" panose="02000503000000000000" pitchFamily="2" charset="0"/>
            </a:endParaRPr>
          </a:p>
        </p:txBody>
      </p:sp>
      <p:pic>
        <p:nvPicPr>
          <p:cNvPr id="1026" name="Picture 2" descr="Popular Headphones And Speakers Maker boAt To Shift Majority Of Its Manufacturing From China To India">
            <a:extLst>
              <a:ext uri="{FF2B5EF4-FFF2-40B4-BE49-F238E27FC236}">
                <a16:creationId xmlns:a16="http://schemas.microsoft.com/office/drawing/2014/main" id="{9E41E771-1C5B-4472-3B10-2A9A6626F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260" y="21908"/>
            <a:ext cx="1667669" cy="892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74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500"/>
                            </p:stCondLst>
                            <p:childTnLst>
                              <p:par>
                                <p:cTn id="101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8" grpId="0" animBg="1"/>
      <p:bldP spid="7" grpId="0" animBg="1"/>
      <p:bldP spid="5" grpId="0" animBg="1"/>
      <p:bldP spid="6" grpId="0" animBg="1"/>
      <p:bldP spid="10" grpId="0" animBg="1"/>
      <p:bldP spid="13" grpId="0" animBg="1"/>
      <p:bldP spid="27" grpId="0" animBg="1"/>
      <p:bldP spid="28" grpId="0" animBg="1"/>
      <p:bldP spid="29" grpId="0" animBg="1"/>
      <p:bldP spid="2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113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Oswald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Rehman</dc:creator>
  <cp:lastModifiedBy>souvick sadhukhan</cp:lastModifiedBy>
  <cp:revision>13</cp:revision>
  <dcterms:created xsi:type="dcterms:W3CDTF">2021-01-21T07:19:16Z</dcterms:created>
  <dcterms:modified xsi:type="dcterms:W3CDTF">2023-07-18T10:18:37Z</dcterms:modified>
</cp:coreProperties>
</file>