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fr-FR"/>
              <a:t>Modifiez le style du titre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2/17/2022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2/17/2022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2/17/2022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2/17/2022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fr-FR"/>
              <a:t>Modifiez le style du titre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E5059C3-6A89-4494-99FF-5A4D6FFD50EB}" type="datetimeFigureOut">
              <a:rPr lang="en-US" dirty="0"/>
              <a:t>2/17/2022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fr-FR"/>
              <a:t>Modifiez le style du titre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2/17/2022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fr-FR"/>
              <a:t>Modifiez le style du titre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609285" y="2851331"/>
            <a:ext cx="3893623" cy="307143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666635" y="2851331"/>
            <a:ext cx="3899798" cy="307143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2/17/2022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2/17/2022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2/17/2022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7D525BB-DA17-4BA0-B3C8-3AC3ABC827E6}" type="datetimeFigureOut">
              <a:rPr lang="en-US" dirty="0"/>
              <a:t>2/17/2022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16C4C9A-3960-41CF-A4E9-2A8FB932454B}" type="datetimeFigureOut">
              <a:rPr lang="en-US" dirty="0"/>
              <a:t>2/17/2022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2/17/2022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futura-sciences.com/tech/definitions/informatique-base-donnees-518/" TargetMode="External"/><Relationship Id="rId2" Type="http://schemas.openxmlformats.org/officeDocument/2006/relationships/hyperlink" Target="https://www.futura-sciences.com/tech/definitions/internet-serveur-1950/" TargetMode="External"/><Relationship Id="rId1" Type="http://schemas.openxmlformats.org/officeDocument/2006/relationships/slideLayout" Target="../slideLayouts/slideLayout7.xml"/><Relationship Id="rId6" Type="http://schemas.openxmlformats.org/officeDocument/2006/relationships/hyperlink" Target="https://www.futura-sciences.com/tech/definitions/informatique-sql-2524/" TargetMode="External"/><Relationship Id="rId5" Type="http://schemas.openxmlformats.org/officeDocument/2006/relationships/hyperlink" Target="https://www.futura-sciences.com/tech/definitions/informatique-requete-18445/" TargetMode="External"/><Relationship Id="rId4" Type="http://schemas.openxmlformats.org/officeDocument/2006/relationships/hyperlink" Target="https://www.futura-sciences.com/tech/definitions/informatique-open-source-18154/"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actualiteinformatique.fr/data/definition-acid-atomicite-consistance-isolation-et-durabilite" TargetMode="External"/><Relationship Id="rId2" Type="http://schemas.openxmlformats.org/officeDocument/2006/relationships/hyperlink" Target="https://www.oracle.com/fr/database/systeme-gestion-base-de-donnees-sgbd-definition.html" TargetMode="External"/><Relationship Id="rId1" Type="http://schemas.openxmlformats.org/officeDocument/2006/relationships/slideLayout" Target="../slideLayouts/slideLayout7.xml"/><Relationship Id="rId4" Type="http://schemas.openxmlformats.org/officeDocument/2006/relationships/hyperlink" Target="https://www.oracle.com/fr/database/olap-definition.html"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ww.journaldunet.fr/web-tech/dictionnaire-du-webmastering/1203603-sql-structured-query-language-definition-traduction-et-acteurs/"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01E5B5-FE89-47B0-9D73-DB30193FA2F9}"/>
              </a:ext>
            </a:extLst>
          </p:cNvPr>
          <p:cNvSpPr>
            <a:spLocks noGrp="1"/>
          </p:cNvSpPr>
          <p:nvPr>
            <p:ph type="ctrTitle"/>
          </p:nvPr>
        </p:nvSpPr>
        <p:spPr>
          <a:xfrm>
            <a:off x="1603513" y="3428998"/>
            <a:ext cx="6526361" cy="2268559"/>
          </a:xfrm>
        </p:spPr>
        <p:txBody>
          <a:bodyPr/>
          <a:lstStyle/>
          <a:p>
            <a:r>
              <a:rPr lang="fr-FR" b="1" i="1" dirty="0">
                <a:solidFill>
                  <a:srgbClr val="FF0000"/>
                </a:solidFill>
                <a:effectLst/>
                <a:latin typeface="Roboto" panose="02000000000000000000" pitchFamily="2" charset="0"/>
              </a:rPr>
              <a:t>Database</a:t>
            </a:r>
          </a:p>
        </p:txBody>
      </p:sp>
      <p:sp>
        <p:nvSpPr>
          <p:cNvPr id="3" name="Sous-titre 2">
            <a:extLst>
              <a:ext uri="{FF2B5EF4-FFF2-40B4-BE49-F238E27FC236}">
                <a16:creationId xmlns:a16="http://schemas.microsoft.com/office/drawing/2014/main" id="{FDF9D245-D9A6-471F-910B-A5A9551A437E}"/>
              </a:ext>
            </a:extLst>
          </p:cNvPr>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670813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9F70D43C-E64A-45D1-90CE-7EDB9D0FEF50}"/>
              </a:ext>
            </a:extLst>
          </p:cNvPr>
          <p:cNvSpPr txBox="1"/>
          <p:nvPr/>
        </p:nvSpPr>
        <p:spPr>
          <a:xfrm>
            <a:off x="1729408" y="2414561"/>
            <a:ext cx="8733183" cy="2862322"/>
          </a:xfrm>
          <a:prstGeom prst="rect">
            <a:avLst/>
          </a:prstGeom>
          <a:noFill/>
        </p:spPr>
        <p:txBody>
          <a:bodyPr wrap="square">
            <a:spAutoFit/>
          </a:bodyPr>
          <a:lstStyle/>
          <a:p>
            <a:pPr algn="l"/>
            <a:r>
              <a:rPr lang="fr-FR" b="1" i="0" dirty="0">
                <a:solidFill>
                  <a:srgbClr val="FF0000"/>
                </a:solidFill>
                <a:effectLst/>
                <a:latin typeface="Proxima Nova"/>
              </a:rPr>
              <a:t>MySQL:</a:t>
            </a:r>
            <a:r>
              <a:rPr lang="fr-FR" b="0" i="0" dirty="0">
                <a:solidFill>
                  <a:srgbClr val="000000"/>
                </a:solidFill>
                <a:effectLst/>
                <a:latin typeface="Proxima Nova"/>
              </a:rPr>
              <a:t> est un </a:t>
            </a:r>
            <a:r>
              <a:rPr lang="fr-FR" b="0" i="0" u="none" strike="noStrike" dirty="0">
                <a:solidFill>
                  <a:srgbClr val="000000"/>
                </a:solidFill>
                <a:effectLst/>
                <a:latin typeface="Proxima Nova"/>
                <a:hlinkClick r:id="rId2"/>
              </a:rPr>
              <a:t>serveur</a:t>
            </a:r>
            <a:r>
              <a:rPr lang="fr-FR" b="0" i="0" dirty="0">
                <a:solidFill>
                  <a:srgbClr val="000000"/>
                </a:solidFill>
                <a:effectLst/>
                <a:latin typeface="Proxima Nova"/>
              </a:rPr>
              <a:t> de </a:t>
            </a:r>
            <a:r>
              <a:rPr lang="fr-FR" b="0" i="0" u="none" strike="noStrike" dirty="0">
                <a:solidFill>
                  <a:srgbClr val="000000"/>
                </a:solidFill>
                <a:effectLst/>
                <a:latin typeface="Proxima Nova"/>
                <a:hlinkClick r:id="rId3"/>
              </a:rPr>
              <a:t>bases de données</a:t>
            </a:r>
            <a:r>
              <a:rPr lang="fr-FR" b="0" i="0" dirty="0">
                <a:solidFill>
                  <a:srgbClr val="000000"/>
                </a:solidFill>
                <a:effectLst/>
                <a:latin typeface="Proxima Nova"/>
              </a:rPr>
              <a:t> relationnelles </a:t>
            </a:r>
            <a:r>
              <a:rPr lang="fr-FR" b="0" i="0" u="none" strike="noStrike" dirty="0">
                <a:solidFill>
                  <a:srgbClr val="000000"/>
                </a:solidFill>
                <a:effectLst/>
                <a:latin typeface="Proxima Nova"/>
                <a:hlinkClick r:id="rId4"/>
              </a:rPr>
              <a:t>Open Source</a:t>
            </a:r>
            <a:r>
              <a:rPr lang="fr-FR" b="0" i="0" dirty="0">
                <a:solidFill>
                  <a:srgbClr val="000000"/>
                </a:solidFill>
                <a:effectLst/>
                <a:latin typeface="Proxima Nova"/>
              </a:rPr>
              <a:t>.</a:t>
            </a:r>
            <a:br>
              <a:rPr lang="fr-FR" b="0" i="0" dirty="0">
                <a:solidFill>
                  <a:srgbClr val="000000"/>
                </a:solidFill>
                <a:effectLst/>
                <a:latin typeface="Proxima Nova"/>
              </a:rPr>
            </a:br>
            <a:endParaRPr lang="fr-FR" b="0" i="0" dirty="0">
              <a:solidFill>
                <a:srgbClr val="000000"/>
              </a:solidFill>
              <a:effectLst/>
              <a:latin typeface="Proxima Nova"/>
            </a:endParaRPr>
          </a:p>
          <a:p>
            <a:pPr algn="l"/>
            <a:r>
              <a:rPr lang="fr-FR" b="0" i="0" dirty="0">
                <a:solidFill>
                  <a:srgbClr val="000000"/>
                </a:solidFill>
                <a:effectLst/>
                <a:latin typeface="Proxima Nova"/>
              </a:rPr>
              <a:t>Un serveur de bases de données stocke les données dans des tables séparées plutôt que de tout rassembler dans une seule table. Cela améliore la rapidité et la souplesse de l'ensemble. Les tables sont reliées par des relations définies, qui rendent possible la combinaison de données entre plusieurs tables durant une </a:t>
            </a:r>
            <a:r>
              <a:rPr lang="fr-FR" b="0" i="0" u="none" strike="noStrike" dirty="0">
                <a:solidFill>
                  <a:srgbClr val="000000"/>
                </a:solidFill>
                <a:effectLst/>
                <a:latin typeface="Proxima Nova"/>
                <a:hlinkClick r:id="rId5"/>
              </a:rPr>
              <a:t>requête</a:t>
            </a:r>
            <a:r>
              <a:rPr lang="fr-FR" b="0" i="0" dirty="0">
                <a:solidFill>
                  <a:srgbClr val="000000"/>
                </a:solidFill>
                <a:effectLst/>
                <a:latin typeface="Proxima Nova"/>
              </a:rPr>
              <a:t>. Le </a:t>
            </a:r>
            <a:r>
              <a:rPr lang="fr-FR" b="0" i="0" u="none" strike="noStrike" dirty="0">
                <a:solidFill>
                  <a:srgbClr val="000000"/>
                </a:solidFill>
                <a:effectLst/>
                <a:latin typeface="Proxima Nova"/>
                <a:hlinkClick r:id="rId6"/>
              </a:rPr>
              <a:t>SQL</a:t>
            </a:r>
            <a:r>
              <a:rPr lang="fr-FR" b="0" i="0" dirty="0">
                <a:solidFill>
                  <a:srgbClr val="000000"/>
                </a:solidFill>
                <a:effectLst/>
                <a:latin typeface="Proxima Nova"/>
              </a:rPr>
              <a:t> dans "MySQL" signifie "Structured Query Language" : le langage standard pour les traitements de bases de données.</a:t>
            </a:r>
          </a:p>
          <a:p>
            <a:br>
              <a:rPr lang="fr-FR" b="0" i="0" dirty="0">
                <a:solidFill>
                  <a:srgbClr val="000000"/>
                </a:solidFill>
                <a:effectLst/>
                <a:latin typeface="Proxima Nova"/>
              </a:rPr>
            </a:br>
            <a:endParaRPr lang="fr-FR" dirty="0"/>
          </a:p>
        </p:txBody>
      </p:sp>
    </p:spTree>
    <p:extLst>
      <p:ext uri="{BB962C8B-B14F-4D97-AF65-F5344CB8AC3E}">
        <p14:creationId xmlns:p14="http://schemas.microsoft.com/office/powerpoint/2010/main" val="633337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C37AA3E1-2414-472B-81F6-22094938B120}"/>
              </a:ext>
            </a:extLst>
          </p:cNvPr>
          <p:cNvSpPr txBox="1"/>
          <p:nvPr/>
        </p:nvSpPr>
        <p:spPr>
          <a:xfrm>
            <a:off x="1881809" y="616158"/>
            <a:ext cx="8070573" cy="4524315"/>
          </a:xfrm>
          <a:prstGeom prst="rect">
            <a:avLst/>
          </a:prstGeom>
          <a:noFill/>
        </p:spPr>
        <p:txBody>
          <a:bodyPr wrap="square">
            <a:spAutoFit/>
          </a:bodyPr>
          <a:lstStyle/>
          <a:p>
            <a:pPr algn="l"/>
            <a:r>
              <a:rPr lang="fr-FR" b="1" i="1" dirty="0">
                <a:solidFill>
                  <a:srgbClr val="FF0000"/>
                </a:solidFill>
                <a:effectLst/>
                <a:latin typeface="OracleSansVF"/>
              </a:rPr>
              <a:t>PostgreSQL:</a:t>
            </a:r>
            <a:r>
              <a:rPr lang="fr-FR" b="0" i="0" dirty="0">
                <a:solidFill>
                  <a:srgbClr val="000000"/>
                </a:solidFill>
                <a:effectLst/>
                <a:latin typeface="OracleSansVF"/>
              </a:rPr>
              <a:t> est un </a:t>
            </a:r>
            <a:r>
              <a:rPr lang="fr-FR" b="0" i="0" u="none" strike="noStrike" dirty="0">
                <a:solidFill>
                  <a:srgbClr val="006B8F"/>
                </a:solidFill>
                <a:effectLst/>
                <a:latin typeface="OracleSansVF"/>
                <a:hlinkClick r:id="rId2"/>
              </a:rPr>
              <a:t>système de gestion de base de données</a:t>
            </a:r>
            <a:r>
              <a:rPr lang="fr-FR" b="0" i="0" dirty="0">
                <a:solidFill>
                  <a:srgbClr val="000000"/>
                </a:solidFill>
                <a:effectLst/>
                <a:latin typeface="OracleSansVF"/>
              </a:rPr>
              <a:t> relationnelle orienté objet puissant et open source qui est capable de prendre en charge en toute sécurité les charges de travail de données les plus complexes. Alors que MySQL donne la priorité à l'évolutivité et aux performances, Postgres donne la priorité à la conformité et à l'extensibilité SQL.</a:t>
            </a:r>
          </a:p>
          <a:p>
            <a:pPr algn="l"/>
            <a:r>
              <a:rPr lang="fr-FR" b="0" i="0" dirty="0">
                <a:solidFill>
                  <a:srgbClr val="000000"/>
                </a:solidFill>
                <a:effectLst/>
                <a:latin typeface="OracleSansVF"/>
              </a:rPr>
              <a:t>Les entreprises qui souhaitent maintenir un haut niveau d'intégrité et de personnalisation de leurs données choisissent généralement Postgres en raison de sa fiabilité, l'intégrité de ses données, la robustesse de ses fonctionnalités, et parce qu’il fournit des solutions toujours performantes et innovantes. PostgreSQL fonctionne sur tous les principaux systèmes d'exploitation et est conforme à </a:t>
            </a:r>
            <a:r>
              <a:rPr lang="fr-FR" b="0" i="0" u="none" strike="noStrike" dirty="0">
                <a:solidFill>
                  <a:srgbClr val="006B8F"/>
                </a:solidFill>
                <a:effectLst/>
                <a:latin typeface="OracleSansVF"/>
                <a:hlinkClick r:id="rId3"/>
              </a:rPr>
              <a:t>ACID</a:t>
            </a:r>
            <a:r>
              <a:rPr lang="fr-FR" b="0" i="0" dirty="0">
                <a:solidFill>
                  <a:srgbClr val="000000"/>
                </a:solidFill>
                <a:effectLst/>
                <a:latin typeface="OracleSansVF"/>
              </a:rPr>
              <a:t> depuis 2001.</a:t>
            </a:r>
          </a:p>
          <a:p>
            <a:pPr algn="l"/>
            <a:r>
              <a:rPr lang="fr-FR" b="0" i="0" dirty="0">
                <a:solidFill>
                  <a:srgbClr val="000000"/>
                </a:solidFill>
                <a:effectLst/>
                <a:latin typeface="OracleSansVF"/>
              </a:rPr>
              <a:t>Postgres peut être téléchargé gratuitement et déployé sur du matériel standard, ou peut être exécuté dans le Cloud par le biais d'une variété de fournisseurs. Bien que Postgres soit riche en fonctionnalités et adapté aux charges de travail </a:t>
            </a:r>
            <a:r>
              <a:rPr lang="fr-FR" b="0" i="0" u="none" strike="noStrike" dirty="0">
                <a:solidFill>
                  <a:srgbClr val="006B8F"/>
                </a:solidFill>
                <a:effectLst/>
                <a:latin typeface="OracleSansVF"/>
                <a:hlinkClick r:id="rId4"/>
              </a:rPr>
              <a:t>OLAP</a:t>
            </a:r>
            <a:r>
              <a:rPr lang="fr-FR" b="0" i="0" dirty="0">
                <a:solidFill>
                  <a:srgbClr val="000000"/>
                </a:solidFill>
                <a:effectLst/>
                <a:latin typeface="OracleSansVF"/>
              </a:rPr>
              <a:t>, les performances de Postgres ont tendance à atteindre une limite lorsque les volumes de données dépassent plusieurs téraoctets.</a:t>
            </a:r>
          </a:p>
        </p:txBody>
      </p:sp>
    </p:spTree>
    <p:extLst>
      <p:ext uri="{BB962C8B-B14F-4D97-AF65-F5344CB8AC3E}">
        <p14:creationId xmlns:p14="http://schemas.microsoft.com/office/powerpoint/2010/main" val="3472766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CCE11F1-26B5-4049-81D1-EDFCF9EB4734}"/>
              </a:ext>
            </a:extLst>
          </p:cNvPr>
          <p:cNvSpPr txBox="1"/>
          <p:nvPr/>
        </p:nvSpPr>
        <p:spPr>
          <a:xfrm>
            <a:off x="1974573" y="1862653"/>
            <a:ext cx="8799444" cy="2585323"/>
          </a:xfrm>
          <a:prstGeom prst="rect">
            <a:avLst/>
          </a:prstGeom>
          <a:noFill/>
        </p:spPr>
        <p:txBody>
          <a:bodyPr wrap="square">
            <a:spAutoFit/>
          </a:bodyPr>
          <a:lstStyle/>
          <a:p>
            <a:pPr algn="l"/>
            <a:r>
              <a:rPr lang="fr-FR" b="1" i="1" dirty="0">
                <a:solidFill>
                  <a:srgbClr val="FF0000"/>
                </a:solidFill>
                <a:effectLst/>
                <a:latin typeface="Poppins" panose="020B0502040204020203" pitchFamily="2" charset="0"/>
              </a:rPr>
              <a:t>SQL Server :</a:t>
            </a:r>
          </a:p>
          <a:p>
            <a:pPr algn="l"/>
            <a:r>
              <a:rPr lang="fr-FR" b="0" i="0" dirty="0">
                <a:solidFill>
                  <a:schemeClr val="bg1"/>
                </a:solidFill>
                <a:effectLst/>
                <a:latin typeface="Poppins" panose="020B0502040204020203" pitchFamily="2" charset="0"/>
              </a:rPr>
              <a:t>Le </a:t>
            </a:r>
            <a:r>
              <a:rPr lang="fr-FR" b="1" i="0" dirty="0">
                <a:solidFill>
                  <a:schemeClr val="bg1"/>
                </a:solidFill>
                <a:effectLst/>
                <a:latin typeface="Poppins" panose="020B0502040204020203" pitchFamily="2" charset="0"/>
              </a:rPr>
              <a:t>SQL server</a:t>
            </a:r>
            <a:r>
              <a:rPr lang="fr-FR" b="0" i="0" dirty="0">
                <a:solidFill>
                  <a:schemeClr val="bg1"/>
                </a:solidFill>
                <a:effectLst/>
                <a:latin typeface="Poppins" panose="020B0502040204020203" pitchFamily="2" charset="0"/>
              </a:rPr>
              <a:t> désigne couramment un serveur de base de données. La définition du </a:t>
            </a:r>
            <a:r>
              <a:rPr lang="fr-FR" b="1" i="0" dirty="0">
                <a:solidFill>
                  <a:schemeClr val="bg1"/>
                </a:solidFill>
                <a:effectLst/>
                <a:latin typeface="Poppins" panose="020B0502040204020203" pitchFamily="2" charset="0"/>
              </a:rPr>
              <a:t>SQL server</a:t>
            </a:r>
            <a:r>
              <a:rPr lang="fr-FR" b="0" i="0" dirty="0">
                <a:solidFill>
                  <a:schemeClr val="bg1"/>
                </a:solidFill>
                <a:effectLst/>
                <a:latin typeface="Poppins" panose="020B0502040204020203" pitchFamily="2" charset="0"/>
              </a:rPr>
              <a:t> est étroitement liée à celle du langage SQL (</a:t>
            </a:r>
            <a:r>
              <a:rPr lang="fr-FR" b="0" i="0" u="sng" dirty="0">
                <a:solidFill>
                  <a:schemeClr val="bg1"/>
                </a:solidFill>
                <a:effectLst/>
                <a:latin typeface="Poppins" panose="020B0502040204020203" pitchFamily="2" charset="0"/>
                <a:hlinkClick r:id="rId2" tooltip="SQL">
                  <a:extLst>
                    <a:ext uri="{A12FA001-AC4F-418D-AE19-62706E023703}">
                      <ahyp:hlinkClr xmlns:ahyp="http://schemas.microsoft.com/office/drawing/2018/hyperlinkcolor" val="tx"/>
                    </a:ext>
                  </a:extLst>
                </a:hlinkClick>
              </a:rPr>
              <a:t>Structured Query Language</a:t>
            </a:r>
            <a:r>
              <a:rPr lang="fr-FR" b="0" i="0" dirty="0">
                <a:solidFill>
                  <a:schemeClr val="bg1"/>
                </a:solidFill>
                <a:effectLst/>
                <a:latin typeface="Poppins" panose="020B0502040204020203" pitchFamily="2" charset="0"/>
              </a:rPr>
              <a:t>), un langage informatique permettant d'exploiter des bases de données.</a:t>
            </a:r>
          </a:p>
          <a:p>
            <a:pPr algn="l"/>
            <a:r>
              <a:rPr lang="fr-FR" b="0" i="0" dirty="0">
                <a:solidFill>
                  <a:schemeClr val="bg1"/>
                </a:solidFill>
                <a:effectLst/>
                <a:latin typeface="Poppins" panose="020B0502040204020203" pitchFamily="2" charset="0"/>
              </a:rPr>
              <a:t>Concrètement, un </a:t>
            </a:r>
            <a:r>
              <a:rPr lang="fr-FR" b="1" i="0" dirty="0">
                <a:solidFill>
                  <a:schemeClr val="bg1"/>
                </a:solidFill>
                <a:effectLst/>
                <a:latin typeface="Poppins" panose="020B0502040204020203" pitchFamily="2" charset="0"/>
              </a:rPr>
              <a:t>SQL server</a:t>
            </a:r>
            <a:r>
              <a:rPr lang="fr-FR" b="0" i="0" dirty="0">
                <a:solidFill>
                  <a:schemeClr val="bg1"/>
                </a:solidFill>
                <a:effectLst/>
                <a:latin typeface="Poppins" panose="020B0502040204020203" pitchFamily="2" charset="0"/>
              </a:rPr>
              <a:t> est un outil qui possède toutes les caractéristiques pour pouvoir accompagner l'utilisateur dans la manipulation, le contrôle, le tri, la mise à jour, et bien d'autres actions encore, de bases de données grâce au langage SQL.</a:t>
            </a:r>
          </a:p>
        </p:txBody>
      </p:sp>
    </p:spTree>
    <p:extLst>
      <p:ext uri="{BB962C8B-B14F-4D97-AF65-F5344CB8AC3E}">
        <p14:creationId xmlns:p14="http://schemas.microsoft.com/office/powerpoint/2010/main" val="3585969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57EB6A85-13B5-4C46-8F46-536E6AF5ADA7}"/>
              </a:ext>
            </a:extLst>
          </p:cNvPr>
          <p:cNvSpPr txBox="1"/>
          <p:nvPr/>
        </p:nvSpPr>
        <p:spPr>
          <a:xfrm>
            <a:off x="1391477" y="1153803"/>
            <a:ext cx="9051236" cy="3139321"/>
          </a:xfrm>
          <a:prstGeom prst="rect">
            <a:avLst/>
          </a:prstGeom>
          <a:noFill/>
        </p:spPr>
        <p:txBody>
          <a:bodyPr wrap="square">
            <a:spAutoFit/>
          </a:bodyPr>
          <a:lstStyle/>
          <a:p>
            <a:pPr algn="l"/>
            <a:r>
              <a:rPr lang="fr-FR" b="1" i="1" dirty="0">
                <a:solidFill>
                  <a:srgbClr val="FF0000"/>
                </a:solidFill>
                <a:effectLst/>
                <a:latin typeface="Supreme-Variable"/>
              </a:rPr>
              <a:t>PostgreSQL vs. SQL Server : </a:t>
            </a:r>
            <a:r>
              <a:rPr lang="en-US" b="0" i="0" dirty="0">
                <a:solidFill>
                  <a:srgbClr val="000000"/>
                </a:solidFill>
                <a:effectLst/>
                <a:latin typeface="Supreme-Variable"/>
              </a:rPr>
              <a:t>PostgreSQL and SQL Server (or MSSQL) are two widely used relational databases. Although they share a number of core traits, there are major differences between them. In this article, we provide a detailed rundown of the similarities and differences between PostgreSQL and SQL Server. Among the most significant distinctions is that PostgreSQL is open source, while SQL Server is owned and licensed by Microsoft. In addition, you will learn about differences between the two systems when it comes to licensing and cost, ease of use, SQL syntax and compliance, data types, available features, performance, and security, among many others. Over 40 topics are covered in head-to-head comparisons. It will be particularly useful for organizations who are thinking of making the switch from a commercial to an open-source database, but need more information on the possible trade-offs and advantages of the two systems. </a:t>
            </a:r>
            <a:endParaRPr lang="fr-FR" b="1" i="1" dirty="0">
              <a:solidFill>
                <a:srgbClr val="FF0000"/>
              </a:solidFill>
              <a:effectLst/>
              <a:latin typeface="Supreme-Variable"/>
            </a:endParaRPr>
          </a:p>
        </p:txBody>
      </p:sp>
    </p:spTree>
    <p:extLst>
      <p:ext uri="{BB962C8B-B14F-4D97-AF65-F5344CB8AC3E}">
        <p14:creationId xmlns:p14="http://schemas.microsoft.com/office/powerpoint/2010/main" val="28532276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46</TotalTime>
  <Words>540</Words>
  <Application>Microsoft Office PowerPoint</Application>
  <PresentationFormat>Grand écran</PresentationFormat>
  <Paragraphs>11</Paragraphs>
  <Slides>5</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5</vt:i4>
      </vt:variant>
    </vt:vector>
  </HeadingPairs>
  <TitlesOfParts>
    <vt:vector size="15" baseType="lpstr">
      <vt:lpstr>Arial</vt:lpstr>
      <vt:lpstr>MS Shell Dlg 2</vt:lpstr>
      <vt:lpstr>OracleSansVF</vt:lpstr>
      <vt:lpstr>Poppins</vt:lpstr>
      <vt:lpstr>Proxima Nova</vt:lpstr>
      <vt:lpstr>Roboto</vt:lpstr>
      <vt:lpstr>Supreme-Variable</vt:lpstr>
      <vt:lpstr>Wingdings</vt:lpstr>
      <vt:lpstr>Wingdings 3</vt:lpstr>
      <vt:lpstr>Madison</vt:lpstr>
      <vt:lpstr>Database</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dc:title>
  <dc:creator>USER</dc:creator>
  <cp:lastModifiedBy>USER</cp:lastModifiedBy>
  <cp:revision>2</cp:revision>
  <dcterms:created xsi:type="dcterms:W3CDTF">2022-02-17T11:53:52Z</dcterms:created>
  <dcterms:modified xsi:type="dcterms:W3CDTF">2022-02-17T12:40:17Z</dcterms:modified>
</cp:coreProperties>
</file>