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jpg"/>
  <Override PartName="/ppt/media/image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3" r:id="rId1"/>
  </p:sldMasterIdLst>
  <p:notesMasterIdLst>
    <p:notesMasterId r:id="rId13"/>
  </p:notesMasterIdLst>
  <p:sldIdLst>
    <p:sldId id="266" r:id="rId2"/>
    <p:sldId id="257" r:id="rId3"/>
    <p:sldId id="258" r:id="rId4"/>
    <p:sldId id="259" r:id="rId5"/>
    <p:sldId id="260" r:id="rId6"/>
    <p:sldId id="269" r:id="rId7"/>
    <p:sldId id="264" r:id="rId8"/>
    <p:sldId id="267" r:id="rId9"/>
    <p:sldId id="270" r:id="rId10"/>
    <p:sldId id="268" r:id="rId11"/>
    <p:sldId id="265" r:id="rId12"/>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125" d="100"/>
          <a:sy n="125" d="100"/>
        </p:scale>
        <p:origin x="84" y="3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0A44E6B-05B8-478F-BDEB-B75957B08813}" type="datetimeFigureOut">
              <a:rPr lang="fr-FR" smtClean="0"/>
              <a:t>26/11/2021</a:t>
            </a:fld>
            <a:endParaRPr lang="fr-FR"/>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87185CB-6781-4735-8A91-0900F0229C0A}" type="slidenum">
              <a:rPr lang="fr-FR" smtClean="0"/>
              <a:t>‹#›</a:t>
            </a:fld>
            <a:endParaRPr lang="fr-FR"/>
          </a:p>
        </p:txBody>
      </p:sp>
    </p:spTree>
    <p:extLst>
      <p:ext uri="{BB962C8B-B14F-4D97-AF65-F5344CB8AC3E}">
        <p14:creationId xmlns:p14="http://schemas.microsoft.com/office/powerpoint/2010/main" val="2174337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87185CB-6781-4735-8A91-0900F0229C0A}" type="slidenum">
              <a:rPr lang="fr-FR" smtClean="0"/>
              <a:t>2</a:t>
            </a:fld>
            <a:endParaRPr lang="fr-FR"/>
          </a:p>
        </p:txBody>
      </p:sp>
    </p:spTree>
    <p:extLst>
      <p:ext uri="{BB962C8B-B14F-4D97-AF65-F5344CB8AC3E}">
        <p14:creationId xmlns:p14="http://schemas.microsoft.com/office/powerpoint/2010/main" val="291685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87185CB-6781-4735-8A91-0900F0229C0A}" type="slidenum">
              <a:rPr lang="fr-FR" smtClean="0"/>
              <a:t>3</a:t>
            </a:fld>
            <a:endParaRPr lang="fr-FR"/>
          </a:p>
        </p:txBody>
      </p:sp>
    </p:spTree>
    <p:extLst>
      <p:ext uri="{BB962C8B-B14F-4D97-AF65-F5344CB8AC3E}">
        <p14:creationId xmlns:p14="http://schemas.microsoft.com/office/powerpoint/2010/main" val="142837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85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4014323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26902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420435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a:t>
            </a:fld>
            <a:endParaRPr lang="fr-F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3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2107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313913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329632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11/26/2021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349122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1D8BD707-D9CF-40AE-B4C6-C98DA3205C09}" type="datetimeFigureOut">
              <a:rPr lang="en-US" smtClean="0"/>
              <a:t>11/26/2021</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fr-FR" smtClean="0"/>
              <a:t>‹#›</a:t>
            </a:fld>
            <a:endParaRPr lang="fr-FR"/>
          </a:p>
        </p:txBody>
      </p:sp>
    </p:spTree>
    <p:extLst>
      <p:ext uri="{BB962C8B-B14F-4D97-AF65-F5344CB8AC3E}">
        <p14:creationId xmlns:p14="http://schemas.microsoft.com/office/powerpoint/2010/main" val="354102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a:t>
            </a:fld>
            <a:endParaRPr lang="fr-FR"/>
          </a:p>
        </p:txBody>
      </p:sp>
    </p:spTree>
    <p:extLst>
      <p:ext uri="{BB962C8B-B14F-4D97-AF65-F5344CB8AC3E}">
        <p14:creationId xmlns:p14="http://schemas.microsoft.com/office/powerpoint/2010/main" val="258112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1D8BD707-D9CF-40AE-B4C6-C98DA3205C09}" type="datetimeFigureOut">
              <a:rPr lang="en-US" smtClean="0"/>
              <a:t>11/26/2021</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6F15528-21DE-4FAA-801E-634DDDAF4B2B}" type="slidenum">
              <a:rPr lang="fr-FR" smtClean="0"/>
              <a:t>‹#›</a:t>
            </a:fld>
            <a:endParaRPr lang="fr-F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58312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semanticscholar.org/paper/A-traffic-aware%2C-energy-efficient-MAC-protocol-for-Suh-Ko/dcbf44ad41ef1803962fce2c5e821b718588ebf8" TargetMode="External"/><Relationship Id="rId3" Type="http://schemas.openxmlformats.org/officeDocument/2006/relationships/hyperlink" Target="https://www.researchgate.net/publication/330381472_MAC_Layer_Protocols_for_Internet_of_Things_A_Survey" TargetMode="External"/><Relationship Id="rId7" Type="http://schemas.openxmlformats.org/officeDocument/2006/relationships/hyperlink" Target="https://www.researchgate.net/publication/329514255_A_Taxonomy_for_MAC_Protocols_in_Wireless_Sensor_Networks_Based_on_Traffic_Prioritization" TargetMode="External"/><Relationship Id="rId2" Type="http://schemas.openxmlformats.org/officeDocument/2006/relationships/hyperlink" Target="https://www.researchgate.net/publication/284800861_Wireless_sensor_network_mac_protocol_Smac_and_tmac/fulltext/57aa5a3d08ae42ba52ac4010/Wireless-sensor-network-mac-protocol-Smac-and-tmac.pdf"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272623927_Comprative_Analysis_of_WSN_MAC_Protocols" TargetMode="External"/><Relationship Id="rId5" Type="http://schemas.openxmlformats.org/officeDocument/2006/relationships/hyperlink" Target="https://dergipark.org.tr/en/download/article-file/83134" TargetMode="External"/><Relationship Id="rId4" Type="http://schemas.openxmlformats.org/officeDocument/2006/relationships/hyperlink" Target="https://www.hindawi.com/journals/wcmc/2017/280120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55A88E-5420-4686-A760-F63D305E9297}"/>
              </a:ext>
            </a:extLst>
          </p:cNvPr>
          <p:cNvSpPr txBox="1">
            <a:spLocks noGrp="1"/>
          </p:cNvSpPr>
          <p:nvPr>
            <p:ph idx="1"/>
          </p:nvPr>
        </p:nvSpPr>
        <p:spPr>
          <a:xfrm>
            <a:off x="-207963" y="1962150"/>
            <a:ext cx="9559925" cy="1421928"/>
          </a:xfrm>
          <a:prstGeom prst="rect">
            <a:avLst/>
          </a:prstGeom>
          <a:noFill/>
        </p:spPr>
        <p:txBody>
          <a:bodyPr wrap="square" rtlCol="0">
            <a:spAutoFit/>
          </a:bodyPr>
          <a:lstStyle/>
          <a:p>
            <a:pPr algn="ctr"/>
            <a:r>
              <a:rPr lang="en-US" sz="4800" b="1" i="0" dirty="0">
                <a:solidFill>
                  <a:srgbClr val="000000"/>
                </a:solidFill>
                <a:effectLst/>
                <a:latin typeface="CMBX12"/>
              </a:rPr>
              <a:t>MAC protocols dedicated to WSN/IoT</a:t>
            </a:r>
            <a:endParaRPr lang="fr-FR" sz="4800" dirty="0">
              <a:latin typeface="Bahnschrift SemiLight" panose="020B0502040204020203" pitchFamily="34" charset="0"/>
            </a:endParaRPr>
          </a:p>
        </p:txBody>
      </p:sp>
      <p:sp>
        <p:nvSpPr>
          <p:cNvPr id="5" name="object 4">
            <a:extLst>
              <a:ext uri="{FF2B5EF4-FFF2-40B4-BE49-F238E27FC236}">
                <a16:creationId xmlns:a16="http://schemas.microsoft.com/office/drawing/2014/main" id="{4CFF8C6B-8D3D-4B0A-AD3A-3B0B468F7301}"/>
              </a:ext>
            </a:extLst>
          </p:cNvPr>
          <p:cNvSpPr/>
          <p:nvPr/>
        </p:nvSpPr>
        <p:spPr>
          <a:xfrm>
            <a:off x="4546599" y="150109"/>
            <a:ext cx="4268226" cy="1053372"/>
          </a:xfrm>
          <a:prstGeom prst="rect">
            <a:avLst/>
          </a:prstGeom>
          <a:blipFill>
            <a:blip r:embed="rId2"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FE77D8E2-36CB-4219-8B21-882BEB2AB52D}"/>
              </a:ext>
            </a:extLst>
          </p:cNvPr>
          <p:cNvSpPr txBox="1"/>
          <p:nvPr/>
        </p:nvSpPr>
        <p:spPr>
          <a:xfrm>
            <a:off x="381000" y="4142747"/>
            <a:ext cx="2151360" cy="405239"/>
          </a:xfrm>
          <a:prstGeom prst="rect">
            <a:avLst/>
          </a:prstGeom>
        </p:spPr>
        <p:txBody>
          <a:bodyPr vert="horz" wrap="square" lIns="0" tIns="20320" rIns="0" bIns="0" rtlCol="0">
            <a:spAutoFit/>
          </a:bodyPr>
          <a:lstStyle/>
          <a:p>
            <a:pPr marL="211454" marR="5080" indent="-199390">
              <a:lnSpc>
                <a:spcPts val="1420"/>
              </a:lnSpc>
              <a:spcBef>
                <a:spcPts val="160"/>
              </a:spcBef>
            </a:pPr>
            <a:r>
              <a:rPr lang="fr-FR" sz="1200" spc="10" dirty="0">
                <a:latin typeface="Georgia"/>
                <a:cs typeface="Georgia"/>
              </a:rPr>
              <a:t>Yosra ZEYRI NEMRI</a:t>
            </a:r>
          </a:p>
          <a:p>
            <a:pPr marL="211454" marR="5080" indent="-199390">
              <a:lnSpc>
                <a:spcPts val="1420"/>
              </a:lnSpc>
              <a:spcBef>
                <a:spcPts val="160"/>
              </a:spcBef>
            </a:pPr>
            <a:r>
              <a:rPr lang="fr-FR" sz="1200" spc="-75" dirty="0">
                <a:latin typeface="Georgia"/>
                <a:cs typeface="Georgia"/>
              </a:rPr>
              <a:t>19</a:t>
            </a:r>
            <a:r>
              <a:rPr sz="1200" spc="-55" dirty="0">
                <a:latin typeface="Georgia"/>
                <a:cs typeface="Georgia"/>
              </a:rPr>
              <a:t>/</a:t>
            </a:r>
            <a:r>
              <a:rPr lang="fr-FR" sz="1200" spc="-55" dirty="0">
                <a:latin typeface="Georgia"/>
                <a:cs typeface="Georgia"/>
              </a:rPr>
              <a:t>11</a:t>
            </a:r>
            <a:r>
              <a:rPr sz="1200" spc="-55" dirty="0">
                <a:latin typeface="Georgia"/>
                <a:cs typeface="Georgia"/>
              </a:rPr>
              <a:t>/20</a:t>
            </a:r>
            <a:r>
              <a:rPr sz="1200" spc="-95" dirty="0">
                <a:latin typeface="Georgia"/>
                <a:cs typeface="Georgia"/>
              </a:rPr>
              <a:t>2</a:t>
            </a:r>
            <a:r>
              <a:rPr sz="1200" spc="25" dirty="0">
                <a:latin typeface="Georgia"/>
                <a:cs typeface="Georgia"/>
              </a:rPr>
              <a:t>1</a:t>
            </a:r>
            <a:endParaRPr sz="1200" dirty="0">
              <a:latin typeface="Georgia"/>
              <a:cs typeface="Georgia"/>
            </a:endParaRPr>
          </a:p>
        </p:txBody>
      </p:sp>
    </p:spTree>
    <p:extLst>
      <p:ext uri="{BB962C8B-B14F-4D97-AF65-F5344CB8AC3E}">
        <p14:creationId xmlns:p14="http://schemas.microsoft.com/office/powerpoint/2010/main" val="295485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1D31-CE00-4221-A6A1-C368C8111076}"/>
              </a:ext>
            </a:extLst>
          </p:cNvPr>
          <p:cNvSpPr>
            <a:spLocks noGrp="1"/>
          </p:cNvSpPr>
          <p:nvPr>
            <p:ph type="title"/>
          </p:nvPr>
        </p:nvSpPr>
        <p:spPr/>
        <p:txBody>
          <a:bodyPr>
            <a:normAutofit/>
          </a:bodyPr>
          <a:lstStyle/>
          <a:p>
            <a:r>
              <a:rPr lang="fr-FR" sz="3200" b="1" i="0" dirty="0" err="1">
                <a:solidFill>
                  <a:schemeClr val="tx1">
                    <a:lumMod val="65000"/>
                    <a:lumOff val="35000"/>
                  </a:schemeClr>
                </a:solidFill>
                <a:effectLst/>
              </a:rPr>
              <a:t>References</a:t>
            </a:r>
            <a:r>
              <a:rPr lang="fr-FR" sz="3200" b="1" i="0" dirty="0">
                <a:solidFill>
                  <a:schemeClr val="tx1">
                    <a:lumMod val="65000"/>
                    <a:lumOff val="35000"/>
                  </a:schemeClr>
                </a:solidFill>
                <a:effectLst/>
              </a:rPr>
              <a:t> : </a:t>
            </a:r>
            <a:endParaRPr lang="fr-FR" sz="3200" b="1"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0720F2A-B675-4922-8953-F7BDECFCB17C}"/>
              </a:ext>
            </a:extLst>
          </p:cNvPr>
          <p:cNvSpPr>
            <a:spLocks noGrp="1"/>
          </p:cNvSpPr>
          <p:nvPr>
            <p:ph idx="1"/>
          </p:nvPr>
        </p:nvSpPr>
        <p:spPr>
          <a:xfrm>
            <a:off x="533400" y="1733550"/>
            <a:ext cx="8214360" cy="3017520"/>
          </a:xfrm>
        </p:spPr>
        <p:txBody>
          <a:bodyPr>
            <a:normAutofit/>
          </a:bodyPr>
          <a:lstStyle/>
          <a:p>
            <a:pPr marL="0" indent="0">
              <a:buNone/>
            </a:pPr>
            <a:r>
              <a:rPr lang="fr-FR" sz="1400" b="0" i="0" dirty="0">
                <a:solidFill>
                  <a:srgbClr val="0070C0"/>
                </a:solidFill>
                <a:effectLst/>
                <a:hlinkClick r:id="rId2">
                  <a:extLst>
                    <a:ext uri="{A12FA001-AC4F-418D-AE19-62706E023703}">
                      <ahyp:hlinkClr xmlns:ahyp="http://schemas.microsoft.com/office/drawing/2018/hyperlinkcolor" val="tx"/>
                    </a:ext>
                  </a:extLst>
                </a:hlinkClick>
              </a:rPr>
              <a:t>https://www.researchgate.net/publication/284800861_Wireless_sensor_network_mac_protocol_Smac_and_tmac/fulltext/57aa5a3d08ae42ba52ac4010/Wireless-sensor-network-mac-protocol-Smac-and-tmac.pdf</a:t>
            </a:r>
            <a:endParaRPr lang="fr-FR" sz="1400" b="0" i="0" dirty="0">
              <a:solidFill>
                <a:srgbClr val="0070C0"/>
              </a:solidFill>
              <a:effectLst/>
            </a:endParaRPr>
          </a:p>
          <a:p>
            <a:pPr marL="0" indent="0">
              <a:buNone/>
            </a:pPr>
            <a:r>
              <a:rPr lang="fr-FR" sz="1400" b="0" i="0" dirty="0">
                <a:solidFill>
                  <a:srgbClr val="0070C0"/>
                </a:solidFill>
                <a:effectLst/>
                <a:hlinkClick r:id="rId3">
                  <a:extLst>
                    <a:ext uri="{A12FA001-AC4F-418D-AE19-62706E023703}">
                      <ahyp:hlinkClr xmlns:ahyp="http://schemas.microsoft.com/office/drawing/2018/hyperlinkcolor" val="tx"/>
                    </a:ext>
                  </a:extLst>
                </a:hlinkClick>
              </a:rPr>
              <a:t>https://www.researchgate.net/publication/330381472_MAC_Layer_Protocols_for_Internet_of_Things_A_Survey</a:t>
            </a:r>
            <a:endParaRPr lang="fr-FR" sz="1400" b="0" i="0" dirty="0">
              <a:solidFill>
                <a:srgbClr val="0070C0"/>
              </a:solidFill>
              <a:effectLst/>
            </a:endParaRPr>
          </a:p>
          <a:p>
            <a:pPr marL="0" indent="0">
              <a:buNone/>
            </a:pPr>
            <a:r>
              <a:rPr lang="fr-FR" sz="1400" b="0" i="0" dirty="0">
                <a:solidFill>
                  <a:srgbClr val="0070C0"/>
                </a:solidFill>
                <a:effectLst/>
                <a:hlinkClick r:id="rId4">
                  <a:extLst>
                    <a:ext uri="{A12FA001-AC4F-418D-AE19-62706E023703}">
                      <ahyp:hlinkClr xmlns:ahyp="http://schemas.microsoft.com/office/drawing/2018/hyperlinkcolor" val="tx"/>
                    </a:ext>
                  </a:extLst>
                </a:hlinkClick>
              </a:rPr>
              <a:t>https://www.hindawi.com/journals/wcmc/2017/2801204/</a:t>
            </a:r>
            <a:br>
              <a:rPr lang="fr-FR" sz="1400" dirty="0">
                <a:solidFill>
                  <a:srgbClr val="0070C0"/>
                </a:solidFill>
              </a:rPr>
            </a:br>
            <a:br>
              <a:rPr lang="fr-FR" sz="1400" b="0" i="0" dirty="0">
                <a:solidFill>
                  <a:srgbClr val="0070C0"/>
                </a:solidFill>
                <a:effectLst/>
              </a:rPr>
            </a:br>
            <a:r>
              <a:rPr lang="fr-FR" sz="1400" b="0" i="0" dirty="0">
                <a:solidFill>
                  <a:srgbClr val="0070C0"/>
                </a:solidFill>
                <a:effectLst/>
                <a:hlinkClick r:id="rId5">
                  <a:extLst>
                    <a:ext uri="{A12FA001-AC4F-418D-AE19-62706E023703}">
                      <ahyp:hlinkClr xmlns:ahyp="http://schemas.microsoft.com/office/drawing/2018/hyperlinkcolor" val="tx"/>
                    </a:ext>
                  </a:extLst>
                </a:hlinkClick>
              </a:rPr>
              <a:t>https://dergipark.org.tr/en/download/article-file/83134</a:t>
            </a:r>
            <a:br>
              <a:rPr lang="fr-FR" sz="1400" dirty="0">
                <a:solidFill>
                  <a:srgbClr val="0070C0"/>
                </a:solidFill>
              </a:rPr>
            </a:br>
            <a:br>
              <a:rPr lang="fr-FR" sz="1400" dirty="0">
                <a:solidFill>
                  <a:srgbClr val="0070C0"/>
                </a:solidFill>
              </a:rPr>
            </a:br>
            <a:r>
              <a:rPr lang="fr-FR" sz="1400" dirty="0">
                <a:solidFill>
                  <a:srgbClr val="0070C0"/>
                </a:solidFill>
                <a:hlinkClick r:id="rId6">
                  <a:extLst>
                    <a:ext uri="{A12FA001-AC4F-418D-AE19-62706E023703}">
                      <ahyp:hlinkClr xmlns:ahyp="http://schemas.microsoft.com/office/drawing/2018/hyperlinkcolor" val="tx"/>
                    </a:ext>
                  </a:extLst>
                </a:hlinkClick>
              </a:rPr>
              <a:t>https://www.researchgate.net/publication/272623927_Comprative_Analysis_of_WSN_MAC_Protocols</a:t>
            </a:r>
            <a:endParaRPr lang="fr-FR" sz="1400" dirty="0">
              <a:solidFill>
                <a:srgbClr val="0070C0"/>
              </a:solidFill>
            </a:endParaRPr>
          </a:p>
          <a:p>
            <a:pPr marL="0" indent="0">
              <a:buNone/>
            </a:pPr>
            <a:r>
              <a:rPr lang="fr-FR" sz="1400" dirty="0">
                <a:solidFill>
                  <a:srgbClr val="0070C0"/>
                </a:solidFill>
                <a:hlinkClick r:id="rId7">
                  <a:extLst>
                    <a:ext uri="{A12FA001-AC4F-418D-AE19-62706E023703}">
                      <ahyp:hlinkClr xmlns:ahyp="http://schemas.microsoft.com/office/drawing/2018/hyperlinkcolor" val="tx"/>
                    </a:ext>
                  </a:extLst>
                </a:hlinkClick>
              </a:rPr>
              <a:t>https://www.researchgate.net/publication/329514255_A_Taxonomy_for_MAC_Protocols_in_Wireless_Sensor_Networks_Based_on_Traffic_Prioritization</a:t>
            </a:r>
            <a:endParaRPr lang="fr-FR" sz="1400" dirty="0">
              <a:solidFill>
                <a:srgbClr val="0070C0"/>
              </a:solidFill>
            </a:endParaRPr>
          </a:p>
          <a:p>
            <a:pPr marL="0" indent="0">
              <a:buNone/>
            </a:pPr>
            <a:r>
              <a:rPr lang="fr-FR" sz="1400" dirty="0">
                <a:solidFill>
                  <a:srgbClr val="0070C0"/>
                </a:solidFill>
                <a:hlinkClick r:id="rId8">
                  <a:extLst>
                    <a:ext uri="{A12FA001-AC4F-418D-AE19-62706E023703}">
                      <ahyp:hlinkClr xmlns:ahyp="http://schemas.microsoft.com/office/drawing/2018/hyperlinkcolor" val="tx"/>
                    </a:ext>
                  </a:extLst>
                </a:hlinkClick>
              </a:rPr>
              <a:t>https://www.semanticscholar.org/paper/A-traffic-aware%2C-energy-efficient-MAC-protocol-for-Suh-Ko/dcbf44ad41ef1803962fce2c5e821b718588ebf8</a:t>
            </a:r>
            <a:endParaRPr lang="fr-FR" sz="1400" dirty="0">
              <a:solidFill>
                <a:srgbClr val="0070C0"/>
              </a:solidFill>
            </a:endParaRPr>
          </a:p>
          <a:p>
            <a:pPr marL="0" indent="0">
              <a:buNone/>
            </a:pPr>
            <a:endParaRPr lang="fr-FR" sz="1400" dirty="0">
              <a:solidFill>
                <a:srgbClr val="0070C0"/>
              </a:solidFill>
            </a:endParaRPr>
          </a:p>
          <a:p>
            <a:pPr marL="0" indent="0">
              <a:buNone/>
            </a:pPr>
            <a:endParaRPr lang="fr-FR" dirty="0"/>
          </a:p>
        </p:txBody>
      </p:sp>
    </p:spTree>
    <p:extLst>
      <p:ext uri="{BB962C8B-B14F-4D97-AF65-F5344CB8AC3E}">
        <p14:creationId xmlns:p14="http://schemas.microsoft.com/office/powerpoint/2010/main" val="411333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1679690"/>
            <a:ext cx="3526668" cy="689932"/>
          </a:xfrm>
          <a:prstGeom prst="rect">
            <a:avLst/>
          </a:prstGeom>
        </p:spPr>
        <p:txBody>
          <a:bodyPr vert="horz" wrap="square" lIns="0" tIns="12700" rIns="0" bIns="0" rtlCol="0">
            <a:spAutoFit/>
          </a:bodyPr>
          <a:lstStyle/>
          <a:p>
            <a:pPr marL="12700">
              <a:lnSpc>
                <a:spcPct val="100000"/>
              </a:lnSpc>
              <a:spcBef>
                <a:spcPts val="100"/>
              </a:spcBef>
            </a:pPr>
            <a:r>
              <a:rPr lang="fr-FR" sz="4400" spc="40" dirty="0">
                <a:latin typeface="Bahnschrift SemiBold" panose="020B0502040204020203" pitchFamily="34" charset="0"/>
              </a:rPr>
              <a:t>Thank You!</a:t>
            </a:r>
            <a:endParaRPr sz="4400" spc="40" dirty="0">
              <a:latin typeface="Bahnschrift SemiBold" panose="020B0502040204020203" pitchFamily="34" charset="0"/>
            </a:endParaRPr>
          </a:p>
        </p:txBody>
      </p:sp>
      <p:sp>
        <p:nvSpPr>
          <p:cNvPr id="3" name="object 4">
            <a:extLst>
              <a:ext uri="{FF2B5EF4-FFF2-40B4-BE49-F238E27FC236}">
                <a16:creationId xmlns:a16="http://schemas.microsoft.com/office/drawing/2014/main" id="{6046CCA2-02F7-473F-A8DE-299E8F1F9B23}"/>
              </a:ext>
            </a:extLst>
          </p:cNvPr>
          <p:cNvSpPr/>
          <p:nvPr/>
        </p:nvSpPr>
        <p:spPr>
          <a:xfrm>
            <a:off x="152400" y="3409950"/>
            <a:ext cx="4268226" cy="105337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260" y="895350"/>
            <a:ext cx="5932170" cy="299720"/>
          </a:xfrm>
          <a:prstGeom prst="rect">
            <a:avLst/>
          </a:prstGeom>
        </p:spPr>
        <p:txBody>
          <a:bodyPr vert="horz" wrap="square" lIns="0" tIns="12700" rIns="0" bIns="0" rtlCol="0">
            <a:spAutoFit/>
          </a:bodyPr>
          <a:lstStyle/>
          <a:p>
            <a:pPr marL="12700">
              <a:lnSpc>
                <a:spcPct val="100000"/>
              </a:lnSpc>
              <a:spcBef>
                <a:spcPts val="100"/>
              </a:spcBef>
            </a:pPr>
            <a:r>
              <a:rPr lang="en-US" sz="1800" spc="5" dirty="0"/>
              <a:t>Study of diﬀerent selected protocols based on:</a:t>
            </a:r>
            <a:endParaRPr sz="1800" dirty="0"/>
          </a:p>
        </p:txBody>
      </p:sp>
      <p:sp>
        <p:nvSpPr>
          <p:cNvPr id="3" name="object 3"/>
          <p:cNvSpPr txBox="1"/>
          <p:nvPr/>
        </p:nvSpPr>
        <p:spPr>
          <a:xfrm>
            <a:off x="498260" y="1724209"/>
            <a:ext cx="7614920" cy="1688924"/>
          </a:xfrm>
          <a:prstGeom prst="rect">
            <a:avLst/>
          </a:prstGeom>
        </p:spPr>
        <p:txBody>
          <a:bodyPr vert="horz" wrap="square" lIns="0" tIns="46990" rIns="0" bIns="0" rtlCol="0">
            <a:spAutoFit/>
          </a:bodyPr>
          <a:lstStyle/>
          <a:p>
            <a:pPr marL="356235" indent="-344170">
              <a:lnSpc>
                <a:spcPct val="100000"/>
              </a:lnSpc>
              <a:spcBef>
                <a:spcPts val="370"/>
              </a:spcBef>
              <a:buFont typeface="Arial"/>
              <a:buChar char="●"/>
              <a:tabLst>
                <a:tab pos="356235" algn="l"/>
                <a:tab pos="356870" algn="l"/>
              </a:tabLst>
            </a:pPr>
            <a:r>
              <a:rPr lang="en-US" sz="1500" spc="20" dirty="0">
                <a:latin typeface="Play"/>
                <a:cs typeface="Play"/>
              </a:rPr>
              <a:t>Type of channel access</a:t>
            </a:r>
          </a:p>
          <a:p>
            <a:pPr marL="356235" indent="-344170">
              <a:lnSpc>
                <a:spcPct val="100000"/>
              </a:lnSpc>
              <a:spcBef>
                <a:spcPts val="370"/>
              </a:spcBef>
              <a:buFont typeface="Arial"/>
              <a:buChar char="●"/>
              <a:tabLst>
                <a:tab pos="356235" algn="l"/>
                <a:tab pos="356870" algn="l"/>
              </a:tabLst>
            </a:pPr>
            <a:r>
              <a:rPr lang="en-US" sz="1500" spc="20" dirty="0">
                <a:latin typeface="Play"/>
                <a:cs typeface="Play"/>
              </a:rPr>
              <a:t>Description of the MAC protocol, how it works, its accuracy, its mechanisms</a:t>
            </a:r>
          </a:p>
          <a:p>
            <a:pPr marL="356235" indent="-344170">
              <a:lnSpc>
                <a:spcPct val="100000"/>
              </a:lnSpc>
              <a:spcBef>
                <a:spcPts val="370"/>
              </a:spcBef>
              <a:buFont typeface="Arial"/>
              <a:buChar char="●"/>
              <a:tabLst>
                <a:tab pos="356235" algn="l"/>
                <a:tab pos="356870" algn="l"/>
              </a:tabLst>
            </a:pPr>
            <a:r>
              <a:rPr lang="en-US" sz="1500" spc="20" dirty="0">
                <a:latin typeface="Play"/>
                <a:cs typeface="Play"/>
              </a:rPr>
              <a:t>Clock synchronization</a:t>
            </a:r>
          </a:p>
          <a:p>
            <a:pPr marL="356235" indent="-344170">
              <a:lnSpc>
                <a:spcPct val="100000"/>
              </a:lnSpc>
              <a:spcBef>
                <a:spcPts val="370"/>
              </a:spcBef>
              <a:buFont typeface="Arial"/>
              <a:buChar char="●"/>
              <a:tabLst>
                <a:tab pos="356235" algn="l"/>
                <a:tab pos="356870" algn="l"/>
              </a:tabLst>
            </a:pPr>
            <a:r>
              <a:rPr lang="en-US" sz="1500" spc="20" dirty="0">
                <a:latin typeface="Play"/>
                <a:cs typeface="Play"/>
              </a:rPr>
              <a:t>Operation, accuracy, security mechanisms, node mobility</a:t>
            </a:r>
          </a:p>
          <a:p>
            <a:pPr marL="356235" indent="-344170">
              <a:lnSpc>
                <a:spcPct val="100000"/>
              </a:lnSpc>
              <a:spcBef>
                <a:spcPts val="370"/>
              </a:spcBef>
              <a:buFont typeface="Arial"/>
              <a:buChar char="●"/>
              <a:tabLst>
                <a:tab pos="356235" algn="l"/>
                <a:tab pos="356870" algn="l"/>
              </a:tabLst>
            </a:pPr>
            <a:r>
              <a:rPr lang="en-US" sz="1500" spc="20" dirty="0">
                <a:latin typeface="Play"/>
                <a:cs typeface="Play"/>
              </a:rPr>
              <a:t>Comparison between protocols</a:t>
            </a:r>
          </a:p>
          <a:p>
            <a:pPr marL="356235" indent="-344170">
              <a:lnSpc>
                <a:spcPct val="100000"/>
              </a:lnSpc>
              <a:spcBef>
                <a:spcPts val="370"/>
              </a:spcBef>
              <a:buFont typeface="Arial"/>
              <a:buChar char="●"/>
              <a:tabLst>
                <a:tab pos="356235" algn="l"/>
                <a:tab pos="356870" algn="l"/>
              </a:tabLst>
            </a:pPr>
            <a:r>
              <a:rPr lang="en-US" sz="1500" spc="20" dirty="0">
                <a:latin typeface="Play"/>
                <a:cs typeface="Play"/>
              </a:rPr>
              <a:t>Energy consumption</a:t>
            </a:r>
            <a:endParaRPr sz="1500" dirty="0">
              <a:latin typeface="Play"/>
              <a:cs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285750"/>
            <a:ext cx="1473200" cy="299720"/>
          </a:xfrm>
          <a:prstGeom prst="rect">
            <a:avLst/>
          </a:prstGeom>
        </p:spPr>
        <p:txBody>
          <a:bodyPr vert="horz" wrap="square" lIns="0" tIns="12700" rIns="0" bIns="0" rtlCol="0">
            <a:spAutoFit/>
          </a:bodyPr>
          <a:lstStyle/>
          <a:p>
            <a:pPr marL="12700">
              <a:lnSpc>
                <a:spcPct val="100000"/>
              </a:lnSpc>
              <a:spcBef>
                <a:spcPts val="100"/>
              </a:spcBef>
            </a:pPr>
            <a:r>
              <a:rPr lang="fr-FR" sz="1800" spc="25" dirty="0"/>
              <a:t>Access Type:</a:t>
            </a:r>
            <a:endParaRPr sz="1800" dirty="0"/>
          </a:p>
        </p:txBody>
      </p:sp>
      <p:sp>
        <p:nvSpPr>
          <p:cNvPr id="4" name="object 4"/>
          <p:cNvSpPr txBox="1"/>
          <p:nvPr/>
        </p:nvSpPr>
        <p:spPr>
          <a:xfrm>
            <a:off x="457200" y="617220"/>
            <a:ext cx="5078730" cy="560410"/>
          </a:xfrm>
          <a:prstGeom prst="rect">
            <a:avLst/>
          </a:prstGeom>
        </p:spPr>
        <p:txBody>
          <a:bodyPr vert="horz" wrap="square" lIns="0" tIns="46990" rIns="0" bIns="0" rtlCol="0">
            <a:spAutoFit/>
          </a:bodyPr>
          <a:lstStyle/>
          <a:p>
            <a:pPr marL="356235" indent="-344170">
              <a:lnSpc>
                <a:spcPct val="100000"/>
              </a:lnSpc>
              <a:spcBef>
                <a:spcPts val="370"/>
              </a:spcBef>
              <a:buFont typeface="Arial"/>
              <a:buChar char="●"/>
              <a:tabLst>
                <a:tab pos="356235" algn="l"/>
                <a:tab pos="356870" algn="l"/>
              </a:tabLst>
            </a:pPr>
            <a:r>
              <a:rPr lang="en-US" sz="1500" spc="20" dirty="0">
                <a:latin typeface="Play"/>
                <a:cs typeface="Play"/>
              </a:rPr>
              <a:t>CSMA: reduce the risk of collision.</a:t>
            </a:r>
          </a:p>
          <a:p>
            <a:pPr marL="356235" indent="-344170">
              <a:lnSpc>
                <a:spcPct val="100000"/>
              </a:lnSpc>
              <a:spcBef>
                <a:spcPts val="370"/>
              </a:spcBef>
              <a:buFont typeface="Arial"/>
              <a:buChar char="●"/>
              <a:tabLst>
                <a:tab pos="356235" algn="l"/>
                <a:tab pos="356870" algn="l"/>
              </a:tabLst>
            </a:pPr>
            <a:r>
              <a:rPr lang="en-US" sz="1500" spc="20" dirty="0">
                <a:latin typeface="Play"/>
                <a:cs typeface="Play"/>
              </a:rPr>
              <a:t>TDMA: transmit over diﬀerent time slots.</a:t>
            </a:r>
            <a:endParaRPr sz="1300" dirty="0">
              <a:latin typeface="Play"/>
              <a:cs typeface="Play"/>
            </a:endParaRPr>
          </a:p>
        </p:txBody>
      </p:sp>
      <p:graphicFrame>
        <p:nvGraphicFramePr>
          <p:cNvPr id="5" name="Table 5">
            <a:extLst>
              <a:ext uri="{FF2B5EF4-FFF2-40B4-BE49-F238E27FC236}">
                <a16:creationId xmlns:a16="http://schemas.microsoft.com/office/drawing/2014/main" id="{BB57E9F6-1A26-423C-B22C-597F3FBD17CC}"/>
              </a:ext>
            </a:extLst>
          </p:cNvPr>
          <p:cNvGraphicFramePr>
            <a:graphicFrameLocks noGrp="1"/>
          </p:cNvGraphicFramePr>
          <p:nvPr>
            <p:extLst>
              <p:ext uri="{D42A27DB-BD31-4B8C-83A1-F6EECF244321}">
                <p14:modId xmlns:p14="http://schemas.microsoft.com/office/powerpoint/2010/main" val="3748068758"/>
              </p:ext>
            </p:extLst>
          </p:nvPr>
        </p:nvGraphicFramePr>
        <p:xfrm>
          <a:off x="1524000" y="1352550"/>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19517370"/>
                    </a:ext>
                  </a:extLst>
                </a:gridCol>
                <a:gridCol w="3048000">
                  <a:extLst>
                    <a:ext uri="{9D8B030D-6E8A-4147-A177-3AD203B41FA5}">
                      <a16:colId xmlns:a16="http://schemas.microsoft.com/office/drawing/2014/main" val="54531274"/>
                    </a:ext>
                  </a:extLst>
                </a:gridCol>
              </a:tblGrid>
              <a:tr h="370840">
                <a:tc>
                  <a:txBody>
                    <a:bodyPr/>
                    <a:lstStyle/>
                    <a:p>
                      <a:r>
                        <a:rPr lang="fr-FR" dirty="0"/>
                        <a:t>MAC Protocol</a:t>
                      </a:r>
                    </a:p>
                  </a:txBody>
                  <a:tcPr/>
                </a:tc>
                <a:tc>
                  <a:txBody>
                    <a:bodyPr/>
                    <a:lstStyle/>
                    <a:p>
                      <a:r>
                        <a:rPr lang="fr-FR" dirty="0"/>
                        <a:t>Access Type</a:t>
                      </a:r>
                    </a:p>
                  </a:txBody>
                  <a:tcPr/>
                </a:tc>
                <a:extLst>
                  <a:ext uri="{0D108BD9-81ED-4DB2-BD59-A6C34878D82A}">
                    <a16:rowId xmlns:a16="http://schemas.microsoft.com/office/drawing/2014/main" val="2142271433"/>
                  </a:ext>
                </a:extLst>
              </a:tr>
              <a:tr h="370840">
                <a:tc>
                  <a:txBody>
                    <a:bodyPr/>
                    <a:lstStyle/>
                    <a:p>
                      <a:r>
                        <a:rPr lang="fr-FR" dirty="0"/>
                        <a:t>S-MAC</a:t>
                      </a:r>
                    </a:p>
                  </a:txBody>
                  <a:tcPr/>
                </a:tc>
                <a:tc>
                  <a:txBody>
                    <a:bodyPr/>
                    <a:lstStyle/>
                    <a:p>
                      <a:r>
                        <a:rPr lang="fr-FR" dirty="0"/>
                        <a:t>CSMA</a:t>
                      </a:r>
                    </a:p>
                  </a:txBody>
                  <a:tcPr/>
                </a:tc>
                <a:extLst>
                  <a:ext uri="{0D108BD9-81ED-4DB2-BD59-A6C34878D82A}">
                    <a16:rowId xmlns:a16="http://schemas.microsoft.com/office/drawing/2014/main" val="9700998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T-MAC</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CSMA</a:t>
                      </a:r>
                    </a:p>
                  </a:txBody>
                  <a:tcPr/>
                </a:tc>
                <a:extLst>
                  <a:ext uri="{0D108BD9-81ED-4DB2-BD59-A6C34878D82A}">
                    <a16:rowId xmlns:a16="http://schemas.microsoft.com/office/drawing/2014/main" val="4415521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B-MAC</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CSMA</a:t>
                      </a:r>
                    </a:p>
                  </a:txBody>
                  <a:tcPr/>
                </a:tc>
                <a:extLst>
                  <a:ext uri="{0D108BD9-81ED-4DB2-BD59-A6C34878D82A}">
                    <a16:rowId xmlns:a16="http://schemas.microsoft.com/office/drawing/2014/main" val="21672338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DMAC</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TDMA</a:t>
                      </a:r>
                    </a:p>
                  </a:txBody>
                  <a:tcPr/>
                </a:tc>
                <a:extLst>
                  <a:ext uri="{0D108BD9-81ED-4DB2-BD59-A6C34878D82A}">
                    <a16:rowId xmlns:a16="http://schemas.microsoft.com/office/drawing/2014/main" val="229303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ZMAC</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CSMA + TDMA</a:t>
                      </a:r>
                    </a:p>
                  </a:txBody>
                  <a:tcPr/>
                </a:tc>
                <a:extLst>
                  <a:ext uri="{0D108BD9-81ED-4DB2-BD59-A6C34878D82A}">
                    <a16:rowId xmlns:a16="http://schemas.microsoft.com/office/drawing/2014/main" val="322820068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TEEM</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CSMA</a:t>
                      </a:r>
                    </a:p>
                  </a:txBody>
                  <a:tcPr/>
                </a:tc>
                <a:extLst>
                  <a:ext uri="{0D108BD9-81ED-4DB2-BD59-A6C34878D82A}">
                    <a16:rowId xmlns:a16="http://schemas.microsoft.com/office/drawing/2014/main" val="241757314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16436" y="3061293"/>
            <a:ext cx="2327545" cy="195659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4724" y="812656"/>
            <a:ext cx="5503545" cy="299720"/>
          </a:xfrm>
          <a:prstGeom prst="rect">
            <a:avLst/>
          </a:prstGeom>
        </p:spPr>
        <p:txBody>
          <a:bodyPr vert="horz" wrap="square" lIns="0" tIns="12700" rIns="0" bIns="0" rtlCol="0">
            <a:spAutoFit/>
          </a:bodyPr>
          <a:lstStyle/>
          <a:p>
            <a:pPr marL="12700">
              <a:lnSpc>
                <a:spcPct val="100000"/>
              </a:lnSpc>
              <a:spcBef>
                <a:spcPts val="100"/>
              </a:spcBef>
            </a:pPr>
            <a:r>
              <a:rPr sz="1800" spc="5" dirty="0"/>
              <a:t>S-MAC </a:t>
            </a:r>
            <a:r>
              <a:rPr lang="fr-FR" sz="1800" spc="30" dirty="0"/>
              <a:t>Protocol </a:t>
            </a:r>
            <a:r>
              <a:rPr sz="1800" spc="20" dirty="0"/>
              <a:t>(Sensor </a:t>
            </a:r>
            <a:r>
              <a:rPr sz="1800" spc="55" dirty="0"/>
              <a:t>Medium </a:t>
            </a:r>
            <a:r>
              <a:rPr sz="1800" dirty="0"/>
              <a:t>Access </a:t>
            </a:r>
            <a:r>
              <a:rPr sz="1800" spc="20" dirty="0"/>
              <a:t>Protocol)</a:t>
            </a:r>
            <a:r>
              <a:rPr sz="1800" spc="160" dirty="0"/>
              <a:t> </a:t>
            </a:r>
            <a:r>
              <a:rPr sz="1800" spc="15" dirty="0"/>
              <a:t>:</a:t>
            </a:r>
            <a:endParaRPr sz="1800" dirty="0"/>
          </a:p>
        </p:txBody>
      </p:sp>
      <p:sp>
        <p:nvSpPr>
          <p:cNvPr id="4" name="object 4"/>
          <p:cNvSpPr txBox="1"/>
          <p:nvPr/>
        </p:nvSpPr>
        <p:spPr>
          <a:xfrm>
            <a:off x="376257" y="1442912"/>
            <a:ext cx="8232775" cy="2577629"/>
          </a:xfrm>
          <a:prstGeom prst="rect">
            <a:avLst/>
          </a:prstGeom>
        </p:spPr>
        <p:txBody>
          <a:bodyPr vert="horz" wrap="square" lIns="0" tIns="12700" rIns="0" bIns="0" rtlCol="0">
            <a:spAutoFit/>
          </a:bodyPr>
          <a:lstStyle/>
          <a:p>
            <a:pPr marL="340995" indent="-328295">
              <a:lnSpc>
                <a:spcPct val="100000"/>
              </a:lnSpc>
              <a:spcBef>
                <a:spcPts val="100"/>
              </a:spcBef>
              <a:buFont typeface="Arial"/>
              <a:buChar char="●"/>
              <a:tabLst>
                <a:tab pos="340360" algn="l"/>
                <a:tab pos="340995" algn="l"/>
              </a:tabLst>
            </a:pPr>
            <a:r>
              <a:rPr lang="en-US" sz="1600" spc="20" dirty="0">
                <a:latin typeface="Play"/>
                <a:cs typeface="Play"/>
              </a:rPr>
              <a:t>Protocol based on the synchronization of the wake-up and sleep periods of the sensors.</a:t>
            </a:r>
          </a:p>
          <a:p>
            <a:pPr marL="340995" indent="-328295">
              <a:lnSpc>
                <a:spcPct val="100000"/>
              </a:lnSpc>
              <a:spcBef>
                <a:spcPts val="100"/>
              </a:spcBef>
              <a:buFont typeface="Arial"/>
              <a:buChar char="●"/>
              <a:tabLst>
                <a:tab pos="340360" algn="l"/>
                <a:tab pos="340995" algn="l"/>
              </a:tabLst>
            </a:pPr>
            <a:endParaRPr lang="en-US" sz="1600" spc="20" dirty="0">
              <a:latin typeface="Play"/>
              <a:cs typeface="Play"/>
            </a:endParaRPr>
          </a:p>
          <a:p>
            <a:pPr marL="340995" indent="-328295">
              <a:lnSpc>
                <a:spcPct val="100000"/>
              </a:lnSpc>
              <a:spcBef>
                <a:spcPts val="100"/>
              </a:spcBef>
              <a:buFont typeface="Arial"/>
              <a:buChar char="●"/>
              <a:tabLst>
                <a:tab pos="340360" algn="l"/>
                <a:tab pos="340995" algn="l"/>
              </a:tabLst>
            </a:pPr>
            <a:r>
              <a:rPr lang="en-US" sz="1600" dirty="0">
                <a:latin typeface="Play"/>
                <a:cs typeface="Play"/>
              </a:rPr>
              <a:t>Each node in the network listens to the channel for a period of time T.</a:t>
            </a:r>
          </a:p>
          <a:p>
            <a:pPr marL="340995" indent="-328295">
              <a:lnSpc>
                <a:spcPct val="100000"/>
              </a:lnSpc>
              <a:spcBef>
                <a:spcPts val="100"/>
              </a:spcBef>
              <a:buFont typeface="Arial"/>
              <a:buChar char="●"/>
              <a:tabLst>
                <a:tab pos="340360" algn="l"/>
                <a:tab pos="340995" algn="l"/>
              </a:tabLst>
            </a:pPr>
            <a:endParaRPr lang="en-US" sz="1600" dirty="0">
              <a:latin typeface="Play"/>
              <a:cs typeface="Play"/>
            </a:endParaRPr>
          </a:p>
          <a:p>
            <a:pPr marL="340995" indent="-328295">
              <a:lnSpc>
                <a:spcPct val="100000"/>
              </a:lnSpc>
              <a:spcBef>
                <a:spcPts val="100"/>
              </a:spcBef>
              <a:buFont typeface="Arial"/>
              <a:buChar char="●"/>
              <a:tabLst>
                <a:tab pos="340360" algn="l"/>
                <a:tab pos="340995" algn="l"/>
              </a:tabLst>
            </a:pPr>
            <a:r>
              <a:rPr lang="en-US" sz="1600" dirty="0">
                <a:latin typeface="Play"/>
                <a:cs typeface="Play"/>
              </a:rPr>
              <a:t>Synchronization of clocks, so that all objects are awake at the same time and can exchange data.</a:t>
            </a:r>
          </a:p>
          <a:p>
            <a:pPr marL="340995" indent="-328295">
              <a:lnSpc>
                <a:spcPct val="100000"/>
              </a:lnSpc>
              <a:spcBef>
                <a:spcPts val="100"/>
              </a:spcBef>
              <a:buFont typeface="Arial"/>
              <a:buChar char="●"/>
              <a:tabLst>
                <a:tab pos="340360" algn="l"/>
                <a:tab pos="340995" algn="l"/>
              </a:tabLst>
            </a:pPr>
            <a:endParaRPr lang="en-US" sz="1600" dirty="0">
              <a:latin typeface="Play"/>
              <a:cs typeface="Play"/>
            </a:endParaRPr>
          </a:p>
          <a:p>
            <a:pPr marL="340995" indent="-328295">
              <a:lnSpc>
                <a:spcPct val="100000"/>
              </a:lnSpc>
              <a:spcBef>
                <a:spcPts val="100"/>
              </a:spcBef>
              <a:buFont typeface="Arial"/>
              <a:buChar char="●"/>
              <a:tabLst>
                <a:tab pos="340360" algn="l"/>
                <a:tab pos="340995" algn="l"/>
              </a:tabLst>
            </a:pPr>
            <a:r>
              <a:rPr lang="en-US" sz="1600" dirty="0">
                <a:latin typeface="Play"/>
                <a:cs typeface="Play"/>
              </a:rPr>
              <a:t>Each node can change its wake-up periods depending on the nodes around it.</a:t>
            </a:r>
          </a:p>
          <a:p>
            <a:pPr marL="340995" indent="-328295">
              <a:lnSpc>
                <a:spcPct val="100000"/>
              </a:lnSpc>
              <a:spcBef>
                <a:spcPts val="100"/>
              </a:spcBef>
              <a:buFont typeface="Arial"/>
              <a:buChar char="●"/>
              <a:tabLst>
                <a:tab pos="340360" algn="l"/>
                <a:tab pos="340995" algn="l"/>
              </a:tabLst>
            </a:pPr>
            <a:endParaRPr lang="en-US" sz="1600" dirty="0">
              <a:latin typeface="Play"/>
              <a:cs typeface="Play"/>
            </a:endParaRPr>
          </a:p>
          <a:p>
            <a:pPr marL="340995" indent="-328295">
              <a:lnSpc>
                <a:spcPct val="100000"/>
              </a:lnSpc>
              <a:spcBef>
                <a:spcPts val="100"/>
              </a:spcBef>
              <a:buFont typeface="Arial"/>
              <a:buChar char="●"/>
              <a:tabLst>
                <a:tab pos="340360" algn="l"/>
                <a:tab pos="340995" algn="l"/>
              </a:tabLst>
            </a:pPr>
            <a:r>
              <a:rPr lang="en-US" sz="1600" dirty="0">
                <a:latin typeface="Play"/>
                <a:cs typeface="Play"/>
              </a:rPr>
              <a:t>Each node can thus be mobile and adapt permanently to its neighborhood.</a:t>
            </a:r>
            <a:endParaRPr lang="fr-FR" sz="1600" dirty="0">
              <a:latin typeface="Play"/>
              <a:cs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53070" y="2495550"/>
            <a:ext cx="3231606" cy="990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59324" y="863749"/>
            <a:ext cx="3549015" cy="299720"/>
          </a:xfrm>
          <a:prstGeom prst="rect">
            <a:avLst/>
          </a:prstGeom>
        </p:spPr>
        <p:txBody>
          <a:bodyPr vert="horz" wrap="square" lIns="0" tIns="12700" rIns="0" bIns="0" rtlCol="0">
            <a:spAutoFit/>
          </a:bodyPr>
          <a:lstStyle/>
          <a:p>
            <a:pPr marL="12700">
              <a:lnSpc>
                <a:spcPct val="100000"/>
              </a:lnSpc>
              <a:spcBef>
                <a:spcPts val="100"/>
              </a:spcBef>
            </a:pPr>
            <a:r>
              <a:rPr sz="1800" dirty="0"/>
              <a:t>T-MAC </a:t>
            </a:r>
            <a:r>
              <a:rPr lang="fr-FR" sz="1800" spc="30" dirty="0"/>
              <a:t>Protocol </a:t>
            </a:r>
            <a:r>
              <a:rPr sz="1800" dirty="0"/>
              <a:t>(Timeout </a:t>
            </a:r>
            <a:r>
              <a:rPr sz="1800" spc="20" dirty="0"/>
              <a:t>MAC)</a:t>
            </a:r>
            <a:r>
              <a:rPr sz="1800" spc="150" dirty="0"/>
              <a:t> </a:t>
            </a:r>
            <a:r>
              <a:rPr sz="1800" spc="15" dirty="0"/>
              <a:t>:</a:t>
            </a:r>
            <a:endParaRPr sz="1800" dirty="0"/>
          </a:p>
        </p:txBody>
      </p:sp>
      <p:sp>
        <p:nvSpPr>
          <p:cNvPr id="4" name="object 4"/>
          <p:cNvSpPr txBox="1"/>
          <p:nvPr/>
        </p:nvSpPr>
        <p:spPr>
          <a:xfrm>
            <a:off x="359324" y="1382985"/>
            <a:ext cx="8230234" cy="2746906"/>
          </a:xfrm>
          <a:prstGeom prst="rect">
            <a:avLst/>
          </a:prstGeom>
        </p:spPr>
        <p:txBody>
          <a:bodyPr vert="horz" wrap="square" lIns="0" tIns="12700" rIns="0" bIns="0" rtlCol="0">
            <a:spAutoFit/>
          </a:bodyPr>
          <a:lstStyle/>
          <a:p>
            <a:pPr marL="340995" indent="-328295">
              <a:lnSpc>
                <a:spcPct val="100000"/>
              </a:lnSpc>
              <a:spcBef>
                <a:spcPts val="100"/>
              </a:spcBef>
              <a:buFont typeface="Arial"/>
              <a:buChar char="●"/>
              <a:tabLst>
                <a:tab pos="340360" algn="l"/>
                <a:tab pos="340995" algn="l"/>
              </a:tabLst>
            </a:pPr>
            <a:r>
              <a:rPr lang="en-US" sz="1600" spc="35" dirty="0">
                <a:latin typeface="Play"/>
                <a:cs typeface="Play"/>
              </a:rPr>
              <a:t>Same operation as the S-MAC protocol.</a:t>
            </a:r>
          </a:p>
          <a:p>
            <a:pPr marL="340995" indent="-328295">
              <a:lnSpc>
                <a:spcPct val="100000"/>
              </a:lnSpc>
              <a:spcBef>
                <a:spcPts val="100"/>
              </a:spcBef>
              <a:buFont typeface="Arial"/>
              <a:buChar char="●"/>
              <a:tabLst>
                <a:tab pos="340360" algn="l"/>
                <a:tab pos="340995" algn="l"/>
              </a:tabLst>
            </a:pPr>
            <a:endParaRPr lang="en-US" sz="1600" spc="35" dirty="0">
              <a:latin typeface="Play"/>
              <a:cs typeface="Play"/>
            </a:endParaRPr>
          </a:p>
          <a:p>
            <a:pPr marL="340995" indent="-328295">
              <a:lnSpc>
                <a:spcPct val="100000"/>
              </a:lnSpc>
              <a:spcBef>
                <a:spcPts val="100"/>
              </a:spcBef>
              <a:buFont typeface="Arial"/>
              <a:buChar char="●"/>
              <a:tabLst>
                <a:tab pos="340360" algn="l"/>
                <a:tab pos="340995" algn="l"/>
              </a:tabLst>
            </a:pPr>
            <a:r>
              <a:rPr lang="en-US" sz="1600" spc="35" dirty="0">
                <a:latin typeface="Play"/>
                <a:cs typeface="Play"/>
              </a:rPr>
              <a:t>Able to improve on the poor results that the S-MAC protocol can achieve under varying </a:t>
            </a:r>
            <a:r>
              <a:rPr lang="en-US" sz="1600" spc="35" dirty="0" err="1">
                <a:latin typeface="Play"/>
                <a:cs typeface="Play"/>
              </a:rPr>
              <a:t>traﬁc</a:t>
            </a:r>
            <a:r>
              <a:rPr lang="en-US" sz="1600" spc="35" dirty="0">
                <a:latin typeface="Play"/>
                <a:cs typeface="Play"/>
              </a:rPr>
              <a:t> loads.</a:t>
            </a:r>
          </a:p>
          <a:p>
            <a:pPr>
              <a:lnSpc>
                <a:spcPct val="100000"/>
              </a:lnSpc>
              <a:buFont typeface="Arial"/>
              <a:buChar char="●"/>
            </a:pPr>
            <a:endParaRPr sz="1600" dirty="0">
              <a:latin typeface="Play"/>
              <a:cs typeface="Play"/>
            </a:endParaRPr>
          </a:p>
          <a:p>
            <a:pPr marL="340995" indent="-328295">
              <a:lnSpc>
                <a:spcPct val="100000"/>
              </a:lnSpc>
              <a:buFont typeface="Arial"/>
              <a:buChar char="●"/>
              <a:tabLst>
                <a:tab pos="340360" algn="l"/>
                <a:tab pos="340995" algn="l"/>
              </a:tabLst>
            </a:pPr>
            <a:r>
              <a:rPr lang="en-US" sz="1600" spc="30" dirty="0">
                <a:latin typeface="Play"/>
                <a:cs typeface="Play"/>
              </a:rPr>
              <a:t>Dynamic sleep schedules.</a:t>
            </a:r>
          </a:p>
          <a:p>
            <a:pPr marL="340995" indent="-328295">
              <a:lnSpc>
                <a:spcPct val="100000"/>
              </a:lnSpc>
              <a:buFont typeface="Arial"/>
              <a:buChar char="●"/>
              <a:tabLst>
                <a:tab pos="340360" algn="l"/>
                <a:tab pos="340995" algn="l"/>
              </a:tabLst>
            </a:pPr>
            <a:endParaRPr lang="en-US" sz="1600" spc="30" dirty="0">
              <a:latin typeface="Play"/>
              <a:cs typeface="Play"/>
            </a:endParaRPr>
          </a:p>
          <a:p>
            <a:pPr marL="340995" indent="-328295">
              <a:lnSpc>
                <a:spcPct val="100000"/>
              </a:lnSpc>
              <a:buFont typeface="Arial"/>
              <a:buChar char="●"/>
              <a:tabLst>
                <a:tab pos="340360" algn="l"/>
                <a:tab pos="340995" algn="l"/>
              </a:tabLst>
            </a:pPr>
            <a:r>
              <a:rPr lang="en-US" sz="1600" spc="30" dirty="0">
                <a:latin typeface="Play"/>
                <a:cs typeface="Play"/>
              </a:rPr>
              <a:t>Problem with early sleep that this protocol encounters.</a:t>
            </a:r>
          </a:p>
          <a:p>
            <a:pPr marL="340995" indent="-328295">
              <a:lnSpc>
                <a:spcPct val="100000"/>
              </a:lnSpc>
              <a:buFont typeface="Arial"/>
              <a:buChar char="●"/>
              <a:tabLst>
                <a:tab pos="340360" algn="l"/>
                <a:tab pos="340995" algn="l"/>
              </a:tabLst>
            </a:pPr>
            <a:endParaRPr lang="en-US" sz="1600" spc="30" dirty="0">
              <a:latin typeface="Play"/>
              <a:cs typeface="Play"/>
            </a:endParaRPr>
          </a:p>
          <a:p>
            <a:pPr marL="340995" indent="-328295">
              <a:lnSpc>
                <a:spcPct val="100000"/>
              </a:lnSpc>
              <a:buFont typeface="Arial"/>
              <a:buChar char="●"/>
              <a:tabLst>
                <a:tab pos="340360" algn="l"/>
                <a:tab pos="340995" algn="l"/>
              </a:tabLst>
            </a:pPr>
            <a:r>
              <a:rPr lang="en-US" sz="1600" spc="30" dirty="0">
                <a:latin typeface="Play"/>
                <a:cs typeface="Play"/>
              </a:rPr>
              <a:t>Nodes may sleep according to their activation time resulting in data loss especially concerning long messages.</a:t>
            </a:r>
            <a:endParaRPr sz="1600" dirty="0">
              <a:latin typeface="Play"/>
              <a:cs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9324" y="873646"/>
            <a:ext cx="3549015" cy="289823"/>
          </a:xfrm>
          <a:prstGeom prst="rect">
            <a:avLst/>
          </a:prstGeom>
        </p:spPr>
        <p:txBody>
          <a:bodyPr vert="horz" wrap="square" lIns="0" tIns="12700" rIns="0" bIns="0" rtlCol="0">
            <a:spAutoFit/>
          </a:bodyPr>
          <a:lstStyle/>
          <a:p>
            <a:pPr marL="12700">
              <a:lnSpc>
                <a:spcPct val="100000"/>
              </a:lnSpc>
              <a:spcBef>
                <a:spcPts val="100"/>
              </a:spcBef>
            </a:pPr>
            <a:r>
              <a:rPr lang="fr-FR" sz="1800" i="0" dirty="0">
                <a:solidFill>
                  <a:schemeClr val="tx1">
                    <a:lumMod val="65000"/>
                    <a:lumOff val="35000"/>
                  </a:schemeClr>
                </a:solidFill>
                <a:effectLst/>
              </a:rPr>
              <a:t>Berkeley-MAC</a:t>
            </a:r>
            <a:r>
              <a:rPr lang="fr-FR" sz="1800" dirty="0">
                <a:solidFill>
                  <a:schemeClr val="tx1">
                    <a:lumMod val="65000"/>
                    <a:lumOff val="35000"/>
                  </a:schemeClr>
                </a:solidFill>
              </a:rPr>
              <a:t> </a:t>
            </a:r>
            <a:r>
              <a:rPr lang="fr-FR" sz="1800" spc="30" dirty="0"/>
              <a:t>Protocol</a:t>
            </a:r>
            <a:r>
              <a:rPr sz="1800" spc="15" dirty="0"/>
              <a:t>:</a:t>
            </a:r>
            <a:endParaRPr sz="1800" dirty="0"/>
          </a:p>
        </p:txBody>
      </p:sp>
      <p:sp>
        <p:nvSpPr>
          <p:cNvPr id="4" name="object 4"/>
          <p:cNvSpPr txBox="1"/>
          <p:nvPr/>
        </p:nvSpPr>
        <p:spPr>
          <a:xfrm>
            <a:off x="359324" y="1382985"/>
            <a:ext cx="8230234" cy="3313728"/>
          </a:xfrm>
          <a:prstGeom prst="rect">
            <a:avLst/>
          </a:prstGeom>
        </p:spPr>
        <p:txBody>
          <a:bodyPr vert="horz" wrap="square" lIns="0" tIns="12700" rIns="0" bIns="0" rtlCol="0">
            <a:spAutoFit/>
          </a:bodyPr>
          <a:lstStyle/>
          <a:p>
            <a:pPr marL="340995" indent="-328295">
              <a:lnSpc>
                <a:spcPct val="100000"/>
              </a:lnSpc>
              <a:spcBef>
                <a:spcPts val="100"/>
              </a:spcBef>
              <a:buFont typeface="Arial"/>
              <a:buChar char="●"/>
              <a:tabLst>
                <a:tab pos="340360" algn="l"/>
                <a:tab pos="340995" algn="l"/>
              </a:tabLst>
            </a:pPr>
            <a:r>
              <a:rPr lang="fr-FR" sz="1600" b="0" i="0" dirty="0" err="1">
                <a:solidFill>
                  <a:srgbClr val="000000"/>
                </a:solidFill>
                <a:effectLst/>
              </a:rPr>
              <a:t>It’s</a:t>
            </a:r>
            <a:r>
              <a:rPr lang="fr-FR" sz="1600" b="0" i="0" dirty="0">
                <a:solidFill>
                  <a:srgbClr val="000000"/>
                </a:solidFill>
                <a:effectLst/>
              </a:rPr>
              <a:t> a carrier-</a:t>
            </a:r>
            <a:r>
              <a:rPr lang="fr-FR" sz="1600" b="0" i="0" dirty="0" err="1">
                <a:solidFill>
                  <a:srgbClr val="000000"/>
                </a:solidFill>
                <a:effectLst/>
              </a:rPr>
              <a:t>sensing</a:t>
            </a:r>
            <a:r>
              <a:rPr lang="fr-FR" sz="1600" b="0" i="0" dirty="0">
                <a:solidFill>
                  <a:srgbClr val="000000"/>
                </a:solidFill>
                <a:effectLst/>
              </a:rPr>
              <a:t> media </a:t>
            </a:r>
            <a:r>
              <a:rPr lang="fr-FR" sz="1600" b="0" i="0" dirty="0" err="1">
                <a:solidFill>
                  <a:srgbClr val="000000"/>
                </a:solidFill>
                <a:effectLst/>
              </a:rPr>
              <a:t>access</a:t>
            </a:r>
            <a:r>
              <a:rPr lang="fr-FR" sz="1600" b="0" i="0" dirty="0">
                <a:solidFill>
                  <a:srgbClr val="000000"/>
                </a:solidFill>
                <a:effectLst/>
              </a:rPr>
              <a:t> (CSMA) </a:t>
            </a:r>
            <a:r>
              <a:rPr lang="fr-FR" sz="1600" b="0" i="0" dirty="0" err="1">
                <a:solidFill>
                  <a:srgbClr val="000000"/>
                </a:solidFill>
                <a:effectLst/>
              </a:rPr>
              <a:t>protocol</a:t>
            </a:r>
            <a:r>
              <a:rPr lang="fr-FR" sz="1600" b="0" i="0" dirty="0">
                <a:solidFill>
                  <a:srgbClr val="000000"/>
                </a:solidFill>
                <a:effectLst/>
              </a:rPr>
              <a:t> for </a:t>
            </a:r>
            <a:r>
              <a:rPr lang="fr-FR" sz="1600" b="0" i="0" dirty="0" err="1">
                <a:solidFill>
                  <a:srgbClr val="000000"/>
                </a:solidFill>
                <a:effectLst/>
              </a:rPr>
              <a:t>wireless</a:t>
            </a:r>
            <a:r>
              <a:rPr lang="fr-FR" sz="1600" b="0" i="0" dirty="0">
                <a:solidFill>
                  <a:srgbClr val="000000"/>
                </a:solidFill>
                <a:effectLst/>
              </a:rPr>
              <a:t> </a:t>
            </a:r>
            <a:r>
              <a:rPr lang="fr-FR" sz="1600" b="0" i="0" dirty="0" err="1">
                <a:solidFill>
                  <a:srgbClr val="000000"/>
                </a:solidFill>
                <a:effectLst/>
              </a:rPr>
              <a:t>sensor</a:t>
            </a:r>
            <a:r>
              <a:rPr lang="fr-FR" sz="1600" dirty="0">
                <a:solidFill>
                  <a:srgbClr val="000000"/>
                </a:solidFill>
              </a:rPr>
              <a:t> </a:t>
            </a:r>
            <a:r>
              <a:rPr lang="fr-FR" sz="1600" b="0" i="0" dirty="0">
                <a:solidFill>
                  <a:srgbClr val="000000"/>
                </a:solidFill>
                <a:effectLst/>
              </a:rPr>
              <a:t>networks </a:t>
            </a:r>
            <a:r>
              <a:rPr lang="fr-FR" sz="1600" b="0" i="0" dirty="0" err="1">
                <a:solidFill>
                  <a:srgbClr val="000000"/>
                </a:solidFill>
                <a:effectLst/>
              </a:rPr>
              <a:t>that</a:t>
            </a:r>
            <a:r>
              <a:rPr lang="fr-FR" sz="1600" b="0" i="0" dirty="0">
                <a:solidFill>
                  <a:srgbClr val="000000"/>
                </a:solidFill>
                <a:effectLst/>
              </a:rPr>
              <a:t> </a:t>
            </a:r>
            <a:r>
              <a:rPr lang="fr-FR" sz="1600" b="0" i="0" dirty="0" err="1">
                <a:solidFill>
                  <a:srgbClr val="000000"/>
                </a:solidFill>
                <a:effectLst/>
              </a:rPr>
              <a:t>provides</a:t>
            </a:r>
            <a:r>
              <a:rPr lang="fr-FR" sz="1600" b="0" i="0" dirty="0">
                <a:solidFill>
                  <a:srgbClr val="000000"/>
                </a:solidFill>
                <a:effectLst/>
              </a:rPr>
              <a:t> a flexible interface to </a:t>
            </a:r>
            <a:r>
              <a:rPr lang="fr-FR" sz="1600" b="0" i="0" dirty="0" err="1">
                <a:solidFill>
                  <a:srgbClr val="000000"/>
                </a:solidFill>
                <a:effectLst/>
              </a:rPr>
              <a:t>achieve</a:t>
            </a:r>
            <a:r>
              <a:rPr lang="fr-FR" sz="1600" b="0" i="0" dirty="0">
                <a:solidFill>
                  <a:srgbClr val="000000"/>
                </a:solidFill>
                <a:effectLst/>
              </a:rPr>
              <a:t> ultra-</a:t>
            </a:r>
            <a:r>
              <a:rPr lang="fr-FR" sz="1600" b="0" i="0" dirty="0" err="1">
                <a:solidFill>
                  <a:srgbClr val="000000"/>
                </a:solidFill>
                <a:effectLst/>
              </a:rPr>
              <a:t>low</a:t>
            </a:r>
            <a:r>
              <a:rPr lang="fr-FR" sz="1600" b="0" i="0" dirty="0">
                <a:solidFill>
                  <a:srgbClr val="000000"/>
                </a:solidFill>
                <a:effectLst/>
              </a:rPr>
              <a:t> power </a:t>
            </a:r>
            <a:r>
              <a:rPr lang="fr-FR" sz="1600" b="0" i="0" dirty="0" err="1">
                <a:solidFill>
                  <a:srgbClr val="000000"/>
                </a:solidFill>
                <a:effectLst/>
              </a:rPr>
              <a:t>operation</a:t>
            </a:r>
            <a:r>
              <a:rPr lang="fr-FR" sz="1600" b="0" i="0" dirty="0">
                <a:solidFill>
                  <a:srgbClr val="000000"/>
                </a:solidFill>
                <a:effectLst/>
              </a:rPr>
              <a:t>, efficient collision </a:t>
            </a:r>
            <a:r>
              <a:rPr lang="fr-FR" sz="1600" b="0" i="0" dirty="0" err="1">
                <a:solidFill>
                  <a:srgbClr val="000000"/>
                </a:solidFill>
                <a:effectLst/>
              </a:rPr>
              <a:t>avoidance</a:t>
            </a:r>
            <a:r>
              <a:rPr lang="fr-FR" sz="1600" b="0" i="0" dirty="0">
                <a:solidFill>
                  <a:srgbClr val="000000"/>
                </a:solidFill>
                <a:effectLst/>
              </a:rPr>
              <a:t>, and high usage of </a:t>
            </a:r>
            <a:r>
              <a:rPr lang="fr-FR" sz="1600" b="0" i="0" dirty="0" err="1">
                <a:solidFill>
                  <a:srgbClr val="000000"/>
                </a:solidFill>
                <a:effectLst/>
              </a:rPr>
              <a:t>canals</a:t>
            </a:r>
            <a:r>
              <a:rPr lang="fr-FR" sz="1600" b="0" i="0" dirty="0">
                <a:solidFill>
                  <a:srgbClr val="000000"/>
                </a:solidFill>
                <a:effectLst/>
              </a:rPr>
              <a:t>.</a:t>
            </a:r>
            <a:r>
              <a:rPr lang="fr-FR" sz="1600" dirty="0"/>
              <a:t> </a:t>
            </a:r>
            <a:br>
              <a:rPr lang="fr-FR" sz="1600" dirty="0"/>
            </a:br>
            <a:endParaRPr lang="en-US" sz="1600" spc="35" dirty="0">
              <a:latin typeface="Play"/>
            </a:endParaRPr>
          </a:p>
          <a:p>
            <a:pPr marL="340995" indent="-328295">
              <a:lnSpc>
                <a:spcPct val="100000"/>
              </a:lnSpc>
              <a:spcBef>
                <a:spcPts val="100"/>
              </a:spcBef>
              <a:buFont typeface="Arial"/>
              <a:buChar char="●"/>
              <a:tabLst>
                <a:tab pos="340360" algn="l"/>
                <a:tab pos="340995" algn="l"/>
              </a:tabLst>
            </a:pPr>
            <a:r>
              <a:rPr lang="en-US" sz="1600" b="0" i="0" dirty="0">
                <a:solidFill>
                  <a:srgbClr val="000000"/>
                </a:solidFill>
                <a:effectLst/>
              </a:rPr>
              <a:t>B-MAC is an answer to problems that S-MAC and T-MAC are unable to solve such as:</a:t>
            </a:r>
            <a:br>
              <a:rPr lang="en-US" sz="1600" b="0" i="0" dirty="0">
                <a:solidFill>
                  <a:srgbClr val="000000"/>
                </a:solidFill>
                <a:effectLst/>
              </a:rPr>
            </a:br>
            <a:r>
              <a:rPr lang="en-US" sz="1600" dirty="0">
                <a:solidFill>
                  <a:srgbClr val="000000"/>
                </a:solidFill>
              </a:rPr>
              <a:t>- </a:t>
            </a:r>
            <a:r>
              <a:rPr lang="en-US" sz="1600" b="1" i="0" dirty="0">
                <a:solidFill>
                  <a:schemeClr val="tx1">
                    <a:lumMod val="65000"/>
                    <a:lumOff val="35000"/>
                  </a:schemeClr>
                </a:solidFill>
                <a:effectLst/>
              </a:rPr>
              <a:t>Flexibility</a:t>
            </a:r>
            <a:r>
              <a:rPr lang="en-US" sz="1600" b="0" i="0" dirty="0">
                <a:solidFill>
                  <a:schemeClr val="tx1">
                    <a:lumMod val="65000"/>
                    <a:lumOff val="35000"/>
                  </a:schemeClr>
                </a:solidFill>
                <a:effectLst/>
              </a:rPr>
              <a:t>: </a:t>
            </a:r>
            <a:r>
              <a:rPr lang="en-US" sz="1600" b="0" i="0" dirty="0">
                <a:solidFill>
                  <a:srgbClr val="000000"/>
                </a:solidFill>
                <a:effectLst/>
              </a:rPr>
              <a:t>The need for accounting for network condition change.</a:t>
            </a:r>
            <a:br>
              <a:rPr lang="en-US" sz="1600" b="0" i="0" dirty="0">
                <a:solidFill>
                  <a:srgbClr val="000000"/>
                </a:solidFill>
                <a:effectLst/>
              </a:rPr>
            </a:br>
            <a:r>
              <a:rPr lang="en-US" sz="1600" b="1" dirty="0">
                <a:solidFill>
                  <a:srgbClr val="000000"/>
                </a:solidFill>
              </a:rPr>
              <a:t>- </a:t>
            </a:r>
            <a:r>
              <a:rPr lang="en-US" sz="1600" b="1" i="0" dirty="0">
                <a:solidFill>
                  <a:schemeClr val="tx1">
                    <a:lumMod val="65000"/>
                    <a:lumOff val="35000"/>
                  </a:schemeClr>
                </a:solidFill>
                <a:effectLst/>
              </a:rPr>
              <a:t>Simplicity: </a:t>
            </a:r>
            <a:r>
              <a:rPr lang="en-US" sz="1600" b="0" i="0" dirty="0">
                <a:solidFill>
                  <a:srgbClr val="000000"/>
                </a:solidFill>
                <a:effectLst/>
              </a:rPr>
              <a:t>The need for simple implementations with small code for devices with limited RAM sizes</a:t>
            </a:r>
            <a:br>
              <a:rPr lang="en-US" sz="1600" b="0" i="0" dirty="0">
                <a:solidFill>
                  <a:srgbClr val="000000"/>
                </a:solidFill>
                <a:effectLst/>
              </a:rPr>
            </a:br>
            <a:r>
              <a:rPr lang="en-US" sz="1600" b="1" i="0" dirty="0">
                <a:solidFill>
                  <a:srgbClr val="000000"/>
                </a:solidFill>
                <a:effectLst/>
              </a:rPr>
              <a:t>- </a:t>
            </a:r>
            <a:r>
              <a:rPr lang="en-US" sz="1600" b="1" i="0" dirty="0">
                <a:solidFill>
                  <a:schemeClr val="tx1">
                    <a:lumMod val="65000"/>
                    <a:lumOff val="35000"/>
                  </a:schemeClr>
                </a:solidFill>
                <a:effectLst/>
              </a:rPr>
              <a:t>Scalability: </a:t>
            </a:r>
            <a:r>
              <a:rPr lang="en-US" sz="1600" b="0" i="0" dirty="0">
                <a:solidFill>
                  <a:srgbClr val="000000"/>
                </a:solidFill>
                <a:effectLst/>
              </a:rPr>
              <a:t>When high-scalability is your top priority</a:t>
            </a:r>
            <a:r>
              <a:rPr lang="en-US" sz="1600" dirty="0"/>
              <a:t> </a:t>
            </a:r>
          </a:p>
          <a:p>
            <a:pPr marL="12700">
              <a:lnSpc>
                <a:spcPct val="100000"/>
              </a:lnSpc>
              <a:spcBef>
                <a:spcPts val="100"/>
              </a:spcBef>
              <a:tabLst>
                <a:tab pos="340360" algn="l"/>
                <a:tab pos="340995" algn="l"/>
              </a:tabLst>
            </a:pPr>
            <a:endParaRPr lang="en-US" sz="1600" dirty="0"/>
          </a:p>
          <a:p>
            <a:pPr marL="340995" indent="-328295">
              <a:lnSpc>
                <a:spcPct val="100000"/>
              </a:lnSpc>
              <a:spcBef>
                <a:spcPts val="100"/>
              </a:spcBef>
              <a:buFont typeface="Arial"/>
              <a:buChar char="●"/>
              <a:tabLst>
                <a:tab pos="340360" algn="l"/>
                <a:tab pos="340995" algn="l"/>
              </a:tabLst>
            </a:pPr>
            <a:r>
              <a:rPr lang="en-US" sz="1600" b="0" i="0" dirty="0">
                <a:solidFill>
                  <a:srgbClr val="000000"/>
                </a:solidFill>
                <a:effectLst/>
              </a:rPr>
              <a:t>To achieve low power operation, B-MAC uses an adaptive preamble sampling scheme to reduce duty cycle and minimize idle listening.</a:t>
            </a:r>
            <a:br>
              <a:rPr lang="en-US" sz="1600" dirty="0"/>
            </a:br>
            <a:endParaRPr sz="1600" dirty="0">
              <a:latin typeface="Play"/>
              <a:cs typeface="Play"/>
            </a:endParaRPr>
          </a:p>
        </p:txBody>
      </p:sp>
    </p:spTree>
    <p:extLst>
      <p:ext uri="{BB962C8B-B14F-4D97-AF65-F5344CB8AC3E}">
        <p14:creationId xmlns:p14="http://schemas.microsoft.com/office/powerpoint/2010/main" val="400612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742950"/>
            <a:ext cx="5790565" cy="299720"/>
          </a:xfrm>
          <a:prstGeom prst="rect">
            <a:avLst/>
          </a:prstGeom>
        </p:spPr>
        <p:txBody>
          <a:bodyPr vert="horz" wrap="square" lIns="0" tIns="12700" rIns="0" bIns="0" rtlCol="0">
            <a:spAutoFit/>
          </a:bodyPr>
          <a:lstStyle/>
          <a:p>
            <a:pPr marL="12700">
              <a:lnSpc>
                <a:spcPct val="100000"/>
              </a:lnSpc>
              <a:spcBef>
                <a:spcPts val="100"/>
              </a:spcBef>
            </a:pPr>
            <a:r>
              <a:rPr sz="1800" spc="60" dirty="0"/>
              <a:t>DMAC </a:t>
            </a:r>
            <a:r>
              <a:rPr lang="fr-FR" sz="1800" spc="30" dirty="0"/>
              <a:t>Protocol </a:t>
            </a:r>
            <a:r>
              <a:rPr sz="1800" spc="20" dirty="0"/>
              <a:t>(Directional </a:t>
            </a:r>
            <a:r>
              <a:rPr sz="1800" spc="55" dirty="0"/>
              <a:t>Medium </a:t>
            </a:r>
            <a:r>
              <a:rPr sz="1800" dirty="0"/>
              <a:t>Access </a:t>
            </a:r>
            <a:r>
              <a:rPr sz="1800" spc="30" dirty="0"/>
              <a:t>Control)</a:t>
            </a:r>
            <a:r>
              <a:rPr sz="1800" spc="110" dirty="0"/>
              <a:t> </a:t>
            </a:r>
            <a:r>
              <a:rPr sz="1800" spc="15" dirty="0"/>
              <a:t>:</a:t>
            </a:r>
            <a:endParaRPr sz="1800" dirty="0"/>
          </a:p>
        </p:txBody>
      </p:sp>
      <p:sp>
        <p:nvSpPr>
          <p:cNvPr id="3" name="object 3"/>
          <p:cNvSpPr txBox="1">
            <a:spLocks noGrp="1"/>
          </p:cNvSpPr>
          <p:nvPr>
            <p:ph idx="1"/>
          </p:nvPr>
        </p:nvSpPr>
        <p:spPr>
          <a:xfrm>
            <a:off x="384724" y="1504950"/>
            <a:ext cx="8263724" cy="2415277"/>
          </a:xfrm>
          <a:prstGeom prst="rect">
            <a:avLst/>
          </a:prstGeom>
        </p:spPr>
        <p:txBody>
          <a:bodyPr vert="horz" wrap="square" lIns="0" tIns="12700" rIns="0" bIns="0" rtlCol="0">
            <a:spAutoFit/>
          </a:bodyPr>
          <a:lstStyle/>
          <a:p>
            <a:pPr marL="413384" marR="11430" indent="-328295">
              <a:lnSpc>
                <a:spcPct val="114999"/>
              </a:lnSpc>
              <a:spcBef>
                <a:spcPts val="100"/>
              </a:spcBef>
              <a:buFont typeface="Arial"/>
              <a:buChar char="●"/>
              <a:tabLst>
                <a:tab pos="414020" algn="l"/>
                <a:tab pos="414655" algn="l"/>
              </a:tabLst>
            </a:pPr>
            <a:r>
              <a:rPr lang="en-US" sz="1600" spc="30" dirty="0">
                <a:solidFill>
                  <a:schemeClr val="tx1"/>
                </a:solidFill>
              </a:rPr>
              <a:t>The most common communication pattern observed in sensor networks, unidirectional paths from the sources to the sink are represented as data collection trees.</a:t>
            </a:r>
          </a:p>
          <a:p>
            <a:pPr marL="413384" marR="11430" indent="-328295">
              <a:lnSpc>
                <a:spcPct val="114999"/>
              </a:lnSpc>
              <a:spcBef>
                <a:spcPts val="100"/>
              </a:spcBef>
              <a:buFont typeface="Arial"/>
              <a:buChar char="●"/>
              <a:tabLst>
                <a:tab pos="414020" algn="l"/>
                <a:tab pos="414655" algn="l"/>
              </a:tabLst>
            </a:pPr>
            <a:endParaRPr lang="en-US" sz="1600" spc="30" dirty="0">
              <a:solidFill>
                <a:schemeClr val="tx1"/>
              </a:solidFill>
            </a:endParaRPr>
          </a:p>
          <a:p>
            <a:pPr marL="413384" marR="11430" indent="-328295">
              <a:lnSpc>
                <a:spcPct val="114999"/>
              </a:lnSpc>
              <a:spcBef>
                <a:spcPts val="100"/>
              </a:spcBef>
              <a:buFont typeface="Arial"/>
              <a:buChar char="●"/>
              <a:tabLst>
                <a:tab pos="414020" algn="l"/>
                <a:tab pos="414655" algn="l"/>
              </a:tabLst>
            </a:pPr>
            <a:r>
              <a:rPr lang="en-US" sz="1600" spc="30" dirty="0">
                <a:solidFill>
                  <a:schemeClr val="tx1"/>
                </a:solidFill>
              </a:rPr>
              <a:t>Collision avoidance methods are not used by this protocol.</a:t>
            </a:r>
          </a:p>
          <a:p>
            <a:pPr marL="413384" marR="11430" indent="-328295">
              <a:lnSpc>
                <a:spcPct val="114999"/>
              </a:lnSpc>
              <a:spcBef>
                <a:spcPts val="100"/>
              </a:spcBef>
              <a:buFont typeface="Arial"/>
              <a:buChar char="●"/>
              <a:tabLst>
                <a:tab pos="414020" algn="l"/>
                <a:tab pos="414655" algn="l"/>
              </a:tabLst>
            </a:pPr>
            <a:endParaRPr lang="en-US" sz="1600" spc="30" dirty="0">
              <a:solidFill>
                <a:schemeClr val="tx1"/>
              </a:solidFill>
            </a:endParaRPr>
          </a:p>
          <a:p>
            <a:pPr marL="413384" marR="11430" indent="-328295">
              <a:lnSpc>
                <a:spcPct val="114999"/>
              </a:lnSpc>
              <a:spcBef>
                <a:spcPts val="100"/>
              </a:spcBef>
              <a:buFont typeface="Arial"/>
              <a:buChar char="●"/>
              <a:tabLst>
                <a:tab pos="414020" algn="l"/>
                <a:tab pos="414655" algn="l"/>
              </a:tabLst>
            </a:pPr>
            <a:r>
              <a:rPr lang="en-US" sz="1600" spc="30" dirty="0">
                <a:solidFill>
                  <a:schemeClr val="tx1"/>
                </a:solidFill>
              </a:rPr>
              <a:t>When a number of nodes have the same level in the data collection tree, they will try to send data simultaneously to the same node, causing collisions, knowing that the data transmission paths may not be known in advance.</a:t>
            </a:r>
            <a:endParaRPr lang="fr-FR" sz="1600" spc="1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752847"/>
            <a:ext cx="5790565" cy="289823"/>
          </a:xfrm>
          <a:prstGeom prst="rect">
            <a:avLst/>
          </a:prstGeom>
        </p:spPr>
        <p:txBody>
          <a:bodyPr vert="horz" wrap="square" lIns="0" tIns="12700" rIns="0" bIns="0" rtlCol="0">
            <a:spAutoFit/>
          </a:bodyPr>
          <a:lstStyle/>
          <a:p>
            <a:pPr marL="12700">
              <a:lnSpc>
                <a:spcPct val="100000"/>
              </a:lnSpc>
              <a:spcBef>
                <a:spcPts val="100"/>
              </a:spcBef>
            </a:pPr>
            <a:r>
              <a:rPr lang="fr-FR" sz="1800" spc="60" dirty="0"/>
              <a:t>Z</a:t>
            </a:r>
            <a:r>
              <a:rPr sz="1800" spc="60" dirty="0"/>
              <a:t>MAC </a:t>
            </a:r>
            <a:r>
              <a:rPr lang="fr-FR" sz="1800" spc="30" dirty="0"/>
              <a:t>Protocol </a:t>
            </a:r>
            <a:r>
              <a:rPr sz="1800" spc="20" dirty="0">
                <a:solidFill>
                  <a:schemeClr val="tx1">
                    <a:lumMod val="65000"/>
                    <a:lumOff val="35000"/>
                  </a:schemeClr>
                </a:solidFill>
              </a:rPr>
              <a:t>(</a:t>
            </a:r>
            <a:r>
              <a:rPr lang="en-US" sz="1800" b="0" i="0" dirty="0">
                <a:solidFill>
                  <a:schemeClr val="tx1">
                    <a:lumMod val="65000"/>
                    <a:lumOff val="35000"/>
                  </a:schemeClr>
                </a:solidFill>
                <a:effectLst/>
              </a:rPr>
              <a:t>Zebra </a:t>
            </a:r>
            <a:r>
              <a:rPr lang="fr-FR" sz="1800" b="0" i="0" dirty="0">
                <a:solidFill>
                  <a:schemeClr val="tx1">
                    <a:lumMod val="65000"/>
                    <a:lumOff val="35000"/>
                  </a:schemeClr>
                </a:solidFill>
                <a:effectLst/>
              </a:rPr>
              <a:t>Medium Access Protocol</a:t>
            </a:r>
            <a:r>
              <a:rPr lang="fr-FR" sz="1800" dirty="0">
                <a:solidFill>
                  <a:schemeClr val="tx1">
                    <a:lumMod val="65000"/>
                    <a:lumOff val="35000"/>
                  </a:schemeClr>
                </a:solidFill>
              </a:rPr>
              <a:t> </a:t>
            </a:r>
            <a:r>
              <a:rPr sz="1800" spc="30" dirty="0">
                <a:solidFill>
                  <a:schemeClr val="tx1">
                    <a:lumMod val="65000"/>
                    <a:lumOff val="35000"/>
                  </a:schemeClr>
                </a:solidFill>
              </a:rPr>
              <a:t>)</a:t>
            </a:r>
            <a:r>
              <a:rPr sz="1800" spc="110" dirty="0">
                <a:solidFill>
                  <a:schemeClr val="tx1">
                    <a:lumMod val="65000"/>
                    <a:lumOff val="35000"/>
                  </a:schemeClr>
                </a:solidFill>
              </a:rPr>
              <a:t> </a:t>
            </a:r>
            <a:r>
              <a:rPr sz="1800" spc="15" dirty="0"/>
              <a:t>:</a:t>
            </a:r>
            <a:endParaRPr sz="1800" dirty="0"/>
          </a:p>
        </p:txBody>
      </p:sp>
      <p:sp>
        <p:nvSpPr>
          <p:cNvPr id="3" name="object 3"/>
          <p:cNvSpPr txBox="1">
            <a:spLocks noGrp="1"/>
          </p:cNvSpPr>
          <p:nvPr>
            <p:ph idx="1"/>
          </p:nvPr>
        </p:nvSpPr>
        <p:spPr>
          <a:xfrm>
            <a:off x="416560" y="1428750"/>
            <a:ext cx="8252208" cy="2345690"/>
          </a:xfrm>
          <a:prstGeom prst="rect">
            <a:avLst/>
          </a:prstGeom>
        </p:spPr>
        <p:txBody>
          <a:bodyPr vert="horz" wrap="square" lIns="0" tIns="12700" rIns="0" bIns="0" rtlCol="0">
            <a:spAutoFit/>
          </a:bodyPr>
          <a:lstStyle/>
          <a:p>
            <a:pPr marL="413384" marR="11430" indent="-328295">
              <a:lnSpc>
                <a:spcPct val="114999"/>
              </a:lnSpc>
              <a:spcBef>
                <a:spcPts val="100"/>
              </a:spcBef>
              <a:buFont typeface="Arial"/>
              <a:buChar char="●"/>
              <a:tabLst>
                <a:tab pos="414020" algn="l"/>
                <a:tab pos="414655" algn="l"/>
              </a:tabLst>
            </a:pPr>
            <a:r>
              <a:rPr lang="en-US" sz="1600" b="0" i="0" dirty="0">
                <a:solidFill>
                  <a:srgbClr val="000000"/>
                </a:solidFill>
                <a:effectLst/>
              </a:rPr>
              <a:t>Z-MAC is known one of the most important example in hybrid scheme, as well as, the Scheduled Channel Polling MAC (SCP-MAC) and Funneling-MAC protocol</a:t>
            </a:r>
            <a:r>
              <a:rPr lang="en-US" sz="1600" dirty="0"/>
              <a:t> </a:t>
            </a:r>
            <a:br>
              <a:rPr lang="en-US" sz="1600" dirty="0"/>
            </a:br>
            <a:endParaRPr lang="en-US" sz="1600" spc="30" dirty="0">
              <a:solidFill>
                <a:schemeClr val="tx1"/>
              </a:solidFill>
            </a:endParaRPr>
          </a:p>
          <a:p>
            <a:pPr marL="413384" marR="11430" indent="-328295">
              <a:lnSpc>
                <a:spcPct val="114999"/>
              </a:lnSpc>
              <a:spcBef>
                <a:spcPts val="100"/>
              </a:spcBef>
              <a:buFont typeface="Arial"/>
              <a:buChar char="●"/>
              <a:tabLst>
                <a:tab pos="414020" algn="l"/>
                <a:tab pos="414655" algn="l"/>
              </a:tabLst>
            </a:pPr>
            <a:r>
              <a:rPr lang="en-US" sz="1600" b="0" i="0" dirty="0">
                <a:solidFill>
                  <a:srgbClr val="000000"/>
                </a:solidFill>
                <a:effectLst/>
              </a:rPr>
              <a:t>It combines the two approaches Carrier Sense Multiple Access (CSMA) and Time Division Multiple Access (TDMA)</a:t>
            </a:r>
            <a:r>
              <a:rPr lang="en-US" sz="1600" dirty="0"/>
              <a:t> </a:t>
            </a:r>
            <a:br>
              <a:rPr lang="en-US" sz="1600" dirty="0"/>
            </a:br>
            <a:endParaRPr lang="en-US" sz="1600" spc="30" dirty="0">
              <a:solidFill>
                <a:schemeClr val="tx1"/>
              </a:solidFill>
            </a:endParaRPr>
          </a:p>
          <a:p>
            <a:pPr marL="413384" marR="11430" indent="-328295">
              <a:lnSpc>
                <a:spcPct val="114999"/>
              </a:lnSpc>
              <a:spcBef>
                <a:spcPts val="100"/>
              </a:spcBef>
              <a:buFont typeface="Arial"/>
              <a:buChar char="●"/>
              <a:tabLst>
                <a:tab pos="414020" algn="l"/>
                <a:tab pos="414655" algn="l"/>
              </a:tabLst>
            </a:pPr>
            <a:r>
              <a:rPr lang="en-US" sz="1600" b="0" i="0" dirty="0">
                <a:solidFill>
                  <a:srgbClr val="000000"/>
                </a:solidFill>
                <a:effectLst/>
              </a:rPr>
              <a:t>It works as follows: an entity can use wasted time slots to send their packets. Consequently, an entity can use the time slot of other entities: the collision-free is not guaranteed.</a:t>
            </a:r>
            <a:r>
              <a:rPr lang="en-US" sz="1600" dirty="0"/>
              <a:t> </a:t>
            </a:r>
            <a:endParaRPr lang="fr-FR" sz="1600" spc="10" dirty="0">
              <a:solidFill>
                <a:schemeClr val="tx1"/>
              </a:solidFill>
            </a:endParaRPr>
          </a:p>
        </p:txBody>
      </p:sp>
    </p:spTree>
    <p:extLst>
      <p:ext uri="{BB962C8B-B14F-4D97-AF65-F5344CB8AC3E}">
        <p14:creationId xmlns:p14="http://schemas.microsoft.com/office/powerpoint/2010/main" val="306461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752847"/>
            <a:ext cx="5790565" cy="289823"/>
          </a:xfrm>
          <a:prstGeom prst="rect">
            <a:avLst/>
          </a:prstGeom>
        </p:spPr>
        <p:txBody>
          <a:bodyPr vert="horz" wrap="square" lIns="0" tIns="12700" rIns="0" bIns="0" rtlCol="0">
            <a:spAutoFit/>
          </a:bodyPr>
          <a:lstStyle/>
          <a:p>
            <a:pPr marL="12700">
              <a:lnSpc>
                <a:spcPct val="100000"/>
              </a:lnSpc>
              <a:spcBef>
                <a:spcPts val="100"/>
              </a:spcBef>
            </a:pPr>
            <a:r>
              <a:rPr lang="en-US" sz="1800" i="0" dirty="0">
                <a:solidFill>
                  <a:schemeClr val="tx1">
                    <a:lumMod val="65000"/>
                    <a:lumOff val="35000"/>
                  </a:schemeClr>
                </a:solidFill>
                <a:effectLst/>
              </a:rPr>
              <a:t>TEEM (Traffic Aware Energy Efficient MAC)</a:t>
            </a:r>
            <a:r>
              <a:rPr lang="en-US" sz="1800" dirty="0">
                <a:solidFill>
                  <a:schemeClr val="tx1">
                    <a:lumMod val="65000"/>
                    <a:lumOff val="35000"/>
                  </a:schemeClr>
                </a:solidFill>
              </a:rPr>
              <a:t> :</a:t>
            </a:r>
            <a:endParaRPr sz="1800" dirty="0">
              <a:solidFill>
                <a:schemeClr val="tx1">
                  <a:lumMod val="65000"/>
                  <a:lumOff val="35000"/>
                </a:schemeClr>
              </a:solidFill>
            </a:endParaRPr>
          </a:p>
        </p:txBody>
      </p:sp>
      <p:sp>
        <p:nvSpPr>
          <p:cNvPr id="3" name="object 3"/>
          <p:cNvSpPr txBox="1">
            <a:spLocks noGrp="1"/>
          </p:cNvSpPr>
          <p:nvPr>
            <p:ph idx="1"/>
          </p:nvPr>
        </p:nvSpPr>
        <p:spPr>
          <a:xfrm>
            <a:off x="416560" y="1428750"/>
            <a:ext cx="8252208" cy="3226268"/>
          </a:xfrm>
          <a:prstGeom prst="rect">
            <a:avLst/>
          </a:prstGeom>
        </p:spPr>
        <p:txBody>
          <a:bodyPr vert="horz" wrap="square" lIns="0" tIns="12700" rIns="0" bIns="0" rtlCol="0">
            <a:spAutoFit/>
          </a:bodyPr>
          <a:lstStyle/>
          <a:p>
            <a:pPr marL="413384" marR="11430" indent="-328295">
              <a:lnSpc>
                <a:spcPct val="114999"/>
              </a:lnSpc>
              <a:spcBef>
                <a:spcPts val="100"/>
              </a:spcBef>
              <a:buFont typeface="Arial"/>
              <a:buChar char="●"/>
              <a:tabLst>
                <a:tab pos="414020" algn="l"/>
                <a:tab pos="414655" algn="l"/>
              </a:tabLst>
            </a:pPr>
            <a:r>
              <a:rPr lang="en-US" sz="1600" b="0" i="0" dirty="0">
                <a:solidFill>
                  <a:srgbClr val="000000"/>
                </a:solidFill>
                <a:effectLst/>
              </a:rPr>
              <a:t>TEEM consists of an improved version of S-MAC. The main modifications include reduced idle listening when no data is being transmitted by turning off node’s radio much earlier.</a:t>
            </a:r>
            <a:r>
              <a:rPr lang="en-US" sz="1600" dirty="0"/>
              <a:t> </a:t>
            </a:r>
          </a:p>
          <a:p>
            <a:pPr marL="413384" marR="11430" indent="-328295">
              <a:lnSpc>
                <a:spcPct val="114999"/>
              </a:lnSpc>
              <a:spcBef>
                <a:spcPts val="100"/>
              </a:spcBef>
              <a:buFont typeface="Arial"/>
              <a:buChar char="●"/>
              <a:tabLst>
                <a:tab pos="414020" algn="l"/>
                <a:tab pos="414655" algn="l"/>
              </a:tabLst>
            </a:pPr>
            <a:r>
              <a:rPr lang="en-US" sz="1600" b="0" i="0" dirty="0">
                <a:solidFill>
                  <a:srgbClr val="000000"/>
                </a:solidFill>
                <a:effectLst/>
              </a:rPr>
              <a:t>The most important optimization behind TEEM protocol is that a node with data to transmit can schedule its transmission together with an RTS packet, thus, it only needs to contend the channel once.</a:t>
            </a:r>
          </a:p>
          <a:p>
            <a:pPr marL="413384" marR="11430" indent="-328295">
              <a:lnSpc>
                <a:spcPct val="114999"/>
              </a:lnSpc>
              <a:spcBef>
                <a:spcPts val="100"/>
              </a:spcBef>
              <a:buFont typeface="Arial"/>
              <a:buChar char="●"/>
              <a:tabLst>
                <a:tab pos="414020" algn="l"/>
                <a:tab pos="414655" algn="l"/>
              </a:tabLst>
            </a:pPr>
            <a:r>
              <a:rPr lang="en-US" sz="1600" b="0" i="0" dirty="0">
                <a:solidFill>
                  <a:srgbClr val="000000"/>
                </a:solidFill>
                <a:effectLst/>
              </a:rPr>
              <a:t>Advantages : </a:t>
            </a:r>
            <a:br>
              <a:rPr lang="en-US" sz="1600" b="0" i="0" dirty="0">
                <a:solidFill>
                  <a:srgbClr val="000000"/>
                </a:solidFill>
                <a:effectLst/>
              </a:rPr>
            </a:br>
            <a:r>
              <a:rPr lang="en-US" sz="1600" b="0" i="0" dirty="0">
                <a:solidFill>
                  <a:srgbClr val="000000"/>
                </a:solidFill>
                <a:effectLst/>
              </a:rPr>
              <a:t>Greater energy efficiency than S-MAC</a:t>
            </a:r>
          </a:p>
          <a:p>
            <a:pPr marL="413384" marR="11430" indent="-328295">
              <a:lnSpc>
                <a:spcPct val="114999"/>
              </a:lnSpc>
              <a:spcBef>
                <a:spcPts val="100"/>
              </a:spcBef>
              <a:buFont typeface="Arial"/>
              <a:buChar char="●"/>
              <a:tabLst>
                <a:tab pos="414020" algn="l"/>
                <a:tab pos="414655" algn="l"/>
              </a:tabLst>
            </a:pPr>
            <a:r>
              <a:rPr lang="en-US" sz="1600" b="0" i="0" dirty="0">
                <a:solidFill>
                  <a:srgbClr val="000000"/>
                </a:solidFill>
                <a:effectLst/>
              </a:rPr>
              <a:t>Disadvantages : </a:t>
            </a:r>
            <a:br>
              <a:rPr lang="en-US" sz="1600" b="0" i="0" dirty="0">
                <a:solidFill>
                  <a:srgbClr val="000000"/>
                </a:solidFill>
                <a:effectLst/>
              </a:rPr>
            </a:br>
            <a:r>
              <a:rPr lang="en-US" sz="1600" b="0" i="0" dirty="0">
                <a:solidFill>
                  <a:srgbClr val="000000"/>
                </a:solidFill>
                <a:effectLst/>
              </a:rPr>
              <a:t>Higher end-to-end latency compared </a:t>
            </a:r>
            <a:br>
              <a:rPr lang="en-US" sz="1600" b="0" i="0" dirty="0">
                <a:solidFill>
                  <a:srgbClr val="000000"/>
                </a:solidFill>
                <a:effectLst/>
              </a:rPr>
            </a:br>
            <a:r>
              <a:rPr lang="en-US" sz="1600" b="0" i="0" dirty="0">
                <a:solidFill>
                  <a:srgbClr val="000000"/>
                </a:solidFill>
                <a:effectLst/>
              </a:rPr>
              <a:t>to S-MAC</a:t>
            </a:r>
            <a:r>
              <a:rPr lang="en-US" sz="1600" dirty="0"/>
              <a:t> </a:t>
            </a:r>
            <a:br>
              <a:rPr lang="en-US" sz="1600" dirty="0"/>
            </a:br>
            <a:endParaRPr lang="fr-FR" sz="1600" spc="10" dirty="0">
              <a:solidFill>
                <a:schemeClr val="tx1"/>
              </a:solidFill>
            </a:endParaRPr>
          </a:p>
        </p:txBody>
      </p:sp>
      <p:pic>
        <p:nvPicPr>
          <p:cNvPr id="5" name="Picture 4">
            <a:extLst>
              <a:ext uri="{FF2B5EF4-FFF2-40B4-BE49-F238E27FC236}">
                <a16:creationId xmlns:a16="http://schemas.microsoft.com/office/drawing/2014/main" id="{0B1E70CA-A21B-4086-AB21-C7E4A3D39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647950"/>
            <a:ext cx="4934204" cy="2070206"/>
          </a:xfrm>
          <a:prstGeom prst="rect">
            <a:avLst/>
          </a:prstGeom>
        </p:spPr>
      </p:pic>
    </p:spTree>
    <p:extLst>
      <p:ext uri="{BB962C8B-B14F-4D97-AF65-F5344CB8AC3E}">
        <p14:creationId xmlns:p14="http://schemas.microsoft.com/office/powerpoint/2010/main" val="36531307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576</TotalTime>
  <Words>817</Words>
  <Application>Microsoft Office PowerPoint</Application>
  <PresentationFormat>On-screen Show (16:9)</PresentationFormat>
  <Paragraphs>76</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 SemiBold</vt:lpstr>
      <vt:lpstr>Bahnschrift SemiLight</vt:lpstr>
      <vt:lpstr>Calibri</vt:lpstr>
      <vt:lpstr>Calibri Light</vt:lpstr>
      <vt:lpstr>CMBX12</vt:lpstr>
      <vt:lpstr>Georgia</vt:lpstr>
      <vt:lpstr>Play</vt:lpstr>
      <vt:lpstr>Retrospect</vt:lpstr>
      <vt:lpstr>PowerPoint Presentation</vt:lpstr>
      <vt:lpstr>Study of diﬀerent selected protocols based on:</vt:lpstr>
      <vt:lpstr>Access Type:</vt:lpstr>
      <vt:lpstr>S-MAC Protocol (Sensor Medium Access Protocol) :</vt:lpstr>
      <vt:lpstr>T-MAC Protocol (Timeout MAC) :</vt:lpstr>
      <vt:lpstr>Berkeley-MAC Protocol:</vt:lpstr>
      <vt:lpstr>DMAC Protocol (Directional Medium Access Control) :</vt:lpstr>
      <vt:lpstr>ZMAC Protocol (Zebra Medium Access Protocol ) :</vt:lpstr>
      <vt:lpstr>TEEM (Traffic Aware Energy Efficient MAC) :</vt:lpstr>
      <vt:lpstr>References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yosra</dc:creator>
  <cp:lastModifiedBy>Chouaieb Nemri</cp:lastModifiedBy>
  <cp:revision>63</cp:revision>
  <dcterms:created xsi:type="dcterms:W3CDTF">2021-11-19T00:33:11Z</dcterms:created>
  <dcterms:modified xsi:type="dcterms:W3CDTF">2021-11-26T00:32:59Z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2021-11-19T00:00:00Z</vt:filetime>
  </property>
</Properties>
</file>