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9" r:id="rId3"/>
    <p:sldId id="261" r:id="rId4"/>
    <p:sldId id="274" r:id="rId5"/>
    <p:sldId id="275" r:id="rId6"/>
    <p:sldId id="276" r:id="rId7"/>
    <p:sldId id="272" r:id="rId8"/>
    <p:sldId id="283" r:id="rId9"/>
    <p:sldId id="277" r:id="rId10"/>
    <p:sldId id="271" r:id="rId11"/>
    <p:sldId id="273" r:id="rId12"/>
    <p:sldId id="262" r:id="rId13"/>
    <p:sldId id="278" r:id="rId14"/>
    <p:sldId id="280" r:id="rId15"/>
    <p:sldId id="279" r:id="rId16"/>
    <p:sldId id="264" r:id="rId17"/>
    <p:sldId id="281" r:id="rId18"/>
    <p:sldId id="282" r:id="rId19"/>
    <p:sldId id="265" r:id="rId20"/>
    <p:sldId id="268" r:id="rId21"/>
    <p:sldId id="269" r:id="rId22"/>
    <p:sldId id="270" r:id="rId23"/>
    <p:sldId id="266" r:id="rId24"/>
    <p:sldId id="284" r:id="rId25"/>
    <p:sldId id="263"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29" autoAdjust="0"/>
  </p:normalViewPr>
  <p:slideViewPr>
    <p:cSldViewPr snapToGrid="0">
      <p:cViewPr varScale="1">
        <p:scale>
          <a:sx n="89" d="100"/>
          <a:sy n="89" d="100"/>
        </p:scale>
        <p:origin x="3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0CDF2-516C-43AC-9E7F-79CD63E84AA9}" type="datetimeFigureOut">
              <a:rPr lang="fr-FR" smtClean="0"/>
              <a:t>03/12/2021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168E2-5A74-4DA9-A274-576DBBBA3E7E}" type="slidenum">
              <a:rPr lang="fr-FR" smtClean="0"/>
              <a:t>‹#›</a:t>
            </a:fld>
            <a:endParaRPr lang="fr-FR"/>
          </a:p>
        </p:txBody>
      </p:sp>
    </p:spTree>
    <p:extLst>
      <p:ext uri="{BB962C8B-B14F-4D97-AF65-F5344CB8AC3E}">
        <p14:creationId xmlns:p14="http://schemas.microsoft.com/office/powerpoint/2010/main" val="28679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zdnet.fr/actualites/vibration-fantome-90-d-entre-nous-touches-par-ce-syndrome-39830974.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79450" y="4716463"/>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 name="Google Shape;34;p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79450" y="4716463"/>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 name="Google Shape;40;p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79450" y="4716463"/>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br>
              <a:rPr lang="fr-FR" dirty="0"/>
            </a:br>
            <a:r>
              <a:rPr lang="fr-FR" b="0" i="0" dirty="0">
                <a:solidFill>
                  <a:srgbClr val="000000"/>
                </a:solidFill>
                <a:effectLst/>
                <a:latin typeface="DinWeb"/>
              </a:rPr>
              <a:t>Le </a:t>
            </a:r>
            <a:r>
              <a:rPr lang="fr-FR" b="0" i="0" u="sng" dirty="0">
                <a:effectLst/>
                <a:latin typeface="DinWeb"/>
                <a:hlinkClick r:id="rId3"/>
              </a:rPr>
              <a:t>syndrome des vibrations fantômes</a:t>
            </a:r>
            <a:r>
              <a:rPr lang="fr-FR" b="0" i="0" dirty="0">
                <a:solidFill>
                  <a:srgbClr val="000000"/>
                </a:solidFill>
                <a:effectLst/>
                <a:latin typeface="DinWeb"/>
              </a:rPr>
              <a:t> : souvent, nous avons l’impression que notre téléphone vibre, mais il n’y a aucun appel, aucune notification…  Les spécialistes expliquent ce phénomène par une stimulation du cerveau qui prend les mouvements des vêtements que nous portons pour des vibrations de notre téléphone. Le portable devient « une extension du corps ».</a:t>
            </a:r>
            <a:endParaRPr dirty="0"/>
          </a:p>
        </p:txBody>
      </p:sp>
      <p:sp>
        <p:nvSpPr>
          <p:cNvPr id="40" name="Google Shape;40;p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96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fr-FR" dirty="0"/>
            </a:br>
            <a:r>
              <a:rPr lang="fr-FR" b="0" i="0" dirty="0">
                <a:solidFill>
                  <a:srgbClr val="000000"/>
                </a:solidFill>
                <a:effectLst/>
                <a:latin typeface="DinWeb"/>
              </a:rPr>
              <a:t>1 conducteur sur 2 déclare utiliser son téléphone au volant, le risque d’accidents est multiplié par 3, près d’1 accident corporel sur 10 est lié à l’utilisation du téléphone au volant. </a:t>
            </a:r>
            <a:endParaRPr lang="fr-FR" dirty="0"/>
          </a:p>
        </p:txBody>
      </p:sp>
      <p:sp>
        <p:nvSpPr>
          <p:cNvPr id="4" name="Slide Number Placeholder 3"/>
          <p:cNvSpPr>
            <a:spLocks noGrp="1"/>
          </p:cNvSpPr>
          <p:nvPr>
            <p:ph type="sldNum" sz="quarter" idx="5"/>
          </p:nvPr>
        </p:nvSpPr>
        <p:spPr/>
        <p:txBody>
          <a:bodyPr/>
          <a:lstStyle/>
          <a:p>
            <a:fld id="{6D7168E2-5A74-4DA9-A274-576DBBBA3E7E}" type="slidenum">
              <a:rPr lang="fr-FR" smtClean="0"/>
              <a:t>6</a:t>
            </a:fld>
            <a:endParaRPr lang="fr-FR"/>
          </a:p>
        </p:txBody>
      </p:sp>
    </p:spTree>
    <p:extLst>
      <p:ext uri="{BB962C8B-B14F-4D97-AF65-F5344CB8AC3E}">
        <p14:creationId xmlns:p14="http://schemas.microsoft.com/office/powerpoint/2010/main" val="3151764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79450" y="4716463"/>
            <a:ext cx="5438775" cy="44672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 name="Google Shape;40;p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10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fr-FR" b="1" i="0" dirty="0">
                <a:solidFill>
                  <a:srgbClr val="2D6C7B"/>
                </a:solidFill>
                <a:effectLst/>
                <a:latin typeface="Roboto" panose="02000000000000000000" pitchFamily="2" charset="0"/>
              </a:rPr>
              <a:t>Le DAS (débit d'absorption spécifique)</a:t>
            </a:r>
            <a:endParaRPr lang="fr-FR" b="0" i="0" dirty="0">
              <a:solidFill>
                <a:srgbClr val="616161"/>
              </a:solidFill>
              <a:effectLst/>
              <a:latin typeface="inherit"/>
            </a:endParaRPr>
          </a:p>
          <a:p>
            <a:pPr algn="l" fontAlgn="base">
              <a:buFont typeface="Arial" panose="020B0604020202020204" pitchFamily="34" charset="0"/>
              <a:buChar char="•"/>
            </a:pPr>
            <a:r>
              <a:rPr lang="fr-FR" b="0" i="0" dirty="0">
                <a:solidFill>
                  <a:srgbClr val="616161"/>
                </a:solidFill>
                <a:effectLst/>
                <a:latin typeface="inherit"/>
              </a:rPr>
              <a:t>Le DAS est un indice qui mesure le </a:t>
            </a:r>
            <a:r>
              <a:rPr lang="fr-FR" b="1" i="0" dirty="0">
                <a:solidFill>
                  <a:srgbClr val="616161"/>
                </a:solidFill>
                <a:effectLst/>
                <a:latin typeface="inherit"/>
              </a:rPr>
              <a:t>niveau de « radiofréquences » émis par un téléphone portable sur son utilisateur</a:t>
            </a:r>
            <a:r>
              <a:rPr lang="fr-FR" b="0" i="0" dirty="0">
                <a:solidFill>
                  <a:srgbClr val="616161"/>
                </a:solidFill>
                <a:effectLst/>
                <a:latin typeface="inherit"/>
              </a:rPr>
              <a:t> lorsqu’il fonctionne à pleine puissance. Son unité est le watt par kilogramme.</a:t>
            </a:r>
          </a:p>
          <a:p>
            <a:pPr algn="l" fontAlgn="base">
              <a:buFont typeface="Arial" panose="020B0604020202020204" pitchFamily="34" charset="0"/>
              <a:buChar char="•"/>
            </a:pPr>
            <a:r>
              <a:rPr lang="fr-FR" b="0" i="0" dirty="0">
                <a:solidFill>
                  <a:srgbClr val="616161"/>
                </a:solidFill>
                <a:effectLst/>
                <a:latin typeface="inherit"/>
              </a:rPr>
              <a:t>L’absorption de champs électromagnétiques produit une élévation de température des tissus (effet thermique). </a:t>
            </a:r>
          </a:p>
          <a:p>
            <a:r>
              <a:rPr lang="fr-FR" b="1" i="0" dirty="0">
                <a:solidFill>
                  <a:srgbClr val="616161"/>
                </a:solidFill>
                <a:effectLst/>
                <a:latin typeface="Nunito" pitchFamily="2" charset="0"/>
              </a:rPr>
              <a:t>Important</a:t>
            </a:r>
            <a:r>
              <a:rPr lang="fr-FR" b="0" i="0" dirty="0">
                <a:solidFill>
                  <a:srgbClr val="616161"/>
                </a:solidFill>
                <a:effectLst/>
                <a:latin typeface="Nunito" pitchFamily="2" charset="0"/>
              </a:rPr>
              <a:t> : en France, faisant suite au décret du 8 octobre 2003, tous les téléphones mobiles en vente doivent présenter un indice DAS inférieur à 2 W/kg sur 10 g de tissu humain au niveau du tronc et de la tête.</a:t>
            </a:r>
            <a:endParaRPr lang="fr-FR" dirty="0"/>
          </a:p>
        </p:txBody>
      </p:sp>
      <p:sp>
        <p:nvSpPr>
          <p:cNvPr id="4" name="Slide Number Placeholder 3"/>
          <p:cNvSpPr>
            <a:spLocks noGrp="1"/>
          </p:cNvSpPr>
          <p:nvPr>
            <p:ph type="sldNum" sz="quarter" idx="5"/>
          </p:nvPr>
        </p:nvSpPr>
        <p:spPr/>
        <p:txBody>
          <a:bodyPr/>
          <a:lstStyle/>
          <a:p>
            <a:fld id="{6D7168E2-5A74-4DA9-A274-576DBBBA3E7E}" type="slidenum">
              <a:rPr lang="fr-FR" smtClean="0"/>
              <a:t>17</a:t>
            </a:fld>
            <a:endParaRPr lang="fr-FR"/>
          </a:p>
        </p:txBody>
      </p:sp>
    </p:spTree>
    <p:extLst>
      <p:ext uri="{BB962C8B-B14F-4D97-AF65-F5344CB8AC3E}">
        <p14:creationId xmlns:p14="http://schemas.microsoft.com/office/powerpoint/2010/main" val="384025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616161"/>
                </a:solidFill>
                <a:effectLst/>
                <a:latin typeface="inherit"/>
              </a:rPr>
              <a:t>7 milliards de téléphones ont été fabriqués dans le monde depuis 2007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616161"/>
                </a:solidFill>
                <a:effectLst/>
                <a:latin typeface="inherit"/>
              </a:rPr>
              <a:t>Les téléphones portables </a:t>
            </a:r>
            <a:r>
              <a:rPr lang="fr-FR" sz="1200" b="1" i="0" dirty="0">
                <a:solidFill>
                  <a:srgbClr val="616161"/>
                </a:solidFill>
                <a:effectLst/>
                <a:latin typeface="inherit"/>
              </a:rPr>
              <a:t>consomment beaucoup d’énergie</a:t>
            </a:r>
            <a:r>
              <a:rPr lang="fr-FR" sz="1200" b="0" i="0" dirty="0">
                <a:solidFill>
                  <a:srgbClr val="616161"/>
                </a:solidFill>
                <a:effectLst/>
                <a:latin typeface="inherit"/>
              </a:rPr>
              <a:t> : en moyenne une heure de conversation est équivalente à l’énergie utilisée par un lave-linge à 40 degrés C.</a:t>
            </a:r>
          </a:p>
          <a:p>
            <a:endParaRPr lang="fr-FR" dirty="0"/>
          </a:p>
        </p:txBody>
      </p:sp>
      <p:sp>
        <p:nvSpPr>
          <p:cNvPr id="4" name="Slide Number Placeholder 3"/>
          <p:cNvSpPr>
            <a:spLocks noGrp="1"/>
          </p:cNvSpPr>
          <p:nvPr>
            <p:ph type="sldNum" sz="quarter" idx="5"/>
          </p:nvPr>
        </p:nvSpPr>
        <p:spPr/>
        <p:txBody>
          <a:bodyPr/>
          <a:lstStyle/>
          <a:p>
            <a:fld id="{6D7168E2-5A74-4DA9-A274-576DBBBA3E7E}" type="slidenum">
              <a:rPr lang="fr-FR" smtClean="0"/>
              <a:t>18</a:t>
            </a:fld>
            <a:endParaRPr lang="fr-FR"/>
          </a:p>
        </p:txBody>
      </p:sp>
    </p:spTree>
    <p:extLst>
      <p:ext uri="{BB962C8B-B14F-4D97-AF65-F5344CB8AC3E}">
        <p14:creationId xmlns:p14="http://schemas.microsoft.com/office/powerpoint/2010/main" val="3243381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6601-05EA-47F3-902F-62EC51199F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13E5C3D0-BDD1-42DB-9CAC-AFD8C68BF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A640C02-F051-417C-AADB-05C0A7EAB03E}"/>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5" name="Footer Placeholder 4">
            <a:extLst>
              <a:ext uri="{FF2B5EF4-FFF2-40B4-BE49-F238E27FC236}">
                <a16:creationId xmlns:a16="http://schemas.microsoft.com/office/drawing/2014/main" id="{2CEB20D6-97B6-419B-BDEA-053D4D9B213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D9CF10A-6E62-4E7A-871A-DEAAEC3DEF46}"/>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280043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9FA7-06A0-4AB5-8C9C-AB6526A04F7E}"/>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F32657DA-F93C-4A50-B643-CC46204841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01D9F5A-3F78-4038-8217-DACE75A8AB92}"/>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5" name="Footer Placeholder 4">
            <a:extLst>
              <a:ext uri="{FF2B5EF4-FFF2-40B4-BE49-F238E27FC236}">
                <a16:creationId xmlns:a16="http://schemas.microsoft.com/office/drawing/2014/main" id="{6B3BFFA8-DB79-41CC-83D9-3C13BEF60FD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9C5A965-861B-48B7-9251-0950CE1FA617}"/>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139599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88913-5D16-47FF-8CEB-DEACDD13E5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FA99B0A8-4B94-4739-980B-297BCDF37D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BAFB665-D5F7-4D15-A7F4-045A6B88EB27}"/>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5" name="Footer Placeholder 4">
            <a:extLst>
              <a:ext uri="{FF2B5EF4-FFF2-40B4-BE49-F238E27FC236}">
                <a16:creationId xmlns:a16="http://schemas.microsoft.com/office/drawing/2014/main" id="{CE35B0D0-8D3E-4D50-991E-2A3DCBF800B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24B74AB-47FF-41AE-B3FD-9804E2B2B7A8}"/>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3304120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2"/>
        <p:cNvGrpSpPr/>
        <p:nvPr/>
      </p:nvGrpSpPr>
      <p:grpSpPr>
        <a:xfrm>
          <a:off x="0" y="0"/>
          <a:ext cx="0" cy="0"/>
          <a:chOff x="0" y="0"/>
          <a:chExt cx="0" cy="0"/>
        </a:xfrm>
      </p:grpSpPr>
      <p:grpSp>
        <p:nvGrpSpPr>
          <p:cNvPr id="13" name="Google Shape;13;p17"/>
          <p:cNvGrpSpPr/>
          <p:nvPr/>
        </p:nvGrpSpPr>
        <p:grpSpPr>
          <a:xfrm>
            <a:off x="0" y="868363"/>
            <a:ext cx="5808133" cy="4633912"/>
            <a:chOff x="-1" y="868398"/>
            <a:chExt cx="4355976" cy="4633217"/>
          </a:xfrm>
        </p:grpSpPr>
        <p:sp>
          <p:nvSpPr>
            <p:cNvPr id="14" name="Google Shape;14;p17"/>
            <p:cNvSpPr/>
            <p:nvPr/>
          </p:nvSpPr>
          <p:spPr>
            <a:xfrm rot="5400000">
              <a:off x="-67218" y="1078422"/>
              <a:ext cx="4490410" cy="4355976"/>
            </a:xfrm>
            <a:prstGeom prst="triangle">
              <a:avLst>
                <a:gd name="adj" fmla="val 50000"/>
              </a:avLst>
            </a:prstGeom>
            <a:gradFill>
              <a:gsLst>
                <a:gs pos="0">
                  <a:srgbClr val="FFFFFF">
                    <a:alpha val="20000"/>
                  </a:srgbClr>
                </a:gs>
                <a:gs pos="1000">
                  <a:srgbClr val="FFFFFF">
                    <a:alpha val="20000"/>
                  </a:srgbClr>
                </a:gs>
                <a:gs pos="91000">
                  <a:srgbClr val="004D6F">
                    <a:alpha val="72941"/>
                  </a:srgbClr>
                </a:gs>
                <a:gs pos="100000">
                  <a:srgbClr val="004D6F">
                    <a:alpha val="7294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Arial"/>
                  <a:ea typeface="Arial"/>
                  <a:cs typeface="Arial"/>
                  <a:sym typeface="Arial"/>
                </a:rPr>
                <a:t> </a:t>
              </a:r>
              <a:endParaRPr sz="1800"/>
            </a:p>
          </p:txBody>
        </p:sp>
        <p:sp>
          <p:nvSpPr>
            <p:cNvPr id="15" name="Google Shape;15;p17"/>
            <p:cNvSpPr/>
            <p:nvPr/>
          </p:nvSpPr>
          <p:spPr>
            <a:xfrm rot="5400000">
              <a:off x="-47736" y="916134"/>
              <a:ext cx="4248471" cy="4152999"/>
            </a:xfrm>
            <a:prstGeom prst="triangle">
              <a:avLst>
                <a:gd name="adj" fmla="val 50000"/>
              </a:avLst>
            </a:prstGeom>
            <a:gradFill>
              <a:gsLst>
                <a:gs pos="0">
                  <a:srgbClr val="FFFFFF">
                    <a:alpha val="76862"/>
                  </a:srgbClr>
                </a:gs>
                <a:gs pos="1000">
                  <a:srgbClr val="FFFFFF">
                    <a:alpha val="76862"/>
                  </a:srgbClr>
                </a:gs>
                <a:gs pos="91000">
                  <a:srgbClr val="004D6F">
                    <a:alpha val="82745"/>
                  </a:srgbClr>
                </a:gs>
                <a:gs pos="100000">
                  <a:srgbClr val="004D6F">
                    <a:alpha val="82745"/>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6" name="Google Shape;16;p17"/>
          <p:cNvSpPr/>
          <p:nvPr/>
        </p:nvSpPr>
        <p:spPr>
          <a:xfrm rot="-5400000">
            <a:off x="6519252" y="-1775037"/>
            <a:ext cx="3923411" cy="7458217"/>
          </a:xfrm>
          <a:custGeom>
            <a:avLst/>
            <a:gdLst/>
            <a:ahLst/>
            <a:cxnLst/>
            <a:rect l="l" t="t" r="r" b="b"/>
            <a:pathLst>
              <a:path w="3919583" h="5593663" extrusionOk="0">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close/>
              </a:path>
            </a:pathLst>
          </a:custGeom>
          <a:gradFill>
            <a:gsLst>
              <a:gs pos="0">
                <a:schemeClr val="lt1"/>
              </a:gs>
              <a:gs pos="1000">
                <a:schemeClr val="lt1"/>
              </a:gs>
              <a:gs pos="91000">
                <a:srgbClr val="004D6F">
                  <a:alpha val="89803"/>
                </a:srgbClr>
              </a:gs>
              <a:gs pos="100000">
                <a:srgbClr val="004D6F">
                  <a:alpha val="8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Arial"/>
                <a:ea typeface="Arial"/>
                <a:cs typeface="Arial"/>
                <a:sym typeface="Arial"/>
              </a:rPr>
              <a:t> </a:t>
            </a:r>
            <a:endParaRPr sz="1800"/>
          </a:p>
        </p:txBody>
      </p:sp>
      <p:sp>
        <p:nvSpPr>
          <p:cNvPr id="17" name="Google Shape;17;p17"/>
          <p:cNvSpPr/>
          <p:nvPr/>
        </p:nvSpPr>
        <p:spPr>
          <a:xfrm rot="-5400000">
            <a:off x="9412425" y="-936188"/>
            <a:ext cx="1874105" cy="3737043"/>
          </a:xfrm>
          <a:custGeom>
            <a:avLst/>
            <a:gdLst/>
            <a:ahLst/>
            <a:cxnLst/>
            <a:rect l="l" t="t" r="r" b="b"/>
            <a:pathLst>
              <a:path w="2933997" h="4404897" extrusionOk="0">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a:gsLst>
              <a:gs pos="0">
                <a:srgbClr val="FFFFFF">
                  <a:alpha val="36862"/>
                </a:srgbClr>
              </a:gs>
              <a:gs pos="1000">
                <a:srgbClr val="FFFFFF">
                  <a:alpha val="36862"/>
                </a:srgbClr>
              </a:gs>
              <a:gs pos="91000">
                <a:srgbClr val="004D6F">
                  <a:alpha val="85882"/>
                </a:srgbClr>
              </a:gs>
              <a:gs pos="100000">
                <a:srgbClr val="004D6F">
                  <a:alpha val="85882"/>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Arial"/>
                <a:ea typeface="Arial"/>
                <a:cs typeface="Arial"/>
                <a:sym typeface="Arial"/>
              </a:rPr>
              <a:t> </a:t>
            </a:r>
            <a:endParaRPr sz="1800"/>
          </a:p>
        </p:txBody>
      </p:sp>
      <p:sp>
        <p:nvSpPr>
          <p:cNvPr id="18" name="Google Shape;18;p17"/>
          <p:cNvSpPr/>
          <p:nvPr/>
        </p:nvSpPr>
        <p:spPr>
          <a:xfrm rot="-5400000">
            <a:off x="10071118" y="57987"/>
            <a:ext cx="1872209" cy="2421545"/>
          </a:xfrm>
          <a:prstGeom prst="triangle">
            <a:avLst>
              <a:gd name="adj" fmla="val 50000"/>
            </a:avLst>
          </a:prstGeom>
          <a:gradFill>
            <a:gsLst>
              <a:gs pos="0">
                <a:srgbClr val="FFFFFF">
                  <a:alpha val="34901"/>
                </a:srgbClr>
              </a:gs>
              <a:gs pos="5000">
                <a:srgbClr val="FFFFFF">
                  <a:alpha val="34901"/>
                </a:srgbClr>
              </a:gs>
              <a:gs pos="81000">
                <a:srgbClr val="004D6F">
                  <a:alpha val="78823"/>
                </a:srgbClr>
              </a:gs>
              <a:gs pos="100000">
                <a:srgbClr val="004D6F">
                  <a:alpha val="78823"/>
                </a:srgbClr>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Arial"/>
                <a:ea typeface="Arial"/>
                <a:cs typeface="Arial"/>
                <a:sym typeface="Arial"/>
              </a:rPr>
              <a:t> </a:t>
            </a:r>
            <a:endParaRPr sz="1800"/>
          </a:p>
        </p:txBody>
      </p:sp>
      <p:pic>
        <p:nvPicPr>
          <p:cNvPr id="19" name="Google Shape;19;p17"/>
          <p:cNvPicPr preferRelativeResize="0"/>
          <p:nvPr/>
        </p:nvPicPr>
        <p:blipFill rotWithShape="1">
          <a:blip r:embed="rId2">
            <a:alphaModFix/>
          </a:blip>
          <a:srcRect/>
          <a:stretch/>
        </p:blipFill>
        <p:spPr>
          <a:xfrm>
            <a:off x="819151" y="369889"/>
            <a:ext cx="3757083" cy="611187"/>
          </a:xfrm>
          <a:prstGeom prst="rect">
            <a:avLst/>
          </a:prstGeom>
          <a:noFill/>
          <a:ln>
            <a:noFill/>
          </a:ln>
        </p:spPr>
      </p:pic>
      <p:pic>
        <p:nvPicPr>
          <p:cNvPr id="20" name="Google Shape;20;p17" descr="S:\serv_com\01_CHARTE-INSA-Rennes\2014\08_Modèles-PPT\Triangle-bas.eps"/>
          <p:cNvPicPr preferRelativeResize="0"/>
          <p:nvPr/>
        </p:nvPicPr>
        <p:blipFill rotWithShape="1">
          <a:blip r:embed="rId3">
            <a:alphaModFix/>
          </a:blip>
          <a:srcRect b="42645"/>
          <a:stretch/>
        </p:blipFill>
        <p:spPr>
          <a:xfrm>
            <a:off x="4559300" y="6353176"/>
            <a:ext cx="2785533" cy="504825"/>
          </a:xfrm>
          <a:prstGeom prst="rect">
            <a:avLst/>
          </a:prstGeom>
          <a:noFill/>
          <a:ln>
            <a:noFill/>
          </a:ln>
        </p:spPr>
      </p:pic>
      <p:sp>
        <p:nvSpPr>
          <p:cNvPr id="21" name="Google Shape;21;p17"/>
          <p:cNvSpPr txBox="1">
            <a:spLocks noGrp="1"/>
          </p:cNvSpPr>
          <p:nvPr>
            <p:ph type="sldNum" idx="12"/>
          </p:nvPr>
        </p:nvSpPr>
        <p:spPr>
          <a:xfrm>
            <a:off x="11409045" y="6333134"/>
            <a:ext cx="7316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a:t>
            </a:fld>
            <a:endParaRPr lang="fr-FR"/>
          </a:p>
        </p:txBody>
      </p:sp>
    </p:spTree>
    <p:extLst>
      <p:ext uri="{BB962C8B-B14F-4D97-AF65-F5344CB8AC3E}">
        <p14:creationId xmlns:p14="http://schemas.microsoft.com/office/powerpoint/2010/main" val="939432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22"/>
        <p:cNvGrpSpPr/>
        <p:nvPr/>
      </p:nvGrpSpPr>
      <p:grpSpPr>
        <a:xfrm>
          <a:off x="0" y="0"/>
          <a:ext cx="0" cy="0"/>
          <a:chOff x="0" y="0"/>
          <a:chExt cx="0" cy="0"/>
        </a:xfrm>
      </p:grpSpPr>
      <p:pic>
        <p:nvPicPr>
          <p:cNvPr id="23" name="Google Shape;23;p18"/>
          <p:cNvPicPr preferRelativeResize="0"/>
          <p:nvPr/>
        </p:nvPicPr>
        <p:blipFill rotWithShape="1">
          <a:blip r:embed="rId2">
            <a:alphaModFix/>
          </a:blip>
          <a:srcRect/>
          <a:stretch/>
        </p:blipFill>
        <p:spPr>
          <a:xfrm>
            <a:off x="336552" y="222251"/>
            <a:ext cx="1822449" cy="295275"/>
          </a:xfrm>
          <a:prstGeom prst="rect">
            <a:avLst/>
          </a:prstGeom>
          <a:noFill/>
          <a:ln>
            <a:noFill/>
          </a:ln>
        </p:spPr>
      </p:pic>
      <p:sp>
        <p:nvSpPr>
          <p:cNvPr id="24" name="Google Shape;24;p18"/>
          <p:cNvSpPr/>
          <p:nvPr/>
        </p:nvSpPr>
        <p:spPr>
          <a:xfrm rot="-5400000">
            <a:off x="9563105" y="-1286357"/>
            <a:ext cx="1342487" cy="3911761"/>
          </a:xfrm>
          <a:custGeom>
            <a:avLst/>
            <a:gdLst/>
            <a:ahLst/>
            <a:cxnLst/>
            <a:rect l="l" t="t" r="r" b="b"/>
            <a:pathLst>
              <a:path w="2165734" h="4187832" extrusionOk="0">
                <a:moveTo>
                  <a:pt x="0" y="4174397"/>
                </a:moveTo>
                <a:lnTo>
                  <a:pt x="2164660" y="0"/>
                </a:lnTo>
                <a:cubicBezTo>
                  <a:pt x="2167064" y="1400325"/>
                  <a:pt x="2164923" y="2810636"/>
                  <a:pt x="2163203" y="4187832"/>
                </a:cubicBezTo>
                <a:lnTo>
                  <a:pt x="0" y="4174397"/>
                </a:lnTo>
                <a:close/>
              </a:path>
            </a:pathLst>
          </a:custGeom>
          <a:gradFill>
            <a:gsLst>
              <a:gs pos="0">
                <a:srgbClr val="FFFFFF">
                  <a:alpha val="0"/>
                </a:srgbClr>
              </a:gs>
              <a:gs pos="1000">
                <a:srgbClr val="FFFFFF">
                  <a:alpha val="0"/>
                </a:srgbClr>
              </a:gs>
              <a:gs pos="91000">
                <a:srgbClr val="004D6F">
                  <a:alpha val="52941"/>
                </a:srgbClr>
              </a:gs>
              <a:gs pos="100000">
                <a:srgbClr val="004D6F">
                  <a:alpha val="5294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Arial"/>
                <a:ea typeface="Arial"/>
                <a:cs typeface="Arial"/>
                <a:sym typeface="Arial"/>
              </a:rPr>
              <a:t> </a:t>
            </a:r>
            <a:endParaRPr sz="1800"/>
          </a:p>
        </p:txBody>
      </p:sp>
      <p:sp>
        <p:nvSpPr>
          <p:cNvPr id="25" name="Google Shape;25;p18"/>
          <p:cNvSpPr/>
          <p:nvPr/>
        </p:nvSpPr>
        <p:spPr>
          <a:xfrm rot="-5400000">
            <a:off x="11310439" y="-337474"/>
            <a:ext cx="542117" cy="1222899"/>
          </a:xfrm>
          <a:custGeom>
            <a:avLst/>
            <a:gdLst/>
            <a:ahLst/>
            <a:cxnLst/>
            <a:rect l="l" t="t" r="r" b="b"/>
            <a:pathLst>
              <a:path w="2933997" h="4404897" extrusionOk="0">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a:gsLst>
              <a:gs pos="0">
                <a:srgbClr val="FFFFFF">
                  <a:alpha val="0"/>
                </a:srgbClr>
              </a:gs>
              <a:gs pos="1000">
                <a:srgbClr val="FFFFFF">
                  <a:alpha val="0"/>
                </a:srgbClr>
              </a:gs>
              <a:gs pos="91000">
                <a:srgbClr val="004D6F">
                  <a:alpha val="62745"/>
                </a:srgbClr>
              </a:gs>
              <a:gs pos="100000">
                <a:srgbClr val="004D6F">
                  <a:alpha val="62745"/>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Arial"/>
                <a:ea typeface="Arial"/>
                <a:cs typeface="Arial"/>
                <a:sym typeface="Arial"/>
              </a:rPr>
              <a:t> </a:t>
            </a:r>
            <a:endParaRPr sz="1800"/>
          </a:p>
        </p:txBody>
      </p:sp>
      <p:sp>
        <p:nvSpPr>
          <p:cNvPr id="26" name="Google Shape;26;p18"/>
          <p:cNvSpPr/>
          <p:nvPr/>
        </p:nvSpPr>
        <p:spPr>
          <a:xfrm rot="-5400000">
            <a:off x="11424988" y="-104300"/>
            <a:ext cx="623545" cy="912367"/>
          </a:xfrm>
          <a:prstGeom prst="triangle">
            <a:avLst>
              <a:gd name="adj" fmla="val 50000"/>
            </a:avLst>
          </a:prstGeom>
          <a:gradFill>
            <a:gsLst>
              <a:gs pos="0">
                <a:srgbClr val="FFFFFF">
                  <a:alpha val="0"/>
                </a:srgbClr>
              </a:gs>
              <a:gs pos="27000">
                <a:srgbClr val="FFFFFF">
                  <a:alpha val="0"/>
                </a:srgbClr>
              </a:gs>
              <a:gs pos="81000">
                <a:srgbClr val="004D6F">
                  <a:alpha val="47843"/>
                </a:srgbClr>
              </a:gs>
              <a:gs pos="100000">
                <a:srgbClr val="004D6F">
                  <a:alpha val="47843"/>
                </a:srgbClr>
              </a:gs>
            </a:gsLst>
            <a:lin ang="81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Arial"/>
                <a:ea typeface="Arial"/>
                <a:cs typeface="Arial"/>
                <a:sym typeface="Arial"/>
              </a:rPr>
              <a:t> </a:t>
            </a:r>
            <a:endParaRPr sz="1800"/>
          </a:p>
        </p:txBody>
      </p:sp>
      <p:pic>
        <p:nvPicPr>
          <p:cNvPr id="27" name="Google Shape;27;p18" descr="S:\serv_com\01_CHARTE-INSA-Rennes\2014\08_Modèles-PPT\Triangle-bas.eps"/>
          <p:cNvPicPr preferRelativeResize="0"/>
          <p:nvPr/>
        </p:nvPicPr>
        <p:blipFill rotWithShape="1">
          <a:blip r:embed="rId3">
            <a:alphaModFix/>
          </a:blip>
          <a:srcRect b="42645"/>
          <a:stretch/>
        </p:blipFill>
        <p:spPr>
          <a:xfrm>
            <a:off x="2159001" y="6615114"/>
            <a:ext cx="1344084" cy="242887"/>
          </a:xfrm>
          <a:prstGeom prst="rect">
            <a:avLst/>
          </a:prstGeom>
          <a:noFill/>
          <a:ln>
            <a:noFill/>
          </a:ln>
        </p:spPr>
      </p:pic>
      <p:sp>
        <p:nvSpPr>
          <p:cNvPr id="28" name="Google Shape;28;p18"/>
          <p:cNvSpPr txBox="1">
            <a:spLocks noGrp="1"/>
          </p:cNvSpPr>
          <p:nvPr>
            <p:ph type="body" idx="1"/>
          </p:nvPr>
        </p:nvSpPr>
        <p:spPr>
          <a:xfrm>
            <a:off x="503511" y="1333549"/>
            <a:ext cx="11233248" cy="4687739"/>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320"/>
              </a:spcBef>
              <a:spcAft>
                <a:spcPts val="0"/>
              </a:spcAft>
              <a:buClr>
                <a:schemeClr val="dk1"/>
              </a:buClr>
              <a:buSzPts val="1600"/>
              <a:buFont typeface="Arial"/>
              <a:buChar char="•"/>
              <a:defRPr sz="1600" b="1" i="0" u="none" strike="noStrike" cap="none">
                <a:solidFill>
                  <a:schemeClr val="dk1"/>
                </a:solidFill>
                <a:latin typeface="Arial"/>
                <a:ea typeface="Arial"/>
                <a:cs typeface="Arial"/>
                <a:sym typeface="Arial"/>
              </a:defRPr>
            </a:lvl1pPr>
            <a:lvl2pPr marL="914400" marR="0" lvl="1" indent="-228600" algn="l" rtl="0">
              <a:lnSpc>
                <a:spcPct val="150000"/>
              </a:lnSpc>
              <a:spcBef>
                <a:spcPts val="280"/>
              </a:spcBef>
              <a:spcAft>
                <a:spcPts val="0"/>
              </a:spcAft>
              <a:buClr>
                <a:srgbClr val="004D6F"/>
              </a:buClr>
              <a:buSzPts val="1400"/>
              <a:buFont typeface="Arial"/>
              <a:buNone/>
              <a:defRPr sz="1400" b="0" i="0" u="none" strike="noStrike" cap="none">
                <a:solidFill>
                  <a:srgbClr val="004D6F"/>
                </a:solidFill>
                <a:latin typeface="Arial"/>
                <a:ea typeface="Arial"/>
                <a:cs typeface="Arial"/>
                <a:sym typeface="Arial"/>
              </a:defRPr>
            </a:lvl2pPr>
            <a:lvl3pPr marL="1371600" marR="0" lvl="2" indent="-228600" algn="l" rtl="0">
              <a:lnSpc>
                <a:spcPct val="150000"/>
              </a:lnSpc>
              <a:spcBef>
                <a:spcPts val="2400"/>
              </a:spcBef>
              <a:spcAft>
                <a:spcPts val="0"/>
              </a:spcAft>
              <a:buClr>
                <a:srgbClr val="587F8E"/>
              </a:buClr>
              <a:buSzPts val="1800"/>
              <a:buFont typeface="Arial"/>
              <a:buNone/>
              <a:defRPr sz="1800" b="0" i="0" u="none" strike="noStrike" cap="none">
                <a:solidFill>
                  <a:srgbClr val="587F8E"/>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9" name="Google Shape;29;p18"/>
          <p:cNvSpPr txBox="1">
            <a:spLocks noGrp="1"/>
          </p:cNvSpPr>
          <p:nvPr>
            <p:ph type="title"/>
          </p:nvPr>
        </p:nvSpPr>
        <p:spPr>
          <a:xfrm>
            <a:off x="3407701" y="6573878"/>
            <a:ext cx="7536160" cy="23949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B2B2B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0" name="Google Shape;30;p18"/>
          <p:cNvSpPr txBox="1">
            <a:spLocks noGrp="1"/>
          </p:cNvSpPr>
          <p:nvPr>
            <p:ph type="body" idx="2"/>
          </p:nvPr>
        </p:nvSpPr>
        <p:spPr>
          <a:xfrm>
            <a:off x="2447595" y="121927"/>
            <a:ext cx="6144683" cy="423109"/>
          </a:xfrm>
          <a:prstGeom prst="rect">
            <a:avLst/>
          </a:prstGeom>
          <a:noFill/>
          <a:ln>
            <a:noFill/>
          </a:ln>
        </p:spPr>
        <p:txBody>
          <a:bodyPr spcFirstLastPara="1" wrap="square" lIns="91425" tIns="45700" rIns="91425" bIns="45700" anchor="t" anchorCtr="0">
            <a:noAutofit/>
          </a:bodyPr>
          <a:lstStyle>
            <a:lvl1pPr marL="457200" marR="0" lvl="0" indent="-228600" algn="r"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1" name="Google Shape;31;p18"/>
          <p:cNvSpPr txBox="1">
            <a:spLocks noGrp="1"/>
          </p:cNvSpPr>
          <p:nvPr>
            <p:ph type="sldNum" idx="12"/>
          </p:nvPr>
        </p:nvSpPr>
        <p:spPr>
          <a:xfrm>
            <a:off x="11409045" y="6333134"/>
            <a:ext cx="731600" cy="5250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00000000-1234-1234-1234-123412341234}" type="slidenum">
              <a:rPr lang="fr-FR" smtClean="0"/>
              <a:pPr/>
              <a:t>‹#›</a:t>
            </a:fld>
            <a:endParaRPr lang="fr-FR"/>
          </a:p>
        </p:txBody>
      </p:sp>
    </p:spTree>
    <p:extLst>
      <p:ext uri="{BB962C8B-B14F-4D97-AF65-F5344CB8AC3E}">
        <p14:creationId xmlns:p14="http://schemas.microsoft.com/office/powerpoint/2010/main" val="143585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17C9-68BC-4E5A-9AA2-DA21FCDA48E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F06BD1B0-4E19-4EDF-A353-19B37C8E14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14D705B-01EC-44AF-9E72-72AD5D119956}"/>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5" name="Footer Placeholder 4">
            <a:extLst>
              <a:ext uri="{FF2B5EF4-FFF2-40B4-BE49-F238E27FC236}">
                <a16:creationId xmlns:a16="http://schemas.microsoft.com/office/drawing/2014/main" id="{132164E7-5FCD-4AB4-8EE6-96FD8393C0E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B555D9C-D01F-4AEB-A8DE-5E30124B27A5}"/>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226023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5153-E306-4B80-ACA8-E934C2226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E81D6DA0-6C81-4862-9452-F78E18346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0EAB05-224B-49DC-A800-83302BEFE0C0}"/>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5" name="Footer Placeholder 4">
            <a:extLst>
              <a:ext uri="{FF2B5EF4-FFF2-40B4-BE49-F238E27FC236}">
                <a16:creationId xmlns:a16="http://schemas.microsoft.com/office/drawing/2014/main" id="{099035EC-0F2F-4CFF-A030-F9D91D4CF72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558DF52-AFA1-4640-8063-04264DC7B703}"/>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154644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9ED2-A8FC-4228-8FC4-61B4501DD08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8AD001D-F342-4FD3-BA72-F36D7E6057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9652AFE-A93A-426F-A704-B394A691F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784E2EA3-2903-4EFC-B36F-53E90B1B70F8}"/>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6" name="Footer Placeholder 5">
            <a:extLst>
              <a:ext uri="{FF2B5EF4-FFF2-40B4-BE49-F238E27FC236}">
                <a16:creationId xmlns:a16="http://schemas.microsoft.com/office/drawing/2014/main" id="{DDF8D957-15A4-4AC0-9C19-A86B2560390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D841BF3-84F8-4B11-B077-A3DA8356D1F6}"/>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256821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A8E3-BCE3-4A2B-840C-A0A15A1B0880}"/>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F9C762C-A802-408D-8BFA-86D70D09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5423C4-4219-4402-AC96-3ABE33BCE5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2010DE3-7CB2-4F2F-94FB-0817564E6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1EED38-11E7-4288-9D37-6CFE3BBAF8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DC5F12DB-8F53-4536-973D-C99EB1DAA2C3}"/>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8" name="Footer Placeholder 7">
            <a:extLst>
              <a:ext uri="{FF2B5EF4-FFF2-40B4-BE49-F238E27FC236}">
                <a16:creationId xmlns:a16="http://schemas.microsoft.com/office/drawing/2014/main" id="{EB8969E6-B70B-4DFB-BD6D-FCFAB495F053}"/>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8E5BA5B9-66B5-4153-BF4D-2FF1BD24DB54}"/>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34311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7912-547C-482D-8E52-E80435DC8F7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2E8A09D-7608-476D-93BC-1E06AF5A5DF3}"/>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4" name="Footer Placeholder 3">
            <a:extLst>
              <a:ext uri="{FF2B5EF4-FFF2-40B4-BE49-F238E27FC236}">
                <a16:creationId xmlns:a16="http://schemas.microsoft.com/office/drawing/2014/main" id="{DF5A4361-385E-4ED4-9948-5CC624DBD84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0426F9A-581F-429E-BED3-17681C791CB4}"/>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41526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57831B-BC2E-4938-8566-DE0A5BD14584}"/>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3" name="Footer Placeholder 2">
            <a:extLst>
              <a:ext uri="{FF2B5EF4-FFF2-40B4-BE49-F238E27FC236}">
                <a16:creationId xmlns:a16="http://schemas.microsoft.com/office/drawing/2014/main" id="{FA69DFDD-F344-4871-8826-6E888D0A9A44}"/>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DD7E659A-239A-43D5-AF07-27728A397125}"/>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417800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E86D-68F6-4A65-ADB5-2E4D12AEE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13B27995-A712-4FCC-B70F-861712D085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49FDD825-CA7D-4570-9FA2-C1AF5DB4D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BA430-2997-4C2A-9611-15EA50344A14}"/>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6" name="Footer Placeholder 5">
            <a:extLst>
              <a:ext uri="{FF2B5EF4-FFF2-40B4-BE49-F238E27FC236}">
                <a16:creationId xmlns:a16="http://schemas.microsoft.com/office/drawing/2014/main" id="{C31A45A8-1A7C-411E-808E-0C6F7BE0236E}"/>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F66DB4E-3295-42B6-8A49-487B90C9827C}"/>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425432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E1F0-30CB-4F08-86A3-67213DBA0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420EB633-7D3B-413A-8D43-E8C52DCB0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205807A8-7B7B-427A-B43D-BB31362DF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95ED8-D43F-4799-8BF5-7851C14B6EEC}"/>
              </a:ext>
            </a:extLst>
          </p:cNvPr>
          <p:cNvSpPr>
            <a:spLocks noGrp="1"/>
          </p:cNvSpPr>
          <p:nvPr>
            <p:ph type="dt" sz="half" idx="10"/>
          </p:nvPr>
        </p:nvSpPr>
        <p:spPr/>
        <p:txBody>
          <a:bodyPr/>
          <a:lstStyle/>
          <a:p>
            <a:fld id="{03F2D7DB-801E-4CF6-AA15-1FD1B6745C62}" type="datetimeFigureOut">
              <a:rPr lang="fr-FR" smtClean="0"/>
              <a:t>03/12/2021</a:t>
            </a:fld>
            <a:endParaRPr lang="fr-FR"/>
          </a:p>
        </p:txBody>
      </p:sp>
      <p:sp>
        <p:nvSpPr>
          <p:cNvPr id="6" name="Footer Placeholder 5">
            <a:extLst>
              <a:ext uri="{FF2B5EF4-FFF2-40B4-BE49-F238E27FC236}">
                <a16:creationId xmlns:a16="http://schemas.microsoft.com/office/drawing/2014/main" id="{7FC7A3F5-5FE8-44F1-AD44-CE92E2D1004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2126984-A854-4DD9-AA03-93BB7248378A}"/>
              </a:ext>
            </a:extLst>
          </p:cNvPr>
          <p:cNvSpPr>
            <a:spLocks noGrp="1"/>
          </p:cNvSpPr>
          <p:nvPr>
            <p:ph type="sldNum" sz="quarter" idx="12"/>
          </p:nvPr>
        </p:nvSpPr>
        <p:spPr/>
        <p:txBody>
          <a:bodyPr/>
          <a:lstStyle/>
          <a:p>
            <a:fld id="{C9EB382A-653B-4B9B-9ECA-205A02FFDF3F}" type="slidenum">
              <a:rPr lang="fr-FR" smtClean="0"/>
              <a:t>‹#›</a:t>
            </a:fld>
            <a:endParaRPr lang="fr-FR"/>
          </a:p>
        </p:txBody>
      </p:sp>
    </p:spTree>
    <p:extLst>
      <p:ext uri="{BB962C8B-B14F-4D97-AF65-F5344CB8AC3E}">
        <p14:creationId xmlns:p14="http://schemas.microsoft.com/office/powerpoint/2010/main" val="229572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16FD99-B351-4595-B4C8-AE49849A62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9F3A027-486A-41BB-B9FA-E677AF644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7E493BB-75E0-4416-A314-E57D46EBE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2D7DB-801E-4CF6-AA15-1FD1B6745C62}" type="datetimeFigureOut">
              <a:rPr lang="fr-FR" smtClean="0"/>
              <a:t>03/12/2021</a:t>
            </a:fld>
            <a:endParaRPr lang="fr-FR"/>
          </a:p>
        </p:txBody>
      </p:sp>
      <p:sp>
        <p:nvSpPr>
          <p:cNvPr id="5" name="Footer Placeholder 4">
            <a:extLst>
              <a:ext uri="{FF2B5EF4-FFF2-40B4-BE49-F238E27FC236}">
                <a16:creationId xmlns:a16="http://schemas.microsoft.com/office/drawing/2014/main" id="{D1C6D700-52AB-44AF-B958-CD3B7B0A1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5B661932-B6D3-4B67-983D-10E9C8588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B382A-653B-4B9B-9ECA-205A02FFDF3F}" type="slidenum">
              <a:rPr lang="fr-FR" smtClean="0"/>
              <a:t>‹#›</a:t>
            </a:fld>
            <a:endParaRPr lang="fr-FR"/>
          </a:p>
        </p:txBody>
      </p:sp>
    </p:spTree>
    <p:extLst>
      <p:ext uri="{BB962C8B-B14F-4D97-AF65-F5344CB8AC3E}">
        <p14:creationId xmlns:p14="http://schemas.microsoft.com/office/powerpoint/2010/main" val="2755538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play.google.com/store/apps/details?id=cc.forestapp&amp;hl=fr" TargetMode="Externa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webp"/><Relationship Id="rId2" Type="http://schemas.openxmlformats.org/officeDocument/2006/relationships/hyperlink" Target="https://play.google.com/store/apps/details?id=com.zerodesktop.appdetox.qualitytime" TargetMode="Externa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hyperlink" Target="https://fr.statista.com/statistiques/505125/types-de-telephones-mobiles-utilises-france/" TargetMode="External"/><Relationship Id="rId13" Type="http://schemas.openxmlformats.org/officeDocument/2006/relationships/hyperlink" Target="https://www.ecommerce-nation.fr/infographie-10-statistiques-m-commerce-briser-idees-recues/" TargetMode="External"/><Relationship Id="rId3" Type="http://schemas.openxmlformats.org/officeDocument/2006/relationships/hyperlink" Target="https://sante.journaldesfemmes.fr/fiches-sante-du-quotidien/2603025-nomophobie-definition-symptomes-causes-statistiques-consequences-test/" TargetMode="External"/><Relationship Id="rId7" Type="http://schemas.openxmlformats.org/officeDocument/2006/relationships/hyperlink" Target="https://www.highspeedinternet.net/desktop-and-mobile-internet-usage-statistics/" TargetMode="External"/><Relationship Id="rId12" Type="http://schemas.openxmlformats.org/officeDocument/2006/relationships/hyperlink" Target="https://fr.statista.com/infographie/17365/part-des-ventes-en-ligne-sur-mobile-en-france/" TargetMode="External"/><Relationship Id="rId2" Type="http://schemas.openxmlformats.org/officeDocument/2006/relationships/hyperlink" Target="https://www.mapa-assurances.fr/Actualites/Sante/smartphone-ennemi-sante-mentale-ados" TargetMode="External"/><Relationship Id="rId16" Type="http://schemas.openxmlformats.org/officeDocument/2006/relationships/hyperlink" Target="https://balises.bpi.fr/le-smartphone-est-il-dangereux-pour-la-sante/" TargetMode="External"/><Relationship Id="rId1" Type="http://schemas.openxmlformats.org/officeDocument/2006/relationships/slideLayout" Target="../slideLayouts/slideLayout13.xml"/><Relationship Id="rId6" Type="http://schemas.openxmlformats.org/officeDocument/2006/relationships/hyperlink" Target="https://www.finder.com/uk/mobile-internet-statistics" TargetMode="External"/><Relationship Id="rId11" Type="http://schemas.openxmlformats.org/officeDocument/2006/relationships/hyperlink" Target="https://fr.oberlo.ca/blog/m-commerce-chiffres" TargetMode="External"/><Relationship Id="rId5" Type="http://schemas.openxmlformats.org/officeDocument/2006/relationships/hyperlink" Target="https://www.yubigeek.com/addiction-aux-smartphones-voici-la-solution" TargetMode="External"/><Relationship Id="rId15" Type="http://schemas.openxmlformats.org/officeDocument/2006/relationships/hyperlink" Target="https://www.picbleu.fr/page/telephone-portable-avantage-inconvenient-impact-environnemental" TargetMode="External"/><Relationship Id="rId10" Type="http://schemas.openxmlformats.org/officeDocument/2006/relationships/hyperlink" Target="https://www.statista.com/statistics/264810/number-of-monthly-active-facebook-users-worldwide/" TargetMode="External"/><Relationship Id="rId4" Type="http://schemas.openxmlformats.org/officeDocument/2006/relationships/hyperlink" Target="https://leftronic.com/blog/smartphone-addiction-statistics/" TargetMode="External"/><Relationship Id="rId9" Type="http://schemas.openxmlformats.org/officeDocument/2006/relationships/hyperlink" Target="https://www.statista.com/statistics/579302/top-app-categories-usa-reach/" TargetMode="External"/><Relationship Id="rId14" Type="http://schemas.openxmlformats.org/officeDocument/2006/relationships/hyperlink" Target="https://www.sante-sur-le-net.com/reduction-dangers-telephone-portable-grossess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p:nvPr/>
        </p:nvSpPr>
        <p:spPr>
          <a:xfrm>
            <a:off x="4351153" y="2408124"/>
            <a:ext cx="7191489" cy="4162800"/>
          </a:xfrm>
          <a:prstGeom prst="rect">
            <a:avLst/>
          </a:prstGeom>
          <a:noFill/>
          <a:ln>
            <a:noFill/>
          </a:ln>
        </p:spPr>
        <p:txBody>
          <a:bodyPr spcFirstLastPara="1" wrap="square" lIns="91425" tIns="45700" rIns="91425" bIns="45700" anchor="ctr" anchorCtr="0">
            <a:noAutofit/>
          </a:bodyPr>
          <a:lstStyle/>
          <a:p>
            <a:pPr algn="ctr"/>
            <a:r>
              <a:rPr lang="fr-FR" sz="6000" b="1" i="0" dirty="0">
                <a:solidFill>
                  <a:srgbClr val="3E3E3E"/>
                </a:solidFill>
                <a:effectLst/>
                <a:latin typeface="ubuntu"/>
              </a:rPr>
              <a:t>Addiction aux smartphones</a:t>
            </a:r>
          </a:p>
        </p:txBody>
      </p:sp>
      <p:sp>
        <p:nvSpPr>
          <p:cNvPr id="37" name="Google Shape;37;p1"/>
          <p:cNvSpPr txBox="1"/>
          <p:nvPr/>
        </p:nvSpPr>
        <p:spPr>
          <a:xfrm>
            <a:off x="298172" y="6247799"/>
            <a:ext cx="3418800" cy="369291"/>
          </a:xfrm>
          <a:prstGeom prst="rect">
            <a:avLst/>
          </a:prstGeom>
          <a:noFill/>
          <a:ln>
            <a:noFill/>
          </a:ln>
        </p:spPr>
        <p:txBody>
          <a:bodyPr spcFirstLastPara="1" wrap="square" lIns="91425" tIns="45700" rIns="91425" bIns="45700" anchor="t" anchorCtr="0">
            <a:spAutoFit/>
          </a:bodyPr>
          <a:lstStyle/>
          <a:p>
            <a:r>
              <a:rPr lang="fr-FR" b="1" dirty="0">
                <a:solidFill>
                  <a:schemeClr val="dk1"/>
                </a:solidFill>
              </a:rPr>
              <a:t>Yosra ZEYRI NEMRI               </a:t>
            </a:r>
            <a:r>
              <a:rPr lang="fr-FR" b="1" dirty="0" err="1">
                <a:solidFill>
                  <a:schemeClr val="dk1"/>
                </a:solidFill>
              </a:rPr>
              <a:t>MSIot</a:t>
            </a:r>
            <a:endParaRPr b="1" dirty="0">
              <a:solidFill>
                <a:schemeClr val="dk1"/>
              </a:solidFill>
            </a:endParaRPr>
          </a:p>
        </p:txBody>
      </p:sp>
      <p:pic>
        <p:nvPicPr>
          <p:cNvPr id="3" name="Picture 2">
            <a:extLst>
              <a:ext uri="{FF2B5EF4-FFF2-40B4-BE49-F238E27FC236}">
                <a16:creationId xmlns:a16="http://schemas.microsoft.com/office/drawing/2014/main" id="{8CDB1E83-72F9-4059-B445-427A4C697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3391" y="994870"/>
            <a:ext cx="5801412" cy="57386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5D0A3E-3A26-4815-A3E5-43A520C5F8BB}"/>
              </a:ext>
            </a:extLst>
          </p:cNvPr>
          <p:cNvSpPr>
            <a:spLocks noGrp="1"/>
          </p:cNvSpPr>
          <p:nvPr>
            <p:ph type="title"/>
          </p:nvPr>
        </p:nvSpPr>
        <p:spPr/>
        <p:txBody>
          <a:bodyPr/>
          <a:lstStyle/>
          <a:p>
            <a:r>
              <a:rPr lang="fr-FR" dirty="0"/>
              <a:t>Source : https://www.statista.com/statistics/264810/number-of-monthly-active-facebook-users-worldwide/</a:t>
            </a:r>
          </a:p>
        </p:txBody>
      </p:sp>
      <p:sp>
        <p:nvSpPr>
          <p:cNvPr id="4" name="Text Placeholder 3">
            <a:extLst>
              <a:ext uri="{FF2B5EF4-FFF2-40B4-BE49-F238E27FC236}">
                <a16:creationId xmlns:a16="http://schemas.microsoft.com/office/drawing/2014/main" id="{06E8A337-FDAC-4A30-8A07-95C848D8D4F6}"/>
              </a:ext>
            </a:extLst>
          </p:cNvPr>
          <p:cNvSpPr>
            <a:spLocks noGrp="1"/>
          </p:cNvSpPr>
          <p:nvPr>
            <p:ph type="body" idx="2"/>
          </p:nvPr>
        </p:nvSpPr>
        <p:spPr>
          <a:xfrm>
            <a:off x="503511" y="661210"/>
            <a:ext cx="9145238" cy="1211622"/>
          </a:xfrm>
        </p:spPr>
        <p:txBody>
          <a:bodyPr/>
          <a:lstStyle/>
          <a:p>
            <a:pPr algn="l"/>
            <a:r>
              <a:rPr lang="fr-FR" dirty="0"/>
              <a:t>Nombre d'utilisateurs actifs mensuels de Facebook dans le monde (en millions)</a:t>
            </a:r>
          </a:p>
        </p:txBody>
      </p:sp>
      <p:pic>
        <p:nvPicPr>
          <p:cNvPr id="6" name="Picture 5">
            <a:extLst>
              <a:ext uri="{FF2B5EF4-FFF2-40B4-BE49-F238E27FC236}">
                <a16:creationId xmlns:a16="http://schemas.microsoft.com/office/drawing/2014/main" id="{D251DA80-06FD-4C8C-B7ED-E6637F13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251" y="1002120"/>
            <a:ext cx="7372729" cy="5486682"/>
          </a:xfrm>
          <a:prstGeom prst="rect">
            <a:avLst/>
          </a:prstGeom>
        </p:spPr>
      </p:pic>
    </p:spTree>
    <p:extLst>
      <p:ext uri="{BB962C8B-B14F-4D97-AF65-F5344CB8AC3E}">
        <p14:creationId xmlns:p14="http://schemas.microsoft.com/office/powerpoint/2010/main" val="174815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0505D8-E993-420D-ACE6-5B6CD647743A}"/>
              </a:ext>
            </a:extLst>
          </p:cNvPr>
          <p:cNvSpPr>
            <a:spLocks noGrp="1"/>
          </p:cNvSpPr>
          <p:nvPr>
            <p:ph type="title"/>
          </p:nvPr>
        </p:nvSpPr>
        <p:spPr>
          <a:xfrm>
            <a:off x="3415016" y="6573878"/>
            <a:ext cx="7536160" cy="239498"/>
          </a:xfrm>
        </p:spPr>
        <p:txBody>
          <a:bodyPr/>
          <a:lstStyle/>
          <a:p>
            <a:r>
              <a:rPr lang="fr-FR" dirty="0"/>
              <a:t>Source : </a:t>
            </a:r>
            <a:r>
              <a:rPr lang="fr-FR" b="0" dirty="0"/>
              <a:t>https://www.highspeedinternet.net/desktop-and-mobile-internet-usage-statistics/</a:t>
            </a:r>
            <a:br>
              <a:rPr lang="fr-FR" b="0" dirty="0"/>
            </a:br>
            <a:endParaRPr lang="fr-FR" dirty="0"/>
          </a:p>
        </p:txBody>
      </p:sp>
      <p:pic>
        <p:nvPicPr>
          <p:cNvPr id="6" name="Picture 5">
            <a:extLst>
              <a:ext uri="{FF2B5EF4-FFF2-40B4-BE49-F238E27FC236}">
                <a16:creationId xmlns:a16="http://schemas.microsoft.com/office/drawing/2014/main" id="{2F3C7304-8D24-4351-BF76-C9B7B2F52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221" y="1203210"/>
            <a:ext cx="7931558" cy="4451579"/>
          </a:xfrm>
          <a:prstGeom prst="rect">
            <a:avLst/>
          </a:prstGeom>
        </p:spPr>
      </p:pic>
    </p:spTree>
    <p:extLst>
      <p:ext uri="{BB962C8B-B14F-4D97-AF65-F5344CB8AC3E}">
        <p14:creationId xmlns:p14="http://schemas.microsoft.com/office/powerpoint/2010/main" val="248011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4079776" y="6573878"/>
            <a:ext cx="5652120" cy="239498"/>
          </a:xfrm>
          <a:prstGeom prst="rect">
            <a:avLst/>
          </a:prstGeom>
          <a:noFill/>
          <a:ln>
            <a:noFill/>
          </a:ln>
        </p:spPr>
        <p:txBody>
          <a:bodyPr spcFirstLastPara="1" vert="horz" wrap="square" lIns="91425" tIns="45700" rIns="91425" bIns="45700" rtlCol="0" anchor="ctr" anchorCtr="0">
            <a:noAutofit/>
          </a:bodyPr>
          <a:lstStyle/>
          <a:p>
            <a:r>
              <a:rPr lang="fr-FR" dirty="0"/>
              <a:t>Source: https://www.statista.com/statistics/579302/top-app-categories-usa-reach/</a:t>
            </a:r>
            <a:endParaRPr dirty="0"/>
          </a:p>
        </p:txBody>
      </p:sp>
      <p:sp>
        <p:nvSpPr>
          <p:cNvPr id="44" name="Google Shape;44;p2"/>
          <p:cNvSpPr txBox="1"/>
          <p:nvPr/>
        </p:nvSpPr>
        <p:spPr>
          <a:xfrm>
            <a:off x="1992303" y="805094"/>
            <a:ext cx="8468400" cy="923289"/>
          </a:xfrm>
          <a:prstGeom prst="rect">
            <a:avLst/>
          </a:prstGeom>
          <a:noFill/>
          <a:ln>
            <a:noFill/>
          </a:ln>
        </p:spPr>
        <p:txBody>
          <a:bodyPr spcFirstLastPara="1" wrap="square" lIns="91425" tIns="45700" rIns="91425" bIns="45700" anchor="t" anchorCtr="0">
            <a:spAutoFit/>
          </a:bodyPr>
          <a:lstStyle/>
          <a:p>
            <a:endParaRPr sz="2700" dirty="0">
              <a:solidFill>
                <a:schemeClr val="dk1"/>
              </a:solidFill>
            </a:endParaRPr>
          </a:p>
          <a:p>
            <a:endParaRPr sz="2700" dirty="0">
              <a:solidFill>
                <a:schemeClr val="dk1"/>
              </a:solidFill>
            </a:endParaRPr>
          </a:p>
        </p:txBody>
      </p:sp>
      <p:sp>
        <p:nvSpPr>
          <p:cNvPr id="45" name="Google Shape;45;p2"/>
          <p:cNvSpPr txBox="1">
            <a:spLocks noGrp="1"/>
          </p:cNvSpPr>
          <p:nvPr>
            <p:ph type="sldNum" idx="12"/>
          </p:nvPr>
        </p:nvSpPr>
        <p:spPr>
          <a:xfrm>
            <a:off x="1523983" y="6573879"/>
            <a:ext cx="1628400" cy="284100"/>
          </a:xfrm>
          <a:prstGeom prst="rect">
            <a:avLst/>
          </a:prstGeom>
        </p:spPr>
        <p:txBody>
          <a:bodyPr spcFirstLastPara="1" vert="horz" wrap="square" lIns="91425" tIns="91425" rIns="91425" bIns="91425" rtlCol="0" anchor="ctr" anchorCtr="0">
            <a:noAutofit/>
          </a:bodyPr>
          <a:lstStyle/>
          <a:p>
            <a:pPr algn="l"/>
            <a:fld id="{00000000-1234-1234-1234-123412341234}" type="slidenum">
              <a:rPr lang="fr-FR"/>
              <a:pPr algn="l"/>
              <a:t>12</a:t>
            </a:fld>
            <a:endParaRPr/>
          </a:p>
        </p:txBody>
      </p:sp>
      <p:sp>
        <p:nvSpPr>
          <p:cNvPr id="7" name="TextBox 6">
            <a:extLst>
              <a:ext uri="{FF2B5EF4-FFF2-40B4-BE49-F238E27FC236}">
                <a16:creationId xmlns:a16="http://schemas.microsoft.com/office/drawing/2014/main" id="{DC0A631A-D795-4017-AB4F-6855D8CEA03C}"/>
              </a:ext>
            </a:extLst>
          </p:cNvPr>
          <p:cNvSpPr txBox="1"/>
          <p:nvPr/>
        </p:nvSpPr>
        <p:spPr>
          <a:xfrm>
            <a:off x="1784084" y="64774"/>
            <a:ext cx="8468400" cy="1077218"/>
          </a:xfrm>
          <a:prstGeom prst="rect">
            <a:avLst/>
          </a:prstGeom>
          <a:noFill/>
        </p:spPr>
        <p:txBody>
          <a:bodyPr wrap="square">
            <a:spAutoFit/>
          </a:bodyPr>
          <a:lstStyle/>
          <a:p>
            <a:br>
              <a:rPr lang="fr-FR" sz="3200" b="0" i="0" dirty="0">
                <a:solidFill>
                  <a:srgbClr val="FFFFFF"/>
                </a:solidFill>
                <a:effectLst/>
                <a:latin typeface="Montserrat-Regular"/>
              </a:rPr>
            </a:br>
            <a:r>
              <a:rPr lang="fr-FR" sz="1600" b="1" i="0" dirty="0">
                <a:effectLst/>
                <a:latin typeface="Arial" panose="020B0604020202020204" pitchFamily="34" charset="0"/>
                <a:cs typeface="Arial" panose="020B0604020202020204" pitchFamily="34" charset="0"/>
              </a:rPr>
              <a:t>Catégories d'applications les plus populaires aux États-Unis au 3e trimestre 2020, par taux d'utilisation</a:t>
            </a:r>
            <a:endParaRPr lang="fr-FR" sz="16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87A3346-AEF8-4752-BA99-6BEA1C9EC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200" y="1248097"/>
            <a:ext cx="7309226" cy="4756394"/>
          </a:xfrm>
          <a:prstGeom prst="rect">
            <a:avLst/>
          </a:prstGeom>
        </p:spPr>
      </p:pic>
    </p:spTree>
    <p:extLst>
      <p:ext uri="{BB962C8B-B14F-4D97-AF65-F5344CB8AC3E}">
        <p14:creationId xmlns:p14="http://schemas.microsoft.com/office/powerpoint/2010/main" val="285700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3D720E-6560-47B9-97D1-252C0CBAF2AB}"/>
              </a:ext>
            </a:extLst>
          </p:cNvPr>
          <p:cNvSpPr>
            <a:spLocks noGrp="1"/>
          </p:cNvSpPr>
          <p:nvPr>
            <p:ph type="body" idx="1"/>
          </p:nvPr>
        </p:nvSpPr>
        <p:spPr>
          <a:xfrm>
            <a:off x="490967" y="982820"/>
            <a:ext cx="11210065" cy="678131"/>
          </a:xfrm>
        </p:spPr>
        <p:txBody>
          <a:bodyPr/>
          <a:lstStyle/>
          <a:p>
            <a:r>
              <a:rPr lang="fr-FR" b="1" i="0" dirty="0">
                <a:solidFill>
                  <a:srgbClr val="171C32"/>
                </a:solidFill>
                <a:effectLst/>
                <a:latin typeface="Montserrat" panose="00000500000000000000" pitchFamily="2" charset="0"/>
              </a:rPr>
              <a:t>% des utilisateurs du e-commerce qui proviennent du mobile ?</a:t>
            </a:r>
          </a:p>
          <a:p>
            <a:endParaRPr lang="fr-FR" dirty="0"/>
          </a:p>
        </p:txBody>
      </p:sp>
      <p:sp>
        <p:nvSpPr>
          <p:cNvPr id="3" name="Title 2">
            <a:extLst>
              <a:ext uri="{FF2B5EF4-FFF2-40B4-BE49-F238E27FC236}">
                <a16:creationId xmlns:a16="http://schemas.microsoft.com/office/drawing/2014/main" id="{5F3AB3F8-1A05-48D5-B1D6-9CFAB1F48CF1}"/>
              </a:ext>
            </a:extLst>
          </p:cNvPr>
          <p:cNvSpPr>
            <a:spLocks noGrp="1"/>
          </p:cNvSpPr>
          <p:nvPr>
            <p:ph type="title"/>
          </p:nvPr>
        </p:nvSpPr>
        <p:spPr/>
        <p:txBody>
          <a:bodyPr/>
          <a:lstStyle/>
          <a:p>
            <a:endParaRPr lang="fr-FR" dirty="0"/>
          </a:p>
        </p:txBody>
      </p:sp>
      <p:sp>
        <p:nvSpPr>
          <p:cNvPr id="8" name="TextBox 7">
            <a:extLst>
              <a:ext uri="{FF2B5EF4-FFF2-40B4-BE49-F238E27FC236}">
                <a16:creationId xmlns:a16="http://schemas.microsoft.com/office/drawing/2014/main" id="{6F2E1FB6-9DDC-410E-A0FD-1E8BA6D63B44}"/>
              </a:ext>
            </a:extLst>
          </p:cNvPr>
          <p:cNvSpPr txBox="1"/>
          <p:nvPr/>
        </p:nvSpPr>
        <p:spPr>
          <a:xfrm>
            <a:off x="4513477" y="3054017"/>
            <a:ext cx="3432657" cy="923330"/>
          </a:xfrm>
          <a:prstGeom prst="rect">
            <a:avLst/>
          </a:prstGeom>
          <a:noFill/>
        </p:spPr>
        <p:txBody>
          <a:bodyPr wrap="square">
            <a:spAutoFit/>
          </a:bodyPr>
          <a:lstStyle/>
          <a:p>
            <a:r>
              <a:rPr lang="fr-FR" sz="5400" b="1" i="0" dirty="0">
                <a:solidFill>
                  <a:srgbClr val="171C32"/>
                </a:solidFill>
                <a:effectLst/>
                <a:latin typeface="Montserrat" panose="00000500000000000000" pitchFamily="2" charset="0"/>
              </a:rPr>
              <a:t>60 %</a:t>
            </a:r>
            <a:endParaRPr lang="fr-FR" sz="5400" dirty="0"/>
          </a:p>
        </p:txBody>
      </p:sp>
    </p:spTree>
    <p:extLst>
      <p:ext uri="{BB962C8B-B14F-4D97-AF65-F5344CB8AC3E}">
        <p14:creationId xmlns:p14="http://schemas.microsoft.com/office/powerpoint/2010/main" val="307631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A9703-53D9-4D66-8E33-FF168CC5784B}"/>
              </a:ext>
            </a:extLst>
          </p:cNvPr>
          <p:cNvSpPr>
            <a:spLocks noGrp="1"/>
          </p:cNvSpPr>
          <p:nvPr>
            <p:ph type="title"/>
          </p:nvPr>
        </p:nvSpPr>
        <p:spPr/>
        <p:txBody>
          <a:bodyPr/>
          <a:lstStyle/>
          <a:p>
            <a:r>
              <a:rPr lang="fr-FR" dirty="0"/>
              <a:t>Source : https://fr.oberlo.ca/blog/m-commerce-chiffres</a:t>
            </a:r>
          </a:p>
        </p:txBody>
      </p:sp>
      <p:pic>
        <p:nvPicPr>
          <p:cNvPr id="5" name="Picture 4">
            <a:extLst>
              <a:ext uri="{FF2B5EF4-FFF2-40B4-BE49-F238E27FC236}">
                <a16:creationId xmlns:a16="http://schemas.microsoft.com/office/drawing/2014/main" id="{2B359FA8-8F89-4AF2-90AA-987B3EC5F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973" y="1435146"/>
            <a:ext cx="8280083" cy="4234133"/>
          </a:xfrm>
          <a:prstGeom prst="rect">
            <a:avLst/>
          </a:prstGeom>
        </p:spPr>
      </p:pic>
    </p:spTree>
    <p:extLst>
      <p:ext uri="{BB962C8B-B14F-4D97-AF65-F5344CB8AC3E}">
        <p14:creationId xmlns:p14="http://schemas.microsoft.com/office/powerpoint/2010/main" val="426272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C55369-A70A-452D-B102-C4C6CF476338}"/>
              </a:ext>
            </a:extLst>
          </p:cNvPr>
          <p:cNvSpPr>
            <a:spLocks noGrp="1"/>
          </p:cNvSpPr>
          <p:nvPr>
            <p:ph type="title"/>
          </p:nvPr>
        </p:nvSpPr>
        <p:spPr/>
        <p:txBody>
          <a:bodyPr/>
          <a:lstStyle/>
          <a:p>
            <a:r>
              <a:rPr lang="fr-FR" dirty="0"/>
              <a:t>Source : https://fr.statista.com/infographie/17365/part-des-ventes-en-ligne-sur-mobile-en-france/</a:t>
            </a:r>
          </a:p>
        </p:txBody>
      </p:sp>
      <p:pic>
        <p:nvPicPr>
          <p:cNvPr id="6" name="Picture 5">
            <a:extLst>
              <a:ext uri="{FF2B5EF4-FFF2-40B4-BE49-F238E27FC236}">
                <a16:creationId xmlns:a16="http://schemas.microsoft.com/office/drawing/2014/main" id="{02551BCD-AC39-404F-905F-B963ED914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691" y="578688"/>
            <a:ext cx="7638737" cy="5442600"/>
          </a:xfrm>
          <a:prstGeom prst="rect">
            <a:avLst/>
          </a:prstGeom>
        </p:spPr>
      </p:pic>
    </p:spTree>
    <p:extLst>
      <p:ext uri="{BB962C8B-B14F-4D97-AF65-F5344CB8AC3E}">
        <p14:creationId xmlns:p14="http://schemas.microsoft.com/office/powerpoint/2010/main" val="2578836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4DB3FC-A3A3-47C3-86DA-285DD80C059B}"/>
              </a:ext>
            </a:extLst>
          </p:cNvPr>
          <p:cNvSpPr>
            <a:spLocks noGrp="1"/>
          </p:cNvSpPr>
          <p:nvPr>
            <p:ph type="body" idx="1"/>
          </p:nvPr>
        </p:nvSpPr>
        <p:spPr>
          <a:xfrm>
            <a:off x="658368" y="989734"/>
            <a:ext cx="11054256" cy="5584144"/>
          </a:xfrm>
        </p:spPr>
        <p:txBody>
          <a:bodyPr/>
          <a:lstStyle/>
          <a:p>
            <a:pPr algn="l">
              <a:buFont typeface="Arial" panose="020B0604020202020204" pitchFamily="34" charset="0"/>
              <a:buChar char="•"/>
            </a:pPr>
            <a:r>
              <a:rPr lang="fr-FR" i="0" dirty="0">
                <a:solidFill>
                  <a:schemeClr val="tx1"/>
                </a:solidFill>
                <a:effectLst/>
                <a:latin typeface="+mn-lt"/>
              </a:rPr>
              <a:t>Utilisation incessante du téléphone</a:t>
            </a:r>
            <a:r>
              <a:rPr lang="fr-FR" b="0" i="0" dirty="0">
                <a:solidFill>
                  <a:schemeClr val="tx1"/>
                </a:solidFill>
                <a:effectLst/>
                <a:latin typeface="+mn-lt"/>
              </a:rPr>
              <a:t>, dans la rue, chez les commerçants, dans les transports, pendant les courses et parfois même chez un médecin.</a:t>
            </a:r>
            <a:br>
              <a:rPr lang="fr-FR" b="0" i="0" dirty="0">
                <a:solidFill>
                  <a:schemeClr val="tx1"/>
                </a:solidFill>
                <a:effectLst/>
                <a:latin typeface="+mn-lt"/>
              </a:rPr>
            </a:br>
            <a:endParaRPr lang="fr-FR" b="0" i="0" dirty="0">
              <a:solidFill>
                <a:schemeClr val="tx1"/>
              </a:solidFill>
              <a:effectLst/>
              <a:latin typeface="+mn-lt"/>
            </a:endParaRPr>
          </a:p>
          <a:p>
            <a:pPr algn="l">
              <a:buFont typeface="Arial" panose="020B0604020202020204" pitchFamily="34" charset="0"/>
              <a:buChar char="•"/>
            </a:pPr>
            <a:r>
              <a:rPr lang="fr-FR" b="0" dirty="0">
                <a:solidFill>
                  <a:schemeClr val="tx1"/>
                </a:solidFill>
                <a:latin typeface="+mn-lt"/>
              </a:rPr>
              <a:t>A</a:t>
            </a:r>
            <a:r>
              <a:rPr lang="fr-FR" b="0" i="0" dirty="0">
                <a:solidFill>
                  <a:schemeClr val="tx1"/>
                </a:solidFill>
                <a:effectLst/>
                <a:latin typeface="+mn-lt"/>
              </a:rPr>
              <a:t>pparition d'une </a:t>
            </a:r>
            <a:r>
              <a:rPr lang="fr-FR" i="0" dirty="0">
                <a:solidFill>
                  <a:schemeClr val="tx1"/>
                </a:solidFill>
                <a:effectLst/>
                <a:latin typeface="+mn-lt"/>
              </a:rPr>
              <a:t>angoisse</a:t>
            </a:r>
            <a:r>
              <a:rPr lang="fr-FR" b="0" i="0" dirty="0">
                <a:solidFill>
                  <a:schemeClr val="tx1"/>
                </a:solidFill>
                <a:effectLst/>
                <a:latin typeface="+mn-lt"/>
              </a:rPr>
              <a:t> lorsqu'une anomalie ou un bug survient, lorsqu'on ne retrouve plus le téléphone ou qu'il est impossible de le recharger</a:t>
            </a:r>
            <a:br>
              <a:rPr lang="fr-FR" b="0" i="0" dirty="0">
                <a:solidFill>
                  <a:schemeClr val="tx1"/>
                </a:solidFill>
                <a:effectLst/>
                <a:latin typeface="+mn-lt"/>
              </a:rPr>
            </a:br>
            <a:endParaRPr lang="fr-FR" b="0" i="0" dirty="0">
              <a:solidFill>
                <a:schemeClr val="tx1"/>
              </a:solidFill>
              <a:effectLst/>
              <a:latin typeface="+mn-lt"/>
            </a:endParaRPr>
          </a:p>
          <a:p>
            <a:pPr algn="l">
              <a:buFont typeface="Arial" panose="020B0604020202020204" pitchFamily="34" charset="0"/>
              <a:buChar char="•"/>
            </a:pPr>
            <a:r>
              <a:rPr lang="fr-FR" b="0" dirty="0">
                <a:solidFill>
                  <a:schemeClr val="tx1"/>
                </a:solidFill>
                <a:latin typeface="+mn-lt"/>
              </a:rPr>
              <a:t>U</a:t>
            </a:r>
            <a:r>
              <a:rPr lang="fr-FR" b="0" i="0" dirty="0">
                <a:solidFill>
                  <a:schemeClr val="tx1"/>
                </a:solidFill>
                <a:effectLst/>
                <a:latin typeface="+mn-lt"/>
              </a:rPr>
              <a:t>n besoin d'avoir son </a:t>
            </a:r>
            <a:r>
              <a:rPr lang="fr-FR" i="0" dirty="0">
                <a:solidFill>
                  <a:schemeClr val="tx1"/>
                </a:solidFill>
                <a:effectLst/>
                <a:latin typeface="+mn-lt"/>
              </a:rPr>
              <a:t>téléphone sur soi en permanence </a:t>
            </a:r>
            <a:r>
              <a:rPr lang="fr-FR" b="0" i="0" dirty="0">
                <a:solidFill>
                  <a:schemeClr val="tx1"/>
                </a:solidFill>
                <a:effectLst/>
                <a:latin typeface="+mn-lt"/>
              </a:rPr>
              <a:t>(dans leurs mains, proches de leur lit la nuit...)</a:t>
            </a:r>
            <a:br>
              <a:rPr lang="fr-FR" b="0" i="0" dirty="0">
                <a:solidFill>
                  <a:schemeClr val="tx1"/>
                </a:solidFill>
                <a:effectLst/>
                <a:latin typeface="+mn-lt"/>
              </a:rPr>
            </a:br>
            <a:endParaRPr lang="fr-FR" b="0" i="0" dirty="0">
              <a:solidFill>
                <a:schemeClr val="tx1"/>
              </a:solidFill>
              <a:effectLst/>
              <a:latin typeface="+mn-lt"/>
            </a:endParaRPr>
          </a:p>
          <a:p>
            <a:pPr algn="l">
              <a:buFont typeface="Arial" panose="020B0604020202020204" pitchFamily="34" charset="0"/>
              <a:buChar char="•"/>
            </a:pPr>
            <a:r>
              <a:rPr lang="fr-FR" b="0" dirty="0">
                <a:solidFill>
                  <a:schemeClr val="tx1"/>
                </a:solidFill>
                <a:latin typeface="+mn-lt"/>
              </a:rPr>
              <a:t>U</a:t>
            </a:r>
            <a:r>
              <a:rPr lang="fr-FR" b="0" i="0" dirty="0">
                <a:solidFill>
                  <a:schemeClr val="tx1"/>
                </a:solidFill>
                <a:effectLst/>
                <a:latin typeface="+mn-lt"/>
              </a:rPr>
              <a:t>n besoin irrépressible de </a:t>
            </a:r>
            <a:r>
              <a:rPr lang="fr-FR" i="0" dirty="0">
                <a:solidFill>
                  <a:schemeClr val="tx1"/>
                </a:solidFill>
                <a:effectLst/>
                <a:latin typeface="+mn-lt"/>
              </a:rPr>
              <a:t>devoir répondre </a:t>
            </a:r>
            <a:r>
              <a:rPr lang="fr-FR" b="0" i="0" dirty="0">
                <a:solidFill>
                  <a:schemeClr val="tx1"/>
                </a:solidFill>
                <a:effectLst/>
                <a:latin typeface="+mn-lt"/>
              </a:rPr>
              <a:t>au téléphone, aux mails, aux messages...</a:t>
            </a:r>
            <a:br>
              <a:rPr lang="fr-FR" b="0" i="0" dirty="0">
                <a:solidFill>
                  <a:schemeClr val="tx1"/>
                </a:solidFill>
                <a:effectLst/>
                <a:latin typeface="+mn-lt"/>
              </a:rPr>
            </a:br>
            <a:endParaRPr lang="fr-FR" b="0" i="0" dirty="0">
              <a:solidFill>
                <a:schemeClr val="tx1"/>
              </a:solidFill>
              <a:effectLst/>
              <a:latin typeface="+mn-lt"/>
            </a:endParaRPr>
          </a:p>
          <a:p>
            <a:pPr algn="l">
              <a:buFont typeface="Arial" panose="020B0604020202020204" pitchFamily="34" charset="0"/>
              <a:buChar char="•"/>
            </a:pPr>
            <a:r>
              <a:rPr lang="fr-FR" b="0" dirty="0">
                <a:solidFill>
                  <a:schemeClr val="tx1"/>
                </a:solidFill>
                <a:latin typeface="+mn-lt"/>
              </a:rPr>
              <a:t>Un </a:t>
            </a:r>
            <a:r>
              <a:rPr lang="fr-FR" i="0" dirty="0">
                <a:solidFill>
                  <a:schemeClr val="tx1"/>
                </a:solidFill>
                <a:effectLst/>
                <a:latin typeface="+mn-lt"/>
              </a:rPr>
              <a:t>repli sur soi</a:t>
            </a:r>
            <a:br>
              <a:rPr lang="fr-FR" i="0" dirty="0">
                <a:solidFill>
                  <a:schemeClr val="tx1"/>
                </a:solidFill>
                <a:effectLst/>
                <a:latin typeface="+mn-lt"/>
              </a:rPr>
            </a:br>
            <a:endParaRPr lang="fr-FR" i="0" dirty="0">
              <a:solidFill>
                <a:schemeClr val="tx1"/>
              </a:solidFill>
              <a:effectLst/>
              <a:latin typeface="+mn-lt"/>
            </a:endParaRPr>
          </a:p>
          <a:p>
            <a:pPr algn="l">
              <a:buFont typeface="Arial" panose="020B0604020202020204" pitchFamily="34" charset="0"/>
              <a:buChar char="•"/>
            </a:pPr>
            <a:r>
              <a:rPr lang="fr-FR" b="0" dirty="0">
                <a:solidFill>
                  <a:schemeClr val="tx1"/>
                </a:solidFill>
                <a:latin typeface="+mn-lt"/>
              </a:rPr>
              <a:t>D</a:t>
            </a:r>
            <a:r>
              <a:rPr lang="fr-FR" b="0" i="0" dirty="0">
                <a:solidFill>
                  <a:schemeClr val="tx1"/>
                </a:solidFill>
                <a:effectLst/>
                <a:latin typeface="+mn-lt"/>
              </a:rPr>
              <a:t>es signes de </a:t>
            </a:r>
            <a:r>
              <a:rPr lang="fr-FR" i="0" dirty="0">
                <a:solidFill>
                  <a:schemeClr val="tx1"/>
                </a:solidFill>
                <a:effectLst/>
                <a:latin typeface="+mn-lt"/>
              </a:rPr>
              <a:t>panique</a:t>
            </a:r>
            <a:r>
              <a:rPr lang="fr-FR" b="0" i="0" dirty="0">
                <a:solidFill>
                  <a:schemeClr val="tx1"/>
                </a:solidFill>
                <a:effectLst/>
                <a:latin typeface="+mn-lt"/>
              </a:rPr>
              <a:t> comme une sensation d'étouffer, une transpiration excessive ou une accélération de la fréquence cardiaque en cas de perte ou d'oubli du téléphone. </a:t>
            </a:r>
          </a:p>
          <a:p>
            <a:pPr algn="l">
              <a:buFont typeface="Arial" panose="020B0604020202020204" pitchFamily="34" charset="0"/>
              <a:buChar char="•"/>
            </a:pPr>
            <a:endParaRPr lang="fr-FR" b="0" i="0" dirty="0">
              <a:solidFill>
                <a:srgbClr val="303030"/>
              </a:solidFill>
              <a:effectLst/>
              <a:latin typeface="Raleway" panose="020B0604020202020204" pitchFamily="2" charset="0"/>
            </a:endParaRPr>
          </a:p>
          <a:p>
            <a:endParaRPr lang="fr-FR" dirty="0"/>
          </a:p>
        </p:txBody>
      </p:sp>
      <p:sp>
        <p:nvSpPr>
          <p:cNvPr id="3" name="Title 2">
            <a:extLst>
              <a:ext uri="{FF2B5EF4-FFF2-40B4-BE49-F238E27FC236}">
                <a16:creationId xmlns:a16="http://schemas.microsoft.com/office/drawing/2014/main" id="{6A96B6A0-97E7-4274-ADAB-49B91CE04840}"/>
              </a:ext>
            </a:extLst>
          </p:cNvPr>
          <p:cNvSpPr>
            <a:spLocks noGrp="1"/>
          </p:cNvSpPr>
          <p:nvPr>
            <p:ph type="title"/>
          </p:nvPr>
        </p:nvSpPr>
        <p:spPr/>
        <p:txBody>
          <a:bodyPr/>
          <a:lstStyle/>
          <a:p>
            <a:endParaRPr lang="fr-FR"/>
          </a:p>
        </p:txBody>
      </p:sp>
      <p:sp>
        <p:nvSpPr>
          <p:cNvPr id="4" name="Text Placeholder 3">
            <a:extLst>
              <a:ext uri="{FF2B5EF4-FFF2-40B4-BE49-F238E27FC236}">
                <a16:creationId xmlns:a16="http://schemas.microsoft.com/office/drawing/2014/main" id="{26296D8E-01BD-4A01-9B56-47BBB335FB83}"/>
              </a:ext>
            </a:extLst>
          </p:cNvPr>
          <p:cNvSpPr>
            <a:spLocks noGrp="1"/>
          </p:cNvSpPr>
          <p:nvPr>
            <p:ph type="body" idx="2"/>
          </p:nvPr>
        </p:nvSpPr>
        <p:spPr>
          <a:xfrm>
            <a:off x="2447595" y="413603"/>
            <a:ext cx="6144683" cy="423109"/>
          </a:xfrm>
        </p:spPr>
        <p:txBody>
          <a:bodyPr/>
          <a:lstStyle/>
          <a:p>
            <a:pPr algn="l"/>
            <a:r>
              <a:rPr lang="fr-FR" sz="3200" b="1" i="0" u="none" strike="noStrike" dirty="0">
                <a:solidFill>
                  <a:schemeClr val="tx1"/>
                </a:solidFill>
                <a:effectLst/>
                <a:latin typeface="Raleway" panose="020B0604020202020204" pitchFamily="2" charset="0"/>
              </a:rPr>
              <a:t>3. Signes</a:t>
            </a:r>
            <a:endParaRPr lang="fr-FR" sz="3200" b="1" i="0" dirty="0">
              <a:solidFill>
                <a:schemeClr val="tx1"/>
              </a:solidFill>
              <a:effectLst/>
              <a:latin typeface="Raleway" panose="020B0604020202020204" pitchFamily="2" charset="0"/>
            </a:endParaRPr>
          </a:p>
          <a:p>
            <a:endParaRPr lang="fr-FR" dirty="0"/>
          </a:p>
        </p:txBody>
      </p:sp>
    </p:spTree>
    <p:extLst>
      <p:ext uri="{BB962C8B-B14F-4D97-AF65-F5344CB8AC3E}">
        <p14:creationId xmlns:p14="http://schemas.microsoft.com/office/powerpoint/2010/main" val="28838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88ACD8-B89B-46ED-9828-08E650A46CDE}"/>
              </a:ext>
            </a:extLst>
          </p:cNvPr>
          <p:cNvSpPr>
            <a:spLocks noGrp="1"/>
          </p:cNvSpPr>
          <p:nvPr>
            <p:ph type="body" idx="1"/>
          </p:nvPr>
        </p:nvSpPr>
        <p:spPr/>
        <p:txBody>
          <a:bodyPr/>
          <a:lstStyle/>
          <a:p>
            <a:r>
              <a:rPr lang="fr-FR" sz="1800" b="1" i="0" dirty="0">
                <a:solidFill>
                  <a:schemeClr val="tx1"/>
                </a:solidFill>
                <a:effectLst/>
                <a:latin typeface="+mn-lt"/>
              </a:rPr>
              <a:t>Portables et santé : la controverse !!</a:t>
            </a:r>
            <a:br>
              <a:rPr lang="fr-FR" sz="1800" b="1" i="0" dirty="0">
                <a:solidFill>
                  <a:srgbClr val="21242C"/>
                </a:solidFill>
                <a:effectLst/>
                <a:latin typeface="+mn-lt"/>
              </a:rPr>
            </a:br>
            <a:r>
              <a:rPr lang="fr-FR" sz="1800" b="0" i="0" dirty="0">
                <a:solidFill>
                  <a:srgbClr val="21242C"/>
                </a:solidFill>
                <a:effectLst/>
                <a:latin typeface="+mn-lt"/>
              </a:rPr>
              <a:t>- </a:t>
            </a:r>
            <a:r>
              <a:rPr lang="fr-FR" sz="1800" b="0" dirty="0">
                <a:solidFill>
                  <a:schemeClr val="tx1"/>
                </a:solidFill>
                <a:latin typeface="+mn-lt"/>
              </a:rPr>
              <a:t>R</a:t>
            </a:r>
            <a:r>
              <a:rPr lang="fr-FR" sz="1800" b="0" i="0" dirty="0">
                <a:solidFill>
                  <a:schemeClr val="tx1"/>
                </a:solidFill>
                <a:effectLst/>
                <a:latin typeface="+mn-lt"/>
              </a:rPr>
              <a:t>isque de tumeur cérébrale: </a:t>
            </a:r>
            <a:r>
              <a:rPr lang="fr-FR" b="0" i="0" dirty="0">
                <a:solidFill>
                  <a:schemeClr val="tx1"/>
                </a:solidFill>
                <a:effectLst/>
                <a:latin typeface="+mn-lt"/>
              </a:rPr>
              <a:t>10 % à 80 % du rayonnement électromagnétique du téléphone portable pénètre d’environ 5 centimètres dans le cerveau d'un adulte beaucoup plus chez les enfants en pleine croissance.</a:t>
            </a:r>
            <a:br>
              <a:rPr lang="fr-FR" b="0" i="0" dirty="0">
                <a:solidFill>
                  <a:schemeClr val="tx1"/>
                </a:solidFill>
                <a:effectLst/>
                <a:latin typeface="+mn-lt"/>
              </a:rPr>
            </a:br>
            <a:r>
              <a:rPr lang="fr-FR" b="0" i="0" dirty="0">
                <a:solidFill>
                  <a:schemeClr val="tx1"/>
                </a:solidFill>
                <a:effectLst/>
                <a:latin typeface="+mn-lt"/>
              </a:rPr>
              <a:t>- Maux de tête</a:t>
            </a:r>
            <a:br>
              <a:rPr lang="fr-FR" b="0" i="0" dirty="0">
                <a:solidFill>
                  <a:schemeClr val="tx1"/>
                </a:solidFill>
                <a:effectLst/>
                <a:latin typeface="+mn-lt"/>
              </a:rPr>
            </a:br>
            <a:r>
              <a:rPr lang="fr-FR" b="0" i="0" dirty="0">
                <a:solidFill>
                  <a:schemeClr val="tx1"/>
                </a:solidFill>
                <a:effectLst/>
                <a:latin typeface="+mn-lt"/>
              </a:rPr>
              <a:t>- Troubles auditifs</a:t>
            </a:r>
            <a:br>
              <a:rPr lang="fr-FR" b="0" i="0" dirty="0">
                <a:solidFill>
                  <a:schemeClr val="tx1"/>
                </a:solidFill>
                <a:effectLst/>
                <a:latin typeface="+mn-lt"/>
              </a:rPr>
            </a:br>
            <a:r>
              <a:rPr lang="fr-FR" b="0" i="0" dirty="0">
                <a:solidFill>
                  <a:schemeClr val="tx1"/>
                </a:solidFill>
                <a:effectLst/>
                <a:latin typeface="+mn-lt"/>
              </a:rPr>
              <a:t>- Picotements de la peau</a:t>
            </a:r>
            <a:br>
              <a:rPr lang="fr-FR" b="0" i="0" dirty="0">
                <a:solidFill>
                  <a:schemeClr val="tx1"/>
                </a:solidFill>
                <a:effectLst/>
                <a:latin typeface="+mn-lt"/>
              </a:rPr>
            </a:br>
            <a:r>
              <a:rPr lang="fr-FR" b="0" i="0" dirty="0">
                <a:solidFill>
                  <a:schemeClr val="tx1"/>
                </a:solidFill>
                <a:effectLst/>
                <a:latin typeface="+mn-lt"/>
              </a:rPr>
              <a:t>- </a:t>
            </a:r>
            <a:r>
              <a:rPr lang="fr-FR" b="0" i="0" dirty="0">
                <a:solidFill>
                  <a:srgbClr val="000000"/>
                </a:solidFill>
                <a:effectLst/>
                <a:latin typeface="+mn-lt"/>
              </a:rPr>
              <a:t>Troubles visuels : </a:t>
            </a:r>
            <a:r>
              <a:rPr lang="fr-FR" b="0" i="0" dirty="0">
                <a:solidFill>
                  <a:schemeClr val="tx1"/>
                </a:solidFill>
                <a:effectLst/>
                <a:latin typeface="+mn-lt"/>
              </a:rPr>
              <a:t>Clignements, </a:t>
            </a:r>
            <a:r>
              <a:rPr lang="fr-FR" b="0" i="0" dirty="0">
                <a:solidFill>
                  <a:srgbClr val="000000"/>
                </a:solidFill>
                <a:effectLst/>
                <a:latin typeface="+mn-lt"/>
              </a:rPr>
              <a:t>picotements, brûlures et fatigues oculaires, myopie..</a:t>
            </a:r>
            <a:br>
              <a:rPr lang="fr-FR" b="0" i="0" dirty="0">
                <a:solidFill>
                  <a:schemeClr val="tx1"/>
                </a:solidFill>
                <a:effectLst/>
                <a:latin typeface="+mn-lt"/>
              </a:rPr>
            </a:br>
            <a:r>
              <a:rPr lang="fr-FR" b="0" i="0" dirty="0">
                <a:solidFill>
                  <a:schemeClr val="tx1"/>
                </a:solidFill>
                <a:effectLst/>
                <a:latin typeface="+mn-lt"/>
              </a:rPr>
              <a:t>- Pertes de mémoire</a:t>
            </a:r>
            <a:br>
              <a:rPr lang="fr-FR" b="0" i="0" dirty="0">
                <a:solidFill>
                  <a:schemeClr val="tx1"/>
                </a:solidFill>
                <a:effectLst/>
                <a:latin typeface="+mn-lt"/>
              </a:rPr>
            </a:br>
            <a:r>
              <a:rPr lang="fr-FR" b="0" i="0" dirty="0">
                <a:solidFill>
                  <a:schemeClr val="tx1"/>
                </a:solidFill>
                <a:effectLst/>
                <a:latin typeface="+mn-lt"/>
              </a:rPr>
              <a:t>- Troubles de la concentration et risques d’inattention</a:t>
            </a:r>
            <a:br>
              <a:rPr lang="fr-FR" b="0" i="0" dirty="0">
                <a:solidFill>
                  <a:schemeClr val="tx1"/>
                </a:solidFill>
                <a:effectLst/>
                <a:latin typeface="+mn-lt"/>
              </a:rPr>
            </a:br>
            <a:r>
              <a:rPr lang="fr-FR" b="0" i="0" dirty="0">
                <a:solidFill>
                  <a:schemeClr val="tx1"/>
                </a:solidFill>
                <a:effectLst/>
                <a:latin typeface="+mn-lt"/>
              </a:rPr>
              <a:t>- Bourdonnements d'oreilles</a:t>
            </a:r>
            <a:br>
              <a:rPr lang="fr-FR" b="0" i="0" dirty="0">
                <a:solidFill>
                  <a:schemeClr val="tx1"/>
                </a:solidFill>
                <a:effectLst/>
                <a:latin typeface="+mn-lt"/>
              </a:rPr>
            </a:br>
            <a:r>
              <a:rPr lang="fr-FR" b="0" i="0" dirty="0">
                <a:solidFill>
                  <a:schemeClr val="tx1"/>
                </a:solidFill>
                <a:effectLst/>
                <a:latin typeface="+mn-lt"/>
              </a:rPr>
              <a:t>- </a:t>
            </a:r>
            <a:r>
              <a:rPr lang="fr-FR" b="0" i="0" dirty="0">
                <a:solidFill>
                  <a:srgbClr val="000000"/>
                </a:solidFill>
                <a:effectLst/>
                <a:latin typeface="+mn-lt"/>
              </a:rPr>
              <a:t>Troubles du sommeil</a:t>
            </a:r>
            <a:br>
              <a:rPr lang="fr-FR" b="0" i="0" dirty="0">
                <a:solidFill>
                  <a:srgbClr val="000000"/>
                </a:solidFill>
                <a:effectLst/>
                <a:latin typeface="+mn-lt"/>
              </a:rPr>
            </a:br>
            <a:r>
              <a:rPr lang="fr-FR" b="0" i="0" dirty="0">
                <a:solidFill>
                  <a:srgbClr val="000000"/>
                </a:solidFill>
                <a:effectLst/>
                <a:latin typeface="+mn-lt"/>
              </a:rPr>
              <a:t>- Troubles musculosquelettiques  </a:t>
            </a:r>
          </a:p>
          <a:p>
            <a:endParaRPr lang="fr-FR" b="1" i="0" dirty="0">
              <a:solidFill>
                <a:srgbClr val="000000"/>
              </a:solidFill>
              <a:effectLst/>
              <a:latin typeface="DinWeb"/>
            </a:endParaRPr>
          </a:p>
          <a:p>
            <a:endParaRPr lang="fr-FR" b="0" dirty="0">
              <a:solidFill>
                <a:schemeClr val="tx1"/>
              </a:solidFill>
              <a:latin typeface="+mn-lt"/>
            </a:endParaRPr>
          </a:p>
          <a:p>
            <a:pPr marL="127000" indent="0">
              <a:buNone/>
            </a:pPr>
            <a:endParaRPr lang="fr-FR" sz="1800" b="0" i="0" dirty="0">
              <a:solidFill>
                <a:schemeClr val="tx1"/>
              </a:solidFill>
              <a:effectLst/>
              <a:latin typeface="+mn-lt"/>
            </a:endParaRPr>
          </a:p>
          <a:p>
            <a:endParaRPr lang="fr-FR" sz="1800" b="1" dirty="0">
              <a:solidFill>
                <a:schemeClr val="tx1"/>
              </a:solidFill>
              <a:effectLst/>
              <a:latin typeface="+mn-lt"/>
            </a:endParaRPr>
          </a:p>
          <a:p>
            <a:endParaRPr lang="fr-FR" dirty="0"/>
          </a:p>
        </p:txBody>
      </p:sp>
      <p:sp>
        <p:nvSpPr>
          <p:cNvPr id="3" name="Title 2">
            <a:extLst>
              <a:ext uri="{FF2B5EF4-FFF2-40B4-BE49-F238E27FC236}">
                <a16:creationId xmlns:a16="http://schemas.microsoft.com/office/drawing/2014/main" id="{9E7C02A2-89B0-4CE7-B379-86FD619803B7}"/>
              </a:ext>
            </a:extLst>
          </p:cNvPr>
          <p:cNvSpPr>
            <a:spLocks noGrp="1"/>
          </p:cNvSpPr>
          <p:nvPr>
            <p:ph type="title"/>
          </p:nvPr>
        </p:nvSpPr>
        <p:spPr/>
        <p:txBody>
          <a:bodyPr/>
          <a:lstStyle/>
          <a:p>
            <a:endParaRPr lang="fr-FR"/>
          </a:p>
        </p:txBody>
      </p:sp>
      <p:sp>
        <p:nvSpPr>
          <p:cNvPr id="4" name="Text Placeholder 3">
            <a:extLst>
              <a:ext uri="{FF2B5EF4-FFF2-40B4-BE49-F238E27FC236}">
                <a16:creationId xmlns:a16="http://schemas.microsoft.com/office/drawing/2014/main" id="{91A42476-19AB-4661-BFB8-FD2AD2730101}"/>
              </a:ext>
            </a:extLst>
          </p:cNvPr>
          <p:cNvSpPr>
            <a:spLocks noGrp="1"/>
          </p:cNvSpPr>
          <p:nvPr>
            <p:ph type="body" idx="2"/>
          </p:nvPr>
        </p:nvSpPr>
        <p:spPr>
          <a:xfrm>
            <a:off x="2447595" y="121927"/>
            <a:ext cx="6144683" cy="1889753"/>
          </a:xfrm>
        </p:spPr>
        <p:txBody>
          <a:bodyPr/>
          <a:lstStyle/>
          <a:p>
            <a:pPr algn="l"/>
            <a:r>
              <a:rPr lang="fr-FR" sz="2800" b="0" i="0" dirty="0">
                <a:solidFill>
                  <a:srgbClr val="FFFFFF"/>
                </a:solidFill>
                <a:effectLst/>
                <a:latin typeface="Raleway" pitchFamily="2" charset="0"/>
              </a:rPr>
              <a:t>Impact &amp; risques</a:t>
            </a:r>
            <a:r>
              <a:rPr lang="fr-FR" sz="2800" dirty="0">
                <a:latin typeface="Raleway" pitchFamily="2" charset="0"/>
              </a:rPr>
              <a:t> </a:t>
            </a:r>
            <a:br>
              <a:rPr lang="fr-FR" sz="2800" dirty="0">
                <a:latin typeface="Raleway" pitchFamily="2" charset="0"/>
              </a:rPr>
            </a:br>
            <a:r>
              <a:rPr lang="fr-FR" sz="3200" dirty="0">
                <a:latin typeface="Raleway" pitchFamily="2" charset="0"/>
              </a:rPr>
              <a:t>4. Impacts et risques</a:t>
            </a:r>
          </a:p>
        </p:txBody>
      </p:sp>
    </p:spTree>
    <p:extLst>
      <p:ext uri="{BB962C8B-B14F-4D97-AF65-F5344CB8AC3E}">
        <p14:creationId xmlns:p14="http://schemas.microsoft.com/office/powerpoint/2010/main" val="1021301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4F5DBA-2FD3-48E4-97CD-98D1905883A4}"/>
              </a:ext>
            </a:extLst>
          </p:cNvPr>
          <p:cNvSpPr>
            <a:spLocks noGrp="1"/>
          </p:cNvSpPr>
          <p:nvPr>
            <p:ph type="body" idx="1"/>
          </p:nvPr>
        </p:nvSpPr>
        <p:spPr/>
        <p:txBody>
          <a:bodyPr/>
          <a:lstStyle/>
          <a:p>
            <a:r>
              <a:rPr lang="fr-FR" sz="1800" b="1" dirty="0">
                <a:solidFill>
                  <a:schemeClr val="tx1"/>
                </a:solidFill>
                <a:effectLst/>
                <a:latin typeface="+mn-lt"/>
              </a:rPr>
              <a:t>Téléphone portable et grossesse : le danger est bien réel !!</a:t>
            </a:r>
            <a:br>
              <a:rPr lang="fr-FR" sz="2000" b="1" dirty="0">
                <a:solidFill>
                  <a:schemeClr val="tx1"/>
                </a:solidFill>
                <a:effectLst/>
                <a:latin typeface="+mn-lt"/>
              </a:rPr>
            </a:br>
            <a:r>
              <a:rPr lang="fr-FR" b="0" i="0" dirty="0">
                <a:solidFill>
                  <a:srgbClr val="202020"/>
                </a:solidFill>
                <a:effectLst/>
                <a:latin typeface="+mn-lt"/>
              </a:rPr>
              <a:t>En comparant avec les</a:t>
            </a:r>
            <a:r>
              <a:rPr lang="fr-FR" b="1" i="0" dirty="0">
                <a:solidFill>
                  <a:srgbClr val="202020"/>
                </a:solidFill>
                <a:effectLst/>
                <a:latin typeface="+mn-lt"/>
              </a:rPr>
              <a:t> enfants</a:t>
            </a:r>
            <a:r>
              <a:rPr lang="fr-FR" b="0" i="0" dirty="0">
                <a:solidFill>
                  <a:srgbClr val="202020"/>
                </a:solidFill>
                <a:effectLst/>
                <a:latin typeface="+mn-lt"/>
              </a:rPr>
              <a:t> nés de mères n’utilisant pas de téléphones portables pendant leur grossesse, les chercheurs ont ainsi mis en évidence que les enfants nés d’utilisatrices de téléphones portables, avaient :</a:t>
            </a:r>
            <a:br>
              <a:rPr lang="fr-FR" b="1" dirty="0">
                <a:solidFill>
                  <a:schemeClr val="tx1"/>
                </a:solidFill>
                <a:effectLst/>
                <a:latin typeface="+mn-lt"/>
              </a:rPr>
            </a:br>
            <a:r>
              <a:rPr lang="fr-FR" b="1" dirty="0">
                <a:solidFill>
                  <a:schemeClr val="tx1"/>
                </a:solidFill>
                <a:effectLst/>
                <a:latin typeface="+mn-lt"/>
              </a:rPr>
              <a:t>- </a:t>
            </a:r>
            <a:r>
              <a:rPr lang="fr-FR" b="0" i="0" dirty="0">
                <a:solidFill>
                  <a:schemeClr val="tx1"/>
                </a:solidFill>
                <a:effectLst/>
                <a:latin typeface="+mn-lt"/>
              </a:rPr>
              <a:t>27% de risque en moins d’avoir des difficultés à faire des phrases ;</a:t>
            </a:r>
            <a:br>
              <a:rPr lang="fr-FR" b="0" i="0" dirty="0">
                <a:solidFill>
                  <a:schemeClr val="tx1"/>
                </a:solidFill>
                <a:effectLst/>
                <a:latin typeface="+mn-lt"/>
              </a:rPr>
            </a:br>
            <a:r>
              <a:rPr lang="fr-FR" b="0" i="0" dirty="0">
                <a:solidFill>
                  <a:schemeClr val="tx1"/>
                </a:solidFill>
                <a:effectLst/>
                <a:latin typeface="+mn-lt"/>
              </a:rPr>
              <a:t>- 14% de risque en moins de développer une grammaire incomplète ;</a:t>
            </a:r>
            <a:br>
              <a:rPr lang="fr-FR" b="0" i="0" dirty="0">
                <a:solidFill>
                  <a:schemeClr val="tx1"/>
                </a:solidFill>
                <a:effectLst/>
                <a:latin typeface="+mn-lt"/>
              </a:rPr>
            </a:br>
            <a:r>
              <a:rPr lang="fr-FR" b="0" i="0" dirty="0">
                <a:solidFill>
                  <a:schemeClr val="tx1"/>
                </a:solidFill>
                <a:effectLst/>
                <a:latin typeface="+mn-lt"/>
              </a:rPr>
              <a:t>- 31% de risque en moins de présenter un léger retard de langage à l’âge de 3 ans.</a:t>
            </a:r>
          </a:p>
          <a:p>
            <a:endParaRPr lang="fr-FR" sz="1800" b="1" i="0" dirty="0">
              <a:solidFill>
                <a:schemeClr val="tx1"/>
              </a:solidFill>
              <a:effectLst/>
              <a:latin typeface="+mn-lt"/>
            </a:endParaRPr>
          </a:p>
          <a:p>
            <a:r>
              <a:rPr lang="fr-FR" sz="1800" b="1" i="0" dirty="0">
                <a:solidFill>
                  <a:schemeClr val="tx1"/>
                </a:solidFill>
                <a:effectLst/>
                <a:latin typeface="+mn-lt"/>
              </a:rPr>
              <a:t>Risques à l'échelle planétaire !!</a:t>
            </a:r>
            <a:br>
              <a:rPr lang="fr-FR" sz="1800" b="1" i="0" dirty="0">
                <a:solidFill>
                  <a:schemeClr val="tx1"/>
                </a:solidFill>
                <a:effectLst/>
                <a:latin typeface="+mn-lt"/>
              </a:rPr>
            </a:br>
            <a:r>
              <a:rPr lang="fr-FR" sz="1800" b="1" i="0" dirty="0">
                <a:solidFill>
                  <a:schemeClr val="tx1"/>
                </a:solidFill>
                <a:effectLst/>
                <a:latin typeface="+mn-lt"/>
              </a:rPr>
              <a:t>- </a:t>
            </a:r>
            <a:r>
              <a:rPr lang="fr-FR" b="0" dirty="0">
                <a:solidFill>
                  <a:schemeClr val="tx1"/>
                </a:solidFill>
                <a:latin typeface="+mn-lt"/>
              </a:rPr>
              <a:t>L</a:t>
            </a:r>
            <a:r>
              <a:rPr lang="fr-FR" b="0" i="0" dirty="0">
                <a:solidFill>
                  <a:schemeClr val="tx1"/>
                </a:solidFill>
                <a:effectLst/>
                <a:latin typeface="+mn-lt"/>
              </a:rPr>
              <a:t>es </a:t>
            </a:r>
            <a:r>
              <a:rPr lang="fr-FR" b="1" i="0" dirty="0">
                <a:solidFill>
                  <a:schemeClr val="tx1"/>
                </a:solidFill>
                <a:effectLst/>
                <a:latin typeface="+mn-lt"/>
              </a:rPr>
              <a:t>piles et batteries</a:t>
            </a:r>
            <a:r>
              <a:rPr lang="fr-FR" b="0" i="0" dirty="0">
                <a:solidFill>
                  <a:schemeClr val="tx1"/>
                </a:solidFill>
                <a:effectLst/>
                <a:latin typeface="+mn-lt"/>
              </a:rPr>
              <a:t> des téléphones portables contiennent des polluants</a:t>
            </a:r>
            <a:br>
              <a:rPr lang="fr-FR" b="0" i="0" dirty="0">
                <a:solidFill>
                  <a:schemeClr val="tx1"/>
                </a:solidFill>
                <a:effectLst/>
                <a:latin typeface="+mn-lt"/>
              </a:rPr>
            </a:br>
            <a:r>
              <a:rPr lang="fr-FR" b="0" i="0" dirty="0">
                <a:solidFill>
                  <a:schemeClr val="tx1"/>
                </a:solidFill>
                <a:effectLst/>
                <a:latin typeface="+mn-lt"/>
              </a:rPr>
              <a:t>- Les téléphones portables </a:t>
            </a:r>
            <a:r>
              <a:rPr lang="fr-FR" b="1" i="0" dirty="0">
                <a:solidFill>
                  <a:schemeClr val="tx1"/>
                </a:solidFill>
                <a:effectLst/>
                <a:latin typeface="+mn-lt"/>
              </a:rPr>
              <a:t>consomment beaucoup d’énergie</a:t>
            </a:r>
            <a:br>
              <a:rPr lang="fr-FR" b="0" dirty="0">
                <a:solidFill>
                  <a:schemeClr val="tx1"/>
                </a:solidFill>
                <a:latin typeface="+mn-lt"/>
              </a:rPr>
            </a:br>
            <a:r>
              <a:rPr lang="fr-FR" b="0" dirty="0">
                <a:solidFill>
                  <a:schemeClr val="tx1"/>
                </a:solidFill>
                <a:latin typeface="+mn-lt"/>
              </a:rPr>
              <a:t>- </a:t>
            </a:r>
            <a:r>
              <a:rPr lang="fr-FR" b="0" i="0" dirty="0">
                <a:solidFill>
                  <a:schemeClr val="tx1"/>
                </a:solidFill>
                <a:effectLst/>
                <a:latin typeface="+mn-lt"/>
              </a:rPr>
              <a:t>Les émissions de gaz carbonique (</a:t>
            </a:r>
            <a:r>
              <a:rPr lang="fr-FR" b="1" i="0" dirty="0">
                <a:solidFill>
                  <a:schemeClr val="tx1"/>
                </a:solidFill>
                <a:effectLst/>
                <a:latin typeface="+mn-lt"/>
              </a:rPr>
              <a:t>CO2</a:t>
            </a:r>
            <a:r>
              <a:rPr lang="fr-FR" b="0" i="0" dirty="0">
                <a:solidFill>
                  <a:schemeClr val="tx1"/>
                </a:solidFill>
                <a:effectLst/>
                <a:latin typeface="+mn-lt"/>
              </a:rPr>
              <a:t>) engendrées par la production de 4 milliards de téléphones portables en sont estimées à 40 millions de tonnes, soit l’équivalent de 20 millions d’automobiles.</a:t>
            </a:r>
          </a:p>
          <a:p>
            <a:pPr marL="127000" indent="0">
              <a:buNone/>
            </a:pPr>
            <a:br>
              <a:rPr lang="fr-FR" sz="2000" b="0" i="0" dirty="0">
                <a:solidFill>
                  <a:srgbClr val="616161"/>
                </a:solidFill>
                <a:effectLst/>
                <a:latin typeface="Nunito" pitchFamily="2" charset="0"/>
              </a:rPr>
            </a:br>
            <a:br>
              <a:rPr lang="fr-FR" sz="1800" b="1" i="0" dirty="0">
                <a:solidFill>
                  <a:schemeClr val="tx1"/>
                </a:solidFill>
                <a:effectLst/>
                <a:latin typeface="+mn-lt"/>
              </a:rPr>
            </a:br>
            <a:endParaRPr lang="fr-FR" sz="1800" b="1" i="0" dirty="0">
              <a:solidFill>
                <a:schemeClr val="tx1"/>
              </a:solidFill>
              <a:effectLst/>
              <a:latin typeface="+mn-lt"/>
            </a:endParaRPr>
          </a:p>
          <a:p>
            <a:endParaRPr lang="fr-FR" dirty="0"/>
          </a:p>
        </p:txBody>
      </p:sp>
      <p:sp>
        <p:nvSpPr>
          <p:cNvPr id="3" name="Title 2">
            <a:extLst>
              <a:ext uri="{FF2B5EF4-FFF2-40B4-BE49-F238E27FC236}">
                <a16:creationId xmlns:a16="http://schemas.microsoft.com/office/drawing/2014/main" id="{B6418D45-EAC3-4E2E-857F-CADF72388598}"/>
              </a:ext>
            </a:extLst>
          </p:cNvPr>
          <p:cNvSpPr>
            <a:spLocks noGrp="1"/>
          </p:cNvSpPr>
          <p:nvPr>
            <p:ph type="title"/>
          </p:nvPr>
        </p:nvSpPr>
        <p:spPr/>
        <p:txBody>
          <a:bodyPr/>
          <a:lstStyle/>
          <a:p>
            <a:endParaRPr lang="fr-FR"/>
          </a:p>
        </p:txBody>
      </p:sp>
      <p:sp>
        <p:nvSpPr>
          <p:cNvPr id="4" name="Text Placeholder 3">
            <a:extLst>
              <a:ext uri="{FF2B5EF4-FFF2-40B4-BE49-F238E27FC236}">
                <a16:creationId xmlns:a16="http://schemas.microsoft.com/office/drawing/2014/main" id="{0DB12A96-E509-4C03-9E5A-173EBDCF9F39}"/>
              </a:ext>
            </a:extLst>
          </p:cNvPr>
          <p:cNvSpPr>
            <a:spLocks noGrp="1"/>
          </p:cNvSpPr>
          <p:nvPr>
            <p:ph type="body" idx="2"/>
          </p:nvPr>
        </p:nvSpPr>
        <p:spPr/>
        <p:txBody>
          <a:bodyPr/>
          <a:lstStyle/>
          <a:p>
            <a:endParaRPr lang="fr-FR"/>
          </a:p>
        </p:txBody>
      </p:sp>
    </p:spTree>
    <p:extLst>
      <p:ext uri="{BB962C8B-B14F-4D97-AF65-F5344CB8AC3E}">
        <p14:creationId xmlns:p14="http://schemas.microsoft.com/office/powerpoint/2010/main" val="12564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E45F7B-B1A0-45F7-B283-3A19E2B39D13}"/>
              </a:ext>
            </a:extLst>
          </p:cNvPr>
          <p:cNvSpPr>
            <a:spLocks noGrp="1"/>
          </p:cNvSpPr>
          <p:nvPr>
            <p:ph type="body" idx="1"/>
          </p:nvPr>
        </p:nvSpPr>
        <p:spPr/>
        <p:txBody>
          <a:bodyPr/>
          <a:lstStyle/>
          <a:p>
            <a:pPr algn="l"/>
            <a:endParaRPr lang="fr-FR" b="1" i="0" dirty="0">
              <a:solidFill>
                <a:srgbClr val="303030"/>
              </a:solidFill>
              <a:effectLst/>
              <a:latin typeface="Raleway" pitchFamily="2" charset="0"/>
            </a:endParaRPr>
          </a:p>
          <a:p>
            <a:pPr algn="l"/>
            <a:r>
              <a:rPr lang="fr-FR" dirty="0">
                <a:solidFill>
                  <a:schemeClr val="tx1"/>
                </a:solidFill>
                <a:latin typeface="Raleway" pitchFamily="2" charset="0"/>
              </a:rPr>
              <a:t>E</a:t>
            </a:r>
            <a:r>
              <a:rPr lang="fr-FR" i="0" dirty="0">
                <a:solidFill>
                  <a:schemeClr val="tx1"/>
                </a:solidFill>
                <a:effectLst/>
                <a:latin typeface="Raleway" pitchFamily="2" charset="0"/>
              </a:rPr>
              <a:t>teindre plusieurs fois par jour </a:t>
            </a:r>
            <a:r>
              <a:rPr lang="fr-FR" b="0" i="0" dirty="0">
                <a:solidFill>
                  <a:schemeClr val="tx1"/>
                </a:solidFill>
                <a:effectLst/>
                <a:latin typeface="Raleway" pitchFamily="2" charset="0"/>
              </a:rPr>
              <a:t>pendant </a:t>
            </a:r>
            <a:r>
              <a:rPr lang="fr-FR" i="0" dirty="0">
                <a:solidFill>
                  <a:schemeClr val="tx1"/>
                </a:solidFill>
                <a:effectLst/>
                <a:latin typeface="Raleway" pitchFamily="2" charset="0"/>
              </a:rPr>
              <a:t>15 minutes </a:t>
            </a:r>
            <a:r>
              <a:rPr lang="fr-FR" b="0" i="0" dirty="0">
                <a:solidFill>
                  <a:schemeClr val="tx1"/>
                </a:solidFill>
                <a:effectLst/>
                <a:latin typeface="Raleway" pitchFamily="2" charset="0"/>
              </a:rPr>
              <a:t>au début puis en augmentant progressivement ce temps pour arriver à des périodes de </a:t>
            </a:r>
            <a:r>
              <a:rPr lang="fr-FR" i="0" dirty="0">
                <a:solidFill>
                  <a:schemeClr val="tx1"/>
                </a:solidFill>
                <a:effectLst/>
                <a:latin typeface="Raleway" pitchFamily="2" charset="0"/>
              </a:rPr>
              <a:t>1 heure</a:t>
            </a:r>
            <a:r>
              <a:rPr lang="fr-FR" b="0" i="0" dirty="0">
                <a:solidFill>
                  <a:schemeClr val="tx1"/>
                </a:solidFill>
                <a:effectLst/>
                <a:latin typeface="Raleway" pitchFamily="2" charset="0"/>
              </a:rPr>
              <a:t>. </a:t>
            </a:r>
          </a:p>
          <a:p>
            <a:pPr algn="l"/>
            <a:r>
              <a:rPr lang="fr-FR" i="0" dirty="0">
                <a:solidFill>
                  <a:schemeClr val="tx1"/>
                </a:solidFill>
                <a:effectLst/>
                <a:latin typeface="Raleway" pitchFamily="2" charset="0"/>
              </a:rPr>
              <a:t>Ne</a:t>
            </a:r>
            <a:r>
              <a:rPr lang="fr-FR" b="1" i="0" dirty="0">
                <a:solidFill>
                  <a:schemeClr val="tx1"/>
                </a:solidFill>
                <a:effectLst/>
                <a:latin typeface="Raleway" pitchFamily="2" charset="0"/>
              </a:rPr>
              <a:t> plus regarder votre téléphone en présence d'autres personnes </a:t>
            </a:r>
          </a:p>
          <a:p>
            <a:r>
              <a:rPr lang="fr-FR" b="1" i="0" dirty="0">
                <a:solidFill>
                  <a:schemeClr val="tx1"/>
                </a:solidFill>
                <a:effectLst/>
                <a:latin typeface="Roboto Slab"/>
              </a:rPr>
              <a:t>Désactiver les notifications</a:t>
            </a:r>
          </a:p>
          <a:p>
            <a:r>
              <a:rPr lang="fr-FR" b="1" i="0" dirty="0">
                <a:solidFill>
                  <a:schemeClr val="tx1"/>
                </a:solidFill>
                <a:effectLst/>
                <a:latin typeface="Roboto Slab"/>
              </a:rPr>
              <a:t>Mettre votre téléphone dans une autre pièce lorsque vous dormez : </a:t>
            </a:r>
            <a:r>
              <a:rPr lang="fr-FR" b="0" i="0" dirty="0">
                <a:solidFill>
                  <a:schemeClr val="tx1"/>
                </a:solidFill>
                <a:effectLst/>
                <a:latin typeface="Roboto Slab"/>
              </a:rPr>
              <a:t>Votre premier réflexe en vous réveillant et de regarder votre portable ? Oubliez cela.</a:t>
            </a:r>
            <a:endParaRPr lang="fr-FR" b="1" i="0" dirty="0">
              <a:solidFill>
                <a:schemeClr val="tx1"/>
              </a:solidFill>
              <a:effectLst/>
              <a:latin typeface="Roboto Slab"/>
            </a:endParaRPr>
          </a:p>
          <a:p>
            <a:pPr algn="l"/>
            <a:r>
              <a:rPr lang="fr-FR" b="1" i="0" dirty="0">
                <a:solidFill>
                  <a:schemeClr val="tx1"/>
                </a:solidFill>
                <a:effectLst/>
                <a:latin typeface="Roboto Slab"/>
              </a:rPr>
              <a:t>S’accorder des moments sans téléphone : </a:t>
            </a:r>
            <a:r>
              <a:rPr lang="fr-FR" b="0" i="0" dirty="0">
                <a:solidFill>
                  <a:schemeClr val="tx1"/>
                </a:solidFill>
                <a:effectLst/>
                <a:latin typeface="Roboto Slab"/>
              </a:rPr>
              <a:t>Prenez du temps pour vous ! Votre téléphone n’est pas obligé de vous suivre partout. </a:t>
            </a:r>
          </a:p>
          <a:p>
            <a:pPr algn="l"/>
            <a:r>
              <a:rPr lang="fr-FR" b="1" i="0" dirty="0">
                <a:solidFill>
                  <a:schemeClr val="tx1"/>
                </a:solidFill>
                <a:effectLst/>
                <a:latin typeface="Roboto Slab"/>
              </a:rPr>
              <a:t>Emporter une alternative sur soi : </a:t>
            </a:r>
            <a:r>
              <a:rPr lang="fr-FR" b="0" i="0" dirty="0">
                <a:solidFill>
                  <a:schemeClr val="tx1"/>
                </a:solidFill>
                <a:effectLst/>
                <a:latin typeface="Roboto Slab"/>
              </a:rPr>
              <a:t>divertissez vous autrement </a:t>
            </a:r>
            <a:r>
              <a:rPr lang="fr-FR" b="0" i="0" dirty="0">
                <a:solidFill>
                  <a:srgbClr val="333333"/>
                </a:solidFill>
                <a:effectLst/>
                <a:latin typeface="Roboto Slab"/>
              </a:rPr>
              <a:t>!</a:t>
            </a:r>
          </a:p>
          <a:p>
            <a:pPr algn="l"/>
            <a:r>
              <a:rPr lang="fr-FR" b="1" i="0" dirty="0">
                <a:solidFill>
                  <a:srgbClr val="111827"/>
                </a:solidFill>
                <a:effectLst/>
                <a:latin typeface="Roboto Slab"/>
              </a:rPr>
              <a:t>Mettre votre téléphone en silencieux et le cacher</a:t>
            </a:r>
          </a:p>
          <a:p>
            <a:pPr algn="l"/>
            <a:endParaRPr lang="fr-FR" b="0" i="0" dirty="0">
              <a:solidFill>
                <a:srgbClr val="303030"/>
              </a:solidFill>
              <a:effectLst/>
              <a:latin typeface="Raleway" pitchFamily="2" charset="0"/>
            </a:endParaRPr>
          </a:p>
          <a:p>
            <a:endParaRPr lang="fr-FR" dirty="0"/>
          </a:p>
        </p:txBody>
      </p:sp>
      <p:sp>
        <p:nvSpPr>
          <p:cNvPr id="3" name="Title 2">
            <a:extLst>
              <a:ext uri="{FF2B5EF4-FFF2-40B4-BE49-F238E27FC236}">
                <a16:creationId xmlns:a16="http://schemas.microsoft.com/office/drawing/2014/main" id="{60944619-AA93-451D-B842-58021253D8D4}"/>
              </a:ext>
            </a:extLst>
          </p:cNvPr>
          <p:cNvSpPr>
            <a:spLocks noGrp="1"/>
          </p:cNvSpPr>
          <p:nvPr>
            <p:ph type="title"/>
          </p:nvPr>
        </p:nvSpPr>
        <p:spPr/>
        <p:txBody>
          <a:bodyPr/>
          <a:lstStyle/>
          <a:p>
            <a:endParaRPr lang="fr-FR"/>
          </a:p>
        </p:txBody>
      </p:sp>
      <p:sp>
        <p:nvSpPr>
          <p:cNvPr id="4" name="Text Placeholder 3">
            <a:extLst>
              <a:ext uri="{FF2B5EF4-FFF2-40B4-BE49-F238E27FC236}">
                <a16:creationId xmlns:a16="http://schemas.microsoft.com/office/drawing/2014/main" id="{36DF8142-9E77-44A2-BF7D-0C659B78CF92}"/>
              </a:ext>
            </a:extLst>
          </p:cNvPr>
          <p:cNvSpPr>
            <a:spLocks noGrp="1"/>
          </p:cNvSpPr>
          <p:nvPr>
            <p:ph type="body" idx="2"/>
          </p:nvPr>
        </p:nvSpPr>
        <p:spPr>
          <a:xfrm>
            <a:off x="2426339" y="716295"/>
            <a:ext cx="6144683" cy="423109"/>
          </a:xfrm>
        </p:spPr>
        <p:txBody>
          <a:bodyPr/>
          <a:lstStyle/>
          <a:p>
            <a:pPr algn="l"/>
            <a:r>
              <a:rPr lang="fr-FR" sz="3200" b="1" i="0" u="none" strike="noStrike" dirty="0">
                <a:solidFill>
                  <a:schemeClr val="tx1"/>
                </a:solidFill>
                <a:effectLst/>
                <a:latin typeface="Raleway" pitchFamily="2" charset="0"/>
              </a:rPr>
              <a:t>5. Traitements</a:t>
            </a:r>
            <a:endParaRPr lang="fr-FR" sz="3200" dirty="0">
              <a:solidFill>
                <a:schemeClr val="tx1"/>
              </a:solidFill>
            </a:endParaRPr>
          </a:p>
        </p:txBody>
      </p:sp>
    </p:spTree>
    <p:extLst>
      <p:ext uri="{BB962C8B-B14F-4D97-AF65-F5344CB8AC3E}">
        <p14:creationId xmlns:p14="http://schemas.microsoft.com/office/powerpoint/2010/main" val="191028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4079776" y="6573878"/>
            <a:ext cx="5652120" cy="239498"/>
          </a:xfrm>
          <a:prstGeom prst="rect">
            <a:avLst/>
          </a:prstGeom>
          <a:noFill/>
          <a:ln>
            <a:noFill/>
          </a:ln>
        </p:spPr>
        <p:txBody>
          <a:bodyPr spcFirstLastPara="1" vert="horz" wrap="square" lIns="91425" tIns="45700" rIns="91425" bIns="45700" rtlCol="0" anchor="ctr" anchorCtr="0">
            <a:noAutofit/>
          </a:bodyPr>
          <a:lstStyle/>
          <a:p>
            <a:endParaRPr/>
          </a:p>
        </p:txBody>
      </p:sp>
      <p:sp>
        <p:nvSpPr>
          <p:cNvPr id="44" name="Google Shape;44;p2"/>
          <p:cNvSpPr txBox="1"/>
          <p:nvPr/>
        </p:nvSpPr>
        <p:spPr>
          <a:xfrm>
            <a:off x="1992303" y="805094"/>
            <a:ext cx="8468400" cy="923289"/>
          </a:xfrm>
          <a:prstGeom prst="rect">
            <a:avLst/>
          </a:prstGeom>
          <a:noFill/>
          <a:ln>
            <a:noFill/>
          </a:ln>
        </p:spPr>
        <p:txBody>
          <a:bodyPr spcFirstLastPara="1" wrap="square" lIns="91425" tIns="45700" rIns="91425" bIns="45700" anchor="t" anchorCtr="0">
            <a:spAutoFit/>
          </a:bodyPr>
          <a:lstStyle/>
          <a:p>
            <a:endParaRPr sz="2700" dirty="0">
              <a:solidFill>
                <a:schemeClr val="dk1"/>
              </a:solidFill>
            </a:endParaRPr>
          </a:p>
          <a:p>
            <a:endParaRPr sz="2700" dirty="0">
              <a:solidFill>
                <a:schemeClr val="dk1"/>
              </a:solidFill>
            </a:endParaRPr>
          </a:p>
        </p:txBody>
      </p:sp>
      <p:sp>
        <p:nvSpPr>
          <p:cNvPr id="45" name="Google Shape;45;p2"/>
          <p:cNvSpPr txBox="1">
            <a:spLocks noGrp="1"/>
          </p:cNvSpPr>
          <p:nvPr>
            <p:ph type="sldNum" idx="12"/>
          </p:nvPr>
        </p:nvSpPr>
        <p:spPr>
          <a:xfrm>
            <a:off x="1523983" y="6573879"/>
            <a:ext cx="1628400" cy="284100"/>
          </a:xfrm>
          <a:prstGeom prst="rect">
            <a:avLst/>
          </a:prstGeom>
        </p:spPr>
        <p:txBody>
          <a:bodyPr spcFirstLastPara="1" vert="horz" wrap="square" lIns="91425" tIns="91425" rIns="91425" bIns="91425" rtlCol="0" anchor="ctr" anchorCtr="0">
            <a:noAutofit/>
          </a:bodyPr>
          <a:lstStyle/>
          <a:p>
            <a:pPr algn="l"/>
            <a:fld id="{00000000-1234-1234-1234-123412341234}" type="slidenum">
              <a:rPr lang="fr-FR"/>
              <a:pPr algn="l"/>
              <a:t>2</a:t>
            </a:fld>
            <a:endParaRPr/>
          </a:p>
        </p:txBody>
      </p:sp>
      <p:pic>
        <p:nvPicPr>
          <p:cNvPr id="3" name="Picture 2">
            <a:extLst>
              <a:ext uri="{FF2B5EF4-FFF2-40B4-BE49-F238E27FC236}">
                <a16:creationId xmlns:a16="http://schemas.microsoft.com/office/drawing/2014/main" id="{6666B3FD-0388-45B0-8033-6C97A17718D4}"/>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42728" y="805094"/>
            <a:ext cx="10489097" cy="5698177"/>
          </a:xfrm>
          <a:prstGeom prst="rect">
            <a:avLst/>
          </a:prstGeom>
        </p:spPr>
      </p:pic>
      <p:sp>
        <p:nvSpPr>
          <p:cNvPr id="10" name="Google Shape;43;p2">
            <a:extLst>
              <a:ext uri="{FF2B5EF4-FFF2-40B4-BE49-F238E27FC236}">
                <a16:creationId xmlns:a16="http://schemas.microsoft.com/office/drawing/2014/main" id="{C78DFDE0-99FB-4932-A750-7E0CEC6DACBD}"/>
              </a:ext>
            </a:extLst>
          </p:cNvPr>
          <p:cNvSpPr txBox="1">
            <a:spLocks/>
          </p:cNvSpPr>
          <p:nvPr/>
        </p:nvSpPr>
        <p:spPr>
          <a:xfrm>
            <a:off x="726809" y="1055238"/>
            <a:ext cx="4608600" cy="423000"/>
          </a:xfrm>
          <a:prstGeom prst="rect">
            <a:avLst/>
          </a:prstGeom>
          <a:noFill/>
          <a:ln>
            <a:noFill/>
          </a:ln>
        </p:spPr>
        <p:txBody>
          <a:bodyPr spcFirstLastPara="1" vert="horz" wrap="square" lIns="91425" tIns="45700" rIns="91425" bIns="45700" rtlCol="0" anchor="t" anchorCtr="0">
            <a:noAutofit/>
          </a:bodyPr>
          <a:lstStyle>
            <a:lvl1pPr marL="457200" marR="0" lvl="0" indent="-228600" algn="r" defTabSz="914400" rtl="0" eaLnBrk="1" latinLnBrk="0" hangingPunct="1">
              <a:lnSpc>
                <a:spcPct val="90000"/>
              </a:lnSpc>
              <a:spcBef>
                <a:spcPts val="320"/>
              </a:spcBef>
              <a:spcAft>
                <a:spcPts val="0"/>
              </a:spcAft>
              <a:buClr>
                <a:schemeClr val="dk1"/>
              </a:buClr>
              <a:buSzPts val="1600"/>
              <a:buFont typeface="Arial"/>
              <a:buNone/>
              <a:defRPr sz="1600" b="1" i="0" u="none" strike="noStrike" kern="1200" cap="none">
                <a:solidFill>
                  <a:schemeClr val="dk1"/>
                </a:solidFill>
                <a:latin typeface="Arial"/>
                <a:ea typeface="Arial"/>
                <a:cs typeface="Arial"/>
                <a:sym typeface="Arial"/>
              </a:defRPr>
            </a:lvl1pPr>
            <a:lvl2pPr marL="914400" marR="0" lvl="1" indent="-406400" algn="l" defTabSz="914400" rtl="0" eaLnBrk="1" latinLnBrk="0" hangingPunct="1">
              <a:lnSpc>
                <a:spcPct val="90000"/>
              </a:lnSpc>
              <a:spcBef>
                <a:spcPts val="560"/>
              </a:spcBef>
              <a:spcAft>
                <a:spcPts val="0"/>
              </a:spcAft>
              <a:buClr>
                <a:schemeClr val="dk1"/>
              </a:buClr>
              <a:buSzPts val="2800"/>
              <a:buFont typeface="Arial"/>
              <a:buChar char="–"/>
              <a:defRPr sz="2800" b="0" i="0" u="none" strike="noStrike" kern="1200" cap="none">
                <a:solidFill>
                  <a:schemeClr val="dk1"/>
                </a:solidFill>
                <a:latin typeface="Calibri"/>
                <a:ea typeface="Calibri"/>
                <a:cs typeface="Calibri"/>
                <a:sym typeface="Calibri"/>
              </a:defRPr>
            </a:lvl2pPr>
            <a:lvl3pPr marL="1371600" marR="0" lvl="2" indent="-381000" algn="l" defTabSz="914400" rtl="0" eaLnBrk="1" latinLnBrk="0" hangingPunct="1">
              <a:lnSpc>
                <a:spcPct val="90000"/>
              </a:lnSpc>
              <a:spcBef>
                <a:spcPts val="480"/>
              </a:spcBef>
              <a:spcAft>
                <a:spcPts val="0"/>
              </a:spcAft>
              <a:buClr>
                <a:schemeClr val="dk1"/>
              </a:buClr>
              <a:buSzPts val="2400"/>
              <a:buFont typeface="Arial"/>
              <a:buChar char="•"/>
              <a:defRPr sz="2400" b="0" i="0" u="none" strike="noStrike" kern="1200" cap="none">
                <a:solidFill>
                  <a:schemeClr val="dk1"/>
                </a:solidFill>
                <a:latin typeface="Calibri"/>
                <a:ea typeface="Calibri"/>
                <a:cs typeface="Calibri"/>
                <a:sym typeface="Calibri"/>
              </a:defRPr>
            </a:lvl3pPr>
            <a:lvl4pPr marL="1828800" marR="0" lvl="3" indent="-355600" algn="l" defTabSz="914400" rtl="0" eaLnBrk="1" latinLnBrk="0" hangingPunct="1">
              <a:lnSpc>
                <a:spcPct val="90000"/>
              </a:lnSpc>
              <a:spcBef>
                <a:spcPts val="400"/>
              </a:spcBef>
              <a:spcAft>
                <a:spcPts val="0"/>
              </a:spcAft>
              <a:buClr>
                <a:schemeClr val="dk1"/>
              </a:buClr>
              <a:buSzPts val="2000"/>
              <a:buFont typeface="Arial"/>
              <a:buChar char="–"/>
              <a:defRPr sz="2000" b="0" i="0" u="none" strike="noStrike" kern="1200" cap="none">
                <a:solidFill>
                  <a:schemeClr val="dk1"/>
                </a:solidFill>
                <a:latin typeface="Calibri"/>
                <a:ea typeface="Calibri"/>
                <a:cs typeface="Calibri"/>
                <a:sym typeface="Calibri"/>
              </a:defRPr>
            </a:lvl4pPr>
            <a:lvl5pPr marL="2286000" marR="0" lvl="4" indent="-355600" algn="l" defTabSz="914400" rtl="0" eaLnBrk="1" latinLnBrk="0" hangingPunct="1">
              <a:lnSpc>
                <a:spcPct val="90000"/>
              </a:lnSpc>
              <a:spcBef>
                <a:spcPts val="400"/>
              </a:spcBef>
              <a:spcAft>
                <a:spcPts val="0"/>
              </a:spcAft>
              <a:buClr>
                <a:schemeClr val="dk1"/>
              </a:buClr>
              <a:buSzPts val="2000"/>
              <a:buFont typeface="Arial"/>
              <a:buChar char="»"/>
              <a:defRPr sz="2000" b="0" i="0" u="none" strike="noStrike" kern="1200" cap="none">
                <a:solidFill>
                  <a:schemeClr val="dk1"/>
                </a:solidFill>
                <a:latin typeface="Calibri"/>
                <a:ea typeface="Calibri"/>
                <a:cs typeface="Calibri"/>
                <a:sym typeface="Calibri"/>
              </a:defRPr>
            </a:lvl5pPr>
            <a:lvl6pPr marL="2743200" marR="0" lvl="5" indent="-355600" algn="l" defTabSz="914400" rtl="0" eaLnBrk="1" latinLnBrk="0" hangingPunct="1">
              <a:lnSpc>
                <a:spcPct val="90000"/>
              </a:lnSpc>
              <a:spcBef>
                <a:spcPts val="400"/>
              </a:spcBef>
              <a:spcAft>
                <a:spcPts val="0"/>
              </a:spcAft>
              <a:buClr>
                <a:schemeClr val="dk1"/>
              </a:buClr>
              <a:buSzPts val="2000"/>
              <a:buFont typeface="Arial"/>
              <a:buChar char="•"/>
              <a:defRPr sz="2000" b="0" i="0" u="none" strike="noStrike" kern="1200" cap="none">
                <a:solidFill>
                  <a:schemeClr val="dk1"/>
                </a:solidFill>
                <a:latin typeface="Calibri"/>
                <a:ea typeface="Calibri"/>
                <a:cs typeface="Calibri"/>
                <a:sym typeface="Calibri"/>
              </a:defRPr>
            </a:lvl6pPr>
            <a:lvl7pPr marL="3200400" marR="0" lvl="6" indent="-355600" algn="l" defTabSz="914400" rtl="0" eaLnBrk="1" latinLnBrk="0" hangingPunct="1">
              <a:lnSpc>
                <a:spcPct val="90000"/>
              </a:lnSpc>
              <a:spcBef>
                <a:spcPts val="400"/>
              </a:spcBef>
              <a:spcAft>
                <a:spcPts val="0"/>
              </a:spcAft>
              <a:buClr>
                <a:schemeClr val="dk1"/>
              </a:buClr>
              <a:buSzPts val="2000"/>
              <a:buFont typeface="Arial"/>
              <a:buChar char="•"/>
              <a:defRPr sz="2000" b="0" i="0" u="none" strike="noStrike" kern="1200" cap="none">
                <a:solidFill>
                  <a:schemeClr val="dk1"/>
                </a:solidFill>
                <a:latin typeface="Calibri"/>
                <a:ea typeface="Calibri"/>
                <a:cs typeface="Calibri"/>
                <a:sym typeface="Calibri"/>
              </a:defRPr>
            </a:lvl7pPr>
            <a:lvl8pPr marL="3657600" marR="0" lvl="7" indent="-355600" algn="l" defTabSz="914400" rtl="0" eaLnBrk="1" latinLnBrk="0" hangingPunct="1">
              <a:lnSpc>
                <a:spcPct val="90000"/>
              </a:lnSpc>
              <a:spcBef>
                <a:spcPts val="400"/>
              </a:spcBef>
              <a:spcAft>
                <a:spcPts val="0"/>
              </a:spcAft>
              <a:buClr>
                <a:schemeClr val="dk1"/>
              </a:buClr>
              <a:buSzPts val="2000"/>
              <a:buFont typeface="Arial"/>
              <a:buChar char="•"/>
              <a:defRPr sz="2000" b="0" i="0" u="none" strike="noStrike" kern="1200" cap="none">
                <a:solidFill>
                  <a:schemeClr val="dk1"/>
                </a:solidFill>
                <a:latin typeface="Calibri"/>
                <a:ea typeface="Calibri"/>
                <a:cs typeface="Calibri"/>
                <a:sym typeface="Calibri"/>
              </a:defRPr>
            </a:lvl8pPr>
            <a:lvl9pPr marL="4114800" marR="0" lvl="8" indent="-355600" algn="l" defTabSz="914400" rtl="0" eaLnBrk="1" latinLnBrk="0" hangingPunct="1">
              <a:lnSpc>
                <a:spcPct val="90000"/>
              </a:lnSpc>
              <a:spcBef>
                <a:spcPts val="400"/>
              </a:spcBef>
              <a:spcAft>
                <a:spcPts val="0"/>
              </a:spcAft>
              <a:buClr>
                <a:schemeClr val="dk1"/>
              </a:buClr>
              <a:buSzPts val="2000"/>
              <a:buFont typeface="Arial"/>
              <a:buChar char="•"/>
              <a:defRPr sz="2000" b="0" i="0" u="none" strike="noStrike" kern="1200" cap="none">
                <a:solidFill>
                  <a:schemeClr val="dk1"/>
                </a:solidFill>
                <a:latin typeface="Calibri"/>
                <a:ea typeface="Calibri"/>
                <a:cs typeface="Calibri"/>
                <a:sym typeface="Calibri"/>
              </a:defRPr>
            </a:lvl9pPr>
          </a:lstStyle>
          <a:p>
            <a:pPr marL="0" indent="0" algn="l">
              <a:spcBef>
                <a:spcPts val="0"/>
              </a:spcBef>
              <a:buSzPts val="2400"/>
            </a:pPr>
            <a:r>
              <a:rPr lang="fr-FR" sz="4000" dirty="0"/>
              <a:t>Plan</a:t>
            </a:r>
          </a:p>
        </p:txBody>
      </p:sp>
      <p:sp>
        <p:nvSpPr>
          <p:cNvPr id="12" name="TextBox 11">
            <a:extLst>
              <a:ext uri="{FF2B5EF4-FFF2-40B4-BE49-F238E27FC236}">
                <a16:creationId xmlns:a16="http://schemas.microsoft.com/office/drawing/2014/main" id="{E4CE0C79-ED8C-4D6C-A0C5-604D0864D6A4}"/>
              </a:ext>
            </a:extLst>
          </p:cNvPr>
          <p:cNvSpPr txBox="1"/>
          <p:nvPr/>
        </p:nvSpPr>
        <p:spPr>
          <a:xfrm>
            <a:off x="726809" y="1978527"/>
            <a:ext cx="10405016" cy="3816429"/>
          </a:xfrm>
          <a:prstGeom prst="rect">
            <a:avLst/>
          </a:prstGeom>
          <a:noFill/>
        </p:spPr>
        <p:txBody>
          <a:bodyPr wrap="square">
            <a:spAutoFit/>
          </a:bodyPr>
          <a:lstStyle/>
          <a:p>
            <a:pPr marL="342900" indent="-342900">
              <a:buFont typeface="+mj-lt"/>
              <a:buAutoNum type="arabicPeriod"/>
            </a:pPr>
            <a:r>
              <a:rPr lang="fr-FR" sz="3200" i="0" dirty="0">
                <a:solidFill>
                  <a:srgbClr val="000000"/>
                </a:solidFill>
                <a:effectLst/>
                <a:latin typeface="Bahnschrift" panose="020B0502040204020203" pitchFamily="34" charset="0"/>
              </a:rPr>
              <a:t>Addict au téléphone ?  Vous êtes peut-être atteint de..</a:t>
            </a:r>
            <a:endParaRPr lang="fr-FR" sz="3200" dirty="0">
              <a:latin typeface="Bahnschrift" panose="020B0502040204020203" pitchFamily="34" charset="0"/>
            </a:endParaRPr>
          </a:p>
          <a:p>
            <a:pPr marL="342900" indent="-342900">
              <a:buFont typeface="+mj-lt"/>
              <a:buAutoNum type="arabicPeriod"/>
            </a:pPr>
            <a:r>
              <a:rPr lang="fr-FR" sz="3200" i="0" dirty="0">
                <a:effectLst/>
                <a:latin typeface="Bahnschrift" panose="020B0502040204020203" pitchFamily="34" charset="0"/>
              </a:rPr>
              <a:t>Quelques chiffres et statistiques</a:t>
            </a:r>
          </a:p>
          <a:p>
            <a:pPr marL="342900" indent="-342900">
              <a:buFont typeface="+mj-lt"/>
              <a:buAutoNum type="arabicPeriod"/>
            </a:pPr>
            <a:r>
              <a:rPr lang="fr-FR" sz="3200" dirty="0">
                <a:latin typeface="Bahnschrift" panose="020B0502040204020203" pitchFamily="34" charset="0"/>
              </a:rPr>
              <a:t>Signes</a:t>
            </a:r>
          </a:p>
          <a:p>
            <a:pPr marL="342900" indent="-342900">
              <a:buFont typeface="+mj-lt"/>
              <a:buAutoNum type="arabicPeriod"/>
            </a:pPr>
            <a:r>
              <a:rPr lang="fr-FR" sz="3200" i="0" dirty="0">
                <a:effectLst/>
                <a:latin typeface="Bahnschrift" panose="020B0502040204020203" pitchFamily="34" charset="0"/>
              </a:rPr>
              <a:t>Impacts &amp; risques </a:t>
            </a:r>
          </a:p>
          <a:p>
            <a:pPr marL="342900" indent="-342900">
              <a:buFont typeface="+mj-lt"/>
              <a:buAutoNum type="arabicPeriod"/>
            </a:pPr>
            <a:r>
              <a:rPr lang="fr-FR" sz="3200" dirty="0">
                <a:latin typeface="Bahnschrift" panose="020B0502040204020203" pitchFamily="34" charset="0"/>
              </a:rPr>
              <a:t>Traitements</a:t>
            </a:r>
            <a:endParaRPr lang="fr-FR" sz="3200" i="0" dirty="0">
              <a:effectLst/>
              <a:latin typeface="Bahnschrift" panose="020B0502040204020203" pitchFamily="34" charset="0"/>
            </a:endParaRPr>
          </a:p>
          <a:p>
            <a:pPr marL="342900" indent="-342900">
              <a:buFont typeface="+mj-lt"/>
              <a:buAutoNum type="arabicPeriod"/>
            </a:pPr>
            <a:r>
              <a:rPr lang="fr-FR" sz="3200" i="0" dirty="0">
                <a:effectLst/>
                <a:latin typeface="Bahnschrift" panose="020B0502040204020203" pitchFamily="34" charset="0"/>
              </a:rPr>
              <a:t>Prévention</a:t>
            </a:r>
          </a:p>
          <a:p>
            <a:pPr marL="342900" indent="-342900">
              <a:buFont typeface="+mj-lt"/>
              <a:buAutoNum type="arabicPeriod"/>
            </a:pPr>
            <a:r>
              <a:rPr lang="fr-FR" sz="3200" dirty="0">
                <a:latin typeface="Bahnschrift" panose="020B0502040204020203" pitchFamily="34" charset="0"/>
              </a:rPr>
              <a:t>Conclusion</a:t>
            </a:r>
            <a:br>
              <a:rPr lang="fr-FR" dirty="0"/>
            </a:b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B05EE0-D8CB-440B-8A9F-504B145E5A9D}"/>
              </a:ext>
            </a:extLst>
          </p:cNvPr>
          <p:cNvSpPr>
            <a:spLocks noGrp="1"/>
          </p:cNvSpPr>
          <p:nvPr>
            <p:ph type="body" idx="1"/>
          </p:nvPr>
        </p:nvSpPr>
        <p:spPr>
          <a:xfrm>
            <a:off x="503511" y="636423"/>
            <a:ext cx="11233248" cy="5384866"/>
          </a:xfrm>
        </p:spPr>
        <p:txBody>
          <a:bodyPr/>
          <a:lstStyle/>
          <a:p>
            <a:r>
              <a:rPr lang="fr-FR" b="1" i="0" dirty="0">
                <a:solidFill>
                  <a:srgbClr val="111827"/>
                </a:solidFill>
                <a:effectLst/>
                <a:latin typeface="Roboto Slab"/>
              </a:rPr>
              <a:t>Décrocher de votre portable… avec votre portable : </a:t>
            </a:r>
            <a:br>
              <a:rPr lang="fr-FR" b="1" i="0" dirty="0">
                <a:solidFill>
                  <a:srgbClr val="111827"/>
                </a:solidFill>
                <a:effectLst/>
                <a:latin typeface="Roboto Slab"/>
              </a:rPr>
            </a:br>
            <a:r>
              <a:rPr lang="fr-FR" b="0" i="0" u="none" strike="noStrike" dirty="0">
                <a:solidFill>
                  <a:srgbClr val="E54138"/>
                </a:solidFill>
                <a:effectLst/>
                <a:latin typeface="Roboto Slab"/>
                <a:hlinkClick r:id="rId2"/>
              </a:rPr>
              <a:t>Forest</a:t>
            </a:r>
            <a:r>
              <a:rPr lang="fr-FR" b="0" u="none" strike="noStrike" dirty="0">
                <a:solidFill>
                  <a:srgbClr val="333333"/>
                </a:solidFill>
                <a:latin typeface="Roboto Slab"/>
              </a:rPr>
              <a:t> </a:t>
            </a:r>
            <a:r>
              <a:rPr lang="fr-FR" b="0" u="none" strike="noStrike" dirty="0">
                <a:solidFill>
                  <a:schemeClr val="tx1"/>
                </a:solidFill>
                <a:latin typeface="+mn-lt"/>
              </a:rPr>
              <a:t>: </a:t>
            </a:r>
            <a:r>
              <a:rPr lang="fr-FR" b="0" i="0" dirty="0">
                <a:solidFill>
                  <a:schemeClr val="tx1"/>
                </a:solidFill>
                <a:effectLst/>
                <a:latin typeface="+mn-lt"/>
              </a:rPr>
              <a:t>se présente sous la forme d’un jardin dans lequel on peut planter de la végétation. </a:t>
            </a:r>
            <a:br>
              <a:rPr lang="fr-FR" b="0" i="0" dirty="0">
                <a:solidFill>
                  <a:schemeClr val="tx1"/>
                </a:solidFill>
                <a:effectLst/>
                <a:latin typeface="+mn-lt"/>
              </a:rPr>
            </a:br>
            <a:r>
              <a:rPr lang="fr-FR" b="0" i="0" dirty="0">
                <a:solidFill>
                  <a:schemeClr val="tx1"/>
                </a:solidFill>
                <a:effectLst/>
                <a:latin typeface="+mn-lt"/>
              </a:rPr>
              <a:t>Chaque arbre ou arbuste nécessite que vous posiez votre téléphone sans y toucher un certains temps. Si vous touchez à votre téléphone pendant qu’un arbre pousse, celui-ci meurt.</a:t>
            </a:r>
            <a:endParaRPr lang="fr-FR" b="1" i="0" dirty="0">
              <a:solidFill>
                <a:schemeClr val="tx1"/>
              </a:solidFill>
              <a:effectLst/>
              <a:latin typeface="+mn-lt"/>
            </a:endParaRPr>
          </a:p>
          <a:p>
            <a:endParaRPr lang="fr-FR" dirty="0"/>
          </a:p>
        </p:txBody>
      </p:sp>
      <p:sp>
        <p:nvSpPr>
          <p:cNvPr id="3" name="Title 2">
            <a:extLst>
              <a:ext uri="{FF2B5EF4-FFF2-40B4-BE49-F238E27FC236}">
                <a16:creationId xmlns:a16="http://schemas.microsoft.com/office/drawing/2014/main" id="{F3C0795D-F9BA-4973-A346-6725BBE161F2}"/>
              </a:ext>
            </a:extLst>
          </p:cNvPr>
          <p:cNvSpPr>
            <a:spLocks noGrp="1"/>
          </p:cNvSpPr>
          <p:nvPr>
            <p:ph type="title"/>
          </p:nvPr>
        </p:nvSpPr>
        <p:spPr/>
        <p:txBody>
          <a:bodyPr/>
          <a:lstStyle/>
          <a:p>
            <a:endParaRPr lang="fr-FR"/>
          </a:p>
        </p:txBody>
      </p:sp>
      <p:pic>
        <p:nvPicPr>
          <p:cNvPr id="6" name="Picture 5">
            <a:extLst>
              <a:ext uri="{FF2B5EF4-FFF2-40B4-BE49-F238E27FC236}">
                <a16:creationId xmlns:a16="http://schemas.microsoft.com/office/drawing/2014/main" id="{E3C028D8-017B-412E-A3A6-8B26ADF21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045" y="1859817"/>
            <a:ext cx="2351583" cy="4833810"/>
          </a:xfrm>
          <a:prstGeom prst="rect">
            <a:avLst/>
          </a:prstGeom>
        </p:spPr>
      </p:pic>
      <p:sp>
        <p:nvSpPr>
          <p:cNvPr id="10" name="TextBox 9">
            <a:extLst>
              <a:ext uri="{FF2B5EF4-FFF2-40B4-BE49-F238E27FC236}">
                <a16:creationId xmlns:a16="http://schemas.microsoft.com/office/drawing/2014/main" id="{E7A62AF5-132A-4348-9ABA-AF14F4B9FF4F}"/>
              </a:ext>
            </a:extLst>
          </p:cNvPr>
          <p:cNvSpPr txBox="1"/>
          <p:nvPr/>
        </p:nvSpPr>
        <p:spPr>
          <a:xfrm>
            <a:off x="1078563" y="2406935"/>
            <a:ext cx="6097218" cy="369332"/>
          </a:xfrm>
          <a:prstGeom prst="rect">
            <a:avLst/>
          </a:prstGeom>
          <a:noFill/>
        </p:spPr>
        <p:txBody>
          <a:bodyPr wrap="square">
            <a:spAutoFit/>
          </a:bodyPr>
          <a:lstStyle/>
          <a:p>
            <a:pPr algn="l"/>
            <a:r>
              <a:rPr lang="fr-FR" b="0" i="1" dirty="0">
                <a:solidFill>
                  <a:srgbClr val="333333"/>
                </a:solidFill>
                <a:effectLst/>
                <a:latin typeface="Roboto" panose="02000000000000000000" pitchFamily="2" charset="0"/>
              </a:rPr>
              <a:t>Avis des utilisateurs</a:t>
            </a:r>
          </a:p>
        </p:txBody>
      </p:sp>
      <p:pic>
        <p:nvPicPr>
          <p:cNvPr id="12" name="Picture 11">
            <a:extLst>
              <a:ext uri="{FF2B5EF4-FFF2-40B4-BE49-F238E27FC236}">
                <a16:creationId xmlns:a16="http://schemas.microsoft.com/office/drawing/2014/main" id="{6D35BA8D-7E4B-4C11-A395-3788F88E0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563" y="2843253"/>
            <a:ext cx="5962956" cy="3467278"/>
          </a:xfrm>
          <a:prstGeom prst="rect">
            <a:avLst/>
          </a:prstGeom>
        </p:spPr>
      </p:pic>
    </p:spTree>
    <p:extLst>
      <p:ext uri="{BB962C8B-B14F-4D97-AF65-F5344CB8AC3E}">
        <p14:creationId xmlns:p14="http://schemas.microsoft.com/office/powerpoint/2010/main" val="2152117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8EF785-EBEA-4E43-964C-F3B7D8FB71D5}"/>
              </a:ext>
            </a:extLst>
          </p:cNvPr>
          <p:cNvSpPr>
            <a:spLocks noGrp="1"/>
          </p:cNvSpPr>
          <p:nvPr>
            <p:ph type="body" idx="1"/>
          </p:nvPr>
        </p:nvSpPr>
        <p:spPr>
          <a:xfrm>
            <a:off x="503511" y="545037"/>
            <a:ext cx="11233248" cy="5476252"/>
          </a:xfrm>
        </p:spPr>
        <p:txBody>
          <a:bodyPr/>
          <a:lstStyle/>
          <a:p>
            <a:r>
              <a:rPr lang="fr-FR" b="0" i="0" u="none" strike="noStrike" dirty="0" err="1">
                <a:solidFill>
                  <a:srgbClr val="E54138"/>
                </a:solidFill>
                <a:effectLst/>
                <a:latin typeface="Roboto Slab"/>
                <a:hlinkClick r:id="rId2"/>
              </a:rPr>
              <a:t>QualityTime</a:t>
            </a:r>
            <a:r>
              <a:rPr lang="fr-FR" b="0" i="0" dirty="0">
                <a:solidFill>
                  <a:srgbClr val="333333"/>
                </a:solidFill>
                <a:effectLst/>
                <a:latin typeface="Roboto Slab"/>
              </a:rPr>
              <a:t> </a:t>
            </a:r>
            <a:r>
              <a:rPr lang="fr-FR" sz="1800" b="0" i="0" dirty="0">
                <a:solidFill>
                  <a:schemeClr val="tx1"/>
                </a:solidFill>
                <a:effectLst/>
                <a:latin typeface="+mn-lt"/>
              </a:rPr>
              <a:t>vous permet de faire des statistiques sur </a:t>
            </a:r>
            <a:r>
              <a:rPr lang="fr-FR" sz="1800" b="1" i="0" dirty="0">
                <a:solidFill>
                  <a:schemeClr val="tx1"/>
                </a:solidFill>
                <a:effectLst/>
                <a:latin typeface="+mn-lt"/>
              </a:rPr>
              <a:t>l’utilisation</a:t>
            </a:r>
            <a:r>
              <a:rPr lang="fr-FR" sz="1800" b="0" i="0" dirty="0">
                <a:solidFill>
                  <a:schemeClr val="tx1"/>
                </a:solidFill>
                <a:effectLst/>
                <a:latin typeface="+mn-lt"/>
              </a:rPr>
              <a:t> de votre mobile. Elle vous permet par exemple de savoir combien de </a:t>
            </a:r>
            <a:r>
              <a:rPr lang="fr-FR" sz="1800" b="1" i="0" dirty="0">
                <a:solidFill>
                  <a:schemeClr val="tx1"/>
                </a:solidFill>
                <a:effectLst/>
                <a:latin typeface="+mn-lt"/>
              </a:rPr>
              <a:t>temps</a:t>
            </a:r>
            <a:r>
              <a:rPr lang="fr-FR" sz="1800" b="0" i="0" dirty="0">
                <a:solidFill>
                  <a:schemeClr val="tx1"/>
                </a:solidFill>
                <a:effectLst/>
                <a:latin typeface="+mn-lt"/>
              </a:rPr>
              <a:t> vous avez passé sur une application, et combien </a:t>
            </a:r>
            <a:r>
              <a:rPr lang="fr-FR" sz="1800" b="1" i="0" dirty="0">
                <a:solidFill>
                  <a:schemeClr val="tx1"/>
                </a:solidFill>
                <a:effectLst/>
                <a:latin typeface="+mn-lt"/>
              </a:rPr>
              <a:t>de fois vous l’avez ouverte</a:t>
            </a:r>
            <a:r>
              <a:rPr lang="fr-FR" sz="1800" b="0" i="0" dirty="0">
                <a:solidFill>
                  <a:schemeClr val="tx1"/>
                </a:solidFill>
                <a:effectLst/>
                <a:latin typeface="+mn-lt"/>
              </a:rPr>
              <a:t> aujourd’hui. De quoi </a:t>
            </a:r>
            <a:r>
              <a:rPr lang="fr-FR" sz="1800" b="1" i="0" dirty="0">
                <a:solidFill>
                  <a:schemeClr val="tx1"/>
                </a:solidFill>
                <a:effectLst/>
                <a:latin typeface="+mn-lt"/>
              </a:rPr>
              <a:t>prendre conscience du temps</a:t>
            </a:r>
            <a:r>
              <a:rPr lang="fr-FR" sz="1800" b="0" i="0" dirty="0">
                <a:solidFill>
                  <a:schemeClr val="tx1"/>
                </a:solidFill>
                <a:effectLst/>
                <a:latin typeface="+mn-lt"/>
              </a:rPr>
              <a:t> que vous accordez aux réseaux sociaux !</a:t>
            </a:r>
            <a:endParaRPr lang="fr-FR" sz="1800" dirty="0">
              <a:solidFill>
                <a:schemeClr val="tx1"/>
              </a:solidFill>
              <a:latin typeface="+mn-lt"/>
            </a:endParaRPr>
          </a:p>
        </p:txBody>
      </p:sp>
      <p:sp>
        <p:nvSpPr>
          <p:cNvPr id="3" name="Title 2">
            <a:extLst>
              <a:ext uri="{FF2B5EF4-FFF2-40B4-BE49-F238E27FC236}">
                <a16:creationId xmlns:a16="http://schemas.microsoft.com/office/drawing/2014/main" id="{BE61CA48-E3A7-4166-AA43-122F21E229A8}"/>
              </a:ext>
            </a:extLst>
          </p:cNvPr>
          <p:cNvSpPr>
            <a:spLocks noGrp="1"/>
          </p:cNvSpPr>
          <p:nvPr>
            <p:ph type="title"/>
          </p:nvPr>
        </p:nvSpPr>
        <p:spPr/>
        <p:txBody>
          <a:bodyPr/>
          <a:lstStyle/>
          <a:p>
            <a:endParaRPr lang="fr-FR"/>
          </a:p>
        </p:txBody>
      </p:sp>
      <p:pic>
        <p:nvPicPr>
          <p:cNvPr id="5" name="Picture 4">
            <a:extLst>
              <a:ext uri="{FF2B5EF4-FFF2-40B4-BE49-F238E27FC236}">
                <a16:creationId xmlns:a16="http://schemas.microsoft.com/office/drawing/2014/main" id="{3469F6E8-866F-4059-B1DA-574876972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676" y="1956259"/>
            <a:ext cx="2597411" cy="4617619"/>
          </a:xfrm>
          <a:prstGeom prst="rect">
            <a:avLst/>
          </a:prstGeom>
        </p:spPr>
      </p:pic>
      <p:pic>
        <p:nvPicPr>
          <p:cNvPr id="7" name="Picture 6">
            <a:extLst>
              <a:ext uri="{FF2B5EF4-FFF2-40B4-BE49-F238E27FC236}">
                <a16:creationId xmlns:a16="http://schemas.microsoft.com/office/drawing/2014/main" id="{EEDEDDFA-9569-4AC6-A4C7-56F472E1DB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913" y="2987919"/>
            <a:ext cx="6178868" cy="2330570"/>
          </a:xfrm>
          <a:prstGeom prst="rect">
            <a:avLst/>
          </a:prstGeom>
        </p:spPr>
      </p:pic>
      <p:sp>
        <p:nvSpPr>
          <p:cNvPr id="9" name="TextBox 8">
            <a:extLst>
              <a:ext uri="{FF2B5EF4-FFF2-40B4-BE49-F238E27FC236}">
                <a16:creationId xmlns:a16="http://schemas.microsoft.com/office/drawing/2014/main" id="{651693B1-AFEA-46DC-B31C-082ADCC671B5}"/>
              </a:ext>
            </a:extLst>
          </p:cNvPr>
          <p:cNvSpPr txBox="1"/>
          <p:nvPr/>
        </p:nvSpPr>
        <p:spPr>
          <a:xfrm>
            <a:off x="1168604" y="2433921"/>
            <a:ext cx="6097218" cy="369332"/>
          </a:xfrm>
          <a:prstGeom prst="rect">
            <a:avLst/>
          </a:prstGeom>
          <a:noFill/>
        </p:spPr>
        <p:txBody>
          <a:bodyPr wrap="square">
            <a:spAutoFit/>
          </a:bodyPr>
          <a:lstStyle/>
          <a:p>
            <a:pPr algn="l"/>
            <a:r>
              <a:rPr lang="fr-FR" b="0" i="1" dirty="0">
                <a:solidFill>
                  <a:srgbClr val="333333"/>
                </a:solidFill>
                <a:effectLst/>
                <a:latin typeface="Roboto" panose="02000000000000000000" pitchFamily="2" charset="0"/>
              </a:rPr>
              <a:t>Avis des utilisateurs</a:t>
            </a:r>
          </a:p>
        </p:txBody>
      </p:sp>
    </p:spTree>
    <p:extLst>
      <p:ext uri="{BB962C8B-B14F-4D97-AF65-F5344CB8AC3E}">
        <p14:creationId xmlns:p14="http://schemas.microsoft.com/office/powerpoint/2010/main" val="105169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65ED62-B242-4B82-8AE9-339BA2B18CB3}"/>
              </a:ext>
            </a:extLst>
          </p:cNvPr>
          <p:cNvSpPr>
            <a:spLocks noGrp="1"/>
          </p:cNvSpPr>
          <p:nvPr>
            <p:ph type="body" idx="1"/>
          </p:nvPr>
        </p:nvSpPr>
        <p:spPr/>
        <p:txBody>
          <a:bodyPr/>
          <a:lstStyle/>
          <a:p>
            <a:r>
              <a:rPr lang="fr-FR" sz="2400" b="0" i="0" dirty="0">
                <a:solidFill>
                  <a:schemeClr val="tx1"/>
                </a:solidFill>
                <a:effectLst/>
                <a:latin typeface="+mn-lt"/>
              </a:rPr>
              <a:t>Dans des situations extrêmes d'addiction sévère de </a:t>
            </a:r>
            <a:r>
              <a:rPr lang="fr-FR" sz="2400" b="1" i="0" dirty="0">
                <a:solidFill>
                  <a:schemeClr val="tx1"/>
                </a:solidFill>
                <a:effectLst/>
                <a:latin typeface="+mn-lt"/>
              </a:rPr>
              <a:t>consulter un psychologue </a:t>
            </a:r>
            <a:r>
              <a:rPr lang="fr-FR" sz="2400" b="0" i="0" dirty="0">
                <a:solidFill>
                  <a:schemeClr val="tx1"/>
                </a:solidFill>
                <a:effectLst/>
                <a:latin typeface="+mn-lt"/>
              </a:rPr>
              <a:t>afin de se faire aider à contrôler ces symptômes. </a:t>
            </a:r>
          </a:p>
          <a:p>
            <a:pPr marL="127000" indent="0">
              <a:buNone/>
            </a:pPr>
            <a:endParaRPr lang="fr-FR" dirty="0"/>
          </a:p>
        </p:txBody>
      </p:sp>
      <p:sp>
        <p:nvSpPr>
          <p:cNvPr id="3" name="Title 2">
            <a:extLst>
              <a:ext uri="{FF2B5EF4-FFF2-40B4-BE49-F238E27FC236}">
                <a16:creationId xmlns:a16="http://schemas.microsoft.com/office/drawing/2014/main" id="{4CCD3135-B5C3-49CD-AE67-A3A1AFB4774D}"/>
              </a:ext>
            </a:extLst>
          </p:cNvPr>
          <p:cNvSpPr>
            <a:spLocks noGrp="1"/>
          </p:cNvSpPr>
          <p:nvPr>
            <p:ph type="title"/>
          </p:nvPr>
        </p:nvSpPr>
        <p:spPr/>
        <p:txBody>
          <a:bodyPr/>
          <a:lstStyle/>
          <a:p>
            <a:endParaRPr lang="fr-FR"/>
          </a:p>
        </p:txBody>
      </p:sp>
      <p:sp>
        <p:nvSpPr>
          <p:cNvPr id="4" name="Text Placeholder 3">
            <a:extLst>
              <a:ext uri="{FF2B5EF4-FFF2-40B4-BE49-F238E27FC236}">
                <a16:creationId xmlns:a16="http://schemas.microsoft.com/office/drawing/2014/main" id="{890CF782-A2AC-4885-A48A-081B1ED3C844}"/>
              </a:ext>
            </a:extLst>
          </p:cNvPr>
          <p:cNvSpPr>
            <a:spLocks noGrp="1"/>
          </p:cNvSpPr>
          <p:nvPr>
            <p:ph type="body" idx="2"/>
          </p:nvPr>
        </p:nvSpPr>
        <p:spPr>
          <a:xfrm>
            <a:off x="721208" y="836712"/>
            <a:ext cx="6144683" cy="423109"/>
          </a:xfrm>
        </p:spPr>
        <p:txBody>
          <a:bodyPr/>
          <a:lstStyle/>
          <a:p>
            <a:pPr algn="l"/>
            <a:r>
              <a:rPr lang="fr-FR" sz="2000" dirty="0"/>
              <a:t>Mais …</a:t>
            </a:r>
          </a:p>
        </p:txBody>
      </p:sp>
    </p:spTree>
    <p:extLst>
      <p:ext uri="{BB962C8B-B14F-4D97-AF65-F5344CB8AC3E}">
        <p14:creationId xmlns:p14="http://schemas.microsoft.com/office/powerpoint/2010/main" val="3574309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572177-35D4-4BA1-AA78-F51CD81ECB4C}"/>
              </a:ext>
            </a:extLst>
          </p:cNvPr>
          <p:cNvSpPr>
            <a:spLocks noGrp="1"/>
          </p:cNvSpPr>
          <p:nvPr>
            <p:ph type="body" idx="1"/>
          </p:nvPr>
        </p:nvSpPr>
        <p:spPr/>
        <p:txBody>
          <a:bodyPr/>
          <a:lstStyle/>
          <a:p>
            <a:pPr marL="127000" indent="0" algn="l">
              <a:buNone/>
            </a:pPr>
            <a:r>
              <a:rPr lang="fr-FR" sz="2000" b="0" dirty="0">
                <a:solidFill>
                  <a:schemeClr val="tx1"/>
                </a:solidFill>
                <a:effectLst/>
                <a:latin typeface="+mn-lt"/>
              </a:rPr>
              <a:t>La prévention doit se faire dès </a:t>
            </a:r>
            <a:r>
              <a:rPr lang="fr-FR" sz="2000" dirty="0">
                <a:solidFill>
                  <a:srgbClr val="FF0000"/>
                </a:solidFill>
                <a:effectLst/>
                <a:latin typeface="+mn-lt"/>
              </a:rPr>
              <a:t>la petite enfance </a:t>
            </a:r>
            <a:r>
              <a:rPr lang="fr-FR" sz="2000" b="0" dirty="0">
                <a:solidFill>
                  <a:schemeClr val="tx1"/>
                </a:solidFill>
                <a:effectLst/>
                <a:latin typeface="+mn-lt"/>
              </a:rPr>
              <a:t>par: </a:t>
            </a:r>
          </a:p>
          <a:p>
            <a:r>
              <a:rPr lang="fr-FR" sz="2000" b="0" dirty="0">
                <a:solidFill>
                  <a:schemeClr val="tx1"/>
                </a:solidFill>
                <a:latin typeface="+mn-lt"/>
              </a:rPr>
              <a:t>A</a:t>
            </a:r>
            <a:r>
              <a:rPr lang="fr-FR" sz="2000" b="0" dirty="0">
                <a:solidFill>
                  <a:schemeClr val="tx1"/>
                </a:solidFill>
                <a:effectLst/>
                <a:latin typeface="+mn-lt"/>
              </a:rPr>
              <a:t>pprentissage d'une </a:t>
            </a:r>
            <a:r>
              <a:rPr lang="fr-FR" sz="2000" dirty="0">
                <a:solidFill>
                  <a:schemeClr val="tx1"/>
                </a:solidFill>
                <a:effectLst/>
                <a:latin typeface="+mn-lt"/>
              </a:rPr>
              <a:t>utilisation modérée </a:t>
            </a:r>
            <a:r>
              <a:rPr lang="fr-FR" sz="2000" b="0" dirty="0">
                <a:solidFill>
                  <a:schemeClr val="tx1"/>
                </a:solidFill>
                <a:effectLst/>
                <a:latin typeface="+mn-lt"/>
              </a:rPr>
              <a:t>du téléphone portable et autres tablettes, </a:t>
            </a:r>
          </a:p>
          <a:p>
            <a:r>
              <a:rPr lang="fr-FR" sz="2000" b="0" dirty="0">
                <a:solidFill>
                  <a:schemeClr val="tx1"/>
                </a:solidFill>
                <a:latin typeface="+mn-lt"/>
              </a:rPr>
              <a:t>I</a:t>
            </a:r>
            <a:r>
              <a:rPr lang="fr-FR" sz="2000" b="0" dirty="0">
                <a:solidFill>
                  <a:schemeClr val="tx1"/>
                </a:solidFill>
                <a:effectLst/>
                <a:latin typeface="+mn-lt"/>
              </a:rPr>
              <a:t>nstauration d’une </a:t>
            </a:r>
            <a:r>
              <a:rPr lang="fr-FR" sz="2000" dirty="0">
                <a:solidFill>
                  <a:schemeClr val="tx1"/>
                </a:solidFill>
                <a:effectLst/>
                <a:latin typeface="+mn-lt"/>
              </a:rPr>
              <a:t>notion de limite </a:t>
            </a:r>
            <a:r>
              <a:rPr lang="fr-FR" sz="2000" b="0" dirty="0">
                <a:solidFill>
                  <a:schemeClr val="tx1"/>
                </a:solidFill>
                <a:effectLst/>
                <a:latin typeface="+mn-lt"/>
              </a:rPr>
              <a:t>(durée, nombre de consultations…)</a:t>
            </a:r>
            <a:endParaRPr lang="fr-FR" sz="2000" dirty="0">
              <a:solidFill>
                <a:schemeClr val="tx1"/>
              </a:solidFill>
              <a:latin typeface="+mn-lt"/>
            </a:endParaRPr>
          </a:p>
        </p:txBody>
      </p:sp>
      <p:sp>
        <p:nvSpPr>
          <p:cNvPr id="3" name="Title 2">
            <a:extLst>
              <a:ext uri="{FF2B5EF4-FFF2-40B4-BE49-F238E27FC236}">
                <a16:creationId xmlns:a16="http://schemas.microsoft.com/office/drawing/2014/main" id="{73496887-FDC2-48B8-9806-6A79CFCF1C5E}"/>
              </a:ext>
            </a:extLst>
          </p:cNvPr>
          <p:cNvSpPr>
            <a:spLocks noGrp="1"/>
          </p:cNvSpPr>
          <p:nvPr>
            <p:ph type="title"/>
          </p:nvPr>
        </p:nvSpPr>
        <p:spPr/>
        <p:txBody>
          <a:bodyPr/>
          <a:lstStyle/>
          <a:p>
            <a:endParaRPr lang="fr-FR"/>
          </a:p>
        </p:txBody>
      </p:sp>
      <p:sp>
        <p:nvSpPr>
          <p:cNvPr id="4" name="Text Placeholder 3">
            <a:extLst>
              <a:ext uri="{FF2B5EF4-FFF2-40B4-BE49-F238E27FC236}">
                <a16:creationId xmlns:a16="http://schemas.microsoft.com/office/drawing/2014/main" id="{E537EB3D-F736-40DE-BDF7-F46DB13FAEF6}"/>
              </a:ext>
            </a:extLst>
          </p:cNvPr>
          <p:cNvSpPr>
            <a:spLocks noGrp="1"/>
          </p:cNvSpPr>
          <p:nvPr>
            <p:ph type="body" idx="2"/>
          </p:nvPr>
        </p:nvSpPr>
        <p:spPr>
          <a:xfrm>
            <a:off x="2220823" y="634145"/>
            <a:ext cx="6144683" cy="423109"/>
          </a:xfrm>
        </p:spPr>
        <p:txBody>
          <a:bodyPr/>
          <a:lstStyle/>
          <a:p>
            <a:pPr algn="l"/>
            <a:r>
              <a:rPr lang="fr-FR" sz="3200" b="1" i="0" u="none" strike="noStrike" dirty="0">
                <a:solidFill>
                  <a:schemeClr val="tx1"/>
                </a:solidFill>
                <a:effectLst/>
                <a:latin typeface="Raleway" pitchFamily="2" charset="0"/>
              </a:rPr>
              <a:t>6. Prévention</a:t>
            </a:r>
            <a:endParaRPr lang="fr-FR" sz="3200" b="1" i="0" dirty="0">
              <a:solidFill>
                <a:schemeClr val="tx1"/>
              </a:solidFill>
              <a:effectLst/>
              <a:latin typeface="Raleway" pitchFamily="2" charset="0"/>
            </a:endParaRPr>
          </a:p>
          <a:p>
            <a:endParaRPr lang="fr-FR" dirty="0"/>
          </a:p>
        </p:txBody>
      </p:sp>
    </p:spTree>
    <p:extLst>
      <p:ext uri="{BB962C8B-B14F-4D97-AF65-F5344CB8AC3E}">
        <p14:creationId xmlns:p14="http://schemas.microsoft.com/office/powerpoint/2010/main" val="195285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572177-35D4-4BA1-AA78-F51CD81ECB4C}"/>
              </a:ext>
            </a:extLst>
          </p:cNvPr>
          <p:cNvSpPr>
            <a:spLocks noGrp="1"/>
          </p:cNvSpPr>
          <p:nvPr>
            <p:ph type="body" idx="1"/>
          </p:nvPr>
        </p:nvSpPr>
        <p:spPr>
          <a:xfrm>
            <a:off x="503511" y="2048256"/>
            <a:ext cx="11233248" cy="3973032"/>
          </a:xfrm>
        </p:spPr>
        <p:txBody>
          <a:bodyPr/>
          <a:lstStyle/>
          <a:p>
            <a:pPr marL="127000" indent="0">
              <a:buNone/>
            </a:pPr>
            <a:r>
              <a:rPr lang="fr-FR" sz="2400" b="0" dirty="0">
                <a:solidFill>
                  <a:schemeClr val="tx1"/>
                </a:solidFill>
                <a:latin typeface="+mn-lt"/>
              </a:rPr>
              <a:t>La bonne façon de maintenir un équilibre synergique entre la technologie et ses effets négatifs est de : </a:t>
            </a:r>
          </a:p>
          <a:p>
            <a:pPr marL="584200" lvl="1" indent="0"/>
            <a:r>
              <a:rPr lang="fr-FR" sz="2200" b="0" dirty="0">
                <a:solidFill>
                  <a:schemeClr val="tx1"/>
                </a:solidFill>
                <a:latin typeface="+mn-lt"/>
              </a:rPr>
              <a:t>C</a:t>
            </a:r>
            <a:r>
              <a:rPr lang="fr-FR" sz="2200" dirty="0">
                <a:solidFill>
                  <a:schemeClr val="tx1"/>
                </a:solidFill>
                <a:latin typeface="+mn-lt"/>
              </a:rPr>
              <a:t>omprendre</a:t>
            </a:r>
            <a:r>
              <a:rPr lang="fr-FR" sz="2200" b="0" dirty="0">
                <a:solidFill>
                  <a:schemeClr val="tx1"/>
                </a:solidFill>
                <a:latin typeface="+mn-lt"/>
              </a:rPr>
              <a:t> </a:t>
            </a:r>
            <a:r>
              <a:rPr lang="fr-FR" sz="2200" dirty="0">
                <a:solidFill>
                  <a:schemeClr val="tx1"/>
                </a:solidFill>
                <a:latin typeface="+mn-lt"/>
              </a:rPr>
              <a:t>sa nocivité</a:t>
            </a:r>
            <a:r>
              <a:rPr lang="fr-FR" sz="2200" b="0" dirty="0">
                <a:solidFill>
                  <a:schemeClr val="tx1"/>
                </a:solidFill>
                <a:latin typeface="+mn-lt"/>
              </a:rPr>
              <a:t>, </a:t>
            </a:r>
            <a:br>
              <a:rPr lang="fr-FR" sz="2200" b="0" dirty="0">
                <a:solidFill>
                  <a:schemeClr val="tx1"/>
                </a:solidFill>
                <a:latin typeface="+mn-lt"/>
              </a:rPr>
            </a:br>
            <a:r>
              <a:rPr lang="fr-FR" sz="2200" b="0" dirty="0">
                <a:solidFill>
                  <a:schemeClr val="tx1"/>
                </a:solidFill>
                <a:latin typeface="+mn-lt"/>
              </a:rPr>
              <a:t>Développer </a:t>
            </a:r>
            <a:r>
              <a:rPr lang="fr-FR" sz="2200" dirty="0">
                <a:solidFill>
                  <a:schemeClr val="tx1"/>
                </a:solidFill>
                <a:latin typeface="+mn-lt"/>
              </a:rPr>
              <a:t>la maîtrise de soi,</a:t>
            </a:r>
            <a:br>
              <a:rPr lang="fr-FR" sz="2200" dirty="0">
                <a:solidFill>
                  <a:schemeClr val="tx1"/>
                </a:solidFill>
                <a:latin typeface="+mn-lt"/>
              </a:rPr>
            </a:br>
            <a:r>
              <a:rPr lang="fr-FR" sz="2200" b="0" dirty="0">
                <a:solidFill>
                  <a:schemeClr val="tx1"/>
                </a:solidFill>
                <a:latin typeface="+mn-lt"/>
              </a:rPr>
              <a:t>Ne </a:t>
            </a:r>
            <a:r>
              <a:rPr lang="fr-FR" sz="2200" dirty="0">
                <a:solidFill>
                  <a:schemeClr val="tx1"/>
                </a:solidFill>
                <a:latin typeface="+mn-lt"/>
              </a:rPr>
              <a:t>pas céder aux tentations futiles</a:t>
            </a:r>
            <a:r>
              <a:rPr lang="fr-FR" sz="2200" b="0" dirty="0">
                <a:solidFill>
                  <a:schemeClr val="tx1"/>
                </a:solidFill>
                <a:latin typeface="+mn-lt"/>
              </a:rPr>
              <a:t>.</a:t>
            </a:r>
          </a:p>
        </p:txBody>
      </p:sp>
      <p:sp>
        <p:nvSpPr>
          <p:cNvPr id="3" name="Title 2">
            <a:extLst>
              <a:ext uri="{FF2B5EF4-FFF2-40B4-BE49-F238E27FC236}">
                <a16:creationId xmlns:a16="http://schemas.microsoft.com/office/drawing/2014/main" id="{73496887-FDC2-48B8-9806-6A79CFCF1C5E}"/>
              </a:ext>
            </a:extLst>
          </p:cNvPr>
          <p:cNvSpPr>
            <a:spLocks noGrp="1"/>
          </p:cNvSpPr>
          <p:nvPr>
            <p:ph type="title"/>
          </p:nvPr>
        </p:nvSpPr>
        <p:spPr/>
        <p:txBody>
          <a:bodyPr/>
          <a:lstStyle/>
          <a:p>
            <a:endParaRPr lang="fr-FR"/>
          </a:p>
        </p:txBody>
      </p:sp>
      <p:sp>
        <p:nvSpPr>
          <p:cNvPr id="4" name="Text Placeholder 3">
            <a:extLst>
              <a:ext uri="{FF2B5EF4-FFF2-40B4-BE49-F238E27FC236}">
                <a16:creationId xmlns:a16="http://schemas.microsoft.com/office/drawing/2014/main" id="{E537EB3D-F736-40DE-BDF7-F46DB13FAEF6}"/>
              </a:ext>
            </a:extLst>
          </p:cNvPr>
          <p:cNvSpPr>
            <a:spLocks noGrp="1"/>
          </p:cNvSpPr>
          <p:nvPr>
            <p:ph type="body" idx="2"/>
          </p:nvPr>
        </p:nvSpPr>
        <p:spPr>
          <a:xfrm>
            <a:off x="2220823" y="634145"/>
            <a:ext cx="6144683" cy="423109"/>
          </a:xfrm>
        </p:spPr>
        <p:txBody>
          <a:bodyPr/>
          <a:lstStyle/>
          <a:p>
            <a:pPr algn="l"/>
            <a:r>
              <a:rPr lang="fr-FR" sz="3200" dirty="0">
                <a:solidFill>
                  <a:schemeClr val="tx1"/>
                </a:solidFill>
                <a:latin typeface="Raleway" pitchFamily="2" charset="0"/>
              </a:rPr>
              <a:t>7</a:t>
            </a:r>
            <a:r>
              <a:rPr lang="fr-FR" sz="3200" b="1" i="0" u="none" strike="noStrike" dirty="0">
                <a:solidFill>
                  <a:schemeClr val="tx1"/>
                </a:solidFill>
                <a:effectLst/>
                <a:latin typeface="Raleway" pitchFamily="2" charset="0"/>
              </a:rPr>
              <a:t>. Conclusion</a:t>
            </a:r>
            <a:endParaRPr lang="fr-FR" sz="3200" b="1" i="0" dirty="0">
              <a:solidFill>
                <a:schemeClr val="tx1"/>
              </a:solidFill>
              <a:effectLst/>
              <a:latin typeface="Raleway" pitchFamily="2" charset="0"/>
            </a:endParaRPr>
          </a:p>
          <a:p>
            <a:endParaRPr lang="fr-FR" dirty="0"/>
          </a:p>
        </p:txBody>
      </p:sp>
    </p:spTree>
    <p:extLst>
      <p:ext uri="{BB962C8B-B14F-4D97-AF65-F5344CB8AC3E}">
        <p14:creationId xmlns:p14="http://schemas.microsoft.com/office/powerpoint/2010/main" val="776619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EFE85F-3EFD-471B-B90C-BFA50BCB2E38}"/>
              </a:ext>
            </a:extLst>
          </p:cNvPr>
          <p:cNvSpPr>
            <a:spLocks noGrp="1"/>
          </p:cNvSpPr>
          <p:nvPr>
            <p:ph type="body" idx="1"/>
          </p:nvPr>
        </p:nvSpPr>
        <p:spPr>
          <a:xfrm>
            <a:off x="479376" y="836116"/>
            <a:ext cx="11233248" cy="5737762"/>
          </a:xfrm>
        </p:spPr>
        <p:txBody>
          <a:bodyPr/>
          <a:lstStyle/>
          <a:p>
            <a:pPr marL="127000" indent="0">
              <a:buNone/>
            </a:pPr>
            <a:r>
              <a:rPr lang="fr-FR" sz="1200" b="0" dirty="0">
                <a:solidFill>
                  <a:srgbClr val="0070C0"/>
                </a:solidFill>
                <a:hlinkClick r:id="rId2">
                  <a:extLst>
                    <a:ext uri="{A12FA001-AC4F-418D-AE19-62706E023703}">
                      <ahyp:hlinkClr xmlns:ahyp="http://schemas.microsoft.com/office/drawing/2018/hyperlinkcolor" val="tx"/>
                    </a:ext>
                  </a:extLst>
                </a:hlinkClick>
              </a:rPr>
              <a:t>https://www.mapa-assurances.fr/Actualites/Sante/smartphone-ennemi-sante-mentale-ados</a:t>
            </a:r>
            <a:endParaRPr lang="fr-FR" sz="1200" b="0" dirty="0">
              <a:solidFill>
                <a:srgbClr val="0070C0"/>
              </a:solidFill>
            </a:endParaRPr>
          </a:p>
          <a:p>
            <a:pPr marL="127000" indent="0">
              <a:buNone/>
            </a:pPr>
            <a:r>
              <a:rPr lang="fr-FR" sz="1200" b="0" dirty="0">
                <a:solidFill>
                  <a:srgbClr val="0070C0"/>
                </a:solidFill>
                <a:hlinkClick r:id="rId3">
                  <a:extLst>
                    <a:ext uri="{A12FA001-AC4F-418D-AE19-62706E023703}">
                      <ahyp:hlinkClr xmlns:ahyp="http://schemas.microsoft.com/office/drawing/2018/hyperlinkcolor" val="tx"/>
                    </a:ext>
                  </a:extLst>
                </a:hlinkClick>
              </a:rPr>
              <a:t>https://sante.journaldesfemmes.fr/fiches-sante-du-quotidien/2603025-nomophobie-definition-symptomes-causes-statistiques-consequences-test/</a:t>
            </a:r>
            <a:endParaRPr lang="fr-FR" sz="1200" b="0" dirty="0">
              <a:solidFill>
                <a:srgbClr val="0070C0"/>
              </a:solidFill>
            </a:endParaRPr>
          </a:p>
          <a:p>
            <a:pPr marL="127000" indent="0">
              <a:buNone/>
            </a:pPr>
            <a:r>
              <a:rPr lang="fr-FR" sz="1200" b="0" dirty="0">
                <a:solidFill>
                  <a:srgbClr val="0070C0"/>
                </a:solidFill>
                <a:hlinkClick r:id="rId4">
                  <a:extLst>
                    <a:ext uri="{A12FA001-AC4F-418D-AE19-62706E023703}">
                      <ahyp:hlinkClr xmlns:ahyp="http://schemas.microsoft.com/office/drawing/2018/hyperlinkcolor" val="tx"/>
                    </a:ext>
                  </a:extLst>
                </a:hlinkClick>
              </a:rPr>
              <a:t>https://leftronic.com/blog/smartphone-addiction-statistics/</a:t>
            </a:r>
            <a:endParaRPr lang="fr-FR" sz="1200" b="0" dirty="0">
              <a:solidFill>
                <a:srgbClr val="0070C0"/>
              </a:solidFill>
            </a:endParaRPr>
          </a:p>
          <a:p>
            <a:pPr marL="127000" indent="0">
              <a:buNone/>
            </a:pPr>
            <a:r>
              <a:rPr lang="fr-FR" sz="1200" b="0" dirty="0">
                <a:solidFill>
                  <a:srgbClr val="0070C0"/>
                </a:solidFill>
                <a:hlinkClick r:id="rId5">
                  <a:extLst>
                    <a:ext uri="{A12FA001-AC4F-418D-AE19-62706E023703}">
                      <ahyp:hlinkClr xmlns:ahyp="http://schemas.microsoft.com/office/drawing/2018/hyperlinkcolor" val="tx"/>
                    </a:ext>
                  </a:extLst>
                </a:hlinkClick>
              </a:rPr>
              <a:t>https://www.yubigeek.com/addiction-aux-smartphones-voici-la-solution</a:t>
            </a:r>
            <a:endParaRPr lang="fr-FR" sz="1200" b="0" dirty="0">
              <a:solidFill>
                <a:srgbClr val="0070C0"/>
              </a:solidFill>
            </a:endParaRPr>
          </a:p>
          <a:p>
            <a:pPr marL="127000" indent="0">
              <a:buNone/>
            </a:pPr>
            <a:r>
              <a:rPr lang="fr-FR" sz="1200" b="0" dirty="0">
                <a:solidFill>
                  <a:srgbClr val="0070C0"/>
                </a:solidFill>
                <a:hlinkClick r:id="rId6">
                  <a:extLst>
                    <a:ext uri="{A12FA001-AC4F-418D-AE19-62706E023703}">
                      <ahyp:hlinkClr xmlns:ahyp="http://schemas.microsoft.com/office/drawing/2018/hyperlinkcolor" val="tx"/>
                    </a:ext>
                  </a:extLst>
                </a:hlinkClick>
              </a:rPr>
              <a:t>https://www.finder.com/uk/mobile-internet-statistics</a:t>
            </a:r>
            <a:endParaRPr lang="fr-FR" sz="1200" b="0" dirty="0">
              <a:solidFill>
                <a:srgbClr val="0070C0"/>
              </a:solidFill>
            </a:endParaRPr>
          </a:p>
          <a:p>
            <a:pPr marL="127000" indent="0">
              <a:buNone/>
            </a:pPr>
            <a:r>
              <a:rPr lang="fr-FR" sz="1200" b="0" dirty="0">
                <a:solidFill>
                  <a:srgbClr val="0070C0"/>
                </a:solidFill>
                <a:hlinkClick r:id="rId7">
                  <a:extLst>
                    <a:ext uri="{A12FA001-AC4F-418D-AE19-62706E023703}">
                      <ahyp:hlinkClr xmlns:ahyp="http://schemas.microsoft.com/office/drawing/2018/hyperlinkcolor" val="tx"/>
                    </a:ext>
                  </a:extLst>
                </a:hlinkClick>
              </a:rPr>
              <a:t>https://www.highspeedinternet.net/desktop-and-mobile-internet-usage-statistics/</a:t>
            </a:r>
            <a:endParaRPr lang="fr-FR" sz="1200" b="0" dirty="0">
              <a:solidFill>
                <a:srgbClr val="0070C0"/>
              </a:solidFill>
            </a:endParaRPr>
          </a:p>
          <a:p>
            <a:pPr marL="127000" indent="0">
              <a:buNone/>
            </a:pPr>
            <a:r>
              <a:rPr lang="fr-FR" sz="1200" b="0" dirty="0">
                <a:solidFill>
                  <a:srgbClr val="0070C0"/>
                </a:solidFill>
                <a:hlinkClick r:id="rId8">
                  <a:extLst>
                    <a:ext uri="{A12FA001-AC4F-418D-AE19-62706E023703}">
                      <ahyp:hlinkClr xmlns:ahyp="http://schemas.microsoft.com/office/drawing/2018/hyperlinkcolor" val="tx"/>
                    </a:ext>
                  </a:extLst>
                </a:hlinkClick>
              </a:rPr>
              <a:t>https://fr.statista.com/statistiques/505125/types-de-telephones-mobiles-utilises-france/</a:t>
            </a:r>
            <a:endParaRPr lang="fr-FR" sz="1200" b="0" dirty="0">
              <a:solidFill>
                <a:srgbClr val="0070C0"/>
              </a:solidFill>
            </a:endParaRPr>
          </a:p>
          <a:p>
            <a:pPr marL="127000" indent="0">
              <a:buNone/>
            </a:pPr>
            <a:r>
              <a:rPr lang="fr-FR" sz="1200" b="0" dirty="0">
                <a:solidFill>
                  <a:srgbClr val="0070C0"/>
                </a:solidFill>
                <a:hlinkClick r:id="rId9">
                  <a:extLst>
                    <a:ext uri="{A12FA001-AC4F-418D-AE19-62706E023703}">
                      <ahyp:hlinkClr xmlns:ahyp="http://schemas.microsoft.com/office/drawing/2018/hyperlinkcolor" val="tx"/>
                    </a:ext>
                  </a:extLst>
                </a:hlinkClick>
              </a:rPr>
              <a:t>https://www.statista.com/statistics/579302/top-app-categories-usa-reach/</a:t>
            </a:r>
            <a:endParaRPr lang="fr-FR" sz="1200" b="0" dirty="0">
              <a:solidFill>
                <a:srgbClr val="0070C0"/>
              </a:solidFill>
            </a:endParaRPr>
          </a:p>
          <a:p>
            <a:pPr marL="127000" indent="0">
              <a:buNone/>
            </a:pPr>
            <a:r>
              <a:rPr lang="fr-FR" sz="1200" b="0" dirty="0">
                <a:solidFill>
                  <a:srgbClr val="0070C0"/>
                </a:solidFill>
                <a:hlinkClick r:id="rId10">
                  <a:extLst>
                    <a:ext uri="{A12FA001-AC4F-418D-AE19-62706E023703}">
                      <ahyp:hlinkClr xmlns:ahyp="http://schemas.microsoft.com/office/drawing/2018/hyperlinkcolor" val="tx"/>
                    </a:ext>
                  </a:extLst>
                </a:hlinkClick>
              </a:rPr>
              <a:t>https://www.statista.com/statistics/264810/number-of-monthly-active-facebook-users-worldwide/</a:t>
            </a:r>
            <a:endParaRPr lang="fr-FR" sz="1200" b="0" dirty="0">
              <a:solidFill>
                <a:srgbClr val="0070C0"/>
              </a:solidFill>
            </a:endParaRPr>
          </a:p>
          <a:p>
            <a:pPr marL="127000" indent="0">
              <a:buNone/>
            </a:pPr>
            <a:r>
              <a:rPr lang="fr-FR" sz="1200" b="0" dirty="0">
                <a:solidFill>
                  <a:srgbClr val="0070C0"/>
                </a:solidFill>
                <a:hlinkClick r:id="rId11">
                  <a:extLst>
                    <a:ext uri="{A12FA001-AC4F-418D-AE19-62706E023703}">
                      <ahyp:hlinkClr xmlns:ahyp="http://schemas.microsoft.com/office/drawing/2018/hyperlinkcolor" val="tx"/>
                    </a:ext>
                  </a:extLst>
                </a:hlinkClick>
              </a:rPr>
              <a:t>https://fr.oberlo.ca/blog/m-commerce-chiffres</a:t>
            </a:r>
            <a:endParaRPr lang="fr-FR" sz="1200" b="0" dirty="0">
              <a:solidFill>
                <a:srgbClr val="0070C0"/>
              </a:solidFill>
            </a:endParaRPr>
          </a:p>
          <a:p>
            <a:pPr marL="127000" indent="0">
              <a:buNone/>
            </a:pPr>
            <a:r>
              <a:rPr lang="fr-FR" sz="1200" b="0" dirty="0">
                <a:solidFill>
                  <a:srgbClr val="0070C0"/>
                </a:solidFill>
                <a:hlinkClick r:id="rId12">
                  <a:extLst>
                    <a:ext uri="{A12FA001-AC4F-418D-AE19-62706E023703}">
                      <ahyp:hlinkClr xmlns:ahyp="http://schemas.microsoft.com/office/drawing/2018/hyperlinkcolor" val="tx"/>
                    </a:ext>
                  </a:extLst>
                </a:hlinkClick>
              </a:rPr>
              <a:t>https://fr.statista.com/infographie/17365/part-des-ventes-en-ligne-sur-mobile-en-france/</a:t>
            </a:r>
            <a:endParaRPr lang="fr-FR" sz="1200" b="0" dirty="0">
              <a:solidFill>
                <a:srgbClr val="0070C0"/>
              </a:solidFill>
            </a:endParaRPr>
          </a:p>
          <a:p>
            <a:pPr marL="127000" indent="0">
              <a:buNone/>
            </a:pPr>
            <a:r>
              <a:rPr lang="fr-FR" sz="1200" b="0" dirty="0">
                <a:solidFill>
                  <a:srgbClr val="0070C0"/>
                </a:solidFill>
                <a:hlinkClick r:id="rId13">
                  <a:extLst>
                    <a:ext uri="{A12FA001-AC4F-418D-AE19-62706E023703}">
                      <ahyp:hlinkClr xmlns:ahyp="http://schemas.microsoft.com/office/drawing/2018/hyperlinkcolor" val="tx"/>
                    </a:ext>
                  </a:extLst>
                </a:hlinkClick>
              </a:rPr>
              <a:t>https://www.ecommerce-nation.fr/infographie-10-statistiques-m-commerce-briser-idees-recues/</a:t>
            </a:r>
            <a:endParaRPr lang="fr-FR" sz="1200" b="0" dirty="0">
              <a:solidFill>
                <a:srgbClr val="0070C0"/>
              </a:solidFill>
            </a:endParaRPr>
          </a:p>
          <a:p>
            <a:pPr marL="127000" indent="0">
              <a:buNone/>
            </a:pPr>
            <a:r>
              <a:rPr lang="fr-FR" sz="1200" b="0" dirty="0">
                <a:solidFill>
                  <a:srgbClr val="0070C0"/>
                </a:solidFill>
                <a:hlinkClick r:id="rId14">
                  <a:extLst>
                    <a:ext uri="{A12FA001-AC4F-418D-AE19-62706E023703}">
                      <ahyp:hlinkClr xmlns:ahyp="http://schemas.microsoft.com/office/drawing/2018/hyperlinkcolor" val="tx"/>
                    </a:ext>
                  </a:extLst>
                </a:hlinkClick>
              </a:rPr>
              <a:t>https://www.sante-sur-le-net.com/reduction-dangers-telephone-portable-grossesse/</a:t>
            </a:r>
            <a:endParaRPr lang="fr-FR" sz="1200" b="0" dirty="0">
              <a:solidFill>
                <a:srgbClr val="0070C0"/>
              </a:solidFill>
            </a:endParaRPr>
          </a:p>
          <a:p>
            <a:pPr marL="127000" indent="0">
              <a:buNone/>
            </a:pPr>
            <a:r>
              <a:rPr lang="fr-FR" sz="1200" b="0" dirty="0">
                <a:solidFill>
                  <a:srgbClr val="0070C0"/>
                </a:solidFill>
                <a:hlinkClick r:id="rId15">
                  <a:extLst>
                    <a:ext uri="{A12FA001-AC4F-418D-AE19-62706E023703}">
                      <ahyp:hlinkClr xmlns:ahyp="http://schemas.microsoft.com/office/drawing/2018/hyperlinkcolor" val="tx"/>
                    </a:ext>
                  </a:extLst>
                </a:hlinkClick>
              </a:rPr>
              <a:t>https://www.picbleu.fr/page/telephone-portable-avantage-inconvenient-impact-environnemental</a:t>
            </a:r>
            <a:br>
              <a:rPr lang="fr-FR" sz="1200" b="0" dirty="0">
                <a:solidFill>
                  <a:srgbClr val="0070C0"/>
                </a:solidFill>
              </a:rPr>
            </a:br>
            <a:r>
              <a:rPr lang="fr-FR" sz="1200" b="0" i="0" dirty="0">
                <a:solidFill>
                  <a:srgbClr val="0070C0"/>
                </a:solidFill>
                <a:effectLst/>
                <a:latin typeface="Arial" panose="020B0604020202020204" pitchFamily="34" charset="0"/>
                <a:cs typeface="Arial" panose="020B0604020202020204" pitchFamily="34" charset="0"/>
              </a:rPr>
              <a:t>Rapport d'information n° 850 (2015-2016) de Mme la sénatrice Marie-Christine BLANDIN, fait au nom de la mission d'information, déposé le 27 septembre 2016.</a:t>
            </a:r>
          </a:p>
          <a:p>
            <a:pPr marL="127000" indent="0">
              <a:buNone/>
            </a:pPr>
            <a:r>
              <a:rPr lang="fr-FR" sz="1200" b="0" dirty="0">
                <a:solidFill>
                  <a:srgbClr val="0070C0"/>
                </a:solidFill>
                <a:latin typeface="Arial" panose="020B0604020202020204" pitchFamily="34" charset="0"/>
                <a:cs typeface="Arial" panose="020B0604020202020204" pitchFamily="34" charset="0"/>
                <a:hlinkClick r:id="rId16">
                  <a:extLst>
                    <a:ext uri="{A12FA001-AC4F-418D-AE19-62706E023703}">
                      <ahyp:hlinkClr xmlns:ahyp="http://schemas.microsoft.com/office/drawing/2018/hyperlinkcolor" val="tx"/>
                    </a:ext>
                  </a:extLst>
                </a:hlinkClick>
              </a:rPr>
              <a:t>https://balises.bpi.fr/le-smartphone-est-il-dangereux-pour-la-sante/</a:t>
            </a:r>
            <a:endParaRPr lang="fr-FR" sz="1200" b="0" dirty="0">
              <a:solidFill>
                <a:srgbClr val="0070C0"/>
              </a:solidFill>
              <a:latin typeface="Arial" panose="020B0604020202020204" pitchFamily="34" charset="0"/>
              <a:cs typeface="Arial" panose="020B0604020202020204" pitchFamily="34" charset="0"/>
            </a:endParaRPr>
          </a:p>
          <a:p>
            <a:pPr marL="127000" indent="0">
              <a:buNone/>
            </a:pPr>
            <a:endParaRPr lang="fr-FR" sz="1200" b="0" dirty="0">
              <a:solidFill>
                <a:schemeClr val="accent1"/>
              </a:solidFill>
              <a:latin typeface="Arial" panose="020B0604020202020204" pitchFamily="34" charset="0"/>
              <a:cs typeface="Arial" panose="020B0604020202020204" pitchFamily="34" charset="0"/>
            </a:endParaRPr>
          </a:p>
          <a:p>
            <a:endParaRPr lang="fr-FR" b="0" dirty="0"/>
          </a:p>
          <a:p>
            <a:endParaRPr lang="fr-FR" b="0" dirty="0"/>
          </a:p>
          <a:p>
            <a:endParaRPr lang="fr-FR" b="0" dirty="0"/>
          </a:p>
          <a:p>
            <a:endParaRPr lang="fr-FR" b="0" dirty="0"/>
          </a:p>
          <a:p>
            <a:endParaRPr lang="fr-FR" dirty="0"/>
          </a:p>
          <a:p>
            <a:endParaRPr lang="fr-FR" dirty="0"/>
          </a:p>
          <a:p>
            <a:endParaRPr lang="fr-FR" dirty="0"/>
          </a:p>
          <a:p>
            <a:endParaRPr lang="fr-FR" dirty="0"/>
          </a:p>
        </p:txBody>
      </p:sp>
      <p:sp>
        <p:nvSpPr>
          <p:cNvPr id="3" name="Title 2">
            <a:extLst>
              <a:ext uri="{FF2B5EF4-FFF2-40B4-BE49-F238E27FC236}">
                <a16:creationId xmlns:a16="http://schemas.microsoft.com/office/drawing/2014/main" id="{01F7247B-B23B-4433-8C0C-6AD6EE20A7FF}"/>
              </a:ext>
            </a:extLst>
          </p:cNvPr>
          <p:cNvSpPr>
            <a:spLocks noGrp="1"/>
          </p:cNvSpPr>
          <p:nvPr>
            <p:ph type="title"/>
          </p:nvPr>
        </p:nvSpPr>
        <p:spPr/>
        <p:txBody>
          <a:bodyPr/>
          <a:lstStyle/>
          <a:p>
            <a:endParaRPr lang="fr-FR"/>
          </a:p>
        </p:txBody>
      </p:sp>
      <p:sp>
        <p:nvSpPr>
          <p:cNvPr id="4" name="Text Placeholder 3">
            <a:extLst>
              <a:ext uri="{FF2B5EF4-FFF2-40B4-BE49-F238E27FC236}">
                <a16:creationId xmlns:a16="http://schemas.microsoft.com/office/drawing/2014/main" id="{C48BA350-7207-49DA-85E3-1E7BF7B72B7C}"/>
              </a:ext>
            </a:extLst>
          </p:cNvPr>
          <p:cNvSpPr>
            <a:spLocks noGrp="1"/>
          </p:cNvSpPr>
          <p:nvPr>
            <p:ph type="body" idx="2"/>
          </p:nvPr>
        </p:nvSpPr>
        <p:spPr>
          <a:xfrm>
            <a:off x="2579269" y="276210"/>
            <a:ext cx="6144683" cy="423109"/>
          </a:xfrm>
        </p:spPr>
        <p:txBody>
          <a:bodyPr/>
          <a:lstStyle/>
          <a:p>
            <a:pPr algn="l"/>
            <a:r>
              <a:rPr lang="fr-FR" sz="2800" i="0" dirty="0">
                <a:solidFill>
                  <a:schemeClr val="tx1"/>
                </a:solidFill>
                <a:effectLst/>
                <a:latin typeface="Montserrat-Regular"/>
              </a:rPr>
              <a:t>Sources</a:t>
            </a:r>
            <a:endParaRPr lang="fr-FR" sz="2800" dirty="0"/>
          </a:p>
        </p:txBody>
      </p:sp>
    </p:spTree>
    <p:extLst>
      <p:ext uri="{BB962C8B-B14F-4D97-AF65-F5344CB8AC3E}">
        <p14:creationId xmlns:p14="http://schemas.microsoft.com/office/powerpoint/2010/main" val="310602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4079776" y="6573878"/>
            <a:ext cx="5652120" cy="239498"/>
          </a:xfrm>
          <a:prstGeom prst="rect">
            <a:avLst/>
          </a:prstGeom>
          <a:noFill/>
          <a:ln>
            <a:noFill/>
          </a:ln>
        </p:spPr>
        <p:txBody>
          <a:bodyPr spcFirstLastPara="1" vert="horz" wrap="square" lIns="91425" tIns="45700" rIns="91425" bIns="45700" rtlCol="0" anchor="ctr" anchorCtr="0">
            <a:noAutofit/>
          </a:bodyPr>
          <a:lstStyle/>
          <a:p>
            <a:endParaRPr/>
          </a:p>
        </p:txBody>
      </p:sp>
      <p:sp>
        <p:nvSpPr>
          <p:cNvPr id="44" name="Google Shape;44;p2"/>
          <p:cNvSpPr txBox="1"/>
          <p:nvPr/>
        </p:nvSpPr>
        <p:spPr>
          <a:xfrm>
            <a:off x="1992303" y="805094"/>
            <a:ext cx="8468400" cy="923289"/>
          </a:xfrm>
          <a:prstGeom prst="rect">
            <a:avLst/>
          </a:prstGeom>
          <a:noFill/>
          <a:ln>
            <a:noFill/>
          </a:ln>
        </p:spPr>
        <p:txBody>
          <a:bodyPr spcFirstLastPara="1" wrap="square" lIns="91425" tIns="45700" rIns="91425" bIns="45700" anchor="t" anchorCtr="0">
            <a:spAutoFit/>
          </a:bodyPr>
          <a:lstStyle/>
          <a:p>
            <a:endParaRPr sz="2700" dirty="0">
              <a:solidFill>
                <a:schemeClr val="dk1"/>
              </a:solidFill>
            </a:endParaRPr>
          </a:p>
          <a:p>
            <a:endParaRPr sz="2700" dirty="0">
              <a:solidFill>
                <a:schemeClr val="dk1"/>
              </a:solidFill>
            </a:endParaRPr>
          </a:p>
        </p:txBody>
      </p:sp>
      <p:sp>
        <p:nvSpPr>
          <p:cNvPr id="45" name="Google Shape;45;p2"/>
          <p:cNvSpPr txBox="1">
            <a:spLocks noGrp="1"/>
          </p:cNvSpPr>
          <p:nvPr>
            <p:ph type="sldNum" idx="12"/>
          </p:nvPr>
        </p:nvSpPr>
        <p:spPr>
          <a:xfrm>
            <a:off x="1523983" y="6573879"/>
            <a:ext cx="1628400" cy="284100"/>
          </a:xfrm>
          <a:prstGeom prst="rect">
            <a:avLst/>
          </a:prstGeom>
        </p:spPr>
        <p:txBody>
          <a:bodyPr spcFirstLastPara="1" vert="horz" wrap="square" lIns="91425" tIns="91425" rIns="91425" bIns="91425" rtlCol="0" anchor="ctr" anchorCtr="0">
            <a:noAutofit/>
          </a:bodyPr>
          <a:lstStyle/>
          <a:p>
            <a:pPr algn="l"/>
            <a:fld id="{00000000-1234-1234-1234-123412341234}" type="slidenum">
              <a:rPr lang="fr-FR"/>
              <a:pPr algn="l"/>
              <a:t>3</a:t>
            </a:fld>
            <a:endParaRPr/>
          </a:p>
        </p:txBody>
      </p:sp>
      <p:sp>
        <p:nvSpPr>
          <p:cNvPr id="7" name="TextBox 6">
            <a:extLst>
              <a:ext uri="{FF2B5EF4-FFF2-40B4-BE49-F238E27FC236}">
                <a16:creationId xmlns:a16="http://schemas.microsoft.com/office/drawing/2014/main" id="{DC0A631A-D795-4017-AB4F-6855D8CEA03C}"/>
              </a:ext>
            </a:extLst>
          </p:cNvPr>
          <p:cNvSpPr txBox="1"/>
          <p:nvPr/>
        </p:nvSpPr>
        <p:spPr>
          <a:xfrm>
            <a:off x="780343" y="1822282"/>
            <a:ext cx="11411657" cy="4524315"/>
          </a:xfrm>
          <a:prstGeom prst="rect">
            <a:avLst/>
          </a:prstGeom>
          <a:noFill/>
        </p:spPr>
        <p:txBody>
          <a:bodyPr wrap="square">
            <a:spAutoFit/>
          </a:bodyPr>
          <a:lstStyle/>
          <a:p>
            <a:r>
              <a:rPr lang="fr-FR" sz="2400" b="1" i="0" dirty="0">
                <a:solidFill>
                  <a:srgbClr val="FF0000"/>
                </a:solidFill>
                <a:effectLst/>
                <a:latin typeface="Calibri" panose="020F0502020204030204" pitchFamily="34" charset="0"/>
              </a:rPr>
              <a:t>L’addiction</a:t>
            </a:r>
            <a:r>
              <a:rPr lang="fr-FR" sz="2400" b="1" i="0" dirty="0">
                <a:solidFill>
                  <a:srgbClr val="444444"/>
                </a:solidFill>
                <a:effectLst/>
                <a:latin typeface="Calibri" panose="020F0502020204030204" pitchFamily="34" charset="0"/>
              </a:rPr>
              <a:t> </a:t>
            </a:r>
            <a:r>
              <a:rPr lang="fr-FR" sz="2400" b="1" i="0" dirty="0">
                <a:effectLst/>
                <a:latin typeface="Calibri" panose="020F0502020204030204" pitchFamily="34" charset="0"/>
              </a:rPr>
              <a:t>au téléphone portable -&gt; une </a:t>
            </a:r>
            <a:r>
              <a:rPr lang="fr-FR" sz="2400" b="1" i="0" dirty="0">
                <a:solidFill>
                  <a:srgbClr val="FF0000"/>
                </a:solidFill>
                <a:effectLst/>
                <a:latin typeface="Calibri" panose="020F0502020204030204" pitchFamily="34" charset="0"/>
              </a:rPr>
              <a:t>pathologie</a:t>
            </a:r>
            <a:r>
              <a:rPr lang="fr-FR" sz="2400" b="1" i="0" dirty="0">
                <a:solidFill>
                  <a:srgbClr val="444444"/>
                </a:solidFill>
                <a:effectLst/>
                <a:latin typeface="Calibri" panose="020F0502020204030204" pitchFamily="34" charset="0"/>
              </a:rPr>
              <a:t> </a:t>
            </a:r>
            <a:r>
              <a:rPr lang="fr-FR" sz="2400" b="1" i="0" dirty="0">
                <a:effectLst/>
                <a:latin typeface="Calibri" panose="020F0502020204030204" pitchFamily="34" charset="0"/>
              </a:rPr>
              <a:t>si inquiétante </a:t>
            </a:r>
          </a:p>
          <a:p>
            <a:endParaRPr lang="fr-FR" sz="2400" b="1" dirty="0">
              <a:latin typeface="Calibri" panose="020F0502020204030204" pitchFamily="34" charset="0"/>
            </a:endParaRPr>
          </a:p>
          <a:p>
            <a:pPr marL="342900" indent="-342900">
              <a:buFont typeface="Wingdings" panose="05000000000000000000" pitchFamily="2" charset="2"/>
              <a:buChar char="Ø"/>
            </a:pPr>
            <a:r>
              <a:rPr lang="fr-FR" sz="2400" i="0" dirty="0">
                <a:effectLst/>
                <a:latin typeface="Calibri" panose="020F0502020204030204" pitchFamily="34" charset="0"/>
              </a:rPr>
              <a:t> </a:t>
            </a:r>
            <a:r>
              <a:rPr lang="fr-FR" sz="2400" i="0" dirty="0">
                <a:effectLst/>
              </a:rPr>
              <a:t>La </a:t>
            </a:r>
            <a:r>
              <a:rPr lang="fr-FR" sz="2400" b="1" i="0" dirty="0">
                <a:solidFill>
                  <a:srgbClr val="FF0000"/>
                </a:solidFill>
                <a:effectLst/>
              </a:rPr>
              <a:t>nomophobie </a:t>
            </a:r>
            <a:r>
              <a:rPr lang="fr-FR" sz="2400" i="0" dirty="0">
                <a:effectLst/>
              </a:rPr>
              <a:t>: </a:t>
            </a:r>
            <a:r>
              <a:rPr lang="fr-FR" sz="2400" b="0" i="0" dirty="0">
                <a:solidFill>
                  <a:srgbClr val="777A82"/>
                </a:solidFill>
                <a:effectLst/>
              </a:rPr>
              <a:t> </a:t>
            </a:r>
            <a:r>
              <a:rPr lang="fr-FR" sz="2400" i="0" dirty="0">
                <a:effectLst/>
              </a:rPr>
              <a:t>la peur excessive d'être séparé de son téléphone mobile. Elle se développe chez les utilisateurs les plus accros, qui ne s’imaginent pas sans leur mobile.</a:t>
            </a:r>
          </a:p>
          <a:p>
            <a:endParaRPr lang="fr-FR" sz="2400" i="0" dirty="0">
              <a:effectLst/>
            </a:endParaRPr>
          </a:p>
          <a:p>
            <a:pPr marL="342900" indent="-342900">
              <a:buFont typeface="Wingdings" panose="05000000000000000000" pitchFamily="2" charset="2"/>
              <a:buChar char="Ø"/>
            </a:pPr>
            <a:r>
              <a:rPr lang="fr-FR" sz="2400" i="0" dirty="0">
                <a:effectLst/>
              </a:rPr>
              <a:t>Le syndrome de la </a:t>
            </a:r>
            <a:r>
              <a:rPr lang="fr-FR" sz="2400" b="1" i="0" dirty="0">
                <a:solidFill>
                  <a:srgbClr val="FF0000"/>
                </a:solidFill>
                <a:effectLst/>
              </a:rPr>
              <a:t>sonnerie fantôme </a:t>
            </a:r>
            <a:r>
              <a:rPr lang="fr-FR" sz="2400" i="0" dirty="0">
                <a:effectLst/>
              </a:rPr>
              <a:t>: La sensation que notre téléphone portable vibre, alors que ce n'est pas le cas.</a:t>
            </a:r>
          </a:p>
          <a:p>
            <a:endParaRPr lang="fr-FR" sz="2400" i="0" dirty="0">
              <a:effectLst/>
            </a:endParaRPr>
          </a:p>
          <a:p>
            <a:pPr marL="342900" indent="-342900">
              <a:buFont typeface="Wingdings" panose="05000000000000000000" pitchFamily="2" charset="2"/>
              <a:buChar char="Ø"/>
            </a:pPr>
            <a:r>
              <a:rPr lang="fr-FR" sz="2400" b="0" i="0" dirty="0">
                <a:effectLst/>
              </a:rPr>
              <a:t>La peur de manquer quelque chose (FOMO, </a:t>
            </a:r>
            <a:r>
              <a:rPr lang="fr-FR" sz="2400" b="1" i="0" dirty="0" err="1">
                <a:solidFill>
                  <a:srgbClr val="FF0000"/>
                </a:solidFill>
                <a:effectLst/>
              </a:rPr>
              <a:t>fear</a:t>
            </a:r>
            <a:r>
              <a:rPr lang="fr-FR" sz="2400" b="1" i="0" dirty="0">
                <a:solidFill>
                  <a:srgbClr val="FF0000"/>
                </a:solidFill>
                <a:effectLst/>
              </a:rPr>
              <a:t> of </a:t>
            </a:r>
            <a:r>
              <a:rPr lang="fr-FR" sz="2400" b="1" i="0" dirty="0" err="1">
                <a:solidFill>
                  <a:srgbClr val="FF0000"/>
                </a:solidFill>
                <a:effectLst/>
              </a:rPr>
              <a:t>missing</a:t>
            </a:r>
            <a:r>
              <a:rPr lang="fr-FR" sz="2400" b="1" i="0" dirty="0">
                <a:solidFill>
                  <a:srgbClr val="FF0000"/>
                </a:solidFill>
                <a:effectLst/>
              </a:rPr>
              <a:t> out</a:t>
            </a:r>
            <a:r>
              <a:rPr lang="fr-FR" sz="2400" b="0" i="0" dirty="0">
                <a:effectLst/>
              </a:rPr>
              <a:t>) : une peur liée à la multiplication des notifications et autres alertes qui sont légion sur les smartphones. La simple idée de les manquer suscite une angoisse forte pour les plus connectés.</a:t>
            </a:r>
          </a:p>
          <a:p>
            <a:endParaRPr lang="fr-FR" sz="2400" dirty="0"/>
          </a:p>
        </p:txBody>
      </p:sp>
      <p:sp>
        <p:nvSpPr>
          <p:cNvPr id="12" name="TextBox 11">
            <a:extLst>
              <a:ext uri="{FF2B5EF4-FFF2-40B4-BE49-F238E27FC236}">
                <a16:creationId xmlns:a16="http://schemas.microsoft.com/office/drawing/2014/main" id="{61AD6295-BA92-42F8-BB80-7A4523D8F2D6}"/>
              </a:ext>
            </a:extLst>
          </p:cNvPr>
          <p:cNvSpPr txBox="1"/>
          <p:nvPr/>
        </p:nvSpPr>
        <p:spPr>
          <a:xfrm>
            <a:off x="1609344" y="435762"/>
            <a:ext cx="9955987" cy="1077218"/>
          </a:xfrm>
          <a:prstGeom prst="rect">
            <a:avLst/>
          </a:prstGeom>
          <a:noFill/>
        </p:spPr>
        <p:txBody>
          <a:bodyPr wrap="square">
            <a:spAutoFit/>
          </a:bodyPr>
          <a:lstStyle/>
          <a:p>
            <a:pPr marL="342900" indent="-342900" algn="l">
              <a:buFont typeface="+mj-lt"/>
              <a:buAutoNum type="arabicPeriod"/>
            </a:pPr>
            <a:r>
              <a:rPr lang="fr-FR" sz="3200" b="1" i="0" dirty="0">
                <a:solidFill>
                  <a:srgbClr val="000000"/>
                </a:solidFill>
                <a:effectLst/>
                <a:latin typeface="Raleway" pitchFamily="2" charset="0"/>
              </a:rPr>
              <a:t>Addict au téléphone ?  Vous êtes peut-être atteint de..</a:t>
            </a:r>
          </a:p>
        </p:txBody>
      </p:sp>
    </p:spTree>
    <p:extLst>
      <p:ext uri="{BB962C8B-B14F-4D97-AF65-F5344CB8AC3E}">
        <p14:creationId xmlns:p14="http://schemas.microsoft.com/office/powerpoint/2010/main" val="86895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88D79-F068-4362-B8AF-516912F4A43C}"/>
              </a:ext>
            </a:extLst>
          </p:cNvPr>
          <p:cNvSpPr>
            <a:spLocks noGrp="1"/>
          </p:cNvSpPr>
          <p:nvPr>
            <p:ph type="body" idx="1"/>
          </p:nvPr>
        </p:nvSpPr>
        <p:spPr>
          <a:xfrm>
            <a:off x="678106" y="2114165"/>
            <a:ext cx="11233248" cy="875641"/>
          </a:xfrm>
        </p:spPr>
        <p:txBody>
          <a:bodyPr/>
          <a:lstStyle/>
          <a:p>
            <a:r>
              <a:rPr lang="fr-FR" dirty="0"/>
              <a:t>% des utilisateurs de smartphones qui montrent des signes de nomophobie ?</a:t>
            </a:r>
          </a:p>
        </p:txBody>
      </p:sp>
      <p:sp>
        <p:nvSpPr>
          <p:cNvPr id="3" name="Title 2">
            <a:extLst>
              <a:ext uri="{FF2B5EF4-FFF2-40B4-BE49-F238E27FC236}">
                <a16:creationId xmlns:a16="http://schemas.microsoft.com/office/drawing/2014/main" id="{1A3FBFBB-E65B-48EC-8631-E253DDE513BF}"/>
              </a:ext>
            </a:extLst>
          </p:cNvPr>
          <p:cNvSpPr>
            <a:spLocks noGrp="1"/>
          </p:cNvSpPr>
          <p:nvPr>
            <p:ph type="title"/>
          </p:nvPr>
        </p:nvSpPr>
        <p:spPr/>
        <p:txBody>
          <a:bodyPr/>
          <a:lstStyle/>
          <a:p>
            <a:endParaRPr lang="fr-FR"/>
          </a:p>
        </p:txBody>
      </p:sp>
      <p:sp>
        <p:nvSpPr>
          <p:cNvPr id="6" name="TextBox 5">
            <a:extLst>
              <a:ext uri="{FF2B5EF4-FFF2-40B4-BE49-F238E27FC236}">
                <a16:creationId xmlns:a16="http://schemas.microsoft.com/office/drawing/2014/main" id="{E65E0A0A-CCBE-45DD-B4D4-7F23F1A1BC6E}"/>
              </a:ext>
            </a:extLst>
          </p:cNvPr>
          <p:cNvSpPr txBox="1"/>
          <p:nvPr/>
        </p:nvSpPr>
        <p:spPr>
          <a:xfrm>
            <a:off x="4732935" y="3518868"/>
            <a:ext cx="3269894" cy="1107996"/>
          </a:xfrm>
          <a:prstGeom prst="rect">
            <a:avLst/>
          </a:prstGeom>
          <a:noFill/>
        </p:spPr>
        <p:txBody>
          <a:bodyPr wrap="square">
            <a:spAutoFit/>
          </a:bodyPr>
          <a:lstStyle/>
          <a:p>
            <a:r>
              <a:rPr lang="fr-FR" sz="6600" dirty="0"/>
              <a:t>66 % </a:t>
            </a:r>
          </a:p>
        </p:txBody>
      </p:sp>
      <p:sp>
        <p:nvSpPr>
          <p:cNvPr id="8" name="TextBox 7">
            <a:extLst>
              <a:ext uri="{FF2B5EF4-FFF2-40B4-BE49-F238E27FC236}">
                <a16:creationId xmlns:a16="http://schemas.microsoft.com/office/drawing/2014/main" id="{BC5844BF-CA80-44D6-8C88-C05458A5E6D0}"/>
              </a:ext>
            </a:extLst>
          </p:cNvPr>
          <p:cNvSpPr txBox="1"/>
          <p:nvPr/>
        </p:nvSpPr>
        <p:spPr>
          <a:xfrm>
            <a:off x="2064410" y="543819"/>
            <a:ext cx="8063179" cy="584775"/>
          </a:xfrm>
          <a:prstGeom prst="rect">
            <a:avLst/>
          </a:prstGeom>
          <a:noFill/>
        </p:spPr>
        <p:txBody>
          <a:bodyPr wrap="square">
            <a:spAutoFit/>
          </a:bodyPr>
          <a:lstStyle/>
          <a:p>
            <a:r>
              <a:rPr lang="fr-FR" sz="3200" b="1" i="0" dirty="0">
                <a:effectLst/>
                <a:latin typeface="Raleway" pitchFamily="2" charset="0"/>
              </a:rPr>
              <a:t>2. Quelques chiffres et statistiques</a:t>
            </a:r>
          </a:p>
        </p:txBody>
      </p:sp>
    </p:spTree>
    <p:extLst>
      <p:ext uri="{BB962C8B-B14F-4D97-AF65-F5344CB8AC3E}">
        <p14:creationId xmlns:p14="http://schemas.microsoft.com/office/powerpoint/2010/main" val="144282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88D79-F068-4362-B8AF-516912F4A43C}"/>
              </a:ext>
            </a:extLst>
          </p:cNvPr>
          <p:cNvSpPr>
            <a:spLocks noGrp="1"/>
          </p:cNvSpPr>
          <p:nvPr>
            <p:ph type="body" idx="1"/>
          </p:nvPr>
        </p:nvSpPr>
        <p:spPr>
          <a:xfrm>
            <a:off x="503511" y="1333549"/>
            <a:ext cx="11233248" cy="875641"/>
          </a:xfrm>
        </p:spPr>
        <p:txBody>
          <a:bodyPr/>
          <a:lstStyle/>
          <a:p>
            <a:r>
              <a:rPr lang="fr-FR" dirty="0"/>
              <a:t>% des utilisateurs de smartphones qui consultent leur téléphone dans l'heure qui suit leur réveil ou leur coucher ?</a:t>
            </a:r>
          </a:p>
        </p:txBody>
      </p:sp>
      <p:sp>
        <p:nvSpPr>
          <p:cNvPr id="3" name="Title 2">
            <a:extLst>
              <a:ext uri="{FF2B5EF4-FFF2-40B4-BE49-F238E27FC236}">
                <a16:creationId xmlns:a16="http://schemas.microsoft.com/office/drawing/2014/main" id="{1A3FBFBB-E65B-48EC-8631-E253DDE513BF}"/>
              </a:ext>
            </a:extLst>
          </p:cNvPr>
          <p:cNvSpPr>
            <a:spLocks noGrp="1"/>
          </p:cNvSpPr>
          <p:nvPr>
            <p:ph type="title"/>
          </p:nvPr>
        </p:nvSpPr>
        <p:spPr/>
        <p:txBody>
          <a:bodyPr/>
          <a:lstStyle/>
          <a:p>
            <a:endParaRPr lang="fr-FR"/>
          </a:p>
        </p:txBody>
      </p:sp>
      <p:sp>
        <p:nvSpPr>
          <p:cNvPr id="6" name="TextBox 5">
            <a:extLst>
              <a:ext uri="{FF2B5EF4-FFF2-40B4-BE49-F238E27FC236}">
                <a16:creationId xmlns:a16="http://schemas.microsoft.com/office/drawing/2014/main" id="{E65E0A0A-CCBE-45DD-B4D4-7F23F1A1BC6E}"/>
              </a:ext>
            </a:extLst>
          </p:cNvPr>
          <p:cNvSpPr txBox="1"/>
          <p:nvPr/>
        </p:nvSpPr>
        <p:spPr>
          <a:xfrm>
            <a:off x="4659783" y="2619099"/>
            <a:ext cx="3269894" cy="1107996"/>
          </a:xfrm>
          <a:prstGeom prst="rect">
            <a:avLst/>
          </a:prstGeom>
          <a:noFill/>
        </p:spPr>
        <p:txBody>
          <a:bodyPr wrap="square">
            <a:spAutoFit/>
          </a:bodyPr>
          <a:lstStyle/>
          <a:p>
            <a:r>
              <a:rPr lang="fr-FR" sz="6600" dirty="0"/>
              <a:t>87 % </a:t>
            </a:r>
          </a:p>
        </p:txBody>
      </p:sp>
    </p:spTree>
    <p:extLst>
      <p:ext uri="{BB962C8B-B14F-4D97-AF65-F5344CB8AC3E}">
        <p14:creationId xmlns:p14="http://schemas.microsoft.com/office/powerpoint/2010/main" val="121281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E88D79-F068-4362-B8AF-516912F4A43C}"/>
              </a:ext>
            </a:extLst>
          </p:cNvPr>
          <p:cNvSpPr>
            <a:spLocks noGrp="1"/>
          </p:cNvSpPr>
          <p:nvPr>
            <p:ph type="body" idx="1"/>
          </p:nvPr>
        </p:nvSpPr>
        <p:spPr>
          <a:xfrm>
            <a:off x="503511" y="1333549"/>
            <a:ext cx="11233248" cy="875641"/>
          </a:xfrm>
        </p:spPr>
        <p:txBody>
          <a:bodyPr/>
          <a:lstStyle/>
          <a:p>
            <a:r>
              <a:rPr lang="fr-FR" dirty="0"/>
              <a:t>% des utilisateurs qui admettent avoir envoyé au moins une fois un SMS au volant ?</a:t>
            </a:r>
          </a:p>
        </p:txBody>
      </p:sp>
      <p:sp>
        <p:nvSpPr>
          <p:cNvPr id="3" name="Title 2">
            <a:extLst>
              <a:ext uri="{FF2B5EF4-FFF2-40B4-BE49-F238E27FC236}">
                <a16:creationId xmlns:a16="http://schemas.microsoft.com/office/drawing/2014/main" id="{1A3FBFBB-E65B-48EC-8631-E253DDE513BF}"/>
              </a:ext>
            </a:extLst>
          </p:cNvPr>
          <p:cNvSpPr>
            <a:spLocks noGrp="1"/>
          </p:cNvSpPr>
          <p:nvPr>
            <p:ph type="title"/>
          </p:nvPr>
        </p:nvSpPr>
        <p:spPr/>
        <p:txBody>
          <a:bodyPr/>
          <a:lstStyle/>
          <a:p>
            <a:endParaRPr lang="fr-FR"/>
          </a:p>
        </p:txBody>
      </p:sp>
      <p:sp>
        <p:nvSpPr>
          <p:cNvPr id="6" name="TextBox 5">
            <a:extLst>
              <a:ext uri="{FF2B5EF4-FFF2-40B4-BE49-F238E27FC236}">
                <a16:creationId xmlns:a16="http://schemas.microsoft.com/office/drawing/2014/main" id="{E65E0A0A-CCBE-45DD-B4D4-7F23F1A1BC6E}"/>
              </a:ext>
            </a:extLst>
          </p:cNvPr>
          <p:cNvSpPr txBox="1"/>
          <p:nvPr/>
        </p:nvSpPr>
        <p:spPr>
          <a:xfrm>
            <a:off x="4659783" y="2619099"/>
            <a:ext cx="3269894" cy="1107996"/>
          </a:xfrm>
          <a:prstGeom prst="rect">
            <a:avLst/>
          </a:prstGeom>
          <a:noFill/>
        </p:spPr>
        <p:txBody>
          <a:bodyPr wrap="square">
            <a:spAutoFit/>
          </a:bodyPr>
          <a:lstStyle/>
          <a:p>
            <a:r>
              <a:rPr lang="fr-FR" sz="6600" dirty="0"/>
              <a:t>75 % </a:t>
            </a:r>
          </a:p>
        </p:txBody>
      </p:sp>
    </p:spTree>
    <p:extLst>
      <p:ext uri="{BB962C8B-B14F-4D97-AF65-F5344CB8AC3E}">
        <p14:creationId xmlns:p14="http://schemas.microsoft.com/office/powerpoint/2010/main" val="20561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B4A71-E1D9-4D17-A9F2-D1FF5DD3933F}"/>
              </a:ext>
            </a:extLst>
          </p:cNvPr>
          <p:cNvSpPr>
            <a:spLocks noGrp="1"/>
          </p:cNvSpPr>
          <p:nvPr>
            <p:ph type="title"/>
          </p:nvPr>
        </p:nvSpPr>
        <p:spPr>
          <a:xfrm>
            <a:off x="3555187" y="6378854"/>
            <a:ext cx="7593499" cy="361370"/>
          </a:xfrm>
        </p:spPr>
        <p:txBody>
          <a:bodyPr/>
          <a:lstStyle/>
          <a:p>
            <a:r>
              <a:rPr lang="fr-FR" dirty="0"/>
              <a:t>(Etude faite en 2020 à UK)</a:t>
            </a:r>
            <a:br>
              <a:rPr lang="fr-FR" dirty="0"/>
            </a:br>
            <a:r>
              <a:rPr lang="fr-FR" dirty="0"/>
              <a:t>Source : </a:t>
            </a:r>
            <a:r>
              <a:rPr lang="fr-FR" b="0" dirty="0"/>
              <a:t>https://www.finder.com/uk/mobile-internet-statistics</a:t>
            </a:r>
            <a:br>
              <a:rPr lang="fr-FR" b="0" dirty="0"/>
            </a:br>
            <a:endParaRPr lang="fr-FR" dirty="0"/>
          </a:p>
        </p:txBody>
      </p:sp>
      <p:sp>
        <p:nvSpPr>
          <p:cNvPr id="4" name="Text Placeholder 3">
            <a:extLst>
              <a:ext uri="{FF2B5EF4-FFF2-40B4-BE49-F238E27FC236}">
                <a16:creationId xmlns:a16="http://schemas.microsoft.com/office/drawing/2014/main" id="{CB9056DA-57E9-4242-A484-7081DFE2AB07}"/>
              </a:ext>
            </a:extLst>
          </p:cNvPr>
          <p:cNvSpPr>
            <a:spLocks noGrp="1"/>
          </p:cNvSpPr>
          <p:nvPr>
            <p:ph type="body" idx="2"/>
          </p:nvPr>
        </p:nvSpPr>
        <p:spPr>
          <a:xfrm>
            <a:off x="1462077" y="701961"/>
            <a:ext cx="6144683" cy="423109"/>
          </a:xfrm>
        </p:spPr>
        <p:txBody>
          <a:bodyPr/>
          <a:lstStyle/>
          <a:p>
            <a:pPr algn="l"/>
            <a:r>
              <a:rPr lang="fr-FR" dirty="0"/>
              <a:t>Qui possède un smartphone ? </a:t>
            </a:r>
          </a:p>
        </p:txBody>
      </p:sp>
      <p:pic>
        <p:nvPicPr>
          <p:cNvPr id="6" name="Picture 5">
            <a:extLst>
              <a:ext uri="{FF2B5EF4-FFF2-40B4-BE49-F238E27FC236}">
                <a16:creationId xmlns:a16="http://schemas.microsoft.com/office/drawing/2014/main" id="{C5757B37-71AE-483C-B5D0-2B2E227DF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077" y="1410351"/>
            <a:ext cx="8115717" cy="4534133"/>
          </a:xfrm>
          <a:prstGeom prst="rect">
            <a:avLst/>
          </a:prstGeom>
        </p:spPr>
      </p:pic>
    </p:spTree>
    <p:extLst>
      <p:ext uri="{BB962C8B-B14F-4D97-AF65-F5344CB8AC3E}">
        <p14:creationId xmlns:p14="http://schemas.microsoft.com/office/powerpoint/2010/main" val="206451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04793E-C452-4BB4-B6CE-2708E873C044}"/>
              </a:ext>
            </a:extLst>
          </p:cNvPr>
          <p:cNvSpPr>
            <a:spLocks noGrp="1"/>
          </p:cNvSpPr>
          <p:nvPr>
            <p:ph type="title"/>
          </p:nvPr>
        </p:nvSpPr>
        <p:spPr/>
        <p:txBody>
          <a:bodyPr/>
          <a:lstStyle/>
          <a:p>
            <a:r>
              <a:rPr lang="fr-FR" dirty="0"/>
              <a:t>Source : </a:t>
            </a:r>
            <a:r>
              <a:rPr lang="fr-FR" b="0" i="0" dirty="0">
                <a:solidFill>
                  <a:schemeClr val="bg2">
                    <a:lumMod val="75000"/>
                  </a:schemeClr>
                </a:solidFill>
                <a:effectLst/>
                <a:latin typeface="Nunito" pitchFamily="2" charset="0"/>
              </a:rPr>
              <a:t>ADEME, Gartner, International Data Corporation et Greenpeace</a:t>
            </a:r>
            <a:endParaRPr lang="fr-FR" dirty="0">
              <a:solidFill>
                <a:schemeClr val="bg2">
                  <a:lumMod val="75000"/>
                </a:schemeClr>
              </a:solidFill>
            </a:endParaRPr>
          </a:p>
        </p:txBody>
      </p:sp>
      <p:sp>
        <p:nvSpPr>
          <p:cNvPr id="4" name="Text Placeholder 3">
            <a:extLst>
              <a:ext uri="{FF2B5EF4-FFF2-40B4-BE49-F238E27FC236}">
                <a16:creationId xmlns:a16="http://schemas.microsoft.com/office/drawing/2014/main" id="{30861247-7F1D-4513-BE43-811E61353ACC}"/>
              </a:ext>
            </a:extLst>
          </p:cNvPr>
          <p:cNvSpPr>
            <a:spLocks noGrp="1"/>
          </p:cNvSpPr>
          <p:nvPr>
            <p:ph type="body" idx="2"/>
          </p:nvPr>
        </p:nvSpPr>
        <p:spPr>
          <a:xfrm>
            <a:off x="819631" y="699828"/>
            <a:ext cx="8112228" cy="423109"/>
          </a:xfrm>
        </p:spPr>
        <p:txBody>
          <a:bodyPr/>
          <a:lstStyle/>
          <a:p>
            <a:pPr algn="l"/>
            <a:r>
              <a:rPr lang="fr-FR" dirty="0">
                <a:solidFill>
                  <a:schemeClr val="tx1"/>
                </a:solidFill>
                <a:latin typeface="Arial" panose="020B0604020202020204" pitchFamily="34" charset="0"/>
                <a:cs typeface="Arial" panose="020B0604020202020204" pitchFamily="34" charset="0"/>
              </a:rPr>
              <a:t>N</a:t>
            </a:r>
            <a:r>
              <a:rPr lang="fr-FR" i="0" dirty="0">
                <a:solidFill>
                  <a:schemeClr val="tx1"/>
                </a:solidFill>
                <a:effectLst/>
                <a:latin typeface="Arial" panose="020B0604020202020204" pitchFamily="34" charset="0"/>
                <a:cs typeface="Arial" panose="020B0604020202020204" pitchFamily="34" charset="0"/>
              </a:rPr>
              <a:t>ombre de téléphones portables vendus depuis 2007 dans le monde</a:t>
            </a:r>
            <a:endParaRPr lang="fr-FR"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C384721-D3C4-4708-9513-2B361FC3D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631" y="1434125"/>
            <a:ext cx="9938261" cy="3867349"/>
          </a:xfrm>
          <a:prstGeom prst="rect">
            <a:avLst/>
          </a:prstGeom>
        </p:spPr>
      </p:pic>
    </p:spTree>
    <p:extLst>
      <p:ext uri="{BB962C8B-B14F-4D97-AF65-F5344CB8AC3E}">
        <p14:creationId xmlns:p14="http://schemas.microsoft.com/office/powerpoint/2010/main" val="89695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B4A71-E1D9-4D17-A9F2-D1FF5DD3933F}"/>
              </a:ext>
            </a:extLst>
          </p:cNvPr>
          <p:cNvSpPr>
            <a:spLocks noGrp="1"/>
          </p:cNvSpPr>
          <p:nvPr>
            <p:ph type="title"/>
          </p:nvPr>
        </p:nvSpPr>
        <p:spPr>
          <a:xfrm>
            <a:off x="3678363" y="6529987"/>
            <a:ext cx="7536160" cy="239498"/>
          </a:xfrm>
        </p:spPr>
        <p:txBody>
          <a:bodyPr/>
          <a:lstStyle/>
          <a:p>
            <a:r>
              <a:rPr lang="fr-FR" dirty="0"/>
              <a:t>Source: https://fr.statista.com/statistiques/505125/types-de-telephones-mobiles-utilises-france/</a:t>
            </a:r>
          </a:p>
        </p:txBody>
      </p:sp>
      <p:sp>
        <p:nvSpPr>
          <p:cNvPr id="4" name="Text Placeholder 3">
            <a:extLst>
              <a:ext uri="{FF2B5EF4-FFF2-40B4-BE49-F238E27FC236}">
                <a16:creationId xmlns:a16="http://schemas.microsoft.com/office/drawing/2014/main" id="{CB9056DA-57E9-4242-A484-7081DFE2AB07}"/>
              </a:ext>
            </a:extLst>
          </p:cNvPr>
          <p:cNvSpPr>
            <a:spLocks noGrp="1"/>
          </p:cNvSpPr>
          <p:nvPr>
            <p:ph type="body" idx="2"/>
          </p:nvPr>
        </p:nvSpPr>
        <p:spPr>
          <a:xfrm>
            <a:off x="862230" y="701961"/>
            <a:ext cx="10278819" cy="423109"/>
          </a:xfrm>
        </p:spPr>
        <p:txBody>
          <a:bodyPr/>
          <a:lstStyle/>
          <a:p>
            <a:pPr algn="l"/>
            <a:r>
              <a:rPr lang="fr-FR" b="1" i="0" dirty="0">
                <a:solidFill>
                  <a:schemeClr val="tx1"/>
                </a:solidFill>
                <a:effectLst/>
                <a:latin typeface="Open Sans" panose="020B0606030504020204" pitchFamily="34" charset="0"/>
              </a:rPr>
              <a:t>Répartition de la population en France de 2011 à 2019, selon le type de téléphone mobile utilisé</a:t>
            </a:r>
            <a:endParaRPr lang="fr-FR" dirty="0">
              <a:solidFill>
                <a:schemeClr val="tx1"/>
              </a:solidFill>
            </a:endParaRPr>
          </a:p>
        </p:txBody>
      </p:sp>
      <p:pic>
        <p:nvPicPr>
          <p:cNvPr id="5" name="Picture 4">
            <a:extLst>
              <a:ext uri="{FF2B5EF4-FFF2-40B4-BE49-F238E27FC236}">
                <a16:creationId xmlns:a16="http://schemas.microsoft.com/office/drawing/2014/main" id="{4EB7658F-7979-4605-8141-EFD22DB25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653" y="1328675"/>
            <a:ext cx="7213971" cy="4997707"/>
          </a:xfrm>
          <a:prstGeom prst="rect">
            <a:avLst/>
          </a:prstGeom>
        </p:spPr>
      </p:pic>
    </p:spTree>
    <p:extLst>
      <p:ext uri="{BB962C8B-B14F-4D97-AF65-F5344CB8AC3E}">
        <p14:creationId xmlns:p14="http://schemas.microsoft.com/office/powerpoint/2010/main" val="2131209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3943</TotalTime>
  <Words>1578</Words>
  <Application>Microsoft Office PowerPoint</Application>
  <PresentationFormat>Widescreen</PresentationFormat>
  <Paragraphs>115</Paragraphs>
  <Slides>25</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Arial</vt:lpstr>
      <vt:lpstr>Bahnschrift</vt:lpstr>
      <vt:lpstr>Calibri</vt:lpstr>
      <vt:lpstr>Calibri Light</vt:lpstr>
      <vt:lpstr>DinWeb</vt:lpstr>
      <vt:lpstr>inherit</vt:lpstr>
      <vt:lpstr>Montserrat</vt:lpstr>
      <vt:lpstr>Montserrat-Regular</vt:lpstr>
      <vt:lpstr>Nunito</vt:lpstr>
      <vt:lpstr>Open Sans</vt:lpstr>
      <vt:lpstr>Raleway</vt:lpstr>
      <vt:lpstr>Roboto</vt:lpstr>
      <vt:lpstr>Roboto Slab</vt:lpstr>
      <vt:lpstr>ubuntu</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(Etude faite en 2020 à UK) Source : https://www.finder.com/uk/mobile-internet-statistics </vt:lpstr>
      <vt:lpstr>Source : ADEME, Gartner, International Data Corporation et Greenpeace</vt:lpstr>
      <vt:lpstr>Source: https://fr.statista.com/statistiques/505125/types-de-telephones-mobiles-utilises-france/</vt:lpstr>
      <vt:lpstr>Source : https://www.statista.com/statistics/264810/number-of-monthly-active-facebook-users-worldwide/</vt:lpstr>
      <vt:lpstr>Source : https://www.highspeedinternet.net/desktop-and-mobile-internet-usage-statistics/ </vt:lpstr>
      <vt:lpstr>Source: https://www.statista.com/statistics/579302/top-app-categories-usa-reach/</vt:lpstr>
      <vt:lpstr>PowerPoint Presentation</vt:lpstr>
      <vt:lpstr>Source : https://fr.oberlo.ca/blog/m-commerce-chiffres</vt:lpstr>
      <vt:lpstr>Source : https://fr.statista.com/infographie/17365/part-des-ventes-en-ligne-sur-mobile-en-france/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Chouaieb Nemri</dc:creator>
  <cp:lastModifiedBy>Chouaieb Nemri</cp:lastModifiedBy>
  <cp:revision>101</cp:revision>
  <dcterms:created xsi:type="dcterms:W3CDTF">2021-11-16T16:13:35Z</dcterms:created>
  <dcterms:modified xsi:type="dcterms:W3CDTF">2021-12-03T07:37:53Z</dcterms:modified>
</cp:coreProperties>
</file>