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05600" cy="9944100"/>
  <p:embeddedFontLst>
    <p:embeddedFont>
      <p:font typeface="Arial Narr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al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1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badfbf645_2_35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2dbadfbf645_2_35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dbadfbf645_2_35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dbadfbf645_2_46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2dbadfbf645_2_46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dbadfbf645_2_46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28e78ff63_0_66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d28e78ff63_0_66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d28e78ff63_0_66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badfbf645_2_8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dbadfbf645_2_8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2dbadfbf645_2_8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28e78ff63_0_88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d28e78ff63_0_88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d28e78ff63_0_88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badfbf645_2_101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2dbadfbf645_2_101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dbadfbf645_2_101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dbadfbf645_2_112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2dbadfbf645_2_112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dbadfbf645_2_112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badfbf645_2_122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2dbadfbf645_2_122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dbadfbf645_2_122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badfbf645_2_132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dbadfbf645_2_132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dbadfbf645_2_132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badfbf645_2_149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dbadfbf645_2_149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dbadfbf645_2_149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7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dc1036ef4f_0_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2dc1036ef4f_0_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dc1036ef4f_0_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dc1036ef4f_0_9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dc1036ef4f_0_9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dc1036ef4f_0_9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dc1036ef4f_0_25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dc1036ef4f_0_25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dc1036ef4f_0_25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9:notes"/>
          <p:cNvSpPr/>
          <p:nvPr>
            <p:ph idx="2" type="sldImg"/>
          </p:nvPr>
        </p:nvSpPr>
        <p:spPr>
          <a:xfrm>
            <a:off x="88900" y="744538"/>
            <a:ext cx="6627813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9:notes"/>
          <p:cNvSpPr txBox="1"/>
          <p:nvPr>
            <p:ph idx="1" type="body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9:notes"/>
          <p:cNvSpPr txBox="1"/>
          <p:nvPr>
            <p:ph idx="12" type="sldNum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28e78ff63_0_3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d28e78ff63_0_3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d28e78ff63_0_3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28e78ff63_0_14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d28e78ff63_0_14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d28e78ff63_0_14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28e78ff63_0_28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d28e78ff63_0_28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d28e78ff63_0_28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28e78ff63_0_40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d28e78ff63_0_40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d28e78ff63_0_40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badfbf645_2_17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dbadfbf645_2_17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dbadfbf645_2_17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badfbf645_2_7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dbadfbf645_2_7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dbadfbf645_2_7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28e78ff63_0_33:notes"/>
          <p:cNvSpPr/>
          <p:nvPr>
            <p:ph idx="2" type="sldImg"/>
          </p:nvPr>
        </p:nvSpPr>
        <p:spPr>
          <a:xfrm>
            <a:off x="88900" y="744538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2d28e78ff63_0_33:notes"/>
          <p:cNvSpPr txBox="1"/>
          <p:nvPr>
            <p:ph idx="1" type="body"/>
          </p:nvPr>
        </p:nvSpPr>
        <p:spPr>
          <a:xfrm>
            <a:off x="680562" y="4723449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050" spcFirstLastPara="1" rIns="94050" wrap="square" tIns="4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d28e78ff63_0_33:notes"/>
          <p:cNvSpPr txBox="1"/>
          <p:nvPr>
            <p:ph idx="12" type="sldNum"/>
          </p:nvPr>
        </p:nvSpPr>
        <p:spPr>
          <a:xfrm>
            <a:off x="3854940" y="944517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050" spcFirstLastPara="1" rIns="9405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instagram.com/dassaultsystemes" TargetMode="External"/><Relationship Id="rId10" Type="http://schemas.openxmlformats.org/officeDocument/2006/relationships/image" Target="../media/image15.png"/><Relationship Id="rId13" Type="http://schemas.openxmlformats.org/officeDocument/2006/relationships/hyperlink" Target="https://www.tiktok.com/@dassaultsystemes" TargetMode="External"/><Relationship Id="rId1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r.linkedin.com/company/dassaultsysteme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facebook.com/DassaultSystemes/" TargetMode="External"/><Relationship Id="rId15" Type="http://schemas.openxmlformats.org/officeDocument/2006/relationships/hyperlink" Target="http://www.3ds.com/" TargetMode="External"/><Relationship Id="rId14" Type="http://schemas.openxmlformats.org/officeDocument/2006/relationships/image" Target="../media/image13.png"/><Relationship Id="rId5" Type="http://schemas.openxmlformats.org/officeDocument/2006/relationships/hyperlink" Target="https://twitter.com/dassault3ds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www.youtube.com/dassaultsystemes" TargetMode="External"/><Relationship Id="rId8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V2">
  <p:cSld name="Cover V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/>
          <p:nvPr/>
        </p:nvSpPr>
        <p:spPr>
          <a:xfrm rot="-2943897">
            <a:off x="4347605" y="1320545"/>
            <a:ext cx="3207657" cy="3173759"/>
          </a:xfrm>
          <a:custGeom>
            <a:rect b="b" l="l" r="r" t="t"/>
            <a:pathLst>
              <a:path extrusionOk="0" h="3173759" w="3207657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" name="Google Shape;48;p2"/>
          <p:cNvSpPr/>
          <p:nvPr/>
        </p:nvSpPr>
        <p:spPr>
          <a:xfrm rot="2613241">
            <a:off x="3996758" y="957338"/>
            <a:ext cx="3987981" cy="3061309"/>
          </a:xfrm>
          <a:custGeom>
            <a:rect b="b" l="l" r="r" t="t"/>
            <a:pathLst>
              <a:path extrusionOk="0" h="3061309" w="3987981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14" y="470684"/>
            <a:ext cx="1826248" cy="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542492" y="2845743"/>
            <a:ext cx="4131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3" name="Google Shape;53;p2"/>
          <p:cNvSpPr/>
          <p:nvPr/>
        </p:nvSpPr>
        <p:spPr>
          <a:xfrm>
            <a:off x="5114926" y="2"/>
            <a:ext cx="4029074" cy="5143499"/>
          </a:xfrm>
          <a:custGeom>
            <a:rect b="b" l="l" r="r" t="t"/>
            <a:pathLst>
              <a:path extrusionOk="0" h="5143499" w="4029074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4" name="Google Shape;54;p2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1 line title V1">
  <p:cSld name="Text + image - 1 line title V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82907" y="1129554"/>
            <a:ext cx="5497636" cy="3442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0" name="Google Shape;130;p1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382906" y="630182"/>
            <a:ext cx="549764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32" name="Google Shape;132;p11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1"/>
          <p:cNvSpPr/>
          <p:nvPr>
            <p:ph idx="3" type="pic"/>
          </p:nvPr>
        </p:nvSpPr>
        <p:spPr>
          <a:xfrm>
            <a:off x="6057899" y="3"/>
            <a:ext cx="3086100" cy="5143499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Google Shape;1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>
            <p:ph type="title"/>
          </p:nvPr>
        </p:nvSpPr>
        <p:spPr>
          <a:xfrm>
            <a:off x="382937" y="312223"/>
            <a:ext cx="54972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1 line title V2">
  <p:cSld name="Text + image - 1 line title V2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82906" y="1129554"/>
            <a:ext cx="3998586" cy="3442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9" name="Google Shape;139;p1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382905" y="630182"/>
            <a:ext cx="837882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41" name="Google Shape;141;p12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type="title"/>
          </p:nvPr>
        </p:nvSpPr>
        <p:spPr>
          <a:xfrm>
            <a:off x="382937" y="312223"/>
            <a:ext cx="8378155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2"/>
          <p:cNvSpPr/>
          <p:nvPr>
            <p:ph idx="3" type="pic"/>
          </p:nvPr>
        </p:nvSpPr>
        <p:spPr>
          <a:xfrm>
            <a:off x="4762499" y="1129554"/>
            <a:ext cx="3998596" cy="3090737"/>
          </a:xfrm>
          <a:prstGeom prst="roundRect">
            <a:avLst>
              <a:gd fmla="val 2294" name="adj"/>
            </a:avLst>
          </a:prstGeom>
          <a:noFill/>
          <a:ln>
            <a:noFill/>
          </a:ln>
        </p:spPr>
      </p:sp>
      <p:sp>
        <p:nvSpPr>
          <p:cNvPr id="145" name="Google Shape;145;p12"/>
          <p:cNvSpPr txBox="1"/>
          <p:nvPr>
            <p:ph idx="4" type="body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1 line title">
  <p:cSld name="2 images - 1 line 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>
            <p:ph idx="2" type="pic"/>
          </p:nvPr>
        </p:nvSpPr>
        <p:spPr>
          <a:xfrm>
            <a:off x="382904" y="1316573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13"/>
          <p:cNvSpPr/>
          <p:nvPr>
            <p:ph idx="3" type="pic"/>
          </p:nvPr>
        </p:nvSpPr>
        <p:spPr>
          <a:xfrm>
            <a:off x="4762503" y="1316573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382903" y="4074123"/>
            <a:ext cx="3998589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4" type="body"/>
          </p:nvPr>
        </p:nvSpPr>
        <p:spPr>
          <a:xfrm>
            <a:off x="4762502" y="4074123"/>
            <a:ext cx="3998589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5" type="body"/>
          </p:nvPr>
        </p:nvSpPr>
        <p:spPr>
          <a:xfrm>
            <a:off x="382904" y="630182"/>
            <a:ext cx="837773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55" name="Google Shape;155;p1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382938" y="312223"/>
            <a:ext cx="83781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1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2">
  <p:cSld name="Impactful message V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6282" y="1705571"/>
            <a:ext cx="528182" cy="52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/>
          <p:nvPr>
            <p:ph idx="2" type="pic"/>
          </p:nvPr>
        </p:nvSpPr>
        <p:spPr>
          <a:xfrm>
            <a:off x="5426318" y="2"/>
            <a:ext cx="3717682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3" name="Google Shape;163;p14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1149742" y="1665040"/>
            <a:ext cx="3961713" cy="21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5" name="Google Shape;165;p1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3">
  <p:cSld name="Impactful message V3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5426319" y="0"/>
            <a:ext cx="3717682" cy="5143500"/>
          </a:xfrm>
          <a:custGeom>
            <a:rect b="b" l="l" r="r" t="t"/>
            <a:pathLst>
              <a:path extrusionOk="0" h="5143500" w="3717682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5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 white">
  <p:cSld name="Full bkgd image - 1 line title white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80" name="Google Shape;180;p16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+ text - 1 line title">
  <p:cSld name="Graph + text - 1 line titl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85" name="Google Shape;185;p17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7"/>
          <p:cNvSpPr/>
          <p:nvPr>
            <p:ph idx="2" type="chart"/>
          </p:nvPr>
        </p:nvSpPr>
        <p:spPr>
          <a:xfrm>
            <a:off x="3943350" y="1185386"/>
            <a:ext cx="4817936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3" type="body"/>
          </p:nvPr>
        </p:nvSpPr>
        <p:spPr>
          <a:xfrm>
            <a:off x="382591" y="1185385"/>
            <a:ext cx="3354235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1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only - 1 line title">
  <p:cSld name="Graph only - 1 line 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82904" y="630182"/>
            <a:ext cx="83783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94" name="Google Shape;194;p18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8"/>
          <p:cNvSpPr/>
          <p:nvPr>
            <p:ph idx="2" type="chart"/>
          </p:nvPr>
        </p:nvSpPr>
        <p:spPr>
          <a:xfrm>
            <a:off x="382903" y="1240528"/>
            <a:ext cx="8378384" cy="3331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>
            <p:ph type="title"/>
          </p:nvPr>
        </p:nvSpPr>
        <p:spPr>
          <a:xfrm>
            <a:off x="382938" y="312223"/>
            <a:ext cx="837879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1 line title">
  <p:cSld name="Timeline - 1 line 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008523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1" name="Google Shape;201;p19"/>
          <p:cNvSpPr/>
          <p:nvPr/>
        </p:nvSpPr>
        <p:spPr>
          <a:xfrm flipH="1" rot="10800000">
            <a:off x="1765527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2" name="Google Shape;202;p19"/>
          <p:cNvSpPr/>
          <p:nvPr/>
        </p:nvSpPr>
        <p:spPr>
          <a:xfrm flipH="1" rot="10800000">
            <a:off x="3603852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5442176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4" name="Google Shape;204;p19"/>
          <p:cNvSpPr/>
          <p:nvPr/>
        </p:nvSpPr>
        <p:spPr>
          <a:xfrm flipH="1" rot="10800000">
            <a:off x="7279411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19"/>
          <p:cNvSpPr/>
          <p:nvPr>
            <p:ph idx="2" type="pic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3" type="pic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4" type="pic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5" type="pic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>
            <p:ph idx="6" type="body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7" type="body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8" type="body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9" type="body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3" name="Google Shape;213;p1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19"/>
          <p:cNvSpPr txBox="1"/>
          <p:nvPr>
            <p:ph idx="13" type="body"/>
          </p:nvPr>
        </p:nvSpPr>
        <p:spPr>
          <a:xfrm>
            <a:off x="382904" y="630182"/>
            <a:ext cx="83783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15" name="Google Shape;215;p19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9"/>
          <p:cNvSpPr txBox="1"/>
          <p:nvPr>
            <p:ph idx="14" type="body"/>
          </p:nvPr>
        </p:nvSpPr>
        <p:spPr>
          <a:xfrm>
            <a:off x="284883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5" type="body"/>
          </p:nvPr>
        </p:nvSpPr>
        <p:spPr>
          <a:xfrm>
            <a:off x="468914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6" type="body"/>
          </p:nvPr>
        </p:nvSpPr>
        <p:spPr>
          <a:xfrm>
            <a:off x="6529450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>
            <p:ph type="title"/>
          </p:nvPr>
        </p:nvSpPr>
        <p:spPr>
          <a:xfrm>
            <a:off x="382938" y="312223"/>
            <a:ext cx="837879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1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222" name="Google Shape;222;p19"/>
          <p:cNvCxnSpPr/>
          <p:nvPr/>
        </p:nvCxnSpPr>
        <p:spPr>
          <a:xfrm>
            <a:off x="382904" y="1638160"/>
            <a:ext cx="83783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- 1 line title">
  <p:cSld name="Key numbers - 1 line 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1008469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2" type="body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3" type="body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4" type="body"/>
          </p:nvPr>
        </p:nvSpPr>
        <p:spPr>
          <a:xfrm>
            <a:off x="6526331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5" type="body"/>
          </p:nvPr>
        </p:nvSpPr>
        <p:spPr>
          <a:xfrm>
            <a:off x="6526333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6" type="body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7" type="body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1" name="Google Shape;231;p2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2" name="Google Shape;232;p20"/>
          <p:cNvCxnSpPr/>
          <p:nvPr/>
        </p:nvCxnSpPr>
        <p:spPr>
          <a:xfrm>
            <a:off x="1633067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0"/>
          <p:cNvCxnSpPr/>
          <p:nvPr/>
        </p:nvCxnSpPr>
        <p:spPr>
          <a:xfrm>
            <a:off x="7150931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4392000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20"/>
          <p:cNvSpPr txBox="1"/>
          <p:nvPr>
            <p:ph idx="8" type="body"/>
          </p:nvPr>
        </p:nvSpPr>
        <p:spPr>
          <a:xfrm>
            <a:off x="382904" y="630182"/>
            <a:ext cx="81986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36" name="Google Shape;236;p2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20"/>
          <p:cNvSpPr txBox="1"/>
          <p:nvPr>
            <p:ph idx="9" type="body"/>
          </p:nvPr>
        </p:nvSpPr>
        <p:spPr>
          <a:xfrm>
            <a:off x="3767401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13" type="body"/>
          </p:nvPr>
        </p:nvSpPr>
        <p:spPr>
          <a:xfrm>
            <a:off x="6526333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type="title"/>
          </p:nvPr>
        </p:nvSpPr>
        <p:spPr>
          <a:xfrm>
            <a:off x="382938" y="312223"/>
            <a:ext cx="8199088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2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V1">
  <p:cSld name="Cover V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 rot="-2943897">
            <a:off x="4347605" y="1320545"/>
            <a:ext cx="3207657" cy="3173759"/>
          </a:xfrm>
          <a:custGeom>
            <a:rect b="b" l="l" r="r" t="t"/>
            <a:pathLst>
              <a:path extrusionOk="0" h="3173759" w="3207657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Google Shape;58;p3"/>
          <p:cNvSpPr/>
          <p:nvPr/>
        </p:nvSpPr>
        <p:spPr>
          <a:xfrm rot="2613241">
            <a:off x="3996758" y="957338"/>
            <a:ext cx="3987981" cy="3061309"/>
          </a:xfrm>
          <a:custGeom>
            <a:rect b="b" l="l" r="r" t="t"/>
            <a:pathLst>
              <a:path extrusionOk="0" h="3061309" w="3987981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14" y="470684"/>
            <a:ext cx="1826248" cy="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542492" y="2845743"/>
            <a:ext cx="4131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3" name="Google Shape;63;p3"/>
          <p:cNvSpPr/>
          <p:nvPr>
            <p:ph idx="2" type="pic"/>
          </p:nvPr>
        </p:nvSpPr>
        <p:spPr>
          <a:xfrm>
            <a:off x="5114926" y="2"/>
            <a:ext cx="4029074" cy="514349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>
  <p:cSld name="Back Cov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-1" l="0" r="0" t="-1"/>
          <a:stretch/>
        </p:blipFill>
        <p:spPr>
          <a:xfrm>
            <a:off x="2430622" y="648894"/>
            <a:ext cx="4261207" cy="327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 V2">
  <p:cSld name="Back Cover V2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 rot="-1257473">
            <a:off x="1986548" y="444619"/>
            <a:ext cx="3190719" cy="4351609"/>
          </a:xfrm>
          <a:custGeom>
            <a:rect b="b" l="l" r="r" t="t"/>
            <a:pathLst>
              <a:path extrusionOk="0" h="4351609" w="3190719">
                <a:moveTo>
                  <a:pt x="202350" y="4351609"/>
                </a:moveTo>
                <a:cubicBezTo>
                  <a:pt x="-662993" y="1702776"/>
                  <a:pt x="1419179" y="0"/>
                  <a:pt x="3190719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22"/>
          <p:cNvSpPr/>
          <p:nvPr/>
        </p:nvSpPr>
        <p:spPr>
          <a:xfrm rot="-2447796">
            <a:off x="1746975" y="558220"/>
            <a:ext cx="3196464" cy="4133486"/>
          </a:xfrm>
          <a:custGeom>
            <a:rect b="b" l="l" r="r" t="t"/>
            <a:pathLst>
              <a:path extrusionOk="0" h="4133486" w="3196464">
                <a:moveTo>
                  <a:pt x="117776" y="4133486"/>
                </a:moveTo>
                <a:cubicBezTo>
                  <a:pt x="-499438" y="1532594"/>
                  <a:pt x="1424924" y="0"/>
                  <a:pt x="3196464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3295446" y="1433587"/>
            <a:ext cx="3802740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DISCOVER MORE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ON 3DS.COM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2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pic>
        <p:nvPicPr>
          <p:cNvPr id="256" name="Google Shape;25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3" r="32" t="0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33" r="32" t="0"/>
          <a:stretch/>
        </p:blipFill>
        <p:spPr>
          <a:xfrm>
            <a:off x="4681198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33" r="32" t="0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33" r="32" t="0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33" r="32" t="0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33" r="32" t="0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>
            <a:hlinkClick r:id="rId15"/>
          </p:cNvPr>
          <p:cNvSpPr/>
          <p:nvPr/>
        </p:nvSpPr>
        <p:spPr>
          <a:xfrm>
            <a:off x="4698375" y="2039010"/>
            <a:ext cx="1612448" cy="38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2 lines title V1">
  <p:cSld name="Text + image - 2 lines title V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382907" y="1525675"/>
            <a:ext cx="5619003" cy="304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65" name="Google Shape;265;p23"/>
          <p:cNvSpPr/>
          <p:nvPr>
            <p:ph idx="2" type="pic"/>
          </p:nvPr>
        </p:nvSpPr>
        <p:spPr>
          <a:xfrm>
            <a:off x="6057899" y="3"/>
            <a:ext cx="30861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23"/>
          <p:cNvSpPr txBox="1"/>
          <p:nvPr>
            <p:ph idx="3" type="body"/>
          </p:nvPr>
        </p:nvSpPr>
        <p:spPr>
          <a:xfrm>
            <a:off x="382905" y="988138"/>
            <a:ext cx="561905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68" name="Google Shape;268;p23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9" name="Google Shape;26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>
            <p:ph type="title"/>
          </p:nvPr>
        </p:nvSpPr>
        <p:spPr>
          <a:xfrm>
            <a:off x="382937" y="312223"/>
            <a:ext cx="56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2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 - 2 lines title V2">
  <p:cSld name="Text + image - 2 lines title V2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382907" y="1525675"/>
            <a:ext cx="3998590" cy="3046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4" name="Google Shape;274;p2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5" name="Google Shape;275;p24"/>
          <p:cNvSpPr txBox="1"/>
          <p:nvPr>
            <p:ph idx="2" type="body"/>
          </p:nvPr>
        </p:nvSpPr>
        <p:spPr>
          <a:xfrm>
            <a:off x="382905" y="988138"/>
            <a:ext cx="837733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76" name="Google Shape;276;p24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7" name="Google Shape;2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>
            <p:ph type="title"/>
          </p:nvPr>
        </p:nvSpPr>
        <p:spPr>
          <a:xfrm>
            <a:off x="382937" y="312223"/>
            <a:ext cx="8378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9" name="Google Shape;279;p24"/>
          <p:cNvSpPr/>
          <p:nvPr>
            <p:ph idx="3" type="pic"/>
          </p:nvPr>
        </p:nvSpPr>
        <p:spPr>
          <a:xfrm>
            <a:off x="4762499" y="1525675"/>
            <a:ext cx="3998596" cy="2697369"/>
          </a:xfrm>
          <a:prstGeom prst="roundRect">
            <a:avLst>
              <a:gd fmla="val 2294" name="adj"/>
            </a:avLst>
          </a:prstGeom>
          <a:noFill/>
          <a:ln>
            <a:noFill/>
          </a:ln>
        </p:spPr>
      </p:sp>
      <p:sp>
        <p:nvSpPr>
          <p:cNvPr id="280" name="Google Shape;280;p24"/>
          <p:cNvSpPr txBox="1"/>
          <p:nvPr>
            <p:ph idx="4" type="body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- 2 lines title">
  <p:cSld name="2 images - 2 lines 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>
            <p:ph idx="2" type="pic"/>
          </p:nvPr>
        </p:nvSpPr>
        <p:spPr>
          <a:xfrm>
            <a:off x="382904" y="1549655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382906" y="988138"/>
            <a:ext cx="837818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6" name="Google Shape;286;p2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25"/>
          <p:cNvSpPr/>
          <p:nvPr>
            <p:ph idx="3" type="pic"/>
          </p:nvPr>
        </p:nvSpPr>
        <p:spPr>
          <a:xfrm>
            <a:off x="4762500" y="1549655"/>
            <a:ext cx="3998596" cy="2643179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25"/>
          <p:cNvSpPr txBox="1"/>
          <p:nvPr>
            <p:ph idx="4" type="body"/>
          </p:nvPr>
        </p:nvSpPr>
        <p:spPr>
          <a:xfrm>
            <a:off x="382904" y="4307205"/>
            <a:ext cx="3998596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5" type="body"/>
          </p:nvPr>
        </p:nvSpPr>
        <p:spPr>
          <a:xfrm>
            <a:off x="4762500" y="4307205"/>
            <a:ext cx="3998596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290" name="Google Shape;290;p25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1" name="Google Shape;2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>
            <p:ph type="title"/>
          </p:nvPr>
        </p:nvSpPr>
        <p:spPr>
          <a:xfrm>
            <a:off x="382937" y="312223"/>
            <a:ext cx="8378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3" name="Google Shape;293;p2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 - no subtitle">
  <p:cSld name="Full bkgd image - 1 line title - no subtitle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96" name="Google Shape;296;p26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7" name="Google Shape;2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 txBox="1"/>
          <p:nvPr>
            <p:ph type="title"/>
          </p:nvPr>
        </p:nvSpPr>
        <p:spPr>
          <a:xfrm>
            <a:off x="382938" y="312223"/>
            <a:ext cx="8378794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0" name="Google Shape;300;p2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1 line title">
  <p:cSld name="Full bkgd image - 1 line title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382904" y="630182"/>
            <a:ext cx="837838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>
            <p:ph type="title"/>
          </p:nvPr>
        </p:nvSpPr>
        <p:spPr>
          <a:xfrm>
            <a:off x="382937" y="312223"/>
            <a:ext cx="8378795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2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2 lines title">
  <p:cSld name="Full bkgd image - 2 lines title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82905" y="988138"/>
            <a:ext cx="837883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1" name="Google Shape;311;p2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>
            <p:ph type="title"/>
          </p:nvPr>
        </p:nvSpPr>
        <p:spPr>
          <a:xfrm>
            <a:off x="382938" y="312223"/>
            <a:ext cx="8378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6" name="Google Shape;316;p2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kgd image - 2 lines title white">
  <p:cSld name="Full bkgd image - 2 lines title white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382905" y="988138"/>
            <a:ext cx="83788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9" name="Google Shape;319;p2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>
            <p:ph type="title"/>
          </p:nvPr>
        </p:nvSpPr>
        <p:spPr>
          <a:xfrm>
            <a:off x="382937" y="312223"/>
            <a:ext cx="837879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23" name="Google Shape;323;p29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2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ful message V1">
  <p:cSld name="Impactful message V1"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>
            <a:off x="5426319" y="0"/>
            <a:ext cx="3717682" cy="5143500"/>
          </a:xfrm>
          <a:custGeom>
            <a:rect b="b" l="l" r="r" t="t"/>
            <a:pathLst>
              <a:path extrusionOk="0" h="5143500" w="3717682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28" name="Google Shape;328;p3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9" name="Google Shape;3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37292" y="0"/>
            <a:ext cx="1649740" cy="26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▪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2086944" y="424014"/>
            <a:ext cx="497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4"/>
          <p:cNvSpPr/>
          <p:nvPr>
            <p:ph idx="1" type="body"/>
          </p:nvPr>
        </p:nvSpPr>
        <p:spPr>
          <a:xfrm>
            <a:off x="1956368" y="121216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9" name="Google Shape;69;p4"/>
          <p:cNvSpPr/>
          <p:nvPr>
            <p:ph idx="2" type="body"/>
          </p:nvPr>
        </p:nvSpPr>
        <p:spPr>
          <a:xfrm>
            <a:off x="1956368" y="177569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0" name="Google Shape;70;p4"/>
          <p:cNvSpPr/>
          <p:nvPr>
            <p:ph idx="3" type="body"/>
          </p:nvPr>
        </p:nvSpPr>
        <p:spPr>
          <a:xfrm>
            <a:off x="1956368" y="233922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Google Shape;71;p4"/>
          <p:cNvSpPr/>
          <p:nvPr>
            <p:ph idx="4" type="body"/>
          </p:nvPr>
        </p:nvSpPr>
        <p:spPr>
          <a:xfrm>
            <a:off x="1956368" y="290275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2" name="Google Shape;72;p4"/>
          <p:cNvSpPr/>
          <p:nvPr>
            <p:ph idx="5" type="body"/>
          </p:nvPr>
        </p:nvSpPr>
        <p:spPr>
          <a:xfrm>
            <a:off x="1956368" y="346628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3" name="Google Shape;73;p4"/>
          <p:cNvSpPr/>
          <p:nvPr>
            <p:ph idx="6" type="body"/>
          </p:nvPr>
        </p:nvSpPr>
        <p:spPr>
          <a:xfrm>
            <a:off x="1956368" y="4029815"/>
            <a:ext cx="5231266" cy="38951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4" name="Google Shape;74;p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6" name="Google Shape;7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+ text - 2 lines title">
  <p:cSld name="Graph + text - 2 lines 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382592" y="1530491"/>
            <a:ext cx="3354235" cy="3038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5" name="Google Shape;335;p31"/>
          <p:cNvSpPr txBox="1"/>
          <p:nvPr>
            <p:ph idx="2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6" name="Google Shape;336;p31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37" name="Google Shape;337;p31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31"/>
          <p:cNvSpPr/>
          <p:nvPr>
            <p:ph idx="3" type="chart"/>
          </p:nvPr>
        </p:nvSpPr>
        <p:spPr>
          <a:xfrm>
            <a:off x="3943350" y="1533106"/>
            <a:ext cx="4818059" cy="3038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39" name="Google Shape;3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31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Graphs - 1 line title">
  <p:cSld name="2 Graphs - 1 line 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382904" y="630182"/>
            <a:ext cx="837838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345" name="Google Shape;345;p32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2"/>
          <p:cNvSpPr/>
          <p:nvPr>
            <p:ph idx="2" type="chart"/>
          </p:nvPr>
        </p:nvSpPr>
        <p:spPr>
          <a:xfrm>
            <a:off x="382904" y="1185386"/>
            <a:ext cx="4064470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7" name="Google Shape;347;p32"/>
          <p:cNvSpPr/>
          <p:nvPr>
            <p:ph idx="3" type="chart"/>
          </p:nvPr>
        </p:nvSpPr>
        <p:spPr>
          <a:xfrm>
            <a:off x="4695986" y="1185386"/>
            <a:ext cx="4065111" cy="3386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>
            <p:ph type="title"/>
          </p:nvPr>
        </p:nvSpPr>
        <p:spPr>
          <a:xfrm>
            <a:off x="382937" y="312223"/>
            <a:ext cx="8378796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0" name="Google Shape;350;p32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Graph - 2 lines title">
  <p:cSld name="2 Graph - 2 lines 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3" name="Google Shape;353;p33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3"/>
          <p:cNvSpPr/>
          <p:nvPr>
            <p:ph idx="2" type="chart"/>
          </p:nvPr>
        </p:nvSpPr>
        <p:spPr>
          <a:xfrm>
            <a:off x="382904" y="1533106"/>
            <a:ext cx="4065109" cy="3038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6" name="Google Shape;356;p33"/>
          <p:cNvSpPr/>
          <p:nvPr>
            <p:ph idx="3" type="chart"/>
          </p:nvPr>
        </p:nvSpPr>
        <p:spPr>
          <a:xfrm>
            <a:off x="4695986" y="1533106"/>
            <a:ext cx="4065751" cy="3038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9" name="Google Shape;359;p33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only - 2 lines title">
  <p:cSld name="Graph only - 2 lines 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82905" y="988138"/>
            <a:ext cx="837883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363" name="Google Shape;363;p34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34"/>
          <p:cNvSpPr/>
          <p:nvPr>
            <p:ph idx="2" type="chart"/>
          </p:nvPr>
        </p:nvSpPr>
        <p:spPr>
          <a:xfrm>
            <a:off x="382903" y="1591734"/>
            <a:ext cx="8378369" cy="2980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>
            <p:ph type="title"/>
          </p:nvPr>
        </p:nvSpPr>
        <p:spPr>
          <a:xfrm>
            <a:off x="382937" y="312223"/>
            <a:ext cx="83787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7" name="Google Shape;367;p34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- 2 line title">
  <p:cSld name="Boxes - 2 line title"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382938" y="1584097"/>
            <a:ext cx="4002391" cy="2827401"/>
          </a:xfrm>
          <a:prstGeom prst="roundRect">
            <a:avLst>
              <a:gd fmla="val 2351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4758670" y="1584097"/>
            <a:ext cx="4002392" cy="2827401"/>
          </a:xfrm>
          <a:prstGeom prst="roundRect">
            <a:avLst>
              <a:gd fmla="val 308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619216" y="1812788"/>
            <a:ext cx="3519024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idx="2" type="body"/>
          </p:nvPr>
        </p:nvSpPr>
        <p:spPr>
          <a:xfrm>
            <a:off x="382906" y="988138"/>
            <a:ext cx="837815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3" name="Google Shape;373;p35"/>
          <p:cNvSpPr txBox="1"/>
          <p:nvPr>
            <p:ph idx="3" type="body"/>
          </p:nvPr>
        </p:nvSpPr>
        <p:spPr>
          <a:xfrm>
            <a:off x="5005759" y="1812788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4" name="Google Shape;374;p3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75" name="Google Shape;375;p35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5"/>
          <p:cNvSpPr txBox="1"/>
          <p:nvPr>
            <p:ph idx="4" type="body"/>
          </p:nvPr>
        </p:nvSpPr>
        <p:spPr>
          <a:xfrm>
            <a:off x="5005759" y="2173869"/>
            <a:ext cx="3519020" cy="189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7" name="Google Shape;377;p35"/>
          <p:cNvSpPr txBox="1"/>
          <p:nvPr>
            <p:ph idx="5" type="body"/>
          </p:nvPr>
        </p:nvSpPr>
        <p:spPr>
          <a:xfrm>
            <a:off x="624191" y="2173869"/>
            <a:ext cx="3519019" cy="189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 txBox="1"/>
          <p:nvPr>
            <p:ph type="title"/>
          </p:nvPr>
        </p:nvSpPr>
        <p:spPr>
          <a:xfrm>
            <a:off x="382937" y="312223"/>
            <a:ext cx="83781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0" name="Google Shape;380;p3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2 lines title">
  <p:cSld name="Timeline - 2 lines title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82905" y="988138"/>
            <a:ext cx="81991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3" name="Google Shape;383;p36"/>
          <p:cNvSpPr/>
          <p:nvPr/>
        </p:nvSpPr>
        <p:spPr>
          <a:xfrm flipH="1" rot="10800000">
            <a:off x="1765527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36"/>
          <p:cNvSpPr/>
          <p:nvPr/>
        </p:nvSpPr>
        <p:spPr>
          <a:xfrm flipH="1" rot="10800000">
            <a:off x="3603852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36"/>
          <p:cNvSpPr/>
          <p:nvPr/>
        </p:nvSpPr>
        <p:spPr>
          <a:xfrm flipH="1" rot="10800000">
            <a:off x="5442176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36"/>
          <p:cNvSpPr/>
          <p:nvPr/>
        </p:nvSpPr>
        <p:spPr>
          <a:xfrm flipH="1" rot="10800000">
            <a:off x="7279411" y="1638160"/>
            <a:ext cx="99060" cy="9906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36"/>
          <p:cNvSpPr/>
          <p:nvPr>
            <p:ph idx="2" type="pic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36"/>
          <p:cNvSpPr/>
          <p:nvPr>
            <p:ph idx="3" type="pic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6"/>
          <p:cNvSpPr/>
          <p:nvPr>
            <p:ph idx="4" type="pic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36"/>
          <p:cNvSpPr/>
          <p:nvPr>
            <p:ph idx="5" type="pic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36"/>
          <p:cNvSpPr txBox="1"/>
          <p:nvPr>
            <p:ph idx="6" type="body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2" name="Google Shape;392;p36"/>
          <p:cNvSpPr txBox="1"/>
          <p:nvPr>
            <p:ph idx="7" type="body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3" name="Google Shape;393;p36"/>
          <p:cNvSpPr txBox="1"/>
          <p:nvPr>
            <p:ph idx="8" type="body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4" name="Google Shape;394;p36"/>
          <p:cNvSpPr txBox="1"/>
          <p:nvPr>
            <p:ph idx="9" type="body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5" name="Google Shape;395;p3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96" name="Google Shape;396;p36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36"/>
          <p:cNvSpPr txBox="1"/>
          <p:nvPr>
            <p:ph idx="13" type="body"/>
          </p:nvPr>
        </p:nvSpPr>
        <p:spPr>
          <a:xfrm>
            <a:off x="1008523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8" name="Google Shape;398;p36"/>
          <p:cNvSpPr txBox="1"/>
          <p:nvPr>
            <p:ph idx="14" type="body"/>
          </p:nvPr>
        </p:nvSpPr>
        <p:spPr>
          <a:xfrm>
            <a:off x="284883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9" name="Google Shape;399;p36"/>
          <p:cNvSpPr txBox="1"/>
          <p:nvPr>
            <p:ph idx="15" type="body"/>
          </p:nvPr>
        </p:nvSpPr>
        <p:spPr>
          <a:xfrm>
            <a:off x="4689141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0" name="Google Shape;400;p36"/>
          <p:cNvSpPr txBox="1"/>
          <p:nvPr>
            <p:ph idx="16" type="body"/>
          </p:nvPr>
        </p:nvSpPr>
        <p:spPr>
          <a:xfrm>
            <a:off x="6529450" y="2734357"/>
            <a:ext cx="1606298" cy="152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Char char="-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80987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 Narrow"/>
              <a:buChar char="▪"/>
              <a:defRPr b="0" i="0" sz="825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urier New"/>
              <a:buChar char="o"/>
              <a:defRPr b="0" i="0" sz="7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401" name="Google Shape;4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/>
          <p:nvPr>
            <p:ph type="title"/>
          </p:nvPr>
        </p:nvSpPr>
        <p:spPr>
          <a:xfrm>
            <a:off x="382938" y="312223"/>
            <a:ext cx="8199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3" name="Google Shape;403;p3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  <p:cxnSp>
        <p:nvCxnSpPr>
          <p:cNvPr id="404" name="Google Shape;404;p36"/>
          <p:cNvCxnSpPr/>
          <p:nvPr/>
        </p:nvCxnSpPr>
        <p:spPr>
          <a:xfrm>
            <a:off x="382904" y="1638160"/>
            <a:ext cx="83783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- 2 lines title">
  <p:cSld name="Key numbers - 2 lines title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382905" y="988138"/>
            <a:ext cx="819912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7" name="Google Shape;407;p37"/>
          <p:cNvSpPr txBox="1"/>
          <p:nvPr>
            <p:ph idx="2" type="body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8" name="Google Shape;408;p37"/>
          <p:cNvSpPr txBox="1"/>
          <p:nvPr>
            <p:ph idx="3" type="body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9" name="Google Shape;409;p37"/>
          <p:cNvSpPr txBox="1"/>
          <p:nvPr>
            <p:ph idx="4" type="body"/>
          </p:nvPr>
        </p:nvSpPr>
        <p:spPr>
          <a:xfrm>
            <a:off x="6526322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0" name="Google Shape;410;p37"/>
          <p:cNvSpPr txBox="1"/>
          <p:nvPr>
            <p:ph idx="5" type="body"/>
          </p:nvPr>
        </p:nvSpPr>
        <p:spPr>
          <a:xfrm>
            <a:off x="6526324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1" name="Google Shape;411;p37"/>
          <p:cNvSpPr txBox="1"/>
          <p:nvPr>
            <p:ph idx="6" type="body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2" name="Google Shape;412;p37"/>
          <p:cNvSpPr txBox="1"/>
          <p:nvPr>
            <p:ph idx="7" type="body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3" name="Google Shape;413;p3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14" name="Google Shape;414;p37"/>
          <p:cNvCxnSpPr/>
          <p:nvPr/>
        </p:nvCxnSpPr>
        <p:spPr>
          <a:xfrm>
            <a:off x="1633067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7150922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4392000" y="286207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37"/>
          <p:cNvSpPr txBox="1"/>
          <p:nvPr>
            <p:ph idx="8" type="body"/>
          </p:nvPr>
        </p:nvSpPr>
        <p:spPr>
          <a:xfrm>
            <a:off x="1008469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9" name="Google Shape;419;p37"/>
          <p:cNvSpPr txBox="1"/>
          <p:nvPr>
            <p:ph idx="9" type="body"/>
          </p:nvPr>
        </p:nvSpPr>
        <p:spPr>
          <a:xfrm>
            <a:off x="3767401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20" name="Google Shape;420;p37"/>
          <p:cNvSpPr txBox="1"/>
          <p:nvPr>
            <p:ph idx="13" type="body"/>
          </p:nvPr>
        </p:nvSpPr>
        <p:spPr>
          <a:xfrm>
            <a:off x="6526324" y="3017143"/>
            <a:ext cx="1609199" cy="9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Narrow"/>
              <a:buNone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urier New"/>
              <a:buNone/>
              <a:defRPr b="0" i="0" sz="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421" name="Google Shape;42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7"/>
          <p:cNvSpPr txBox="1"/>
          <p:nvPr>
            <p:ph type="title"/>
          </p:nvPr>
        </p:nvSpPr>
        <p:spPr>
          <a:xfrm>
            <a:off x="382938" y="312223"/>
            <a:ext cx="81990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3" name="Google Shape;423;p3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21243" y="2202419"/>
            <a:ext cx="47436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1" name="Google Shape;81;p5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5"/>
          <p:cNvSpPr/>
          <p:nvPr/>
        </p:nvSpPr>
        <p:spPr>
          <a:xfrm>
            <a:off x="5426316" y="2"/>
            <a:ext cx="3717682" cy="5143499"/>
          </a:xfrm>
          <a:custGeom>
            <a:rect b="b" l="l" r="r" t="t"/>
            <a:pathLst>
              <a:path extrusionOk="0" h="5143499" w="3717682"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3662785" y="5143499"/>
                </a:lnTo>
                <a:lnTo>
                  <a:pt x="197737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V2">
  <p:cSld name="Chapter V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21243" y="2202419"/>
            <a:ext cx="47436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6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" name="Google Shape;8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1468" y="4691064"/>
            <a:ext cx="908368" cy="2775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/>
          <p:nvPr>
            <p:ph idx="2" type="pic"/>
          </p:nvPr>
        </p:nvSpPr>
        <p:spPr>
          <a:xfrm>
            <a:off x="5426318" y="2"/>
            <a:ext cx="3717682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6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1 line title - no subtitle">
  <p:cSld name="Text only - 1 line title - no subtitl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4" name="Google Shape;94;p7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82904" y="854927"/>
            <a:ext cx="8378827" cy="370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type="title"/>
          </p:nvPr>
        </p:nvSpPr>
        <p:spPr>
          <a:xfrm>
            <a:off x="382937" y="312223"/>
            <a:ext cx="8377077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7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1 line title">
  <p:cSld name="Text only - 1 line 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82904" y="1301305"/>
            <a:ext cx="8378829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382905" y="630182"/>
            <a:ext cx="837666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2" name="Google Shape;102;p8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" name="Google Shape;103;p8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>
            <p:ph type="title"/>
          </p:nvPr>
        </p:nvSpPr>
        <p:spPr>
          <a:xfrm>
            <a:off x="382938" y="312223"/>
            <a:ext cx="8377079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8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- 2 lines title">
  <p:cSld name="Text only - 2 lines 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82904" y="1533107"/>
            <a:ext cx="8378830" cy="30388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Char char="-"/>
              <a:defRPr b="0" i="0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▪"/>
              <a:defRPr b="0" i="0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  <a:defRPr b="0" i="0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382905" y="988138"/>
            <a:ext cx="837711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0" name="Google Shape;110;p9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77217" y="321750"/>
            <a:ext cx="0" cy="45000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type="title"/>
          </p:nvPr>
        </p:nvSpPr>
        <p:spPr>
          <a:xfrm>
            <a:off x="382937" y="312223"/>
            <a:ext cx="83770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9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es - 1 line title">
  <p:cSld name="Boxes - 1 line title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382939" y="1286934"/>
            <a:ext cx="4002392" cy="3124564"/>
          </a:xfrm>
          <a:prstGeom prst="roundRect">
            <a:avLst>
              <a:gd fmla="val 2351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4758670" y="1286934"/>
            <a:ext cx="4002392" cy="3124564"/>
          </a:xfrm>
          <a:prstGeom prst="roundRect">
            <a:avLst>
              <a:gd fmla="val 308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619216" y="1491054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5005759" y="1491054"/>
            <a:ext cx="35190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0" name="Google Shape;120;p10"/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382905" y="630182"/>
            <a:ext cx="837770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22" name="Google Shape;122;p10"/>
          <p:cNvCxnSpPr/>
          <p:nvPr/>
        </p:nvCxnSpPr>
        <p:spPr>
          <a:xfrm>
            <a:off x="177217" y="323850"/>
            <a:ext cx="0" cy="4497900"/>
          </a:xfrm>
          <a:prstGeom prst="straightConnector1">
            <a:avLst/>
          </a:prstGeom>
          <a:noFill/>
          <a:ln cap="flat" cmpd="sng" w="9525">
            <a:solidFill>
              <a:srgbClr val="EBF8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624192" y="1896534"/>
            <a:ext cx="3519020" cy="2218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5005759" y="1896534"/>
            <a:ext cx="3519020" cy="2218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Char char="▪"/>
              <a:defRPr b="0" i="0" sz="10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Char char="o"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2130" y="4666188"/>
            <a:ext cx="1012131" cy="31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>
            <p:ph type="title"/>
          </p:nvPr>
        </p:nvSpPr>
        <p:spPr>
          <a:xfrm>
            <a:off x="382938" y="312223"/>
            <a:ext cx="8378121" cy="3231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0"/>
          <p:cNvSpPr txBox="1"/>
          <p:nvPr/>
        </p:nvSpPr>
        <p:spPr>
          <a:xfrm rot="-5400000">
            <a:off x="-1441985" y="2525585"/>
            <a:ext cx="308610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Dassault Systèmes | Confidential Information | 2023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233213" y="0"/>
            <a:ext cx="151403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330784" y="135768"/>
            <a:ext cx="105087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MAJOR COLORS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9330784" y="360892"/>
            <a:ext cx="230216" cy="153223"/>
          </a:xfrm>
          <a:prstGeom prst="rect">
            <a:avLst/>
          </a:prstGeom>
          <a:solidFill>
            <a:srgbClr val="0053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617386" y="355964"/>
            <a:ext cx="1138506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83 – 134 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330785" y="565390"/>
            <a:ext cx="230216" cy="153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9617388" y="560056"/>
            <a:ext cx="1073473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6"/>
                </a:solidFill>
                <a:latin typeface="Arial Narrow"/>
                <a:ea typeface="Arial Narrow"/>
                <a:cs typeface="Arial Narrow"/>
                <a:sym typeface="Arial Narrow"/>
              </a:rPr>
              <a:t>RBG: 151 – 153 – 155 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330785" y="789542"/>
            <a:ext cx="230216" cy="153223"/>
          </a:xfrm>
          <a:prstGeom prst="rect">
            <a:avLst/>
          </a:prstGeom>
          <a:solidFill>
            <a:srgbClr val="009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9617386" y="789856"/>
            <a:ext cx="1138506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9FDE"/>
                </a:solidFill>
                <a:latin typeface="Arial Narrow"/>
                <a:ea typeface="Arial Narrow"/>
                <a:cs typeface="Arial Narrow"/>
                <a:sym typeface="Arial Narrow"/>
              </a:rPr>
              <a:t>RBG: 0– 159 -222</a:t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9330784" y="1130709"/>
            <a:ext cx="1337480" cy="19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CATIA GEOVIA SIMULIA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9330785" y="1363290"/>
            <a:ext cx="230216" cy="153223"/>
          </a:xfrm>
          <a:prstGeom prst="rect">
            <a:avLst/>
          </a:prstGeom>
          <a:solidFill>
            <a:srgbClr val="0018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617387" y="1370651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1871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24 – 113 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9330784" y="1728918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DELMIA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9330785" y="1921517"/>
            <a:ext cx="230216" cy="15322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9617386" y="1928879"/>
            <a:ext cx="1050878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RBG: 255 – 205 – 0 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9330784" y="2272066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SOLIDWORKS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9330785" y="2475355"/>
            <a:ext cx="230216" cy="15322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9617387" y="2489285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RBG: 218 – 41 – 28 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9330784" y="2852346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BIOVIA MEDIDATA</a:t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9330785" y="3085688"/>
            <a:ext cx="230216" cy="1532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9617387" y="3092165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RBG: 200 – 211 – 0 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9330784" y="3429107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ENOVIA NETVIBES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9330785" y="3632718"/>
            <a:ext cx="230216" cy="153223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9617387" y="3634784"/>
            <a:ext cx="10150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RBG: 232 – 119 - 34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9330784" y="4015990"/>
            <a:ext cx="1142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3DEXCITE 3DVIA CENTRIC PLM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9330785" y="4354357"/>
            <a:ext cx="230216" cy="153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617387" y="4361719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RBG: 0 – 0 – 0 </a:t>
            </a:r>
            <a:endParaRPr/>
          </a:p>
        </p:txBody>
      </p:sp>
      <p:cxnSp>
        <p:nvCxnSpPr>
          <p:cNvPr id="36" name="Google Shape;36;p1"/>
          <p:cNvCxnSpPr/>
          <p:nvPr/>
        </p:nvCxnSpPr>
        <p:spPr>
          <a:xfrm flipH="1" rot="10800000">
            <a:off x="9330784" y="1043955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 flipH="1" rot="10800000">
            <a:off x="9330784" y="164538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 flipH="1" rot="10800000">
            <a:off x="9330784" y="217084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 flipH="1" rot="10800000">
            <a:off x="9330784" y="2757110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 flipH="1" rot="10800000">
            <a:off x="9330784" y="3327786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 flipH="1" rot="10800000">
            <a:off x="9330784" y="3911458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"/>
          <p:cNvCxnSpPr/>
          <p:nvPr/>
        </p:nvCxnSpPr>
        <p:spPr>
          <a:xfrm flipH="1" rot="10800000">
            <a:off x="9330784" y="4638732"/>
            <a:ext cx="114233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"/>
          <p:cNvSpPr/>
          <p:nvPr/>
        </p:nvSpPr>
        <p:spPr>
          <a:xfrm>
            <a:off x="9330785" y="4914789"/>
            <a:ext cx="230216" cy="153223"/>
          </a:xfrm>
          <a:prstGeom prst="rect">
            <a:avLst/>
          </a:prstGeom>
          <a:solidFill>
            <a:srgbClr val="1B22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9617387" y="4922151"/>
            <a:ext cx="9075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RBG: 27 – 34 – 61 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9330784" y="4714824"/>
            <a:ext cx="114233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OUTSCALE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3o1zKhYt1yBcOWnXi-R6ti51-AQxs3#scrollTo=LaVmq3HRRSf1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542492" y="2066925"/>
            <a:ext cx="4131000" cy="664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Predictive Maintenance Use case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idx="1" type="body"/>
          </p:nvPr>
        </p:nvSpPr>
        <p:spPr>
          <a:xfrm>
            <a:off x="349875" y="265202"/>
            <a:ext cx="8378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/>
              <a:t>Normalization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  <p:sp>
        <p:nvSpPr>
          <p:cNvPr id="494" name="Google Shape;494;p48"/>
          <p:cNvSpPr txBox="1"/>
          <p:nvPr/>
        </p:nvSpPr>
        <p:spPr>
          <a:xfrm>
            <a:off x="450475" y="876350"/>
            <a:ext cx="82350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</a:t>
            </a:r>
            <a:r>
              <a:rPr lang="en-US"/>
              <a:t>The purpose of normalization  is to ensure that all selected numerical features in the DataFrame have similar scales and distributions.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 By standardizing the data to have a mean of 0 and a standard deviation of 1, normalization makes it easier to compare and interpret the relative importance of different features in subsequent analyses.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 normalization can improve the performance and convergence of ML algorithms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88" y="2183625"/>
            <a:ext cx="5366019" cy="2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idx="1" type="body"/>
          </p:nvPr>
        </p:nvSpPr>
        <p:spPr>
          <a:xfrm>
            <a:off x="382650" y="617377"/>
            <a:ext cx="8378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  <p:sp>
        <p:nvSpPr>
          <p:cNvPr id="502" name="Google Shape;502;p49"/>
          <p:cNvSpPr txBox="1"/>
          <p:nvPr/>
        </p:nvSpPr>
        <p:spPr>
          <a:xfrm>
            <a:off x="382650" y="1040025"/>
            <a:ext cx="57126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preprocessing my data , I exported it into a csv file to use it in upcoming steps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625" y="450325"/>
            <a:ext cx="3006050" cy="345830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/>
          <p:nvPr/>
        </p:nvSpPr>
        <p:spPr>
          <a:xfrm>
            <a:off x="382650" y="2301475"/>
            <a:ext cx="5801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target will be “ Machine Failure “ since our purpose is to predict it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9"/>
          <p:cNvSpPr txBox="1"/>
          <p:nvPr/>
        </p:nvSpPr>
        <p:spPr>
          <a:xfrm>
            <a:off x="6664745" y="3908635"/>
            <a:ext cx="21102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train_set.csv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349875" y="265202"/>
            <a:ext cx="8378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/>
              <a:t>Training set , Prediction Set 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  <p:sp>
        <p:nvSpPr>
          <p:cNvPr id="507" name="Google Shape;507;p49"/>
          <p:cNvSpPr txBox="1"/>
          <p:nvPr/>
        </p:nvSpPr>
        <p:spPr>
          <a:xfrm>
            <a:off x="436750" y="3428500"/>
            <a:ext cx="5801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data to predict , I used the sama train set after dropping the Target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/>
        </p:nvSpPr>
        <p:spPr>
          <a:xfrm>
            <a:off x="754350" y="3993650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"/>
          <p:cNvSpPr txBox="1"/>
          <p:nvPr/>
        </p:nvSpPr>
        <p:spPr>
          <a:xfrm>
            <a:off x="499600" y="900925"/>
            <a:ext cx="76251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Data Factory studio , Created a new bucket where I imported The two csv files  : </a:t>
            </a:r>
            <a:r>
              <a:rPr lang="en-US" u="sng"/>
              <a:t>Train set </a:t>
            </a:r>
            <a:r>
              <a:rPr lang="en-US"/>
              <a:t>and </a:t>
            </a:r>
            <a:r>
              <a:rPr lang="en-US" u="sng"/>
              <a:t>prediction set</a:t>
            </a:r>
            <a:r>
              <a:rPr lang="en-US"/>
              <a:t>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 txBox="1"/>
          <p:nvPr>
            <p:ph type="title"/>
          </p:nvPr>
        </p:nvSpPr>
        <p:spPr>
          <a:xfrm>
            <a:off x="382600" y="31124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Data Storage </a:t>
            </a:r>
            <a:endParaRPr b="1"/>
          </a:p>
        </p:txBody>
      </p:sp>
      <p:pic>
        <p:nvPicPr>
          <p:cNvPr id="516" name="Google Shape;5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29" y="1757150"/>
            <a:ext cx="6189550" cy="25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 txBox="1"/>
          <p:nvPr/>
        </p:nvSpPr>
        <p:spPr>
          <a:xfrm>
            <a:off x="762525" y="3969075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1"/>
          <p:cNvSpPr txBox="1"/>
          <p:nvPr/>
        </p:nvSpPr>
        <p:spPr>
          <a:xfrm>
            <a:off x="250725" y="1139825"/>
            <a:ext cx="8946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Data Factory studio , Created a new bucket where I imported The two csv files : </a:t>
            </a:r>
            <a:r>
              <a:rPr lang="en-US" u="sng"/>
              <a:t>Train set </a:t>
            </a:r>
            <a:r>
              <a:rPr lang="en-US"/>
              <a:t>and </a:t>
            </a:r>
            <a:r>
              <a:rPr lang="en-US" u="sng"/>
              <a:t>prediction set</a:t>
            </a:r>
            <a:r>
              <a:rPr lang="en-US"/>
              <a:t>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"/>
          <p:cNvSpPr txBox="1"/>
          <p:nvPr>
            <p:ph type="title"/>
          </p:nvPr>
        </p:nvSpPr>
        <p:spPr>
          <a:xfrm>
            <a:off x="382600" y="31124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Data Storage </a:t>
            </a:r>
            <a:endParaRPr b="1"/>
          </a:p>
        </p:txBody>
      </p:sp>
      <p:pic>
        <p:nvPicPr>
          <p:cNvPr id="525" name="Google Shape;525;p51"/>
          <p:cNvPicPr preferRelativeResize="0"/>
          <p:nvPr/>
        </p:nvPicPr>
        <p:blipFill rotWithShape="1">
          <a:blip r:embed="rId3">
            <a:alphaModFix/>
          </a:blip>
          <a:srcRect b="0" l="0" r="14008" t="0"/>
          <a:stretch/>
        </p:blipFill>
        <p:spPr>
          <a:xfrm>
            <a:off x="250725" y="2089723"/>
            <a:ext cx="2796025" cy="1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701" y="2025688"/>
            <a:ext cx="2942274" cy="18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075" y="2258288"/>
            <a:ext cx="2983500" cy="1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 txBox="1"/>
          <p:nvPr/>
        </p:nvSpPr>
        <p:spPr>
          <a:xfrm>
            <a:off x="311250" y="1883775"/>
            <a:ext cx="53892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Machine Learning workbench for this phase to predict the machine failure . Tried  two different algorithms 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Random Forest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XGBOOST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 txBox="1"/>
          <p:nvPr/>
        </p:nvSpPr>
        <p:spPr>
          <a:xfrm>
            <a:off x="754350" y="3993650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2"/>
          <p:cNvSpPr txBox="1"/>
          <p:nvPr>
            <p:ph idx="1" type="body"/>
          </p:nvPr>
        </p:nvSpPr>
        <p:spPr>
          <a:xfrm>
            <a:off x="382650" y="551852"/>
            <a:ext cx="8378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Modeling </a:t>
            </a:r>
            <a:r>
              <a:rPr b="1" lang="en-US" sz="2000" u="sng"/>
              <a:t> </a:t>
            </a:r>
            <a:endParaRPr b="1" sz="2000" u="sng"/>
          </a:p>
        </p:txBody>
      </p:sp>
      <p:pic>
        <p:nvPicPr>
          <p:cNvPr id="536" name="Google Shape;5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0" y="990900"/>
            <a:ext cx="3002469" cy="27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 txBox="1"/>
          <p:nvPr/>
        </p:nvSpPr>
        <p:spPr>
          <a:xfrm>
            <a:off x="253900" y="663400"/>
            <a:ext cx="8460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After Training my Models on the training set , here is the Report  for each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Random Forest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3" name="Google Shape;543;p53"/>
          <p:cNvSpPr txBox="1"/>
          <p:nvPr/>
        </p:nvSpPr>
        <p:spPr>
          <a:xfrm>
            <a:off x="754350" y="3993650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5" y="1790238"/>
            <a:ext cx="1971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250" y="1878775"/>
            <a:ext cx="34480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75" y="425900"/>
            <a:ext cx="3988575" cy="39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300" y="320351"/>
            <a:ext cx="3799501" cy="3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/>
        </p:nvSpPr>
        <p:spPr>
          <a:xfrm>
            <a:off x="273900" y="647000"/>
            <a:ext cx="8460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XGBOOST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59" name="Google Shape;559;p55"/>
          <p:cNvSpPr txBox="1"/>
          <p:nvPr/>
        </p:nvSpPr>
        <p:spPr>
          <a:xfrm>
            <a:off x="754350" y="3993650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5" y="1166325"/>
            <a:ext cx="3206375" cy="25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200" y="1371546"/>
            <a:ext cx="4196625" cy="225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/>
        </p:nvSpPr>
        <p:spPr>
          <a:xfrm>
            <a:off x="754350" y="3993650"/>
            <a:ext cx="5019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0" y="553725"/>
            <a:ext cx="3718322" cy="36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497" y="504575"/>
            <a:ext cx="3594264" cy="36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/>
          <p:nvPr/>
        </p:nvSpPr>
        <p:spPr>
          <a:xfrm>
            <a:off x="499600" y="900925"/>
            <a:ext cx="76251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a new pipeline  in data factory studio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 txBox="1"/>
          <p:nvPr>
            <p:ph type="title"/>
          </p:nvPr>
        </p:nvSpPr>
        <p:spPr>
          <a:xfrm>
            <a:off x="382600" y="31124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Prediction</a:t>
            </a:r>
            <a:endParaRPr b="1"/>
          </a:p>
        </p:txBody>
      </p:sp>
      <p:pic>
        <p:nvPicPr>
          <p:cNvPr id="577" name="Google Shape;5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75" y="1536550"/>
            <a:ext cx="7907451" cy="269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idx="1" type="body"/>
          </p:nvPr>
        </p:nvSpPr>
        <p:spPr>
          <a:xfrm>
            <a:off x="382592" y="1174352"/>
            <a:ext cx="83787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/>
              <a:t>Definition of Predictive Maintenance</a:t>
            </a:r>
            <a:endParaRPr sz="1800"/>
          </a:p>
          <a:p>
            <a:pPr indent="0" lvl="0" marL="172796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Predictive maintenance is a proactive maintenance strategy that utilizes data analysis, machine learning algorithms, and sensor technologies to predict equipment failures before they occur.</a:t>
            </a:r>
            <a:endParaRPr sz="1600"/>
          </a:p>
          <a:p>
            <a:pPr indent="0" lvl="0" marL="172796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By analyzing real-time and historical data, predictive maintenance aims to identify </a:t>
            </a:r>
            <a:r>
              <a:rPr lang="en-US" sz="1600" u="sng"/>
              <a:t>patterns </a:t>
            </a:r>
            <a:r>
              <a:rPr lang="en-US" sz="1600"/>
              <a:t>and </a:t>
            </a:r>
            <a:r>
              <a:rPr lang="en-US" sz="1600" u="sng"/>
              <a:t>anomalies </a:t>
            </a:r>
            <a:r>
              <a:rPr lang="en-US" sz="1600"/>
              <a:t>that signal potential issues, allowing maintenance teams to schedule repairs or replacements at optimal times</a:t>
            </a:r>
            <a:r>
              <a:rPr lang="en-US" sz="1600"/>
              <a:t>.</a:t>
            </a:r>
            <a:endParaRPr sz="1600"/>
          </a:p>
          <a:p>
            <a:pPr indent="0" lvl="0" marL="172796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 txBox="1"/>
          <p:nvPr>
            <p:ph type="title"/>
          </p:nvPr>
        </p:nvSpPr>
        <p:spPr>
          <a:xfrm>
            <a:off x="382600" y="31124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Introduction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/>
        </p:nvSpPr>
        <p:spPr>
          <a:xfrm>
            <a:off x="387300" y="406800"/>
            <a:ext cx="8756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the pipeline is idle we check our Data Bucket in data factory ; a new csv called predicted.csv is generated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0" y="1125650"/>
            <a:ext cx="5268052" cy="19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624" y="1318300"/>
            <a:ext cx="3113426" cy="281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9"/>
          <p:cNvSpPr txBox="1"/>
          <p:nvPr/>
        </p:nvSpPr>
        <p:spPr>
          <a:xfrm>
            <a:off x="387300" y="406800"/>
            <a:ext cx="8756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need to create a new pipeline to transform the predicted.csv file into an index unit so we can use it in the next step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0" y="1137500"/>
            <a:ext cx="4617924" cy="2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99" y="1632750"/>
            <a:ext cx="3758677" cy="239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/>
        </p:nvSpPr>
        <p:spPr>
          <a:xfrm>
            <a:off x="499600" y="900925"/>
            <a:ext cx="76251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in data perspective w create a query to visualize our result . </a:t>
            </a:r>
            <a:endParaRPr/>
          </a:p>
        </p:txBody>
      </p:sp>
      <p:sp>
        <p:nvSpPr>
          <p:cNvPr id="600" name="Google Shape;600;p60"/>
          <p:cNvSpPr txBox="1"/>
          <p:nvPr>
            <p:ph type="title"/>
          </p:nvPr>
        </p:nvSpPr>
        <p:spPr>
          <a:xfrm>
            <a:off x="382600" y="31124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Results Visualization</a:t>
            </a:r>
            <a:endParaRPr b="1"/>
          </a:p>
        </p:txBody>
      </p:sp>
      <p:pic>
        <p:nvPicPr>
          <p:cNvPr id="601" name="Google Shape;6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75" y="1430000"/>
            <a:ext cx="4959399" cy="29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idx="1" type="body"/>
          </p:nvPr>
        </p:nvSpPr>
        <p:spPr>
          <a:xfrm>
            <a:off x="382654" y="551877"/>
            <a:ext cx="83787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/>
              <a:t>Importance of Predictive Maintenance in Various Industries</a:t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Predictive maintenance plays a crucial role in industries such as manufacturing, energy, transportation, healthcare, and more.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manufacturing, unplanned downtime due to equipment failure can result in significant production losses and costs. Predictive maintenance helps minimize downtime by detecting issues early.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energy production, such as oil and gas, power plants, and renewable energy facilities, equipment failure can lead to safety hazards and environmental risks. Predictive maintenance ensures reliability and safety.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transportation, including aviation, railways, and fleet management, predictive maintenance enhances operational efficiency, reduces maintenance costs, and improves passenger safety.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healthcare, predictive maintenance of medical equipment ensures uninterrupted patient care and reduces the risk of medical errors.</a:t>
            </a:r>
            <a:endParaRPr sz="1600"/>
          </a:p>
          <a:p>
            <a:pPr indent="0" lvl="0" marL="172796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382654" y="551877"/>
            <a:ext cx="83787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/>
              <a:t>Objective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The project aims to predict machine failures without knowing the specific failure mode.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The objective is to develop models that accurately predict machine failures based on these features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Air Temperature, Process Temperature, Rotational Speed, Torque, and Tool Wear.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idx="1" type="body"/>
          </p:nvPr>
        </p:nvSpPr>
        <p:spPr>
          <a:xfrm>
            <a:off x="390850" y="764825"/>
            <a:ext cx="83787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/>
              <a:t>Dataset Overview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we imported a dataset that contains information about machinery parameters . Air Temperature, Process Temperature, Rotational Speed, Torque, and Tool Wear.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Our dataset compromise 10000 rows and  15 columns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</p:txBody>
      </p:sp>
      <p:pic>
        <p:nvPicPr>
          <p:cNvPr id="456" name="Google Shape;4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75" y="2334125"/>
            <a:ext cx="8378699" cy="232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 txBox="1"/>
          <p:nvPr>
            <p:ph type="title"/>
          </p:nvPr>
        </p:nvSpPr>
        <p:spPr>
          <a:xfrm>
            <a:off x="300725" y="122899"/>
            <a:ext cx="4743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Exploratory Data Analysis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251600" y="420850"/>
            <a:ext cx="89544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/>
              <a:t>Data Exploration and Preprocessing </a:t>
            </a:r>
            <a:endParaRPr b="1"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Dropped irrelevant columns  :["Unnamed: 0","UDI", "ProductID","RNF","OSF","PWF","HDF","TWF"]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Checked for null values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 -&gt; Our data has no null values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checked for </a:t>
            </a:r>
            <a:r>
              <a:rPr lang="en-US" sz="1800"/>
              <a:t>duplicate</a:t>
            </a:r>
            <a:r>
              <a:rPr lang="en-US" sz="1800"/>
              <a:t> values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-&gt; No duplicates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hlinkClick r:id="rId3"/>
              </a:rPr>
              <a:t>Data Preprocessing Notebook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</p:txBody>
      </p:sp>
      <p:pic>
        <p:nvPicPr>
          <p:cNvPr id="464" name="Google Shape;464;p44"/>
          <p:cNvPicPr preferRelativeResize="0"/>
          <p:nvPr/>
        </p:nvPicPr>
        <p:blipFill rotWithShape="1">
          <a:blip r:embed="rId4">
            <a:alphaModFix/>
          </a:blip>
          <a:srcRect b="0" l="0" r="36171" t="0"/>
          <a:stretch/>
        </p:blipFill>
        <p:spPr>
          <a:xfrm>
            <a:off x="3962675" y="1351525"/>
            <a:ext cx="2890175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750" y="3112150"/>
            <a:ext cx="2174089" cy="1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idx="1" type="body"/>
          </p:nvPr>
        </p:nvSpPr>
        <p:spPr>
          <a:xfrm>
            <a:off x="382650" y="551875"/>
            <a:ext cx="89544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Identified Key Features 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•Air Temperature [K]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•Process Temperature [K]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•Rotational Speed [rpm]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•Torque [Nm]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•Tool Wear [min]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•Failure Labels: [1 Failure | 0 No Failure]</a:t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100" y="291725"/>
            <a:ext cx="3605325" cy="41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382650" y="551875"/>
            <a:ext cx="8761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Handled </a:t>
            </a:r>
            <a:r>
              <a:rPr lang="en-US" sz="1800"/>
              <a:t>Categorical</a:t>
            </a:r>
            <a:r>
              <a:rPr lang="en-US" sz="1800"/>
              <a:t> Variables : one-hot encoding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transform </a:t>
            </a:r>
            <a:r>
              <a:rPr lang="en-US" sz="1800" u="sng"/>
              <a:t>categorical values</a:t>
            </a:r>
            <a:r>
              <a:rPr lang="en-US" sz="1800"/>
              <a:t> into dummy/indicator variables.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original 'Type' column will be replaced with new binary columns, each representing one of the unique categories in the original 'Type' column. I did This transformation as many Machine learning models require numerical input data, and encoding categorical variables in this way allows me to include them in my analysis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</p:txBody>
      </p:sp>
      <p:pic>
        <p:nvPicPr>
          <p:cNvPr id="479" name="Google Shape;479;p46"/>
          <p:cNvPicPr preferRelativeResize="0"/>
          <p:nvPr/>
        </p:nvPicPr>
        <p:blipFill rotWithShape="1">
          <a:blip r:embed="rId3">
            <a:alphaModFix/>
          </a:blip>
          <a:srcRect b="2479" l="4060" r="-4060" t="-2480"/>
          <a:stretch/>
        </p:blipFill>
        <p:spPr>
          <a:xfrm>
            <a:off x="2244150" y="2576725"/>
            <a:ext cx="6257601" cy="1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idx="1" type="body"/>
          </p:nvPr>
        </p:nvSpPr>
        <p:spPr>
          <a:xfrm>
            <a:off x="349875" y="265202"/>
            <a:ext cx="8378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Correlation Matrix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</p:txBody>
      </p:sp>
      <p:pic>
        <p:nvPicPr>
          <p:cNvPr id="486" name="Google Shape;4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0" y="938527"/>
            <a:ext cx="4756800" cy="382273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7"/>
          <p:cNvSpPr txBox="1"/>
          <p:nvPr/>
        </p:nvSpPr>
        <p:spPr>
          <a:xfrm>
            <a:off x="4941950" y="1818250"/>
            <a:ext cx="40461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The correlation matrix shows that there is a strong </a:t>
            </a:r>
            <a:r>
              <a:rPr lang="en-US"/>
              <a:t>positive correlation between Process temperature and Air temperature 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ORATE">
  <a:themeElements>
    <a:clrScheme name="Custom 12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05386"/>
      </a:accent1>
      <a:accent2>
        <a:srgbClr val="009FDE"/>
      </a:accent2>
      <a:accent3>
        <a:srgbClr val="FFCD00"/>
      </a:accent3>
      <a:accent4>
        <a:srgbClr val="E87722"/>
      </a:accent4>
      <a:accent5>
        <a:srgbClr val="C8D300"/>
      </a:accent5>
      <a:accent6>
        <a:srgbClr val="97999B"/>
      </a:accent6>
      <a:hlink>
        <a:srgbClr val="009FD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