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3"/>
  </p:notesMasterIdLst>
  <p:sldIdLst>
    <p:sldId id="256" r:id="rId2"/>
    <p:sldId id="260" r:id="rId3"/>
    <p:sldId id="261" r:id="rId4"/>
    <p:sldId id="297" r:id="rId5"/>
    <p:sldId id="299" r:id="rId6"/>
    <p:sldId id="300" r:id="rId7"/>
    <p:sldId id="301" r:id="rId8"/>
    <p:sldId id="302" r:id="rId9"/>
    <p:sldId id="309" r:id="rId10"/>
    <p:sldId id="310" r:id="rId11"/>
    <p:sldId id="311" r:id="rId12"/>
  </p:sldIdLst>
  <p:sldSz cx="9144000" cy="5143500" type="screen16x9"/>
  <p:notesSz cx="6858000" cy="9144000"/>
  <p:embeddedFontLst>
    <p:embeddedFont>
      <p:font typeface="Bahnschrift SemiCondensed" panose="020B0502040204020203" pitchFamily="34" charset="0"/>
      <p:regular r:id="rId14"/>
      <p:bold r:id="rId15"/>
    </p:embeddedFont>
    <p:embeddedFont>
      <p:font typeface="Calibri" panose="020F0502020204030204" pitchFamily="34" charset="0"/>
      <p:regular r:id="rId16"/>
      <p:bold r:id="rId17"/>
      <p:italic r:id="rId18"/>
      <p:boldItalic r:id="rId19"/>
    </p:embeddedFont>
    <p:embeddedFont>
      <p:font typeface="Fira Sans Condensed Medium" panose="020B0603050000020004" pitchFamily="34" charset="0"/>
      <p:regular r:id="rId20"/>
      <p:bold r:id="rId21"/>
      <p:italic r:id="rId22"/>
      <p:boldItalic r:id="rId23"/>
    </p:embeddedFont>
    <p:embeddedFont>
      <p:font typeface="Maven Pro" panose="020B0604020202020204" charset="0"/>
      <p:regular r:id="rId24"/>
      <p:bold r:id="rId25"/>
    </p:embeddedFont>
    <p:embeddedFont>
      <p:font typeface="Share Tech"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98C48F-F287-4951-AE05-D8626EF16464}" v="19" dt="2023-05-18T21:44:08.155"/>
  </p1510:revLst>
</p1510:revInfo>
</file>

<file path=ppt/tableStyles.xml><?xml version="1.0" encoding="utf-8"?>
<a:tblStyleLst xmlns:a="http://schemas.openxmlformats.org/drawingml/2006/main" def="{8F82A41C-4667-474C-86D3-DB4C4AF9FD33}">
  <a:tblStyle styleId="{8F82A41C-4667-474C-86D3-DB4C4AF9FD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5" r:id="rId5"/>
    <p:sldLayoutId id="2147483663" r:id="rId6"/>
    <p:sldLayoutId id="2147483667"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1983417" y="1849070"/>
            <a:ext cx="5257625" cy="186707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GB" dirty="0"/>
          </a:p>
          <a:p>
            <a:pPr marL="0" lvl="0" indent="0" algn="ctr" rtl="0">
              <a:spcBef>
                <a:spcPts val="0"/>
              </a:spcBef>
              <a:spcAft>
                <a:spcPts val="0"/>
              </a:spcAft>
              <a:buNone/>
            </a:pPr>
            <a:endParaRPr lang="en-GB" dirty="0"/>
          </a:p>
          <a:p>
            <a:pPr marL="0" lvl="0" indent="0" algn="ctr" rtl="0">
              <a:spcBef>
                <a:spcPts val="0"/>
              </a:spcBef>
              <a:spcAft>
                <a:spcPts val="0"/>
              </a:spcAft>
              <a:buNone/>
            </a:pPr>
            <a:r>
              <a:rPr lang="en-GB" dirty="0"/>
              <a:t> Lobna Osailan 4110171 </a:t>
            </a:r>
          </a:p>
          <a:p>
            <a:pPr marL="0" lvl="0" indent="0" algn="ctr" rtl="0">
              <a:spcBef>
                <a:spcPts val="0"/>
              </a:spcBef>
              <a:spcAft>
                <a:spcPts val="0"/>
              </a:spcAft>
              <a:buNone/>
            </a:pPr>
            <a:r>
              <a:rPr lang="en-GB" dirty="0"/>
              <a:t>Yosra Osailan 4110212 </a:t>
            </a:r>
          </a:p>
          <a:p>
            <a:pPr marL="0" lvl="0" indent="0" algn="ctr" rtl="0">
              <a:spcBef>
                <a:spcPts val="0"/>
              </a:spcBef>
              <a:spcAft>
                <a:spcPts val="0"/>
              </a:spcAft>
              <a:buNone/>
            </a:pPr>
            <a:r>
              <a:rPr lang="en-GB" dirty="0"/>
              <a:t>Samar Alqurinees 4112149</a:t>
            </a:r>
          </a:p>
          <a:p>
            <a:pPr marL="0" lvl="0" indent="0" algn="ctr" rtl="0">
              <a:spcBef>
                <a:spcPts val="0"/>
              </a:spcBef>
              <a:spcAft>
                <a:spcPts val="0"/>
              </a:spcAft>
              <a:buNone/>
            </a:pPr>
            <a:endParaRPr lang="en-GB" dirty="0"/>
          </a:p>
          <a:p>
            <a:pPr marL="0" lvl="0" indent="0" algn="ctr" rtl="0">
              <a:spcBef>
                <a:spcPts val="0"/>
              </a:spcBef>
              <a:spcAft>
                <a:spcPts val="0"/>
              </a:spcAft>
              <a:buNone/>
            </a:pPr>
            <a:r>
              <a:rPr lang="en-GB" dirty="0"/>
              <a:t>Instructor name: Ms.Budoor</a:t>
            </a:r>
            <a:endParaRPr dirty="0"/>
          </a:p>
        </p:txBody>
      </p:sp>
      <p:sp>
        <p:nvSpPr>
          <p:cNvPr id="435" name="Google Shape;435;p25"/>
          <p:cNvSpPr txBox="1">
            <a:spLocks noGrp="1"/>
          </p:cNvSpPr>
          <p:nvPr>
            <p:ph type="ctrTitle"/>
          </p:nvPr>
        </p:nvSpPr>
        <p:spPr>
          <a:xfrm>
            <a:off x="1546481" y="802438"/>
            <a:ext cx="5893415" cy="10466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800" dirty="0"/>
              <a:t>CS232</a:t>
            </a:r>
            <a:r>
              <a:rPr lang="en-US" sz="1800" dirty="0">
                <a:effectLst/>
                <a:latin typeface="Times New Roman" panose="02020603050405020304" pitchFamily="18" charset="0"/>
                <a:ea typeface="Calibri" panose="020F0502020204030204" pitchFamily="34" charset="0"/>
              </a:rPr>
              <a:t> (Computer Networking)</a:t>
            </a:r>
            <a:br>
              <a:rPr lang="en-GB" sz="1800" dirty="0"/>
            </a:br>
            <a:endParaRPr sz="1800"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5" name="Google Shape;445;p25"/>
          <p:cNvGrpSpPr/>
          <p:nvPr/>
        </p:nvGrpSpPr>
        <p:grpSpPr>
          <a:xfrm>
            <a:off x="6847793" y="330248"/>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7" name="Google Shape;457;p25"/>
          <p:cNvGrpSpPr/>
          <p:nvPr/>
        </p:nvGrpSpPr>
        <p:grpSpPr>
          <a:xfrm>
            <a:off x="7364697" y="1594409"/>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2847-25B3-8B57-3AC1-8F39BCA55B6D}"/>
              </a:ext>
            </a:extLst>
          </p:cNvPr>
          <p:cNvSpPr>
            <a:spLocks noGrp="1"/>
          </p:cNvSpPr>
          <p:nvPr>
            <p:ph type="ctrTitle"/>
          </p:nvPr>
        </p:nvSpPr>
        <p:spPr>
          <a:xfrm>
            <a:off x="253216" y="559836"/>
            <a:ext cx="5778091" cy="618222"/>
          </a:xfrm>
        </p:spPr>
        <p:txBody>
          <a:bodyPr/>
          <a:lstStyle/>
          <a:p>
            <a:r>
              <a:rPr lang="en-US" dirty="0">
                <a:solidFill>
                  <a:schemeClr val="tx1">
                    <a:lumMod val="40000"/>
                    <a:lumOff val="60000"/>
                  </a:schemeClr>
                </a:solidFill>
              </a:rPr>
              <a:t>Conclusion: </a:t>
            </a:r>
          </a:p>
        </p:txBody>
      </p:sp>
      <p:sp>
        <p:nvSpPr>
          <p:cNvPr id="4" name="TextBox 3">
            <a:extLst>
              <a:ext uri="{FF2B5EF4-FFF2-40B4-BE49-F238E27FC236}">
                <a16:creationId xmlns:a16="http://schemas.microsoft.com/office/drawing/2014/main" id="{C2DE5295-40E6-36D3-1DB8-50D1A90D47F3}"/>
              </a:ext>
            </a:extLst>
          </p:cNvPr>
          <p:cNvSpPr txBox="1"/>
          <p:nvPr/>
        </p:nvSpPr>
        <p:spPr>
          <a:xfrm>
            <a:off x="518160" y="1402080"/>
            <a:ext cx="7513320" cy="2246769"/>
          </a:xfrm>
          <a:prstGeom prst="rect">
            <a:avLst/>
          </a:prstGeom>
          <a:noFill/>
        </p:spPr>
        <p:txBody>
          <a:bodyPr wrap="square" rtlCol="0">
            <a:spAutoFit/>
          </a:bodyPr>
          <a:lstStyle/>
          <a:p>
            <a:r>
              <a:rPr lang="en-US" sz="2000" dirty="0">
                <a:solidFill>
                  <a:schemeClr val="bg1">
                    <a:lumMod val="95000"/>
                  </a:schemeClr>
                </a:solidFill>
                <a:effectLst/>
                <a:latin typeface="Times New Roman" panose="02020603050405020304" pitchFamily="18" charset="0"/>
                <a:ea typeface="Calibri" panose="020F0502020204030204" pitchFamily="34" charset="0"/>
              </a:rPr>
              <a:t>The provided code is a basic implementation of a client-server chat system using sockets in Python. It demonstrates the use of the socket library for network communication and provides a starting point for building more complex chat systems. However, it should be noted that the code is not production-ready and lacks important features such as encryption and authentication. Therefore, it should not be used in production environments without significant modifications and testing.</a:t>
            </a:r>
            <a:endParaRPr lang="en-US" sz="2000" dirty="0">
              <a:solidFill>
                <a:schemeClr val="bg1">
                  <a:lumMod val="95000"/>
                </a:schemeClr>
              </a:solidFill>
            </a:endParaRPr>
          </a:p>
        </p:txBody>
      </p:sp>
    </p:spTree>
    <p:extLst>
      <p:ext uri="{BB962C8B-B14F-4D97-AF65-F5344CB8AC3E}">
        <p14:creationId xmlns:p14="http://schemas.microsoft.com/office/powerpoint/2010/main" val="4228110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2847-25B3-8B57-3AC1-8F39BCA55B6D}"/>
              </a:ext>
            </a:extLst>
          </p:cNvPr>
          <p:cNvSpPr>
            <a:spLocks noGrp="1"/>
          </p:cNvSpPr>
          <p:nvPr>
            <p:ph type="ctrTitle"/>
          </p:nvPr>
        </p:nvSpPr>
        <p:spPr>
          <a:xfrm>
            <a:off x="3270736" y="1621998"/>
            <a:ext cx="5778091" cy="618222"/>
          </a:xfrm>
        </p:spPr>
        <p:txBody>
          <a:bodyPr/>
          <a:lstStyle/>
          <a:p>
            <a:r>
              <a:rPr lang="en-US" sz="4800" dirty="0">
                <a:solidFill>
                  <a:schemeClr val="tx1">
                    <a:lumMod val="40000"/>
                    <a:lumOff val="60000"/>
                  </a:schemeClr>
                </a:solidFill>
              </a:rPr>
              <a:t>The End </a:t>
            </a:r>
          </a:p>
        </p:txBody>
      </p:sp>
      <p:sp>
        <p:nvSpPr>
          <p:cNvPr id="4" name="TextBox 3">
            <a:extLst>
              <a:ext uri="{FF2B5EF4-FFF2-40B4-BE49-F238E27FC236}">
                <a16:creationId xmlns:a16="http://schemas.microsoft.com/office/drawing/2014/main" id="{C2DE5295-40E6-36D3-1DB8-50D1A90D47F3}"/>
              </a:ext>
            </a:extLst>
          </p:cNvPr>
          <p:cNvSpPr txBox="1"/>
          <p:nvPr/>
        </p:nvSpPr>
        <p:spPr>
          <a:xfrm>
            <a:off x="2194560" y="2171640"/>
            <a:ext cx="7513320" cy="646331"/>
          </a:xfrm>
          <a:prstGeom prst="rect">
            <a:avLst/>
          </a:prstGeom>
          <a:noFill/>
        </p:spPr>
        <p:txBody>
          <a:bodyPr wrap="square" rtlCol="0">
            <a:spAutoFit/>
          </a:bodyPr>
          <a:lstStyle/>
          <a:p>
            <a:r>
              <a:rPr lang="en-US" sz="3600" dirty="0">
                <a:solidFill>
                  <a:schemeClr val="bg1">
                    <a:lumMod val="95000"/>
                  </a:schemeClr>
                </a:solidFill>
                <a:effectLst/>
                <a:latin typeface="Times New Roman" panose="02020603050405020304" pitchFamily="18" charset="0"/>
                <a:ea typeface="Calibri" panose="020F0502020204030204" pitchFamily="34" charset="0"/>
              </a:rPr>
              <a:t>Thank You for Listening </a:t>
            </a:r>
            <a:endParaRPr lang="en-US" sz="3600" dirty="0">
              <a:solidFill>
                <a:schemeClr val="bg1">
                  <a:lumMod val="95000"/>
                </a:schemeClr>
              </a:solidFill>
            </a:endParaRPr>
          </a:p>
        </p:txBody>
      </p:sp>
    </p:spTree>
    <p:extLst>
      <p:ext uri="{BB962C8B-B14F-4D97-AF65-F5344CB8AC3E}">
        <p14:creationId xmlns:p14="http://schemas.microsoft.com/office/powerpoint/2010/main" val="2849981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INTRODUCTION</a:t>
            </a:r>
            <a:endParaRPr dirty="0"/>
          </a:p>
        </p:txBody>
      </p:sp>
      <p:sp>
        <p:nvSpPr>
          <p:cNvPr id="575" name="Google Shape;575;p29"/>
          <p:cNvSpPr txBox="1">
            <a:spLocks noGrp="1"/>
          </p:cNvSpPr>
          <p:nvPr>
            <p:ph type="subTitle" idx="3"/>
          </p:nvPr>
        </p:nvSpPr>
        <p:spPr>
          <a:xfrm>
            <a:off x="1253798" y="1303447"/>
            <a:ext cx="6636404" cy="2333588"/>
          </a:xfrm>
          <a:prstGeom prst="rect">
            <a:avLst/>
          </a:prstGeom>
        </p:spPr>
        <p:txBody>
          <a:bodyPr spcFirstLastPara="1" wrap="square" lIns="91425" tIns="91425" rIns="91425" bIns="91425" anchor="t" anchorCtr="0">
            <a:noAutofit/>
          </a:bodyPr>
          <a:lstStyle/>
          <a:p>
            <a:pPr marL="0" indent="0" algn="l"/>
            <a:r>
              <a:rPr lang="en-US" sz="2000" dirty="0">
                <a:solidFill>
                  <a:schemeClr val="bg1">
                    <a:lumMod val="95000"/>
                  </a:schemeClr>
                </a:solidFill>
                <a:effectLst/>
                <a:latin typeface="Times New Roman" panose="02020603050405020304" pitchFamily="18" charset="0"/>
                <a:ea typeface="Calibri" panose="020F0502020204030204" pitchFamily="34" charset="0"/>
                <a:cs typeface="Arial" panose="020B0604020202020204" pitchFamily="34" charset="0"/>
              </a:rPr>
              <a:t>The provided code is a basic implementation of a client-server chat system using sockets in Python. The server runs on a specified IP address and port, listening for incoming connections from multiple clients. The clients can connect to the server using the server IP address and port number. Once connected, the clients can exchange messages with each other through the server.</a:t>
            </a:r>
            <a:endParaRPr lang="en-US" sz="2000" dirty="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endParaRPr>
          </a:p>
          <a:p>
            <a:pPr marL="0" lvl="0" indent="0" algn="r" rtl="0">
              <a:spcBef>
                <a:spcPts val="0"/>
              </a:spcBef>
              <a:spcAft>
                <a:spcPts val="0"/>
              </a:spcAft>
              <a:buNone/>
            </a:pPr>
            <a:endParaRPr dirty="0"/>
          </a:p>
        </p:txBody>
      </p:sp>
      <p:cxnSp>
        <p:nvCxnSpPr>
          <p:cNvPr id="592" name="Google Shape;592;p29"/>
          <p:cNvCxnSpPr>
            <a:cxnSpLocks/>
          </p:cNvCxnSpPr>
          <p:nvPr/>
        </p:nvCxnSpPr>
        <p:spPr>
          <a:xfrm>
            <a:off x="931234" y="1484926"/>
            <a:ext cx="2543700" cy="2202000"/>
          </a:xfrm>
          <a:prstGeom prst="bentConnector3">
            <a:avLst>
              <a:gd name="adj1" fmla="val -9361"/>
            </a:avLst>
          </a:prstGeom>
          <a:noFill/>
          <a:ln w="9525" cap="flat" cmpd="sng">
            <a:solidFill>
              <a:schemeClr val="accent2"/>
            </a:solidFill>
            <a:prstDash val="solid"/>
            <a:round/>
            <a:headEnd type="none" w="med" len="med"/>
            <a:tailEnd type="none" w="med" len="med"/>
          </a:ln>
        </p:spPr>
      </p:cxnSp>
      <p:cxnSp>
        <p:nvCxnSpPr>
          <p:cNvPr id="593" name="Google Shape;593;p29"/>
          <p:cNvCxnSpPr>
            <a:cxnSpLocks/>
          </p:cNvCxnSpPr>
          <p:nvPr/>
        </p:nvCxnSpPr>
        <p:spPr>
          <a:xfrm flipH="1">
            <a:off x="6855225" y="1081403"/>
            <a:ext cx="1146600" cy="2563800"/>
          </a:xfrm>
          <a:prstGeom prst="bentConnector4">
            <a:avLst>
              <a:gd name="adj1" fmla="val -20768"/>
              <a:gd name="adj2" fmla="val 100745"/>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Functionality:</a:t>
            </a:r>
            <a:endParaRPr sz="3000" dirty="0"/>
          </a:p>
        </p:txBody>
      </p: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 name="TextBox 7">
            <a:extLst>
              <a:ext uri="{FF2B5EF4-FFF2-40B4-BE49-F238E27FC236}">
                <a16:creationId xmlns:a16="http://schemas.microsoft.com/office/drawing/2014/main" id="{1446DA9B-02E3-BD17-31EB-0E8A8F5D5007}"/>
              </a:ext>
            </a:extLst>
          </p:cNvPr>
          <p:cNvSpPr txBox="1"/>
          <p:nvPr/>
        </p:nvSpPr>
        <p:spPr>
          <a:xfrm>
            <a:off x="445304" y="1086340"/>
            <a:ext cx="7025269" cy="3645485"/>
          </a:xfrm>
          <a:prstGeom prst="rect">
            <a:avLst/>
          </a:prstGeom>
          <a:noFill/>
        </p:spPr>
        <p:txBody>
          <a:bodyPr wrap="square" rtlCol="0">
            <a:spAutoFit/>
          </a:bodyPr>
          <a:lstStyle/>
          <a:p>
            <a:pPr marL="0" marR="0" algn="l" rtl="1">
              <a:lnSpc>
                <a:spcPct val="107000"/>
              </a:lnSpc>
              <a:spcBef>
                <a:spcPts val="0"/>
              </a:spcBef>
              <a:spcAft>
                <a:spcPts val="800"/>
              </a:spcAft>
            </a:pPr>
            <a:r>
              <a:rPr lang="en-US" sz="1800" dirty="0">
                <a:solidFill>
                  <a:schemeClr val="bg1">
                    <a:lumMod val="95000"/>
                  </a:schemeClr>
                </a:solidFill>
                <a:effectLst/>
                <a:latin typeface="Times New Roman" panose="02020603050405020304" pitchFamily="18" charset="0"/>
                <a:ea typeface="Calibri" panose="020F0502020204030204" pitchFamily="34" charset="0"/>
                <a:cs typeface="Arial" panose="020B0604020202020204" pitchFamily="34" charset="0"/>
              </a:rPr>
              <a:t>The code consists of two Python files: server.py and client.py. The server.py file contains the code to start and run the server, while the client.py file contains the code for connecting to the server as a client.</a:t>
            </a:r>
            <a:endParaRPr lang="en-US" sz="1800" dirty="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endParaRPr>
          </a:p>
          <a:p>
            <a:pPr marL="0" marR="0" algn="l" rtl="1">
              <a:lnSpc>
                <a:spcPct val="107000"/>
              </a:lnSpc>
              <a:spcBef>
                <a:spcPts val="0"/>
              </a:spcBef>
              <a:spcAft>
                <a:spcPts val="800"/>
              </a:spcAft>
            </a:pPr>
            <a:r>
              <a:rPr lang="en-US" sz="1800" dirty="0">
                <a:solidFill>
                  <a:schemeClr val="bg1">
                    <a:lumMod val="95000"/>
                  </a:schemeClr>
                </a:solidFill>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endParaRPr>
          </a:p>
          <a:p>
            <a:pPr marL="0" marR="0" algn="l" rtl="1">
              <a:lnSpc>
                <a:spcPct val="107000"/>
              </a:lnSpc>
              <a:spcBef>
                <a:spcPts val="0"/>
              </a:spcBef>
              <a:spcAft>
                <a:spcPts val="800"/>
              </a:spcAft>
            </a:pPr>
            <a:r>
              <a:rPr lang="en-US" sz="1800" dirty="0">
                <a:solidFill>
                  <a:schemeClr val="bg1">
                    <a:lumMod val="95000"/>
                  </a:schemeClr>
                </a:solidFill>
                <a:effectLst/>
                <a:latin typeface="Times New Roman" panose="02020603050405020304" pitchFamily="18" charset="0"/>
                <a:ea typeface="Calibri" panose="020F0502020204030204" pitchFamily="34" charset="0"/>
                <a:cs typeface="Arial" panose="020B0604020202020204" pitchFamily="34" charset="0"/>
              </a:rPr>
              <a:t>The server.py file first creates a socket object and binds it to a specified IP address and port number. The server then listens for incoming connections and adds them to a list of clients. When a new client joins, the server prompts them to enter a nickname, which is used to identify them in the chat. The server then broadcasts messages to all connected clients whenever a message is received from any client.</a:t>
            </a:r>
            <a:endParaRPr lang="en-US" sz="1800" dirty="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endParaRPr>
          </a:p>
          <a:p>
            <a:pPr marL="0" marR="0" algn="l" rtl="1">
              <a:lnSpc>
                <a:spcPct val="107000"/>
              </a:lnSpc>
              <a:spcBef>
                <a:spcPts val="0"/>
              </a:spcBef>
              <a:spcAft>
                <a:spcPts val="800"/>
              </a:spcAft>
            </a:pPr>
            <a:r>
              <a:rPr lang="en-US" sz="1800" dirty="0">
                <a:solidFill>
                  <a:schemeClr val="bg1">
                    <a:lumMod val="95000"/>
                  </a:schemeClr>
                </a:solidFill>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983DB495-65F1-3C32-FB40-8804CCE51F1E}"/>
              </a:ext>
            </a:extLst>
          </p:cNvPr>
          <p:cNvSpPr txBox="1"/>
          <p:nvPr/>
        </p:nvSpPr>
        <p:spPr>
          <a:xfrm>
            <a:off x="418097" y="975639"/>
            <a:ext cx="8307806" cy="2739211"/>
          </a:xfrm>
          <a:prstGeom prst="rect">
            <a:avLst/>
          </a:prstGeom>
          <a:noFill/>
        </p:spPr>
        <p:txBody>
          <a:bodyPr wrap="square" rtlCol="1">
            <a:spAutoFit/>
          </a:bodyPr>
          <a:lstStyle/>
          <a:p>
            <a:pPr algn="just" rtl="0" fontAlgn="base"/>
            <a:r>
              <a:rPr lang="en-US" sz="1800" b="0" i="0" dirty="0">
                <a:solidFill>
                  <a:srgbClr val="000000"/>
                </a:solidFill>
                <a:effectLst/>
                <a:latin typeface="Arial" panose="020B0604020202020204" pitchFamily="34" charset="0"/>
              </a:rPr>
              <a:t> </a:t>
            </a:r>
            <a:endParaRPr lang="en-US" sz="2400" b="0" i="0" dirty="0">
              <a:solidFill>
                <a:schemeClr val="bg1"/>
              </a:solidFill>
              <a:effectLst/>
              <a:latin typeface="Share Tech" panose="020B0604020202020204" charset="0"/>
            </a:endParaRPr>
          </a:p>
          <a:p>
            <a:r>
              <a:rPr lang="en-US" sz="2000" dirty="0">
                <a:solidFill>
                  <a:schemeClr val="bg1">
                    <a:lumMod val="95000"/>
                  </a:schemeClr>
                </a:solidFill>
                <a:effectLst/>
                <a:latin typeface="Times New Roman" panose="02020603050405020304" pitchFamily="18" charset="0"/>
                <a:ea typeface="Calibri" panose="020F0502020204030204" pitchFamily="34" charset="0"/>
                <a:cs typeface="Arial" panose="020B0604020202020204" pitchFamily="34" charset="0"/>
              </a:rPr>
              <a:t>The client.py file prompts the user to enter their nickname and the IP address of the server they want to connect to. Once the client is connected, it sends its nickname to the server and starts two threads: one for receiving messages from the server and another for sending messages to the server. The receiving thread continuously listens for incoming messages from the server and prints them to the console. The sending thread prompts the user to enter a message and sends it to the server in the format "nickname: message".</a:t>
            </a:r>
            <a:endParaRPr lang="en-US" sz="2000" dirty="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endParaRPr>
          </a:p>
          <a:p>
            <a:endParaRPr lang="ar-SA" dirty="0"/>
          </a:p>
        </p:txBody>
      </p:sp>
    </p:spTree>
    <p:extLst>
      <p:ext uri="{BB962C8B-B14F-4D97-AF65-F5344CB8AC3E}">
        <p14:creationId xmlns:p14="http://schemas.microsoft.com/office/powerpoint/2010/main" val="2031260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038AC-419C-9CFB-24DB-56910D35FF03}"/>
              </a:ext>
            </a:extLst>
          </p:cNvPr>
          <p:cNvSpPr>
            <a:spLocks noGrp="1"/>
          </p:cNvSpPr>
          <p:nvPr>
            <p:ph type="ctrTitle"/>
          </p:nvPr>
        </p:nvSpPr>
        <p:spPr>
          <a:xfrm>
            <a:off x="618825" y="2286108"/>
            <a:ext cx="7639709" cy="2857392"/>
          </a:xfrm>
        </p:spPr>
        <p:txBody>
          <a:bodyPr/>
          <a:lstStyle/>
          <a:p>
            <a:pPr marL="0" marR="0" algn="l" rtl="1">
              <a:lnSpc>
                <a:spcPct val="107000"/>
              </a:lnSpc>
              <a:spcBef>
                <a:spcPts val="0"/>
              </a:spcBef>
              <a:spcAft>
                <a:spcPts val="800"/>
              </a:spcAft>
            </a:pP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solidFill>
                  <a:schemeClr val="bg1">
                    <a:lumMod val="95000"/>
                  </a:schemeClr>
                </a:solidFill>
                <a:effectLst/>
                <a:latin typeface="Times New Roman" panose="02020603050405020304" pitchFamily="18" charset="0"/>
                <a:ea typeface="Calibri" panose="020F0502020204030204" pitchFamily="34" charset="0"/>
                <a:cs typeface="Arial" panose="020B0604020202020204" pitchFamily="34" charset="0"/>
              </a:rPr>
              <a:t>The code uses the Python socket library, which provides a low-level interface for network communication. The server and client communicate with each other using TCP sockets, which provide reliable, ordered, and error-checked delivery of data between applications running on different hosts.</a:t>
            </a:r>
            <a:br>
              <a:rPr lang="en-US" sz="1800" dirty="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rPr>
            </a:br>
            <a:r>
              <a:rPr lang="en-US" sz="1800" dirty="0">
                <a:solidFill>
                  <a:schemeClr val="bg1">
                    <a:lumMod val="95000"/>
                  </a:schemeClr>
                </a:solidFill>
                <a:effectLst/>
                <a:latin typeface="Times New Roman" panose="02020603050405020304" pitchFamily="18" charset="0"/>
                <a:ea typeface="Calibri" panose="020F0502020204030204" pitchFamily="34" charset="0"/>
                <a:cs typeface="Arial" panose="020B0604020202020204" pitchFamily="34" charset="0"/>
              </a:rPr>
              <a:t> </a:t>
            </a:r>
            <a:br>
              <a:rPr lang="en-US" sz="1800" dirty="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rPr>
            </a:br>
            <a:r>
              <a:rPr lang="en-US" sz="1800" dirty="0">
                <a:solidFill>
                  <a:schemeClr val="bg1">
                    <a:lumMod val="95000"/>
                  </a:schemeClr>
                </a:solidFill>
                <a:effectLst/>
                <a:latin typeface="Times New Roman" panose="02020603050405020304" pitchFamily="18" charset="0"/>
                <a:ea typeface="Calibri" panose="020F0502020204030204" pitchFamily="34" charset="0"/>
                <a:cs typeface="Arial" panose="020B0604020202020204" pitchFamily="34" charset="0"/>
              </a:rPr>
              <a:t>The server uses a list to keep track of connected clients and their nicknames. When a new client connects, the server adds the client socket object to the list and prompts the client to enter a nickname. The nickname is stored in a separate list to keep track of the nicknames of all connected clients. Whenever a message is received from a client, the server broadcasts the message to all connected clients by iterating through the list of client sockets and sending the message to each one.</a:t>
            </a:r>
            <a:br>
              <a:rPr lang="en-US" sz="1800" dirty="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rPr>
            </a:br>
            <a:endParaRPr lang="en-GB" sz="2400" dirty="0">
              <a:solidFill>
                <a:schemeClr val="bg1">
                  <a:lumMod val="95000"/>
                </a:schemeClr>
              </a:solidFill>
              <a:latin typeface="Share Tech" panose="020B0604020202020204" charset="0"/>
            </a:endParaRPr>
          </a:p>
        </p:txBody>
      </p:sp>
      <p:sp>
        <p:nvSpPr>
          <p:cNvPr id="10" name="Title 9">
            <a:extLst>
              <a:ext uri="{FF2B5EF4-FFF2-40B4-BE49-F238E27FC236}">
                <a16:creationId xmlns:a16="http://schemas.microsoft.com/office/drawing/2014/main" id="{4E2D8D8D-1BFB-06C3-780C-F57EB77A23BB}"/>
              </a:ext>
            </a:extLst>
          </p:cNvPr>
          <p:cNvSpPr>
            <a:spLocks noGrp="1"/>
          </p:cNvSpPr>
          <p:nvPr>
            <p:ph type="ctrTitle" idx="8"/>
          </p:nvPr>
        </p:nvSpPr>
        <p:spPr/>
        <p:txBody>
          <a:bodyPr/>
          <a:lstStyle/>
          <a:p>
            <a:r>
              <a:rPr lang="en-US" sz="2800" b="0" i="0" dirty="0">
                <a:solidFill>
                  <a:schemeClr val="bg1"/>
                </a:solidFill>
                <a:effectLst/>
                <a:latin typeface="Share Tech" panose="020B0604020202020204" charset="0"/>
              </a:rPr>
              <a:t>Explanation:</a:t>
            </a:r>
            <a:endParaRPr lang="en-GB" sz="2800" dirty="0">
              <a:solidFill>
                <a:schemeClr val="bg1"/>
              </a:solidFill>
              <a:latin typeface="Share Tech" panose="020B0604020202020204" charset="0"/>
            </a:endParaRPr>
          </a:p>
        </p:txBody>
      </p:sp>
    </p:spTree>
    <p:extLst>
      <p:ext uri="{BB962C8B-B14F-4D97-AF65-F5344CB8AC3E}">
        <p14:creationId xmlns:p14="http://schemas.microsoft.com/office/powerpoint/2010/main" val="1023131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038AC-419C-9CFB-24DB-56910D35FF03}"/>
              </a:ext>
            </a:extLst>
          </p:cNvPr>
          <p:cNvSpPr>
            <a:spLocks noGrp="1"/>
          </p:cNvSpPr>
          <p:nvPr>
            <p:ph type="ctrTitle"/>
          </p:nvPr>
        </p:nvSpPr>
        <p:spPr>
          <a:xfrm>
            <a:off x="574657" y="1008746"/>
            <a:ext cx="7639709" cy="3126007"/>
          </a:xfrm>
        </p:spPr>
        <p:txBody>
          <a:bodyPr/>
          <a:lstStyle/>
          <a:p>
            <a:pPr marL="0" marR="0" algn="l" rtl="0">
              <a:lnSpc>
                <a:spcPct val="107000"/>
              </a:lnSpc>
              <a:spcBef>
                <a:spcPts val="0"/>
              </a:spcBef>
              <a:spcAft>
                <a:spcPts val="800"/>
              </a:spcAft>
            </a:pPr>
            <a:r>
              <a:rPr lang="en-US" sz="1800" dirty="0">
                <a:solidFill>
                  <a:schemeClr val="bg1">
                    <a:lumMod val="95000"/>
                  </a:schemeClr>
                </a:solidFill>
                <a:effectLst/>
                <a:latin typeface="Times New Roman" panose="02020603050405020304" pitchFamily="18" charset="0"/>
                <a:ea typeface="Calibri" panose="020F0502020204030204" pitchFamily="34" charset="0"/>
                <a:cs typeface="Arial" panose="020B0604020202020204" pitchFamily="34" charset="0"/>
              </a:rPr>
              <a:t>The client prompts the user to enter their nickname and the IP address of the server they want to connect to. The client then creates a socket object and connects to the server using the provided IP address and port number. Once connected, the client sends its nickname to the server and starts two</a:t>
            </a:r>
            <a:br>
              <a:rPr lang="en-US" sz="1800" dirty="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rPr>
            </a:br>
            <a:r>
              <a:rPr lang="en-US" sz="1800" dirty="0">
                <a:solidFill>
                  <a:schemeClr val="bg1">
                    <a:lumMod val="95000"/>
                  </a:schemeClr>
                </a:solidFill>
                <a:effectLst/>
                <a:latin typeface="Times New Roman" panose="02020603050405020304" pitchFamily="18" charset="0"/>
                <a:ea typeface="Times New Roman" panose="02020603050405020304" pitchFamily="18" charset="0"/>
                <a:cs typeface="Arial" panose="020B0604020202020204" pitchFamily="34" charset="0"/>
              </a:rPr>
              <a:t> </a:t>
            </a:r>
            <a:br>
              <a:rPr lang="en-US" sz="1800" dirty="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rPr>
            </a:br>
            <a:r>
              <a:rPr lang="en-US" sz="1800" dirty="0">
                <a:solidFill>
                  <a:schemeClr val="bg1">
                    <a:lumMod val="95000"/>
                  </a:schemeClr>
                </a:solidFill>
                <a:effectLst/>
                <a:latin typeface="Times New Roman" panose="02020603050405020304" pitchFamily="18" charset="0"/>
                <a:ea typeface="Calibri" panose="020F0502020204030204" pitchFamily="34" charset="0"/>
                <a:cs typeface="Arial" panose="020B0604020202020204" pitchFamily="34" charset="0"/>
              </a:rPr>
              <a:t>threads: one for receiving messages and another for sending messages. The receiving thread listens for incoming messages from the server and prints them to the console. The sending thread prompts the user to enter a message and sends it to the server in the format "nickname: message".</a:t>
            </a:r>
            <a:br>
              <a:rPr lang="en-US" sz="1800" dirty="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rPr>
            </a:br>
            <a:endParaRPr lang="en-GB" sz="1800" dirty="0">
              <a:solidFill>
                <a:schemeClr val="bg1">
                  <a:lumMod val="95000"/>
                </a:schemeClr>
              </a:solidFill>
            </a:endParaRPr>
          </a:p>
        </p:txBody>
      </p:sp>
    </p:spTree>
    <p:extLst>
      <p:ext uri="{BB962C8B-B14F-4D97-AF65-F5344CB8AC3E}">
        <p14:creationId xmlns:p14="http://schemas.microsoft.com/office/powerpoint/2010/main" val="3681857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2D8D8D-1BFB-06C3-780C-F57EB77A23BB}"/>
              </a:ext>
            </a:extLst>
          </p:cNvPr>
          <p:cNvSpPr>
            <a:spLocks noGrp="1"/>
          </p:cNvSpPr>
          <p:nvPr>
            <p:ph type="ctrTitle" idx="8"/>
          </p:nvPr>
        </p:nvSpPr>
        <p:spPr>
          <a:xfrm>
            <a:off x="509097" y="155643"/>
            <a:ext cx="4727700" cy="577800"/>
          </a:xfrm>
        </p:spPr>
        <p:txBody>
          <a:bodyPr/>
          <a:lstStyle/>
          <a:p>
            <a:r>
              <a:rPr lang="en-GB" dirty="0"/>
              <a:t>Server code:</a:t>
            </a:r>
          </a:p>
        </p:txBody>
      </p:sp>
      <p:pic>
        <p:nvPicPr>
          <p:cNvPr id="5" name="Picture 4">
            <a:extLst>
              <a:ext uri="{FF2B5EF4-FFF2-40B4-BE49-F238E27FC236}">
                <a16:creationId xmlns:a16="http://schemas.microsoft.com/office/drawing/2014/main" id="{3C4A77D5-9E38-5CC3-1368-A2EDD4B0988E}"/>
              </a:ext>
            </a:extLst>
          </p:cNvPr>
          <p:cNvPicPr>
            <a:picLocks noChangeAspect="1"/>
          </p:cNvPicPr>
          <p:nvPr/>
        </p:nvPicPr>
        <p:blipFill>
          <a:blip r:embed="rId2"/>
          <a:stretch>
            <a:fillRect/>
          </a:stretch>
        </p:blipFill>
        <p:spPr>
          <a:xfrm>
            <a:off x="1836233" y="747847"/>
            <a:ext cx="5471533" cy="4069016"/>
          </a:xfrm>
          <a:prstGeom prst="rect">
            <a:avLst/>
          </a:prstGeom>
        </p:spPr>
      </p:pic>
    </p:spTree>
    <p:extLst>
      <p:ext uri="{BB962C8B-B14F-4D97-AF65-F5344CB8AC3E}">
        <p14:creationId xmlns:p14="http://schemas.microsoft.com/office/powerpoint/2010/main" val="1541501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وان 2">
            <a:extLst>
              <a:ext uri="{FF2B5EF4-FFF2-40B4-BE49-F238E27FC236}">
                <a16:creationId xmlns:a16="http://schemas.microsoft.com/office/drawing/2014/main" id="{2B9DBC0F-BB96-C074-7110-39282B2E1F68}"/>
              </a:ext>
            </a:extLst>
          </p:cNvPr>
          <p:cNvSpPr>
            <a:spLocks noGrp="1"/>
          </p:cNvSpPr>
          <p:nvPr>
            <p:ph type="ctrTitle"/>
          </p:nvPr>
        </p:nvSpPr>
        <p:spPr>
          <a:xfrm>
            <a:off x="715894" y="597617"/>
            <a:ext cx="4727700" cy="577800"/>
          </a:xfrm>
        </p:spPr>
        <p:txBody>
          <a:bodyPr/>
          <a:lstStyle/>
          <a:p>
            <a:r>
              <a:rPr lang="en-US" sz="3200" dirty="0">
                <a:solidFill>
                  <a:schemeClr val="bg1"/>
                </a:solidFill>
                <a:latin typeface="Share Tech" panose="020B0604020202020204" charset="0"/>
                <a:cs typeface="Segoe UI Semibold" panose="020B0702040204020203" pitchFamily="34" charset="0"/>
              </a:rPr>
              <a:t>User Code:</a:t>
            </a:r>
            <a:endParaRPr lang="ar-SA" sz="3200" dirty="0">
              <a:solidFill>
                <a:schemeClr val="bg1"/>
              </a:solidFill>
              <a:latin typeface="Share Tech" panose="020B0604020202020204" charset="0"/>
              <a:cs typeface="Segoe UI Semibold" panose="020B0702040204020203" pitchFamily="34" charset="0"/>
            </a:endParaRPr>
          </a:p>
        </p:txBody>
      </p:sp>
      <p:pic>
        <p:nvPicPr>
          <p:cNvPr id="8" name="Picture 7">
            <a:extLst>
              <a:ext uri="{FF2B5EF4-FFF2-40B4-BE49-F238E27FC236}">
                <a16:creationId xmlns:a16="http://schemas.microsoft.com/office/drawing/2014/main" id="{69F3978D-547E-5049-6E3E-F221AD4C98F1}"/>
              </a:ext>
            </a:extLst>
          </p:cNvPr>
          <p:cNvPicPr>
            <a:picLocks noChangeAspect="1"/>
          </p:cNvPicPr>
          <p:nvPr/>
        </p:nvPicPr>
        <p:blipFill>
          <a:blip r:embed="rId2"/>
          <a:stretch>
            <a:fillRect/>
          </a:stretch>
        </p:blipFill>
        <p:spPr>
          <a:xfrm>
            <a:off x="1948693" y="1175417"/>
            <a:ext cx="5246613" cy="3679082"/>
          </a:xfrm>
          <a:prstGeom prst="rect">
            <a:avLst/>
          </a:prstGeom>
        </p:spPr>
      </p:pic>
    </p:spTree>
    <p:extLst>
      <p:ext uri="{BB962C8B-B14F-4D97-AF65-F5344CB8AC3E}">
        <p14:creationId xmlns:p14="http://schemas.microsoft.com/office/powerpoint/2010/main" val="251927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50C3-8997-3716-BBFD-1537AF932BDE}"/>
              </a:ext>
            </a:extLst>
          </p:cNvPr>
          <p:cNvSpPr>
            <a:spLocks noGrp="1"/>
          </p:cNvSpPr>
          <p:nvPr>
            <p:ph type="ctrTitle"/>
          </p:nvPr>
        </p:nvSpPr>
        <p:spPr>
          <a:xfrm>
            <a:off x="275063" y="589695"/>
            <a:ext cx="6214915" cy="602378"/>
          </a:xfrm>
        </p:spPr>
        <p:txBody>
          <a:bodyPr/>
          <a:lstStyle/>
          <a:p>
            <a:r>
              <a:rPr lang="en-US" dirty="0">
                <a:solidFill>
                  <a:schemeClr val="tx1">
                    <a:lumMod val="40000"/>
                    <a:lumOff val="60000"/>
                  </a:schemeClr>
                </a:solidFill>
                <a:latin typeface="Share Tech" panose="020B0604020202020204" charset="0"/>
                <a:cs typeface="Times New Roman" panose="02020603050405020304" pitchFamily="18" charset="0"/>
              </a:rPr>
              <a:t>Running server</a:t>
            </a:r>
          </a:p>
        </p:txBody>
      </p:sp>
      <p:pic>
        <p:nvPicPr>
          <p:cNvPr id="5" name="Picture 4">
            <a:extLst>
              <a:ext uri="{FF2B5EF4-FFF2-40B4-BE49-F238E27FC236}">
                <a16:creationId xmlns:a16="http://schemas.microsoft.com/office/drawing/2014/main" id="{602619C9-31B3-5CCB-053C-997564F78DD3}"/>
              </a:ext>
            </a:extLst>
          </p:cNvPr>
          <p:cNvPicPr>
            <a:picLocks noChangeAspect="1"/>
          </p:cNvPicPr>
          <p:nvPr/>
        </p:nvPicPr>
        <p:blipFill>
          <a:blip r:embed="rId2"/>
          <a:stretch>
            <a:fillRect/>
          </a:stretch>
        </p:blipFill>
        <p:spPr>
          <a:xfrm>
            <a:off x="275063" y="1192073"/>
            <a:ext cx="3011685" cy="1682642"/>
          </a:xfrm>
          <a:prstGeom prst="rect">
            <a:avLst/>
          </a:prstGeom>
        </p:spPr>
      </p:pic>
      <p:sp>
        <p:nvSpPr>
          <p:cNvPr id="6" name="TextBox 5">
            <a:extLst>
              <a:ext uri="{FF2B5EF4-FFF2-40B4-BE49-F238E27FC236}">
                <a16:creationId xmlns:a16="http://schemas.microsoft.com/office/drawing/2014/main" id="{C130A2F2-E91C-09F0-5EA5-DCD7BC3FDB7E}"/>
              </a:ext>
            </a:extLst>
          </p:cNvPr>
          <p:cNvSpPr txBox="1"/>
          <p:nvPr/>
        </p:nvSpPr>
        <p:spPr>
          <a:xfrm>
            <a:off x="4488180" y="598743"/>
            <a:ext cx="2887980" cy="523220"/>
          </a:xfrm>
          <a:prstGeom prst="rect">
            <a:avLst/>
          </a:prstGeom>
          <a:noFill/>
        </p:spPr>
        <p:txBody>
          <a:bodyPr wrap="square" rtlCol="0">
            <a:spAutoFit/>
          </a:bodyPr>
          <a:lstStyle/>
          <a:p>
            <a:r>
              <a:rPr lang="en-US" sz="2800" dirty="0">
                <a:solidFill>
                  <a:schemeClr val="tx1">
                    <a:lumMod val="40000"/>
                    <a:lumOff val="60000"/>
                  </a:schemeClr>
                </a:solidFill>
                <a:latin typeface="Bahnschrift SemiCondensed" panose="020B0502040204020203" pitchFamily="34" charset="0"/>
              </a:rPr>
              <a:t>Running User:</a:t>
            </a:r>
          </a:p>
        </p:txBody>
      </p:sp>
      <p:pic>
        <p:nvPicPr>
          <p:cNvPr id="7" name="Picture 6">
            <a:extLst>
              <a:ext uri="{FF2B5EF4-FFF2-40B4-BE49-F238E27FC236}">
                <a16:creationId xmlns:a16="http://schemas.microsoft.com/office/drawing/2014/main" id="{49F6B104-96E4-7BAB-CE39-86BA4D0D9697}"/>
              </a:ext>
            </a:extLst>
          </p:cNvPr>
          <p:cNvPicPr>
            <a:picLocks noChangeAspect="1"/>
          </p:cNvPicPr>
          <p:nvPr/>
        </p:nvPicPr>
        <p:blipFill>
          <a:blip r:embed="rId3"/>
          <a:stretch>
            <a:fillRect/>
          </a:stretch>
        </p:blipFill>
        <p:spPr>
          <a:xfrm>
            <a:off x="3866737" y="1201121"/>
            <a:ext cx="3981033" cy="1682642"/>
          </a:xfrm>
          <a:prstGeom prst="rect">
            <a:avLst/>
          </a:prstGeom>
        </p:spPr>
      </p:pic>
      <p:sp>
        <p:nvSpPr>
          <p:cNvPr id="8" name="TextBox 7">
            <a:extLst>
              <a:ext uri="{FF2B5EF4-FFF2-40B4-BE49-F238E27FC236}">
                <a16:creationId xmlns:a16="http://schemas.microsoft.com/office/drawing/2014/main" id="{9985D805-1E6F-C9D6-85FD-49CE9860BECD}"/>
              </a:ext>
            </a:extLst>
          </p:cNvPr>
          <p:cNvSpPr txBox="1"/>
          <p:nvPr/>
        </p:nvSpPr>
        <p:spPr>
          <a:xfrm>
            <a:off x="2712720" y="2945318"/>
            <a:ext cx="2453640" cy="461665"/>
          </a:xfrm>
          <a:prstGeom prst="rect">
            <a:avLst/>
          </a:prstGeom>
          <a:noFill/>
        </p:spPr>
        <p:txBody>
          <a:bodyPr wrap="square" rtlCol="0">
            <a:spAutoFit/>
          </a:bodyPr>
          <a:lstStyle/>
          <a:p>
            <a:r>
              <a:rPr lang="en-US" sz="2400" dirty="0">
                <a:solidFill>
                  <a:schemeClr val="tx1">
                    <a:lumMod val="40000"/>
                    <a:lumOff val="60000"/>
                  </a:schemeClr>
                </a:solidFill>
                <a:latin typeface="Bahnschrift SemiCondensed" panose="020B0502040204020203" pitchFamily="34" charset="0"/>
              </a:rPr>
              <a:t>Running User2 </a:t>
            </a:r>
          </a:p>
        </p:txBody>
      </p:sp>
      <p:pic>
        <p:nvPicPr>
          <p:cNvPr id="9" name="Picture 8">
            <a:extLst>
              <a:ext uri="{FF2B5EF4-FFF2-40B4-BE49-F238E27FC236}">
                <a16:creationId xmlns:a16="http://schemas.microsoft.com/office/drawing/2014/main" id="{767D65D0-3EA8-6D60-9483-60BC3FF74E5D}"/>
              </a:ext>
            </a:extLst>
          </p:cNvPr>
          <p:cNvPicPr>
            <a:picLocks noChangeAspect="1"/>
          </p:cNvPicPr>
          <p:nvPr/>
        </p:nvPicPr>
        <p:blipFill>
          <a:blip r:embed="rId4"/>
          <a:stretch>
            <a:fillRect/>
          </a:stretch>
        </p:blipFill>
        <p:spPr>
          <a:xfrm>
            <a:off x="2527406" y="3477093"/>
            <a:ext cx="2944623" cy="1548518"/>
          </a:xfrm>
          <a:prstGeom prst="rect">
            <a:avLst/>
          </a:prstGeom>
        </p:spPr>
      </p:pic>
    </p:spTree>
    <p:extLst>
      <p:ext uri="{BB962C8B-B14F-4D97-AF65-F5344CB8AC3E}">
        <p14:creationId xmlns:p14="http://schemas.microsoft.com/office/powerpoint/2010/main" val="3590828915"/>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TotalTime>
  <Words>686</Words>
  <Application>Microsoft Office PowerPoint</Application>
  <PresentationFormat>On-screen Show (16:9)</PresentationFormat>
  <Paragraphs>29</Paragraphs>
  <Slides>11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Calibri</vt:lpstr>
      <vt:lpstr>Fira Sans Condensed Medium</vt:lpstr>
      <vt:lpstr>Bahnschrift SemiCondensed</vt:lpstr>
      <vt:lpstr>Maven Pro</vt:lpstr>
      <vt:lpstr>Times New Roman</vt:lpstr>
      <vt:lpstr>Share Tech</vt:lpstr>
      <vt:lpstr>Arial</vt:lpstr>
      <vt:lpstr>Data Science Consulting by Slidesgo</vt:lpstr>
      <vt:lpstr>CS232 (Computer Networking) </vt:lpstr>
      <vt:lpstr>INTRODUCTION</vt:lpstr>
      <vt:lpstr>Functionality:</vt:lpstr>
      <vt:lpstr>PowerPoint Presentation</vt:lpstr>
      <vt:lpstr> The code uses the Python socket library, which provides a low-level interface for network communication. The server and client communicate with each other using TCP sockets, which provide reliable, ordered, and error-checked delivery of data between applications running on different hosts.   The server uses a list to keep track of connected clients and their nicknames. When a new client connects, the server adds the client socket object to the list and prompts the client to enter a nickname. The nickname is stored in a separate list to keep track of the nicknames of all connected clients. Whenever a message is received from a client, the server broadcasts the message to all connected clients by iterating through the list of client sockets and sending the message to each one. </vt:lpstr>
      <vt:lpstr>The client prompts the user to enter their nickname and the IP address of the server they want to connect to. The client then creates a socket object and connects to the server using the provided IP address and port number. Once connected, the client sends its nickname to the server and starts two   threads: one for receiving messages and another for sending messages. The receiving thread listens for incoming messages from the server and prints them to the console. The sending thread prompts the user to enter a message and sends it to the server in the format "nickname: message". </vt:lpstr>
      <vt:lpstr>Server code:</vt:lpstr>
      <vt:lpstr>User Code:</vt:lpstr>
      <vt:lpstr>Running server</vt:lpstr>
      <vt:lpstr>Conclusion: </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CS262  – System Analysis and design  Semester 2 (Spring 2023)</dc:title>
  <dc:creator>LENOVOO</dc:creator>
  <cp:lastModifiedBy>yosra osailan</cp:lastModifiedBy>
  <cp:revision>10</cp:revision>
  <dcterms:modified xsi:type="dcterms:W3CDTF">2023-05-18T21:45:51Z</dcterms:modified>
</cp:coreProperties>
</file>