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91" r:id="rId6"/>
    <p:sldId id="258" r:id="rId7"/>
    <p:sldId id="259" r:id="rId8"/>
    <p:sldId id="260" r:id="rId9"/>
    <p:sldId id="287" r:id="rId10"/>
    <p:sldId id="288" r:id="rId11"/>
    <p:sldId id="289" r:id="rId12"/>
    <p:sldId id="290" r:id="rId13"/>
    <p:sldId id="263" r:id="rId14"/>
    <p:sldId id="264" r:id="rId15"/>
    <p:sldId id="265" r:id="rId16"/>
  </p:sldIdLst>
  <p:sldSz cx="9144000" cy="5143500"/>
  <p:notesSz cx="6858000" cy="9144000"/>
  <p:embeddedFontLst>
    <p:embeddedFont>
      <p:font typeface="League Spartan Medium"/>
      <p:regular r:id="rId20"/>
    </p:embeddedFont>
    <p:embeddedFont>
      <p:font typeface="Inter" panose="02000503000000020004"/>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4"/>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SLIDES_API479938825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SLIDES_API47993882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SLIDES_API479938825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SLIDES_API479938825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SLIDES_API479938825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SLIDES_API479938825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SLIDES_API479938825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SLIDES_API479938825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SLIDES_API479938825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SLIDES_API479938825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SLIDES_API479938825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SLIDES_API479938825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SLIDES_API479938825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SLIDES_API479938825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SA_Introduction_Slide_1">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632175" y="920625"/>
            <a:ext cx="7679700" cy="7269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2pPr>
            <a:lvl3pPr lvl="2">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3pPr>
            <a:lvl4pPr lvl="3">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4pPr>
            <a:lvl5pPr lvl="4">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5pPr>
            <a:lvl6pPr lvl="5">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6pPr>
            <a:lvl7pPr lvl="6">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7pPr>
            <a:lvl8pPr lvl="7">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8pPr>
            <a:lvl9pPr lvl="8">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9pPr>
          </a:lstStyle>
          <a:p/>
        </p:txBody>
      </p:sp>
      <p:sp>
        <p:nvSpPr>
          <p:cNvPr id="56" name="Google Shape;56;p1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
        <p:nvSpPr>
          <p:cNvPr id="57" name="Google Shape;57;p14"/>
          <p:cNvSpPr txBox="1"/>
          <p:nvPr>
            <p:ph type="body" idx="1"/>
          </p:nvPr>
        </p:nvSpPr>
        <p:spPr>
          <a:xfrm>
            <a:off x="632175" y="1717350"/>
            <a:ext cx="5056800" cy="1959600"/>
          </a:xfrm>
          <a:prstGeom prst="rect">
            <a:avLst/>
          </a:prstGeom>
        </p:spPr>
        <p:txBody>
          <a:bodyPr spcFirstLastPara="1" wrap="square" lIns="91425" tIns="91425" rIns="91425" bIns="91425" anchor="t" anchorCtr="0">
            <a:spAutoFit/>
          </a:bodyPr>
          <a:lstStyle>
            <a:lvl1pPr marL="457200" lvl="0" indent="-311150">
              <a:spcBef>
                <a:spcPts val="0"/>
              </a:spcBef>
              <a:spcAft>
                <a:spcPts val="0"/>
              </a:spcAft>
              <a:buSzPts val="1300"/>
              <a:buChar char="●"/>
              <a:defRPr sz="13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pic>
        <p:nvPicPr>
          <p:cNvPr id="58" name="Google Shape;58;p14"/>
          <p:cNvPicPr preferRelativeResize="0"/>
          <p:nvPr/>
        </p:nvPicPr>
        <p:blipFill>
          <a:blip r:embed="rId2"/>
          <a:stretch>
            <a:fillRect/>
          </a:stretch>
        </p:blipFill>
        <p:spPr>
          <a:xfrm rot="5400000">
            <a:off x="727196" y="475900"/>
            <a:ext cx="374904" cy="374904"/>
          </a:xfrm>
          <a:prstGeom prst="rect">
            <a:avLst/>
          </a:prstGeom>
          <a:noFill/>
          <a:ln>
            <a:noFill/>
          </a:ln>
        </p:spPr>
      </p:pic>
      <p:pic>
        <p:nvPicPr>
          <p:cNvPr id="59" name="Google Shape;59;p14"/>
          <p:cNvPicPr preferRelativeResize="0"/>
          <p:nvPr/>
        </p:nvPicPr>
        <p:blipFill rotWithShape="1">
          <a:blip r:embed="rId3"/>
          <a:srcRect l="7871" r="4470"/>
          <a:stretch>
            <a:fillRect/>
          </a:stretch>
        </p:blipFill>
        <p:spPr>
          <a:xfrm rot="5399995">
            <a:off x="5161977" y="1270987"/>
            <a:ext cx="5149824" cy="260152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A_Title_Body_1">
  <p:cSld name="TITLE_1">
    <p:spTree>
      <p:nvGrpSpPr>
        <p:cNvPr id="60" name="Shape 60"/>
        <p:cNvGrpSpPr/>
        <p:nvPr/>
      </p:nvGrpSpPr>
      <p:grpSpPr>
        <a:xfrm>
          <a:off x="0" y="0"/>
          <a:ext cx="0" cy="0"/>
          <a:chOff x="0" y="0"/>
          <a:chExt cx="0" cy="0"/>
        </a:xfrm>
      </p:grpSpPr>
      <p:sp>
        <p:nvSpPr>
          <p:cNvPr id="61" name="Google Shape;61;p1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pic>
        <p:nvPicPr>
          <p:cNvPr id="62" name="Google Shape;62;p15"/>
          <p:cNvPicPr preferRelativeResize="0"/>
          <p:nvPr/>
        </p:nvPicPr>
        <p:blipFill>
          <a:blip r:embed="rId2"/>
          <a:stretch>
            <a:fillRect/>
          </a:stretch>
        </p:blipFill>
        <p:spPr>
          <a:xfrm>
            <a:off x="5899075" y="1913100"/>
            <a:ext cx="3244926" cy="3230399"/>
          </a:xfrm>
          <a:prstGeom prst="rect">
            <a:avLst/>
          </a:prstGeom>
          <a:noFill/>
          <a:ln>
            <a:noFill/>
          </a:ln>
        </p:spPr>
      </p:pic>
      <p:sp>
        <p:nvSpPr>
          <p:cNvPr id="63" name="Google Shape;63;p15"/>
          <p:cNvSpPr/>
          <p:nvPr>
            <p:ph type="pic" idx="2"/>
          </p:nvPr>
        </p:nvSpPr>
        <p:spPr>
          <a:xfrm>
            <a:off x="5843075" y="632300"/>
            <a:ext cx="2615100" cy="3918900"/>
          </a:xfrm>
          <a:prstGeom prst="roundRect">
            <a:avLst>
              <a:gd name="adj" fmla="val 16667"/>
            </a:avLst>
          </a:prstGeom>
          <a:noFill/>
          <a:ln>
            <a:noFill/>
          </a:ln>
        </p:spPr>
      </p:sp>
      <p:sp>
        <p:nvSpPr>
          <p:cNvPr id="64" name="Google Shape;64;p15"/>
          <p:cNvSpPr txBox="1"/>
          <p:nvPr>
            <p:ph type="title"/>
          </p:nvPr>
        </p:nvSpPr>
        <p:spPr>
          <a:xfrm>
            <a:off x="632175" y="920625"/>
            <a:ext cx="5046000" cy="726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2pPr>
            <a:lvl3pPr lvl="2">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3pPr>
            <a:lvl4pPr lvl="3">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4pPr>
            <a:lvl5pPr lvl="4">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5pPr>
            <a:lvl6pPr lvl="5">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6pPr>
            <a:lvl7pPr lvl="6">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7pPr>
            <a:lvl8pPr lvl="7">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8pPr>
            <a:lvl9pPr lvl="8">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9pPr>
          </a:lstStyle>
          <a:p/>
        </p:txBody>
      </p:sp>
      <p:pic>
        <p:nvPicPr>
          <p:cNvPr id="65" name="Google Shape;65;p15"/>
          <p:cNvPicPr preferRelativeResize="0"/>
          <p:nvPr/>
        </p:nvPicPr>
        <p:blipFill>
          <a:blip r:embed="rId3"/>
          <a:stretch>
            <a:fillRect/>
          </a:stretch>
        </p:blipFill>
        <p:spPr>
          <a:xfrm rot="5400000">
            <a:off x="727196" y="475900"/>
            <a:ext cx="374904" cy="374904"/>
          </a:xfrm>
          <a:prstGeom prst="rect">
            <a:avLst/>
          </a:prstGeom>
          <a:noFill/>
          <a:ln>
            <a:noFill/>
          </a:ln>
        </p:spPr>
      </p:pic>
      <p:sp>
        <p:nvSpPr>
          <p:cNvPr id="66" name="Google Shape;66;p15"/>
          <p:cNvSpPr txBox="1"/>
          <p:nvPr>
            <p:ph type="subTitle" idx="1"/>
          </p:nvPr>
        </p:nvSpPr>
        <p:spPr>
          <a:xfrm>
            <a:off x="642700" y="1723725"/>
            <a:ext cx="36051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A_Title_Body_1_no_image">
  <p:cSld name="TITLE_1_2">
    <p:spTree>
      <p:nvGrpSpPr>
        <p:cNvPr id="67" name="Shape 67"/>
        <p:cNvGrpSpPr/>
        <p:nvPr/>
      </p:nvGrpSpPr>
      <p:grpSpPr>
        <a:xfrm>
          <a:off x="0" y="0"/>
          <a:ext cx="0" cy="0"/>
          <a:chOff x="0" y="0"/>
          <a:chExt cx="0" cy="0"/>
        </a:xfrm>
      </p:grpSpPr>
      <p:sp>
        <p:nvSpPr>
          <p:cNvPr id="68" name="Google Shape;68;p1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pic>
        <p:nvPicPr>
          <p:cNvPr id="69" name="Google Shape;69;p16"/>
          <p:cNvPicPr preferRelativeResize="0"/>
          <p:nvPr/>
        </p:nvPicPr>
        <p:blipFill>
          <a:blip r:embed="rId2"/>
          <a:stretch>
            <a:fillRect/>
          </a:stretch>
        </p:blipFill>
        <p:spPr>
          <a:xfrm>
            <a:off x="6477450" y="2488875"/>
            <a:ext cx="2666551" cy="2654624"/>
          </a:xfrm>
          <a:prstGeom prst="rect">
            <a:avLst/>
          </a:prstGeom>
          <a:noFill/>
          <a:ln>
            <a:noFill/>
          </a:ln>
        </p:spPr>
      </p:pic>
      <p:sp>
        <p:nvSpPr>
          <p:cNvPr id="70" name="Google Shape;70;p16"/>
          <p:cNvSpPr txBox="1"/>
          <p:nvPr>
            <p:ph type="title"/>
          </p:nvPr>
        </p:nvSpPr>
        <p:spPr>
          <a:xfrm>
            <a:off x="632175" y="920625"/>
            <a:ext cx="6485100" cy="726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2pPr>
            <a:lvl3pPr lvl="2">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3pPr>
            <a:lvl4pPr lvl="3">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4pPr>
            <a:lvl5pPr lvl="4">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5pPr>
            <a:lvl6pPr lvl="5">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6pPr>
            <a:lvl7pPr lvl="6">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7pPr>
            <a:lvl8pPr lvl="7">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8pPr>
            <a:lvl9pPr lvl="8">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9pPr>
          </a:lstStyle>
          <a:p/>
        </p:txBody>
      </p:sp>
      <p:pic>
        <p:nvPicPr>
          <p:cNvPr id="71" name="Google Shape;71;p16"/>
          <p:cNvPicPr preferRelativeResize="0"/>
          <p:nvPr/>
        </p:nvPicPr>
        <p:blipFill>
          <a:blip r:embed="rId3"/>
          <a:stretch>
            <a:fillRect/>
          </a:stretch>
        </p:blipFill>
        <p:spPr>
          <a:xfrm rot="5400000">
            <a:off x="727196" y="475900"/>
            <a:ext cx="374904" cy="374904"/>
          </a:xfrm>
          <a:prstGeom prst="rect">
            <a:avLst/>
          </a:prstGeom>
          <a:noFill/>
          <a:ln>
            <a:noFill/>
          </a:ln>
        </p:spPr>
      </p:pic>
      <p:sp>
        <p:nvSpPr>
          <p:cNvPr id="72" name="Google Shape;72;p16"/>
          <p:cNvSpPr txBox="1"/>
          <p:nvPr>
            <p:ph type="subTitle" idx="1"/>
          </p:nvPr>
        </p:nvSpPr>
        <p:spPr>
          <a:xfrm>
            <a:off x="642700" y="1589400"/>
            <a:ext cx="64746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73" name="Shape 73"/>
        <p:cNvGrpSpPr/>
        <p:nvPr/>
      </p:nvGrpSpPr>
      <p:grpSpPr>
        <a:xfrm>
          <a:off x="0" y="0"/>
          <a:ext cx="0" cy="0"/>
          <a:chOff x="0" y="0"/>
          <a:chExt cx="0" cy="0"/>
        </a:xfrm>
      </p:grpSpPr>
      <p:pic>
        <p:nvPicPr>
          <p:cNvPr id="74" name="Google Shape;74;p17"/>
          <p:cNvPicPr preferRelativeResize="0"/>
          <p:nvPr/>
        </p:nvPicPr>
        <p:blipFill rotWithShape="1">
          <a:blip r:embed="rId2"/>
          <a:srcRect r="49205"/>
          <a:stretch>
            <a:fillRect/>
          </a:stretch>
        </p:blipFill>
        <p:spPr>
          <a:xfrm flipH="1">
            <a:off x="0" y="-348137"/>
            <a:ext cx="1836600" cy="3599400"/>
          </a:xfrm>
          <a:prstGeom prst="rect">
            <a:avLst/>
          </a:prstGeom>
          <a:noFill/>
          <a:ln>
            <a:noFill/>
          </a:ln>
        </p:spPr>
      </p:pic>
      <p:pic>
        <p:nvPicPr>
          <p:cNvPr id="75" name="Google Shape;75;p17"/>
          <p:cNvPicPr preferRelativeResize="0"/>
          <p:nvPr/>
        </p:nvPicPr>
        <p:blipFill rotWithShape="1">
          <a:blip r:embed="rId2"/>
          <a:srcRect r="49205"/>
          <a:stretch>
            <a:fillRect/>
          </a:stretch>
        </p:blipFill>
        <p:spPr>
          <a:xfrm rot="10800000">
            <a:off x="0" y="1892237"/>
            <a:ext cx="1836600" cy="3599400"/>
          </a:xfrm>
          <a:prstGeom prst="rect">
            <a:avLst/>
          </a:prstGeom>
          <a:noFill/>
          <a:ln>
            <a:noFill/>
          </a:ln>
        </p:spPr>
      </p:pic>
      <p:sp>
        <p:nvSpPr>
          <p:cNvPr id="76" name="Google Shape;76;p1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
        <p:nvSpPr>
          <p:cNvPr id="77" name="Google Shape;77;p17"/>
          <p:cNvSpPr/>
          <p:nvPr>
            <p:ph type="pic" idx="2"/>
          </p:nvPr>
        </p:nvSpPr>
        <p:spPr>
          <a:xfrm>
            <a:off x="642700" y="632300"/>
            <a:ext cx="2615100" cy="3918900"/>
          </a:xfrm>
          <a:prstGeom prst="roundRect">
            <a:avLst>
              <a:gd name="adj" fmla="val 16667"/>
            </a:avLst>
          </a:prstGeom>
          <a:noFill/>
          <a:ln>
            <a:noFill/>
          </a:ln>
        </p:spPr>
      </p:sp>
      <p:sp>
        <p:nvSpPr>
          <p:cNvPr id="78" name="Google Shape;78;p17"/>
          <p:cNvSpPr/>
          <p:nvPr/>
        </p:nvSpPr>
        <p:spPr>
          <a:xfrm rot="-695">
            <a:off x="8410293" y="4393362"/>
            <a:ext cx="1484700" cy="1476900"/>
          </a:xfrm>
          <a:prstGeom prst="pie">
            <a:avLst>
              <a:gd name="adj1" fmla="val 10804369"/>
              <a:gd name="adj2" fmla="val 16200000"/>
            </a:avLst>
          </a:prstGeom>
          <a:gradFill>
            <a:gsLst>
              <a:gs pos="0">
                <a:srgbClr val="FFC982"/>
              </a:gs>
              <a:gs pos="100000">
                <a:srgbClr val="F58F09"/>
              </a:gs>
            </a:gsLst>
            <a:path path="circle">
              <a:fillToRect l="50000" t="50000" r="50000" b="50000"/>
            </a:path>
            <a:tileRect/>
          </a:gra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C2C2C"/>
              </a:solidFill>
            </a:endParaRPr>
          </a:p>
        </p:txBody>
      </p:sp>
      <p:sp>
        <p:nvSpPr>
          <p:cNvPr id="79" name="Google Shape;79;p17"/>
          <p:cNvSpPr txBox="1"/>
          <p:nvPr>
            <p:ph type="title"/>
          </p:nvPr>
        </p:nvSpPr>
        <p:spPr>
          <a:xfrm>
            <a:off x="4722075" y="997400"/>
            <a:ext cx="3589800" cy="6501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2pPr>
            <a:lvl3pPr lvl="2">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3pPr>
            <a:lvl4pPr lvl="3">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4pPr>
            <a:lvl5pPr lvl="4">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5pPr>
            <a:lvl6pPr lvl="5">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6pPr>
            <a:lvl7pPr lvl="6">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7pPr>
            <a:lvl8pPr lvl="7">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8pPr>
            <a:lvl9pPr lvl="8">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9pPr>
          </a:lstStyle>
          <a:p/>
        </p:txBody>
      </p:sp>
      <p:sp>
        <p:nvSpPr>
          <p:cNvPr id="80" name="Google Shape;80;p17"/>
          <p:cNvSpPr/>
          <p:nvPr/>
        </p:nvSpPr>
        <p:spPr>
          <a:xfrm>
            <a:off x="4800600" y="632300"/>
            <a:ext cx="775500" cy="131400"/>
          </a:xfrm>
          <a:prstGeom prst="roundRect">
            <a:avLst>
              <a:gd name="adj" fmla="val 50000"/>
            </a:avLst>
          </a:prstGeom>
          <a:solidFill>
            <a:srgbClr val="F4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7"/>
          <p:cNvSpPr txBox="1"/>
          <p:nvPr>
            <p:ph type="subTitle" idx="1"/>
          </p:nvPr>
        </p:nvSpPr>
        <p:spPr>
          <a:xfrm>
            <a:off x="4722075" y="1959150"/>
            <a:ext cx="35898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82" name="Shape 82"/>
        <p:cNvGrpSpPr/>
        <p:nvPr/>
      </p:nvGrpSpPr>
      <p:grpSpPr>
        <a:xfrm>
          <a:off x="0" y="0"/>
          <a:ext cx="0" cy="0"/>
          <a:chOff x="0" y="0"/>
          <a:chExt cx="0" cy="0"/>
        </a:xfrm>
      </p:grpSpPr>
      <p:sp>
        <p:nvSpPr>
          <p:cNvPr id="83" name="Google Shape;83;p1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
        <p:nvSpPr>
          <p:cNvPr id="84" name="Google Shape;84;p18"/>
          <p:cNvSpPr txBox="1"/>
          <p:nvPr>
            <p:ph type="subTitle" idx="1"/>
          </p:nvPr>
        </p:nvSpPr>
        <p:spPr>
          <a:xfrm>
            <a:off x="383075" y="19089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5" name="Google Shape;85;p18"/>
          <p:cNvSpPr txBox="1"/>
          <p:nvPr>
            <p:ph type="subTitle" idx="2"/>
          </p:nvPr>
        </p:nvSpPr>
        <p:spPr>
          <a:xfrm>
            <a:off x="3284763" y="19089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86" name="Google Shape;86;p18"/>
          <p:cNvPicPr preferRelativeResize="0"/>
          <p:nvPr/>
        </p:nvPicPr>
        <p:blipFill rotWithShape="1">
          <a:blip r:embed="rId2"/>
          <a:srcRect r="49205" b="13464"/>
          <a:stretch>
            <a:fillRect/>
          </a:stretch>
        </p:blipFill>
        <p:spPr>
          <a:xfrm flipH="1">
            <a:off x="8025" y="3162568"/>
            <a:ext cx="1168200" cy="1980900"/>
          </a:xfrm>
          <a:prstGeom prst="rect">
            <a:avLst/>
          </a:prstGeom>
          <a:noFill/>
          <a:ln>
            <a:noFill/>
          </a:ln>
        </p:spPr>
      </p:pic>
      <p:sp>
        <p:nvSpPr>
          <p:cNvPr id="87" name="Google Shape;87;p18"/>
          <p:cNvSpPr txBox="1"/>
          <p:nvPr>
            <p:ph type="title"/>
          </p:nvPr>
        </p:nvSpPr>
        <p:spPr>
          <a:xfrm>
            <a:off x="383075" y="10115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2pPr>
            <a:lvl3pPr lvl="2">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3pPr>
            <a:lvl4pPr lvl="3">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4pPr>
            <a:lvl5pPr lvl="4">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5pPr>
            <a:lvl6pPr lvl="5">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6pPr>
            <a:lvl7pPr lvl="6">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7pPr>
            <a:lvl8pPr lvl="7">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8pPr>
            <a:lvl9pPr lvl="8">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9pPr>
          </a:lstStyle>
          <a:p/>
        </p:txBody>
      </p:sp>
      <p:sp>
        <p:nvSpPr>
          <p:cNvPr id="88" name="Google Shape;88;p18"/>
          <p:cNvSpPr txBox="1"/>
          <p:nvPr>
            <p:ph type="subTitle" idx="3"/>
          </p:nvPr>
        </p:nvSpPr>
        <p:spPr>
          <a:xfrm>
            <a:off x="6186450" y="19089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89" name="Google Shape;89;p18"/>
          <p:cNvPicPr preferRelativeResize="0"/>
          <p:nvPr/>
        </p:nvPicPr>
        <p:blipFill>
          <a:blip r:embed="rId3"/>
          <a:stretch>
            <a:fillRect/>
          </a:stretch>
        </p:blipFill>
        <p:spPr>
          <a:xfrm rot="5400000">
            <a:off x="467571" y="475900"/>
            <a:ext cx="374904" cy="37490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90" name="Shape 90"/>
        <p:cNvGrpSpPr/>
        <p:nvPr/>
      </p:nvGrpSpPr>
      <p:grpSpPr>
        <a:xfrm>
          <a:off x="0" y="0"/>
          <a:ext cx="0" cy="0"/>
          <a:chOff x="0" y="0"/>
          <a:chExt cx="0" cy="0"/>
        </a:xfrm>
      </p:grpSpPr>
      <p:sp>
        <p:nvSpPr>
          <p:cNvPr id="91" name="Google Shape;91;p1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
        <p:nvSpPr>
          <p:cNvPr id="92" name="Google Shape;92;p19"/>
          <p:cNvSpPr txBox="1"/>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2pPr>
            <a:lvl3pPr lvl="2" algn="ctr">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3pPr>
            <a:lvl4pPr lvl="3" algn="ctr">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4pPr>
            <a:lvl5pPr lvl="4" algn="ctr">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5pPr>
            <a:lvl6pPr lvl="5" algn="ctr">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6pPr>
            <a:lvl7pPr lvl="6" algn="ctr">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7pPr>
            <a:lvl8pPr lvl="7" algn="ctr">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8pPr>
            <a:lvl9pPr lvl="8" algn="ctr">
              <a:spcBef>
                <a:spcPts val="0"/>
              </a:spcBef>
              <a:spcAft>
                <a:spcPts val="0"/>
              </a:spcAft>
              <a:buSzPts val="2800"/>
              <a:buNone/>
              <a:defRPr>
                <a:latin typeface="Poppins" panose="00000500000000000000"/>
                <a:ea typeface="Poppins" panose="00000500000000000000"/>
                <a:cs typeface="Poppins" panose="00000500000000000000"/>
                <a:sym typeface="Poppins" panose="00000500000000000000"/>
              </a:defRPr>
            </a:lvl9pPr>
          </a:lstStyle>
          <a:p/>
        </p:txBody>
      </p:sp>
      <p:pic>
        <p:nvPicPr>
          <p:cNvPr id="93" name="Google Shape;93;p19"/>
          <p:cNvPicPr preferRelativeResize="0"/>
          <p:nvPr/>
        </p:nvPicPr>
        <p:blipFill>
          <a:blip r:embed="rId2"/>
          <a:stretch>
            <a:fillRect/>
          </a:stretch>
        </p:blipFill>
        <p:spPr>
          <a:xfrm>
            <a:off x="4054825" y="1117275"/>
            <a:ext cx="590075" cy="5900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p:cSld name="CUSTOM">
    <p:spTree>
      <p:nvGrpSpPr>
        <p:cNvPr id="94" name="Shape 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League Spartan Medium"/>
              <a:buNone/>
              <a:defRPr sz="2800">
                <a:solidFill>
                  <a:schemeClr val="dk1"/>
                </a:solidFill>
                <a:latin typeface="League Spartan Medium"/>
                <a:ea typeface="League Spartan Medium"/>
                <a:cs typeface="League Spartan Medium"/>
                <a:sym typeface="League Spartan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11150">
              <a:lnSpc>
                <a:spcPct val="115000"/>
              </a:lnSpc>
              <a:spcBef>
                <a:spcPts val="0"/>
              </a:spcBef>
              <a:spcAft>
                <a:spcPts val="0"/>
              </a:spcAft>
              <a:buClr>
                <a:schemeClr val="dk2"/>
              </a:buClr>
              <a:buSzPts val="1300"/>
              <a:buFont typeface="Inter" panose="02000503000000020004"/>
              <a:buChar char="●"/>
              <a:defRPr sz="1300">
                <a:solidFill>
                  <a:schemeClr val="dk2"/>
                </a:solidFill>
                <a:latin typeface="Inter" panose="02000503000000020004"/>
                <a:ea typeface="Inter" panose="02000503000000020004"/>
                <a:cs typeface="Inter" panose="02000503000000020004"/>
                <a:sym typeface="Inter" panose="02000503000000020004"/>
              </a:defRPr>
            </a:lvl1pPr>
            <a:lvl2pPr marL="914400" lvl="1" indent="-304800">
              <a:lnSpc>
                <a:spcPct val="115000"/>
              </a:lnSpc>
              <a:spcBef>
                <a:spcPts val="0"/>
              </a:spcBef>
              <a:spcAft>
                <a:spcPts val="0"/>
              </a:spcAft>
              <a:buClr>
                <a:schemeClr val="dk2"/>
              </a:buClr>
              <a:buSzPts val="1200"/>
              <a:buFont typeface="Inter" panose="02000503000000020004"/>
              <a:buChar char="○"/>
              <a:defRPr sz="1200">
                <a:solidFill>
                  <a:schemeClr val="dk2"/>
                </a:solidFill>
                <a:latin typeface="Inter" panose="02000503000000020004"/>
                <a:ea typeface="Inter" panose="02000503000000020004"/>
                <a:cs typeface="Inter" panose="02000503000000020004"/>
                <a:sym typeface="Inter" panose="02000503000000020004"/>
              </a:defRPr>
            </a:lvl2pPr>
            <a:lvl3pPr marL="1371600" lvl="2" indent="-304800">
              <a:lnSpc>
                <a:spcPct val="115000"/>
              </a:lnSpc>
              <a:spcBef>
                <a:spcPts val="0"/>
              </a:spcBef>
              <a:spcAft>
                <a:spcPts val="0"/>
              </a:spcAft>
              <a:buClr>
                <a:schemeClr val="dk2"/>
              </a:buClr>
              <a:buSzPts val="1200"/>
              <a:buFont typeface="Inter" panose="02000503000000020004"/>
              <a:buChar char="■"/>
              <a:defRPr sz="1200">
                <a:solidFill>
                  <a:schemeClr val="dk2"/>
                </a:solidFill>
                <a:latin typeface="Inter" panose="02000503000000020004"/>
                <a:ea typeface="Inter" panose="02000503000000020004"/>
                <a:cs typeface="Inter" panose="02000503000000020004"/>
                <a:sym typeface="Inter" panose="02000503000000020004"/>
              </a:defRPr>
            </a:lvl3pPr>
            <a:lvl4pPr marL="1828800" lvl="3" indent="-304800">
              <a:lnSpc>
                <a:spcPct val="115000"/>
              </a:lnSpc>
              <a:spcBef>
                <a:spcPts val="0"/>
              </a:spcBef>
              <a:spcAft>
                <a:spcPts val="0"/>
              </a:spcAft>
              <a:buClr>
                <a:schemeClr val="dk2"/>
              </a:buClr>
              <a:buSzPts val="1200"/>
              <a:buFont typeface="Inter" panose="02000503000000020004"/>
              <a:buChar char="●"/>
              <a:defRPr sz="1200">
                <a:solidFill>
                  <a:schemeClr val="dk2"/>
                </a:solidFill>
                <a:latin typeface="Inter" panose="02000503000000020004"/>
                <a:ea typeface="Inter" panose="02000503000000020004"/>
                <a:cs typeface="Inter" panose="02000503000000020004"/>
                <a:sym typeface="Inter" panose="02000503000000020004"/>
              </a:defRPr>
            </a:lvl4pPr>
            <a:lvl5pPr marL="2286000" lvl="4" indent="-304800">
              <a:lnSpc>
                <a:spcPct val="115000"/>
              </a:lnSpc>
              <a:spcBef>
                <a:spcPts val="0"/>
              </a:spcBef>
              <a:spcAft>
                <a:spcPts val="0"/>
              </a:spcAft>
              <a:buClr>
                <a:schemeClr val="dk2"/>
              </a:buClr>
              <a:buSzPts val="1200"/>
              <a:buFont typeface="Inter" panose="02000503000000020004"/>
              <a:buChar char="○"/>
              <a:defRPr sz="1200">
                <a:solidFill>
                  <a:schemeClr val="dk2"/>
                </a:solidFill>
                <a:latin typeface="Inter" panose="02000503000000020004"/>
                <a:ea typeface="Inter" panose="02000503000000020004"/>
                <a:cs typeface="Inter" panose="02000503000000020004"/>
                <a:sym typeface="Inter" panose="02000503000000020004"/>
              </a:defRPr>
            </a:lvl5pPr>
            <a:lvl6pPr marL="2743200" lvl="5" indent="-304800">
              <a:lnSpc>
                <a:spcPct val="115000"/>
              </a:lnSpc>
              <a:spcBef>
                <a:spcPts val="0"/>
              </a:spcBef>
              <a:spcAft>
                <a:spcPts val="0"/>
              </a:spcAft>
              <a:buClr>
                <a:schemeClr val="dk2"/>
              </a:buClr>
              <a:buSzPts val="1200"/>
              <a:buFont typeface="Inter" panose="02000503000000020004"/>
              <a:buChar char="■"/>
              <a:defRPr sz="1200">
                <a:solidFill>
                  <a:schemeClr val="dk2"/>
                </a:solidFill>
                <a:latin typeface="Inter" panose="02000503000000020004"/>
                <a:ea typeface="Inter" panose="02000503000000020004"/>
                <a:cs typeface="Inter" panose="02000503000000020004"/>
                <a:sym typeface="Inter" panose="02000503000000020004"/>
              </a:defRPr>
            </a:lvl6pPr>
            <a:lvl7pPr marL="3200400" lvl="6" indent="-304800">
              <a:lnSpc>
                <a:spcPct val="115000"/>
              </a:lnSpc>
              <a:spcBef>
                <a:spcPts val="0"/>
              </a:spcBef>
              <a:spcAft>
                <a:spcPts val="0"/>
              </a:spcAft>
              <a:buClr>
                <a:schemeClr val="dk2"/>
              </a:buClr>
              <a:buSzPts val="1200"/>
              <a:buFont typeface="Inter" panose="02000503000000020004"/>
              <a:buChar char="●"/>
              <a:defRPr sz="1200">
                <a:solidFill>
                  <a:schemeClr val="dk2"/>
                </a:solidFill>
                <a:latin typeface="Inter" panose="02000503000000020004"/>
                <a:ea typeface="Inter" panose="02000503000000020004"/>
                <a:cs typeface="Inter" panose="02000503000000020004"/>
                <a:sym typeface="Inter" panose="02000503000000020004"/>
              </a:defRPr>
            </a:lvl7pPr>
            <a:lvl8pPr marL="3657600" lvl="7" indent="-304800">
              <a:lnSpc>
                <a:spcPct val="115000"/>
              </a:lnSpc>
              <a:spcBef>
                <a:spcPts val="0"/>
              </a:spcBef>
              <a:spcAft>
                <a:spcPts val="0"/>
              </a:spcAft>
              <a:buClr>
                <a:schemeClr val="dk2"/>
              </a:buClr>
              <a:buSzPts val="1200"/>
              <a:buFont typeface="Inter" panose="02000503000000020004"/>
              <a:buChar char="○"/>
              <a:defRPr sz="1200">
                <a:solidFill>
                  <a:schemeClr val="dk2"/>
                </a:solidFill>
                <a:latin typeface="Inter" panose="02000503000000020004"/>
                <a:ea typeface="Inter" panose="02000503000000020004"/>
                <a:cs typeface="Inter" panose="02000503000000020004"/>
                <a:sym typeface="Inter" panose="02000503000000020004"/>
              </a:defRPr>
            </a:lvl8pPr>
            <a:lvl9pPr marL="4114800" lvl="8" indent="-304800">
              <a:lnSpc>
                <a:spcPct val="115000"/>
              </a:lnSpc>
              <a:spcBef>
                <a:spcPts val="0"/>
              </a:spcBef>
              <a:spcAft>
                <a:spcPts val="0"/>
              </a:spcAft>
              <a:buClr>
                <a:schemeClr val="dk2"/>
              </a:buClr>
              <a:buSzPts val="1200"/>
              <a:buFont typeface="Inter" panose="02000503000000020004"/>
              <a:buChar char="■"/>
              <a:defRPr sz="1200">
                <a:solidFill>
                  <a:schemeClr val="dk2"/>
                </a:solidFill>
                <a:latin typeface="Inter" panose="02000503000000020004"/>
                <a:ea typeface="Inter" panose="02000503000000020004"/>
                <a:cs typeface="Inter" panose="02000503000000020004"/>
                <a:sym typeface="Inter" panose="02000503000000020004"/>
              </a:defRPr>
            </a:lvl9pPr>
          </a:lstStyle>
          <a:p/>
        </p:txBody>
      </p:sp>
      <p:sp>
        <p:nvSpPr>
          <p:cNvPr id="53" name="Google Shape;53;p1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9"/>
          <p:cNvSpPr txBox="1"/>
          <p:nvPr>
            <p:ph type="title"/>
          </p:nvPr>
        </p:nvSpPr>
        <p:spPr>
          <a:xfrm>
            <a:off x="632175" y="920625"/>
            <a:ext cx="76797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Chatbot pour la gestion hôtelière</a:t>
            </a:r>
            <a:endParaRPr lang="en-US"/>
          </a:p>
        </p:txBody>
      </p:sp>
      <p:sp>
        <p:nvSpPr>
          <p:cNvPr id="145" name="Google Shape;145;p29"/>
          <p:cNvSpPr txBox="1"/>
          <p:nvPr>
            <p:ph type="body" idx="1"/>
          </p:nvPr>
        </p:nvSpPr>
        <p:spPr>
          <a:xfrm>
            <a:off x="632460" y="1669415"/>
            <a:ext cx="7934325" cy="288671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a:t>Cette présentation donne un aperçu d’un chatbot pour la gestion hôtelière alimenté par l’IA et la technologie NLP. Il explique les fonctionnalités, les avantages et les cas d’utilisation du chatbot dans l’industrie hôtelière.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1" name="Google Shape;191;p36"/>
          <p:cNvSpPr txBox="1"/>
          <p:nvPr>
            <p:ph type="title"/>
          </p:nvPr>
        </p:nvSpPr>
        <p:spPr>
          <a:xfrm>
            <a:off x="632175" y="920625"/>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avenir des chatbots dans l’hôtellerie</a:t>
            </a:r>
            <a:endParaRPr lang="en-US"/>
          </a:p>
        </p:txBody>
      </p:sp>
      <p:sp>
        <p:nvSpPr>
          <p:cNvPr id="192" name="Google Shape;192;p36"/>
          <p:cNvSpPr txBox="1"/>
          <p:nvPr>
            <p:ph type="subTitle" idx="1"/>
          </p:nvPr>
        </p:nvSpPr>
        <p:spPr>
          <a:xfrm>
            <a:off x="642620" y="1724025"/>
            <a:ext cx="6673215" cy="1964690"/>
          </a:xfrm>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US"/>
              <a:t> Les chatbots devraient devenir plus avancés et sophistiqués à l’avenir.</a:t>
            </a:r>
            <a:endParaRPr lang="en-US"/>
          </a:p>
          <a:p>
            <a:pPr marL="457200" lvl="0" indent="-311150" algn="l" rtl="0">
              <a:lnSpc>
                <a:spcPct val="110000"/>
              </a:lnSpc>
              <a:spcBef>
                <a:spcPts val="0"/>
              </a:spcBef>
              <a:spcAft>
                <a:spcPts val="0"/>
              </a:spcAft>
              <a:buSzPts val="1300"/>
              <a:buChar char="●"/>
            </a:pPr>
            <a:r>
              <a:rPr lang="en-US"/>
              <a:t> Les chatbots permettront aux hôtels d’offrir des expériences personnalisées aux clients grâce à l’analyse de données et à l’apprentissage automatique.</a:t>
            </a:r>
            <a:endParaRPr lang="en-US"/>
          </a:p>
          <a:p>
            <a:pPr marL="457200" lvl="0" indent="-311150" algn="l" rtl="0">
              <a:lnSpc>
                <a:spcPct val="110000"/>
              </a:lnSpc>
              <a:spcBef>
                <a:spcPts val="0"/>
              </a:spcBef>
              <a:spcAft>
                <a:spcPts val="0"/>
              </a:spcAft>
              <a:buSzPts val="1300"/>
              <a:buChar char="●"/>
            </a:pPr>
            <a:r>
              <a:rPr lang="en-US"/>
              <a:t> Les chatbots seront plus intégrés aux autres systèmes hôteliers, ce qui leur permettra d’effectuer des tâches plus complexes.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8" name="Google Shape;198;p37"/>
          <p:cNvSpPr txBox="1"/>
          <p:nvPr>
            <p:ph type="title"/>
          </p:nvPr>
        </p:nvSpPr>
        <p:spPr>
          <a:xfrm>
            <a:off x="632175" y="920625"/>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Conclusion</a:t>
            </a:r>
            <a:endParaRPr lang="en-US"/>
          </a:p>
        </p:txBody>
      </p:sp>
      <p:sp>
        <p:nvSpPr>
          <p:cNvPr id="199" name="Google Shape;199;p37"/>
          <p:cNvSpPr txBox="1"/>
          <p:nvPr>
            <p:ph type="subTitle" idx="1"/>
          </p:nvPr>
        </p:nvSpPr>
        <p:spPr>
          <a:xfrm>
            <a:off x="642620" y="1724025"/>
            <a:ext cx="6770370" cy="1964690"/>
          </a:xfrm>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US"/>
              <a:t> Le chatbot pour la gestion hôtelière est un outil précieux pour simplifier les opérations hôtelières et améliorer l’expérience client.</a:t>
            </a:r>
            <a:endParaRPr lang="en-US"/>
          </a:p>
          <a:p>
            <a:pPr marL="457200" lvl="0" indent="-311150" algn="l" rtl="0">
              <a:lnSpc>
                <a:spcPct val="110000"/>
              </a:lnSpc>
              <a:spcBef>
                <a:spcPts val="0"/>
              </a:spcBef>
              <a:spcAft>
                <a:spcPts val="0"/>
              </a:spcAft>
              <a:buSzPts val="1300"/>
              <a:buChar char="●"/>
            </a:pPr>
            <a:r>
              <a:rPr lang="en-US"/>
              <a:t> Le chatbot offre des avantages tels que l’amélioration de l’efficacité, la réduction des coûts et la satisfaction du client.</a:t>
            </a:r>
            <a:endParaRPr lang="en-US"/>
          </a:p>
          <a:p>
            <a:pPr marL="457200" lvl="0" indent="-311150" algn="l" rtl="0">
              <a:lnSpc>
                <a:spcPct val="110000"/>
              </a:lnSpc>
              <a:spcBef>
                <a:spcPts val="0"/>
              </a:spcBef>
              <a:spcAft>
                <a:spcPts val="0"/>
              </a:spcAft>
              <a:buSzPts val="1300"/>
              <a:buChar char="●"/>
            </a:pPr>
            <a:r>
              <a:rPr lang="en-US"/>
              <a:t> Le chatbot a un potentiel prometteur pour un développement et une intégration futurs à l’avenir.</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Merci de votre temps et de votre attention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p:nvPr>
            <p:ph type="subTitle" idx="1"/>
          </p:nvPr>
        </p:nvSpPr>
        <p:spPr>
          <a:xfrm>
            <a:off x="942975" y="878205"/>
            <a:ext cx="7524750" cy="869950"/>
          </a:xfrm>
        </p:spPr>
        <p:txBody>
          <a:bodyPr wrap="square"/>
          <a:p>
            <a:r>
              <a:rPr lang="en-US"/>
              <a:t>Le sprint backlog pour la création d'un chatbot inclut la collecte de données, la formation du modèle et le déploiement de l'interface utilisateur. Chacune de ces étapes peut durer trois semaines.</a:t>
            </a:r>
            <a:endParaRPr lang="en-US"/>
          </a:p>
        </p:txBody>
      </p:sp>
      <p:graphicFrame>
        <p:nvGraphicFramePr>
          <p:cNvPr id="7" name="Table 6"/>
          <p:cNvGraphicFramePr/>
          <p:nvPr/>
        </p:nvGraphicFramePr>
        <p:xfrm>
          <a:off x="1372870" y="3077845"/>
          <a:ext cx="6174740" cy="1219200"/>
        </p:xfrm>
        <a:graphic>
          <a:graphicData uri="http://schemas.openxmlformats.org/drawingml/2006/table">
            <a:tbl>
              <a:tblPr firstRow="1" bandRow="1">
                <a:tableStyleId>{5C22544A-7EE6-4342-B048-85BDC9FD1C3A}</a:tableStyleId>
              </a:tblPr>
              <a:tblGrid>
                <a:gridCol w="1648460"/>
                <a:gridCol w="1438910"/>
                <a:gridCol w="1543685"/>
                <a:gridCol w="1543685"/>
              </a:tblGrid>
              <a:tr h="304800">
                <a:tc>
                  <a:txBody>
                    <a:bodyPr/>
                    <a:p>
                      <a:pPr>
                        <a:buNone/>
                      </a:pPr>
                      <a:r>
                        <a:rPr lang="fr-FR" altLang="en-US"/>
                        <a:t>Forecast</a:t>
                      </a:r>
                      <a:endParaRPr lang="fr-FR" altLang="en-US"/>
                    </a:p>
                  </a:txBody>
                  <a:tcPr/>
                </a:tc>
                <a:tc>
                  <a:txBody>
                    <a:bodyPr/>
                    <a:p>
                      <a:pPr>
                        <a:buNone/>
                      </a:pPr>
                      <a:r>
                        <a:rPr lang="fr-FR" altLang="en-US"/>
                        <a:t>To-Do</a:t>
                      </a:r>
                      <a:endParaRPr lang="fr-FR" altLang="en-US"/>
                    </a:p>
                  </a:txBody>
                  <a:tcPr/>
                </a:tc>
                <a:tc>
                  <a:txBody>
                    <a:bodyPr/>
                    <a:p>
                      <a:pPr>
                        <a:buNone/>
                      </a:pPr>
                      <a:r>
                        <a:rPr lang="fr-FR" altLang="en-US"/>
                        <a:t>In-Progress</a:t>
                      </a:r>
                      <a:endParaRPr lang="fr-FR" altLang="en-US"/>
                    </a:p>
                  </a:txBody>
                  <a:tcPr/>
                </a:tc>
                <a:tc>
                  <a:txBody>
                    <a:bodyPr/>
                    <a:p>
                      <a:pPr>
                        <a:buNone/>
                      </a:pPr>
                      <a:r>
                        <a:rPr lang="fr-FR" altLang="en-US"/>
                        <a:t>Done</a:t>
                      </a:r>
                      <a:endParaRPr lang="fr-FR" altLang="en-US"/>
                    </a:p>
                  </a:txBody>
                  <a:tcPr/>
                </a:tc>
              </a:tr>
              <a:tr h="304800">
                <a:tc>
                  <a:txBody>
                    <a:bodyPr/>
                    <a:p>
                      <a:pPr>
                        <a:buNone/>
                      </a:pPr>
                      <a:r>
                        <a:rPr lang="fr-FR" altLang="en-US" sz="1400">
                          <a:sym typeface="+mn-ea"/>
                        </a:rPr>
                        <a:t>Data collection</a:t>
                      </a:r>
                      <a:endParaRPr lang="fr-FR" altLang="en-US"/>
                    </a:p>
                  </a:txBody>
                  <a:tcPr/>
                </a:tc>
                <a:tc>
                  <a:txBody>
                    <a:bodyPr/>
                    <a:p>
                      <a:pPr>
                        <a:buNone/>
                      </a:pPr>
                      <a:endParaRPr lang="en-US"/>
                    </a:p>
                  </a:txBody>
                  <a:tcPr/>
                </a:tc>
                <a:tc>
                  <a:txBody>
                    <a:bodyPr/>
                    <a:p>
                      <a:pPr>
                        <a:buNone/>
                      </a:pPr>
                      <a:endParaRPr lang="en-US"/>
                    </a:p>
                  </a:txBody>
                  <a:tcPr/>
                </a:tc>
                <a:tc>
                  <a:txBody>
                    <a:bodyPr/>
                    <a:p>
                      <a:pPr>
                        <a:buNone/>
                      </a:pPr>
                      <a:r>
                        <a:rPr lang="fr-FR" altLang="en-US"/>
                        <a:t>dataset </a:t>
                      </a:r>
                      <a:endParaRPr lang="fr-FR" altLang="en-US"/>
                    </a:p>
                  </a:txBody>
                  <a:tcPr/>
                </a:tc>
              </a:tr>
              <a:tr h="304800">
                <a:tc>
                  <a:txBody>
                    <a:bodyPr/>
                    <a:p>
                      <a:pPr>
                        <a:buNone/>
                      </a:pPr>
                      <a:r>
                        <a:rPr lang="fr-FR" altLang="en-US"/>
                        <a:t>Model taraining</a:t>
                      </a:r>
                      <a:endParaRPr lang="fr-FR" altLang="en-US"/>
                    </a:p>
                  </a:txBody>
                  <a:tcPr/>
                </a:tc>
                <a:tc>
                  <a:txBody>
                    <a:bodyPr/>
                    <a:p>
                      <a:pPr>
                        <a:buNone/>
                      </a:pPr>
                      <a:endParaRPr lang="fr-FR" altLang="en-US"/>
                    </a:p>
                  </a:txBody>
                  <a:tcPr/>
                </a:tc>
                <a:tc>
                  <a:txBody>
                    <a:bodyPr/>
                    <a:p>
                      <a:pPr>
                        <a:buNone/>
                      </a:pPr>
                      <a:endParaRPr lang="en-US"/>
                    </a:p>
                  </a:txBody>
                  <a:tcPr/>
                </a:tc>
                <a:tc>
                  <a:txBody>
                    <a:bodyPr/>
                    <a:p>
                      <a:pPr>
                        <a:buNone/>
                      </a:pPr>
                      <a:r>
                        <a:rPr lang="fr-FR" altLang="en-US" sz="1400">
                          <a:sym typeface="+mn-ea"/>
                        </a:rPr>
                        <a:t>NLP training</a:t>
                      </a:r>
                      <a:endParaRPr lang="en-US"/>
                    </a:p>
                  </a:txBody>
                  <a:tcPr/>
                </a:tc>
              </a:tr>
              <a:tr h="304800">
                <a:tc>
                  <a:txBody>
                    <a:bodyPr/>
                    <a:p>
                      <a:pPr>
                        <a:buNone/>
                      </a:pPr>
                      <a:r>
                        <a:rPr lang="fr-FR" altLang="en-US" sz="1400">
                          <a:sym typeface="+mn-ea"/>
                        </a:rPr>
                        <a:t>Model d</a:t>
                      </a:r>
                      <a:r>
                        <a:rPr lang="fr-FR" altLang="en-US"/>
                        <a:t>eployment </a:t>
                      </a:r>
                      <a:endParaRPr lang="fr-FR" altLang="en-US"/>
                    </a:p>
                  </a:txBody>
                  <a:tcPr/>
                </a:tc>
                <a:tc>
                  <a:txBody>
                    <a:bodyPr/>
                    <a:p>
                      <a:pPr>
                        <a:buNone/>
                      </a:pPr>
                      <a:r>
                        <a:rPr lang="fr-FR" altLang="en-US"/>
                        <a:t>Dploy mern interface </a:t>
                      </a:r>
                      <a:endParaRPr lang="fr-FR" altLang="en-US"/>
                    </a:p>
                  </a:txBody>
                  <a:tcPr/>
                </a:tc>
                <a:tc>
                  <a:txBody>
                    <a:bodyPr/>
                    <a:p>
                      <a:pPr>
                        <a:buNone/>
                      </a:pPr>
                      <a:endParaRPr lang="en-US"/>
                    </a:p>
                  </a:txBody>
                  <a:tcPr/>
                </a:tc>
                <a:tc>
                  <a:txBody>
                    <a:bodyPr/>
                    <a:p>
                      <a:pPr>
                        <a:buNone/>
                      </a:pPr>
                      <a:r>
                        <a:rPr lang="fr-FR" altLang="en-US"/>
                        <a:t>GUI interface</a:t>
                      </a:r>
                      <a:endParaRPr lang="fr-FR" altLang="en-US"/>
                    </a:p>
                  </a:txBody>
                  <a:tcPr/>
                </a:tc>
              </a:tr>
            </a:tbl>
          </a:graphicData>
        </a:graphic>
      </p:graphicFrame>
      <p:sp>
        <p:nvSpPr>
          <p:cNvPr id="9" name="Text Box 8"/>
          <p:cNvSpPr txBox="1"/>
          <p:nvPr/>
        </p:nvSpPr>
        <p:spPr>
          <a:xfrm>
            <a:off x="1608455" y="2067560"/>
            <a:ext cx="4963160" cy="306705"/>
          </a:xfrm>
          <a:prstGeom prst="rect">
            <a:avLst/>
          </a:prstGeom>
          <a:noFill/>
        </p:spPr>
        <p:txBody>
          <a:bodyPr wrap="square" rtlCol="0">
            <a:spAutoFit/>
          </a:bodyPr>
          <a:p>
            <a:pPr algn="ctr"/>
            <a:r>
              <a:rPr lang="fr-FR" altLang="en-US" b="1"/>
              <a:t>sprint backlog</a:t>
            </a:r>
            <a:endParaRPr lang="fr-FR" alt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7" name="Google Shape;157;p31"/>
          <p:cNvSpPr txBox="1"/>
          <p:nvPr>
            <p:ph type="title"/>
          </p:nvPr>
        </p:nvSpPr>
        <p:spPr>
          <a:xfrm>
            <a:off x="632175" y="920625"/>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Caractéristiques du Chatbot</a:t>
            </a:r>
            <a:endParaRPr lang="en-US"/>
          </a:p>
        </p:txBody>
      </p:sp>
      <p:sp>
        <p:nvSpPr>
          <p:cNvPr id="158" name="Google Shape;158;p31"/>
          <p:cNvSpPr txBox="1"/>
          <p:nvPr>
            <p:ph type="subTitle" idx="1"/>
          </p:nvPr>
        </p:nvSpPr>
        <p:spPr>
          <a:xfrm>
            <a:off x="642620" y="1724025"/>
            <a:ext cx="7860665" cy="2586355"/>
          </a:xfrm>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endParaRPr lang="en-US"/>
          </a:p>
          <a:p>
            <a:pPr marL="457200" lvl="0" indent="-311150" algn="l" rtl="0">
              <a:lnSpc>
                <a:spcPct val="110000"/>
              </a:lnSpc>
              <a:spcBef>
                <a:spcPts val="0"/>
              </a:spcBef>
              <a:spcAft>
                <a:spcPts val="0"/>
              </a:spcAft>
              <a:buSzPts val="1300"/>
              <a:buChar char="●"/>
            </a:pPr>
            <a:r>
              <a:rPr lang="en-US"/>
              <a:t>Permet aux clients de faire des réservations de restaurant, de proposer les hôtels disponibles et d'obtenir de l'aide pour les questions liées à l'hôtel.</a:t>
            </a:r>
            <a:endParaRPr lang="en-US"/>
          </a:p>
          <a:p>
            <a:pPr marL="457200" lvl="0" indent="-311150" algn="l" rtl="0">
              <a:lnSpc>
                <a:spcPct val="110000"/>
              </a:lnSpc>
              <a:spcBef>
                <a:spcPts val="0"/>
              </a:spcBef>
              <a:spcAft>
                <a:spcPts val="0"/>
              </a:spcAft>
              <a:buSzPts val="1300"/>
              <a:buChar char="●"/>
            </a:pPr>
            <a:endParaRPr lang="en-US"/>
          </a:p>
          <a:p>
            <a:pPr marL="457200" lvl="0" indent="-311150" algn="l" rtl="0">
              <a:lnSpc>
                <a:spcPct val="110000"/>
              </a:lnSpc>
              <a:spcBef>
                <a:spcPts val="0"/>
              </a:spcBef>
              <a:spcAft>
                <a:spcPts val="0"/>
              </a:spcAft>
              <a:buSzPts val="1300"/>
              <a:buChar char="●"/>
            </a:pPr>
            <a:r>
              <a:rPr lang="en-US"/>
              <a:t> Comprendre et traiter les demandes complexes de manière conversationnelle et naturelle.</a:t>
            </a:r>
            <a:endParaRPr lang="en-US"/>
          </a:p>
          <a:p>
            <a:pPr marL="457200" lvl="0" indent="-311150" algn="l" rtl="0">
              <a:lnSpc>
                <a:spcPct val="110000"/>
              </a:lnSpc>
              <a:spcBef>
                <a:spcPts val="0"/>
              </a:spcBef>
              <a:spcAft>
                <a:spcPts val="0"/>
              </a:spcAft>
              <a:buSzPts val="1300"/>
              <a:buChar char="●"/>
            </a:pPr>
            <a:r>
              <a:rPr lang="en-US"/>
              <a:t> Fournit rapidement des réponses précises, réduisant la charge de travail du personnel et améliorant l’efficacité.</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4" name="Google Shape;164;p32"/>
          <p:cNvSpPr txBox="1"/>
          <p:nvPr>
            <p:ph type="title"/>
          </p:nvPr>
        </p:nvSpPr>
        <p:spPr>
          <a:xfrm>
            <a:off x="632175" y="920625"/>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avantages du Chatbot</a:t>
            </a:r>
            <a:endParaRPr lang="en-US"/>
          </a:p>
        </p:txBody>
      </p:sp>
      <p:sp>
        <p:nvSpPr>
          <p:cNvPr id="165" name="Google Shape;165;p32"/>
          <p:cNvSpPr txBox="1"/>
          <p:nvPr>
            <p:ph type="subTitle" idx="1"/>
          </p:nvPr>
        </p:nvSpPr>
        <p:spPr>
          <a:xfrm>
            <a:off x="642620" y="1724025"/>
            <a:ext cx="6875780" cy="1964690"/>
          </a:xfrm>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US"/>
              <a:t> Améliore la qualité de l’expérience client en fournissant un support 24/7.</a:t>
            </a:r>
            <a:endParaRPr lang="en-US"/>
          </a:p>
          <a:p>
            <a:pPr marL="457200" lvl="0" indent="-311150" algn="l" rtl="0">
              <a:lnSpc>
                <a:spcPct val="110000"/>
              </a:lnSpc>
              <a:spcBef>
                <a:spcPts val="0"/>
              </a:spcBef>
              <a:spcAft>
                <a:spcPts val="0"/>
              </a:spcAft>
              <a:buSzPts val="1300"/>
              <a:buChar char="●"/>
            </a:pPr>
            <a:r>
              <a:rPr lang="en-US"/>
              <a:t> Augmente la satisfaction des clients en répondant à leurs besoins en temps réel.</a:t>
            </a:r>
            <a:endParaRPr lang="en-US"/>
          </a:p>
          <a:p>
            <a:pPr marL="457200" lvl="0" indent="-311150" algn="l" rtl="0">
              <a:lnSpc>
                <a:spcPct val="110000"/>
              </a:lnSpc>
              <a:spcBef>
                <a:spcPts val="0"/>
              </a:spcBef>
              <a:spcAft>
                <a:spcPts val="0"/>
              </a:spcAft>
              <a:buSzPts val="1300"/>
              <a:buChar char="●"/>
            </a:pPr>
            <a:r>
              <a:rPr lang="en-US"/>
              <a:t> Optimise les ressources en réduisant la charge de travail et les coûts associés aux processus manuels.</a:t>
            </a:r>
            <a:endParaRPr lang="en-US"/>
          </a:p>
          <a:p>
            <a:pPr marL="457200" lvl="0" indent="-311150" algn="l" rtl="0">
              <a:lnSpc>
                <a:spcPct val="110000"/>
              </a:lnSpc>
              <a:spcBef>
                <a:spcPts val="0"/>
              </a:spcBef>
              <a:spcAft>
                <a:spcPts val="0"/>
              </a:spcAft>
              <a:buSzPts val="1300"/>
              <a:buChar char="●"/>
            </a:pPr>
            <a:r>
              <a:rPr lang="en-US"/>
              <a:t>Multilingue : si le Chatbot est programmé pour comprendre plusieurs langues, il peut fournir un support dans plusieurs langues, ce qui est particulièrement utile dans un contexte international.</a:t>
            </a:r>
            <a:r>
              <a:rPr lang="fr-FR" altLang="en-US"/>
              <a:t>dans notre cas le chatbot comprend l’anglais et le francais.</a:t>
            </a:r>
            <a:endParaRPr lang="fr-FR"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1" name="Google Shape;171;p33"/>
          <p:cNvSpPr txBox="1"/>
          <p:nvPr>
            <p:ph type="title"/>
          </p:nvPr>
        </p:nvSpPr>
        <p:spPr>
          <a:xfrm>
            <a:off x="632175" y="920625"/>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cas d’utilisation du chatbot</a:t>
            </a:r>
            <a:endParaRPr lang="en-US"/>
          </a:p>
        </p:txBody>
      </p:sp>
      <p:sp>
        <p:nvSpPr>
          <p:cNvPr id="172" name="Google Shape;172;p33"/>
          <p:cNvSpPr txBox="1"/>
          <p:nvPr>
            <p:ph type="subTitle" idx="1"/>
          </p:nvPr>
        </p:nvSpPr>
        <p:spPr>
          <a:xfrm>
            <a:off x="642620" y="1737995"/>
            <a:ext cx="7140575" cy="1964690"/>
          </a:xfrm>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endParaRPr lang="en-US"/>
          </a:p>
          <a:p>
            <a:pPr marL="457200" lvl="0" indent="-311150" algn="l" rtl="0">
              <a:lnSpc>
                <a:spcPct val="110000"/>
              </a:lnSpc>
              <a:spcBef>
                <a:spcPts val="0"/>
              </a:spcBef>
              <a:spcAft>
                <a:spcPts val="0"/>
              </a:spcAft>
              <a:buSzPts val="1300"/>
              <a:buChar char="●"/>
            </a:pPr>
            <a:r>
              <a:rPr lang="en-US"/>
              <a:t>Réservations : Le Chatbot peut être utilisé pour aider les clients à effectuer des réservations de chambres, restaurants, ou d'autres installations de l'hôtel.</a:t>
            </a:r>
            <a:endParaRPr lang="en-US"/>
          </a:p>
          <a:p>
            <a:pPr marL="457200" lvl="0" indent="-311150" algn="l" rtl="0">
              <a:lnSpc>
                <a:spcPct val="110000"/>
              </a:lnSpc>
              <a:spcBef>
                <a:spcPts val="0"/>
              </a:spcBef>
              <a:spcAft>
                <a:spcPts val="0"/>
              </a:spcAft>
              <a:buSzPts val="1300"/>
              <a:buChar char="●"/>
            </a:pPr>
            <a:endParaRPr lang="en-US"/>
          </a:p>
          <a:p>
            <a:pPr marL="457200" lvl="0" indent="-311150" algn="l" rtl="0">
              <a:lnSpc>
                <a:spcPct val="110000"/>
              </a:lnSpc>
              <a:spcBef>
                <a:spcPts val="0"/>
              </a:spcBef>
              <a:spcAft>
                <a:spcPts val="0"/>
              </a:spcAft>
              <a:buSzPts val="1300"/>
              <a:buChar char="●"/>
            </a:pPr>
            <a:r>
              <a:rPr lang="en-US"/>
              <a:t>Assistance client : Le Chatbot peut répondre aux questions des clients sur les services proposés par l'hôtel</a:t>
            </a:r>
            <a:r>
              <a:rPr lang="fr-FR" altLang="en-US"/>
              <a:t>.</a:t>
            </a:r>
            <a:endParaRPr lang="en-US"/>
          </a:p>
          <a:p>
            <a:pPr marL="457200" lvl="0" indent="-311150" algn="l" rtl="0">
              <a:lnSpc>
                <a:spcPct val="110000"/>
              </a:lnSpc>
              <a:spcBef>
                <a:spcPts val="0"/>
              </a:spcBef>
              <a:spcAft>
                <a:spcPts val="0"/>
              </a:spcAft>
              <a:buSzPts val="1300"/>
              <a:buChar char="●"/>
            </a:pPr>
            <a:r>
              <a:t>Le Chatbot peut être programmé pour fournir des recommandations de services liés à l'hôtel (par exemple, des restaurants).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a:xfrm>
            <a:off x="632460" y="920750"/>
            <a:ext cx="7372350" cy="727075"/>
          </a:xfrm>
        </p:spPr>
        <p:txBody>
          <a:bodyPr/>
          <a:p>
            <a:r>
              <a:rPr lang="en-US"/>
              <a:t>Description des fonctionnalités du chatbot </a:t>
            </a:r>
            <a:endParaRPr lang="en-US"/>
          </a:p>
        </p:txBody>
      </p:sp>
      <p:sp>
        <p:nvSpPr>
          <p:cNvPr id="4" name="Subtitle 3"/>
          <p:cNvSpPr/>
          <p:nvPr>
            <p:ph type="subTitle" idx="1"/>
          </p:nvPr>
        </p:nvSpPr>
        <p:spPr>
          <a:xfrm>
            <a:off x="642620" y="1724025"/>
            <a:ext cx="8133715" cy="1788160"/>
          </a:xfrm>
        </p:spPr>
        <p:txBody>
          <a:bodyPr wrap="square"/>
          <a:p>
            <a:r>
              <a:rPr lang="en-US"/>
              <a:t>Ce chatbot est destiné à aider les utilisateurs à réserver des hôtels et des restaurants en fonction de leur emplacement, de leur budget et de leur type de chambre / nourriture préférés. Il utilise des fichiers de configuration JSON pour définir les intentions, les paramètres nécessaires, les phrases d'accroche et les actions à effectuer pour chaque intention.</a:t>
            </a:r>
            <a:endParaRPr lang="en-US"/>
          </a:p>
          <a:p>
            <a:endParaRPr lang="en-US"/>
          </a:p>
          <a:p>
            <a:endParaRPr lang="en-US"/>
          </a:p>
          <a:p>
            <a:endParaRPr lang="en-US"/>
          </a:p>
        </p:txBody>
      </p:sp>
      <p:pic>
        <p:nvPicPr>
          <p:cNvPr id="5" name="Picture 4"/>
          <p:cNvPicPr>
            <a:picLocks noChangeAspect="1"/>
          </p:cNvPicPr>
          <p:nvPr/>
        </p:nvPicPr>
        <p:blipFill>
          <a:blip r:embed="rId1"/>
          <a:stretch>
            <a:fillRect/>
          </a:stretch>
        </p:blipFill>
        <p:spPr>
          <a:xfrm>
            <a:off x="632460" y="2806065"/>
            <a:ext cx="7934325" cy="18599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p:nvPr>
            <p:ph type="subTitle" idx="1"/>
          </p:nvPr>
        </p:nvSpPr>
        <p:spPr>
          <a:xfrm>
            <a:off x="600710" y="919480"/>
            <a:ext cx="7749540" cy="1558925"/>
          </a:xfrm>
        </p:spPr>
        <p:txBody>
          <a:bodyPr wrap="square"/>
          <a:p>
            <a:r>
              <a:rPr lang="en-US">
                <a:sym typeface="+mn-ea"/>
              </a:rPr>
              <a:t>Le chatbot est capable de reconnaître les entités, les n-grams et de gérer les contextes. Par exemple, si le chatbot demande le nombre de nuits, il déclenche un contexte "validatenights" et demande à l'utilisateur de saisir un nombre de nuit valide, sinon il lui demande de réessayer.</a:t>
            </a:r>
            <a:endParaRPr lang="en-US"/>
          </a:p>
          <a:p>
            <a:endParaRPr lang="en-US"/>
          </a:p>
          <a:p>
            <a:endParaRPr lang="en-US"/>
          </a:p>
        </p:txBody>
      </p:sp>
      <p:pic>
        <p:nvPicPr>
          <p:cNvPr id="5" name="Picture 4"/>
          <p:cNvPicPr>
            <a:picLocks noChangeAspect="1"/>
          </p:cNvPicPr>
          <p:nvPr/>
        </p:nvPicPr>
        <p:blipFill>
          <a:blip r:embed="rId1"/>
          <a:stretch>
            <a:fillRect/>
          </a:stretch>
        </p:blipFill>
        <p:spPr>
          <a:xfrm>
            <a:off x="830580" y="2327275"/>
            <a:ext cx="7482840" cy="2194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p:nvPr>
            <p:ph type="subTitle" idx="1"/>
          </p:nvPr>
        </p:nvSpPr>
        <p:spPr>
          <a:xfrm>
            <a:off x="1083945" y="953135"/>
            <a:ext cx="7294880" cy="1329055"/>
          </a:xfrm>
        </p:spPr>
        <p:txBody>
          <a:bodyPr wrap="square"/>
          <a:p>
            <a:r>
              <a:rPr lang="en-US">
                <a:sym typeface="+mn-ea"/>
              </a:rPr>
              <a:t>Il utilise également la bibliothèque pandas pour interroger un fichier CSV pour trouver</a:t>
            </a:r>
            <a:endParaRPr lang="en-US">
              <a:sym typeface="+mn-ea"/>
            </a:endParaRPr>
          </a:p>
          <a:p>
            <a:r>
              <a:rPr lang="en-US">
                <a:sym typeface="+mn-ea"/>
              </a:rPr>
              <a:t>des restaurants ou des hôtels répondant aux critères de l'utilisateur. Le résultat de la</a:t>
            </a:r>
            <a:endParaRPr lang="en-US">
              <a:sym typeface="+mn-ea"/>
            </a:endParaRPr>
          </a:p>
          <a:p>
            <a:r>
              <a:rPr lang="en-US">
                <a:sym typeface="+mn-ea"/>
              </a:rPr>
              <a:t>requête est affiché dans la console.</a:t>
            </a:r>
            <a:endParaRPr lang="en-US"/>
          </a:p>
          <a:p>
            <a:endParaRPr lang="en-US"/>
          </a:p>
          <a:p>
            <a:endParaRPr lang="en-US"/>
          </a:p>
        </p:txBody>
      </p:sp>
      <p:pic>
        <p:nvPicPr>
          <p:cNvPr id="7" name="Picture 6"/>
          <p:cNvPicPr>
            <a:picLocks noChangeAspect="1"/>
          </p:cNvPicPr>
          <p:nvPr/>
        </p:nvPicPr>
        <p:blipFill>
          <a:blip r:embed="rId1"/>
          <a:stretch>
            <a:fillRect/>
          </a:stretch>
        </p:blipFill>
        <p:spPr>
          <a:xfrm>
            <a:off x="955675" y="2229485"/>
            <a:ext cx="7630160" cy="2687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p:nvPr>
            <p:ph type="subTitle" idx="1"/>
          </p:nvPr>
        </p:nvSpPr>
        <p:spPr>
          <a:xfrm>
            <a:off x="1174115" y="710565"/>
            <a:ext cx="6617335" cy="1788160"/>
          </a:xfrm>
        </p:spPr>
        <p:txBody>
          <a:bodyPr wrap="square"/>
          <a:p>
            <a:r>
              <a:rPr lang="en-US">
                <a:sym typeface="+mn-ea"/>
              </a:rPr>
              <a:t>Le chatbot dispose également d'une interface utilisateur graphique (GUI) créée</a:t>
            </a:r>
            <a:endParaRPr lang="en-US">
              <a:sym typeface="+mn-ea"/>
            </a:endParaRPr>
          </a:p>
          <a:p>
            <a:r>
              <a:rPr lang="en-US">
                <a:sym typeface="+mn-ea"/>
              </a:rPr>
              <a:t>en utilisant le module tkinter. La GUI permet à l'utilisateur d'entrer les</a:t>
            </a:r>
            <a:endParaRPr lang="en-US">
              <a:sym typeface="+mn-ea"/>
            </a:endParaRPr>
          </a:p>
          <a:p>
            <a:r>
              <a:rPr lang="en-US">
                <a:sym typeface="+mn-ea"/>
              </a:rPr>
              <a:t>paramètres requis et de cliquer sur un bouton pour soumettre la requête au </a:t>
            </a:r>
            <a:endParaRPr lang="en-US">
              <a:sym typeface="+mn-ea"/>
            </a:endParaRPr>
          </a:p>
          <a:p>
            <a:r>
              <a:rPr lang="en-US">
                <a:sym typeface="+mn-ea"/>
              </a:rPr>
              <a:t>chatbot. Le résultat de la requête est affiché dans une zone de texte dans la </a:t>
            </a:r>
            <a:endParaRPr lang="en-US">
              <a:sym typeface="+mn-ea"/>
            </a:endParaRPr>
          </a:p>
          <a:p>
            <a:r>
              <a:rPr lang="en-US">
                <a:sym typeface="+mn-ea"/>
              </a:rPr>
              <a:t>GUI.</a:t>
            </a:r>
            <a:endParaRPr lang="en-US"/>
          </a:p>
          <a:p>
            <a:endParaRPr lang="en-US"/>
          </a:p>
          <a:p>
            <a:endParaRPr lang="en-US"/>
          </a:p>
        </p:txBody>
      </p:sp>
      <p:pic>
        <p:nvPicPr>
          <p:cNvPr id="100" name="Picture 99"/>
          <p:cNvPicPr/>
          <p:nvPr/>
        </p:nvPicPr>
        <p:blipFill>
          <a:blip r:embed="rId1"/>
          <a:stretch>
            <a:fillRect/>
          </a:stretch>
        </p:blipFill>
        <p:spPr>
          <a:xfrm>
            <a:off x="1174115" y="2176780"/>
            <a:ext cx="7324090" cy="2712720"/>
          </a:xfrm>
          <a:prstGeom prst="rect">
            <a:avLst/>
          </a:prstGeom>
          <a:noFill/>
          <a:ln w="9525">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dern Monochrome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3938</Words>
  <Application>WPS Presentation</Application>
  <PresentationFormat/>
  <Paragraphs>90</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12</vt:i4>
      </vt:variant>
    </vt:vector>
  </HeadingPairs>
  <TitlesOfParts>
    <vt:vector size="23" baseType="lpstr">
      <vt:lpstr>Arial</vt:lpstr>
      <vt:lpstr>SimSun</vt:lpstr>
      <vt:lpstr>Wingdings</vt:lpstr>
      <vt:lpstr>Arial</vt:lpstr>
      <vt:lpstr>League Spartan Medium</vt:lpstr>
      <vt:lpstr>Inter</vt:lpstr>
      <vt:lpstr>Poppins</vt:lpstr>
      <vt:lpstr>Microsoft YaHei</vt:lpstr>
      <vt:lpstr>Arial Unicode MS</vt:lpstr>
      <vt:lpstr>Simple Light</vt:lpstr>
      <vt:lpstr>Modern Monochrome - v1</vt:lpstr>
      <vt:lpstr>Chatbot pour la gestion hôtelière</vt:lpstr>
      <vt:lpstr>PowerPoint 演示文稿</vt:lpstr>
      <vt:lpstr>Caractéristiques du Chatbot</vt:lpstr>
      <vt:lpstr>avantages du Chatbot</vt:lpstr>
      <vt:lpstr>cas d’utilisation du chatbot</vt:lpstr>
      <vt:lpstr>PowerPoint 演示文稿</vt:lpstr>
      <vt:lpstr>PowerPoint 演示文稿</vt:lpstr>
      <vt:lpstr>PowerPoint 演示文稿</vt:lpstr>
      <vt:lpstr>PowerPoint 演示文稿</vt:lpstr>
      <vt:lpstr>avenir des chatbots dans l’hôtellerie</vt:lpstr>
      <vt:lpstr>Conclusion</vt:lpstr>
      <vt:lpstr>Merci de votre temps et de votre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pour la gestion hôtelière</dc:title>
  <dc:creator/>
  <cp:lastModifiedBy>ihheb</cp:lastModifiedBy>
  <cp:revision>6</cp:revision>
  <dcterms:created xsi:type="dcterms:W3CDTF">2023-05-05T09:12:51Z</dcterms:created>
  <dcterms:modified xsi:type="dcterms:W3CDTF">2023-05-05T09:48:48Z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774762546E3E4B83B8489F6F97E11171</vt:lpwstr>
  </property>
  <property fmtid="{D5CDD505-2E9C-101B-9397-08002B2CF9AE}" pid="3" name="KSOProductBuildVer">
    <vt:lpwstr>1033-11.2.0.11537</vt:lpwstr>
  </property>
</Properties>
</file>