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9CDAEB-5A85-4DA7-83C2-7F9E7F6078FA}" v="1094" dt="2022-07-21T15:22:00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74E4B-8625-4962-AA40-95829DE3D69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B7941F-5D75-471C-9BAF-008052077DA8}">
      <dgm:prSet/>
      <dgm:spPr/>
      <dgm:t>
        <a:bodyPr/>
        <a:lstStyle/>
        <a:p>
          <a:r>
            <a:rPr lang="en-GB"/>
            <a:t>Note: Yellow cabs has higher absolute stats given the higher number of total customers to begin with so let's compare relevant ratios</a:t>
          </a:r>
          <a:endParaRPr lang="en-US"/>
        </a:p>
      </dgm:t>
    </dgm:pt>
    <dgm:pt modelId="{1223C48C-249D-4347-899E-6CFE28BB54E4}" type="parTrans" cxnId="{024F8622-1618-4C6A-A4BA-BAB7487BFEEF}">
      <dgm:prSet/>
      <dgm:spPr/>
      <dgm:t>
        <a:bodyPr/>
        <a:lstStyle/>
        <a:p>
          <a:endParaRPr lang="en-US"/>
        </a:p>
      </dgm:t>
    </dgm:pt>
    <dgm:pt modelId="{043DC29A-6C60-4529-8341-C20A4413A4BA}" type="sibTrans" cxnId="{024F8622-1618-4C6A-A4BA-BAB7487BFEEF}">
      <dgm:prSet/>
      <dgm:spPr/>
      <dgm:t>
        <a:bodyPr/>
        <a:lstStyle/>
        <a:p>
          <a:endParaRPr lang="en-US"/>
        </a:p>
      </dgm:t>
    </dgm:pt>
    <dgm:pt modelId="{D91D7BC5-3406-4456-A0AF-5B5AA8D397E9}">
      <dgm:prSet/>
      <dgm:spPr/>
      <dgm:t>
        <a:bodyPr/>
        <a:lstStyle/>
        <a:p>
          <a:r>
            <a:rPr lang="en-GB"/>
            <a:t>Yellow Cabs has higher revenue per rider (1.5 times of Pink Cabs)</a:t>
          </a:r>
          <a:endParaRPr lang="en-US"/>
        </a:p>
      </dgm:t>
    </dgm:pt>
    <dgm:pt modelId="{E9DCD36D-EFCA-44F2-9F85-4ACFC6333B3A}" type="parTrans" cxnId="{574F4133-DD52-45D8-9FB2-0531EE75E8A0}">
      <dgm:prSet/>
      <dgm:spPr/>
      <dgm:t>
        <a:bodyPr/>
        <a:lstStyle/>
        <a:p>
          <a:endParaRPr lang="en-US"/>
        </a:p>
      </dgm:t>
    </dgm:pt>
    <dgm:pt modelId="{FD1B7F98-F1FA-4441-8470-7A876AC5C355}" type="sibTrans" cxnId="{574F4133-DD52-45D8-9FB2-0531EE75E8A0}">
      <dgm:prSet/>
      <dgm:spPr/>
      <dgm:t>
        <a:bodyPr/>
        <a:lstStyle/>
        <a:p>
          <a:endParaRPr lang="en-US"/>
        </a:p>
      </dgm:t>
    </dgm:pt>
    <dgm:pt modelId="{22C4C8B6-F8F5-49F8-866F-37AADFC2A5F5}">
      <dgm:prSet/>
      <dgm:spPr/>
      <dgm:t>
        <a:bodyPr/>
        <a:lstStyle/>
        <a:p>
          <a:r>
            <a:rPr lang="en-GB"/>
            <a:t>Yellow Cabs has higher profit per ride (2.5 times of Pink Cabs)</a:t>
          </a:r>
          <a:endParaRPr lang="en-US"/>
        </a:p>
      </dgm:t>
    </dgm:pt>
    <dgm:pt modelId="{E6169DA3-A9D0-47C1-B238-ABAA8637A744}" type="parTrans" cxnId="{A538DD51-DAD8-4866-B14C-FEE3E2FA075F}">
      <dgm:prSet/>
      <dgm:spPr/>
      <dgm:t>
        <a:bodyPr/>
        <a:lstStyle/>
        <a:p>
          <a:endParaRPr lang="en-US"/>
        </a:p>
      </dgm:t>
    </dgm:pt>
    <dgm:pt modelId="{57E3AB06-3FE0-43B0-B15B-3EC569127231}" type="sibTrans" cxnId="{A538DD51-DAD8-4866-B14C-FEE3E2FA075F}">
      <dgm:prSet/>
      <dgm:spPr/>
      <dgm:t>
        <a:bodyPr/>
        <a:lstStyle/>
        <a:p>
          <a:endParaRPr lang="en-US"/>
        </a:p>
      </dgm:t>
    </dgm:pt>
    <dgm:pt modelId="{EF420375-35A6-41FC-ADD7-63428E47C298}">
      <dgm:prSet/>
      <dgm:spPr/>
      <dgm:t>
        <a:bodyPr/>
        <a:lstStyle/>
        <a:p>
          <a:r>
            <a:rPr lang="en-GB"/>
            <a:t>Yellow Cabs has higher profit per KM travelled (2.5 times of Pink Cabs)</a:t>
          </a:r>
          <a:endParaRPr lang="en-US"/>
        </a:p>
      </dgm:t>
    </dgm:pt>
    <dgm:pt modelId="{329535FA-7D76-4864-874F-8112F65A80ED}" type="parTrans" cxnId="{AA7B8735-19DD-40F8-9EBE-DD7892501F59}">
      <dgm:prSet/>
      <dgm:spPr/>
      <dgm:t>
        <a:bodyPr/>
        <a:lstStyle/>
        <a:p>
          <a:endParaRPr lang="en-US"/>
        </a:p>
      </dgm:t>
    </dgm:pt>
    <dgm:pt modelId="{F1290543-DBDC-4DA1-A038-3293F85B843B}" type="sibTrans" cxnId="{AA7B8735-19DD-40F8-9EBE-DD7892501F59}">
      <dgm:prSet/>
      <dgm:spPr/>
      <dgm:t>
        <a:bodyPr/>
        <a:lstStyle/>
        <a:p>
          <a:endParaRPr lang="en-US"/>
        </a:p>
      </dgm:t>
    </dgm:pt>
    <dgm:pt modelId="{29395B08-7BCA-4E2B-BAA5-69DF8E9FCC8B}">
      <dgm:prSet/>
      <dgm:spPr/>
      <dgm:t>
        <a:bodyPr/>
        <a:lstStyle/>
        <a:p>
          <a:r>
            <a:rPr lang="en-GB"/>
            <a:t>Average % profit per ride is also higher (twice of Pink Cabs)</a:t>
          </a:r>
          <a:endParaRPr lang="en-US"/>
        </a:p>
      </dgm:t>
    </dgm:pt>
    <dgm:pt modelId="{FCAC5B44-19B9-4FC8-A053-1107FA8BDB3B}" type="parTrans" cxnId="{3F5F0C58-C5EF-4D30-9117-22C4A03F4B20}">
      <dgm:prSet/>
      <dgm:spPr/>
      <dgm:t>
        <a:bodyPr/>
        <a:lstStyle/>
        <a:p>
          <a:endParaRPr lang="en-US"/>
        </a:p>
      </dgm:t>
    </dgm:pt>
    <dgm:pt modelId="{E93FA9FD-A16F-43BB-81D9-8099A97DE6FE}" type="sibTrans" cxnId="{3F5F0C58-C5EF-4D30-9117-22C4A03F4B20}">
      <dgm:prSet/>
      <dgm:spPr/>
      <dgm:t>
        <a:bodyPr/>
        <a:lstStyle/>
        <a:p>
          <a:endParaRPr lang="en-US"/>
        </a:p>
      </dgm:t>
    </dgm:pt>
    <dgm:pt modelId="{F7210BDB-D81E-4569-B158-CFD74D368905}" type="pres">
      <dgm:prSet presAssocID="{44874E4B-8625-4962-AA40-95829DE3D691}" presName="vert0" presStyleCnt="0">
        <dgm:presLayoutVars>
          <dgm:dir/>
          <dgm:animOne val="branch"/>
          <dgm:animLvl val="lvl"/>
        </dgm:presLayoutVars>
      </dgm:prSet>
      <dgm:spPr/>
    </dgm:pt>
    <dgm:pt modelId="{ABE42EC0-E36E-4E54-8D6A-A59BFC8D6436}" type="pres">
      <dgm:prSet presAssocID="{5CB7941F-5D75-471C-9BAF-008052077DA8}" presName="thickLine" presStyleLbl="alignNode1" presStyleIdx="0" presStyleCnt="5"/>
      <dgm:spPr/>
    </dgm:pt>
    <dgm:pt modelId="{BF81ABBC-1558-4B2F-9C3B-D4E5ADCA1CBE}" type="pres">
      <dgm:prSet presAssocID="{5CB7941F-5D75-471C-9BAF-008052077DA8}" presName="horz1" presStyleCnt="0"/>
      <dgm:spPr/>
    </dgm:pt>
    <dgm:pt modelId="{4888600F-6D65-44BD-8366-850871F3D4A5}" type="pres">
      <dgm:prSet presAssocID="{5CB7941F-5D75-471C-9BAF-008052077DA8}" presName="tx1" presStyleLbl="revTx" presStyleIdx="0" presStyleCnt="5"/>
      <dgm:spPr/>
    </dgm:pt>
    <dgm:pt modelId="{67AC2508-A498-4402-890F-5D1BC98988C3}" type="pres">
      <dgm:prSet presAssocID="{5CB7941F-5D75-471C-9BAF-008052077DA8}" presName="vert1" presStyleCnt="0"/>
      <dgm:spPr/>
    </dgm:pt>
    <dgm:pt modelId="{8FD4B33A-68D2-4721-9931-3452464E298C}" type="pres">
      <dgm:prSet presAssocID="{D91D7BC5-3406-4456-A0AF-5B5AA8D397E9}" presName="thickLine" presStyleLbl="alignNode1" presStyleIdx="1" presStyleCnt="5"/>
      <dgm:spPr/>
    </dgm:pt>
    <dgm:pt modelId="{B1A8B775-ECAE-488A-8DC5-73833AD97613}" type="pres">
      <dgm:prSet presAssocID="{D91D7BC5-3406-4456-A0AF-5B5AA8D397E9}" presName="horz1" presStyleCnt="0"/>
      <dgm:spPr/>
    </dgm:pt>
    <dgm:pt modelId="{8E72AD94-7688-42E7-9158-9F9CA6D09267}" type="pres">
      <dgm:prSet presAssocID="{D91D7BC5-3406-4456-A0AF-5B5AA8D397E9}" presName="tx1" presStyleLbl="revTx" presStyleIdx="1" presStyleCnt="5"/>
      <dgm:spPr/>
    </dgm:pt>
    <dgm:pt modelId="{FBE2E6E7-5A1D-4087-9591-32DC0E0C8DC2}" type="pres">
      <dgm:prSet presAssocID="{D91D7BC5-3406-4456-A0AF-5B5AA8D397E9}" presName="vert1" presStyleCnt="0"/>
      <dgm:spPr/>
    </dgm:pt>
    <dgm:pt modelId="{452982A4-A2AC-44D8-8C5F-A944A630E239}" type="pres">
      <dgm:prSet presAssocID="{22C4C8B6-F8F5-49F8-866F-37AADFC2A5F5}" presName="thickLine" presStyleLbl="alignNode1" presStyleIdx="2" presStyleCnt="5"/>
      <dgm:spPr/>
    </dgm:pt>
    <dgm:pt modelId="{A2E27EEE-9E72-426E-9BCA-ABAB4B534BDC}" type="pres">
      <dgm:prSet presAssocID="{22C4C8B6-F8F5-49F8-866F-37AADFC2A5F5}" presName="horz1" presStyleCnt="0"/>
      <dgm:spPr/>
    </dgm:pt>
    <dgm:pt modelId="{121CCA37-A216-4CD6-8200-16CBB322FE71}" type="pres">
      <dgm:prSet presAssocID="{22C4C8B6-F8F5-49F8-866F-37AADFC2A5F5}" presName="tx1" presStyleLbl="revTx" presStyleIdx="2" presStyleCnt="5"/>
      <dgm:spPr/>
    </dgm:pt>
    <dgm:pt modelId="{654C2606-A7EF-4C41-8D90-569798D834F0}" type="pres">
      <dgm:prSet presAssocID="{22C4C8B6-F8F5-49F8-866F-37AADFC2A5F5}" presName="vert1" presStyleCnt="0"/>
      <dgm:spPr/>
    </dgm:pt>
    <dgm:pt modelId="{1A08DCDF-54AC-469A-A282-78319F1A8654}" type="pres">
      <dgm:prSet presAssocID="{EF420375-35A6-41FC-ADD7-63428E47C298}" presName="thickLine" presStyleLbl="alignNode1" presStyleIdx="3" presStyleCnt="5"/>
      <dgm:spPr/>
    </dgm:pt>
    <dgm:pt modelId="{435D707A-22FA-4913-96BC-0096C5D5AE63}" type="pres">
      <dgm:prSet presAssocID="{EF420375-35A6-41FC-ADD7-63428E47C298}" presName="horz1" presStyleCnt="0"/>
      <dgm:spPr/>
    </dgm:pt>
    <dgm:pt modelId="{C5C2C26F-3F8F-4B08-A232-18F594050B51}" type="pres">
      <dgm:prSet presAssocID="{EF420375-35A6-41FC-ADD7-63428E47C298}" presName="tx1" presStyleLbl="revTx" presStyleIdx="3" presStyleCnt="5"/>
      <dgm:spPr/>
    </dgm:pt>
    <dgm:pt modelId="{7810B7B6-2336-484F-9C71-409E33FCBEC2}" type="pres">
      <dgm:prSet presAssocID="{EF420375-35A6-41FC-ADD7-63428E47C298}" presName="vert1" presStyleCnt="0"/>
      <dgm:spPr/>
    </dgm:pt>
    <dgm:pt modelId="{0190AFBC-178F-4F14-B748-30CF4129E1C5}" type="pres">
      <dgm:prSet presAssocID="{29395B08-7BCA-4E2B-BAA5-69DF8E9FCC8B}" presName="thickLine" presStyleLbl="alignNode1" presStyleIdx="4" presStyleCnt="5"/>
      <dgm:spPr/>
    </dgm:pt>
    <dgm:pt modelId="{6D921FA4-95D1-4DCA-9AF7-289F41E8DF76}" type="pres">
      <dgm:prSet presAssocID="{29395B08-7BCA-4E2B-BAA5-69DF8E9FCC8B}" presName="horz1" presStyleCnt="0"/>
      <dgm:spPr/>
    </dgm:pt>
    <dgm:pt modelId="{47214E29-3479-4CF0-84CF-C0FC41E87FA9}" type="pres">
      <dgm:prSet presAssocID="{29395B08-7BCA-4E2B-BAA5-69DF8E9FCC8B}" presName="tx1" presStyleLbl="revTx" presStyleIdx="4" presStyleCnt="5"/>
      <dgm:spPr/>
    </dgm:pt>
    <dgm:pt modelId="{E31BA11B-A8FA-4630-A103-3FFF993C644D}" type="pres">
      <dgm:prSet presAssocID="{29395B08-7BCA-4E2B-BAA5-69DF8E9FCC8B}" presName="vert1" presStyleCnt="0"/>
      <dgm:spPr/>
    </dgm:pt>
  </dgm:ptLst>
  <dgm:cxnLst>
    <dgm:cxn modelId="{024F8622-1618-4C6A-A4BA-BAB7487BFEEF}" srcId="{44874E4B-8625-4962-AA40-95829DE3D691}" destId="{5CB7941F-5D75-471C-9BAF-008052077DA8}" srcOrd="0" destOrd="0" parTransId="{1223C48C-249D-4347-899E-6CFE28BB54E4}" sibTransId="{043DC29A-6C60-4529-8341-C20A4413A4BA}"/>
    <dgm:cxn modelId="{574F4133-DD52-45D8-9FB2-0531EE75E8A0}" srcId="{44874E4B-8625-4962-AA40-95829DE3D691}" destId="{D91D7BC5-3406-4456-A0AF-5B5AA8D397E9}" srcOrd="1" destOrd="0" parTransId="{E9DCD36D-EFCA-44F2-9F85-4ACFC6333B3A}" sibTransId="{FD1B7F98-F1FA-4441-8470-7A876AC5C355}"/>
    <dgm:cxn modelId="{AA7B8735-19DD-40F8-9EBE-DD7892501F59}" srcId="{44874E4B-8625-4962-AA40-95829DE3D691}" destId="{EF420375-35A6-41FC-ADD7-63428E47C298}" srcOrd="3" destOrd="0" parTransId="{329535FA-7D76-4864-874F-8112F65A80ED}" sibTransId="{F1290543-DBDC-4DA1-A038-3293F85B843B}"/>
    <dgm:cxn modelId="{A538DD51-DAD8-4866-B14C-FEE3E2FA075F}" srcId="{44874E4B-8625-4962-AA40-95829DE3D691}" destId="{22C4C8B6-F8F5-49F8-866F-37AADFC2A5F5}" srcOrd="2" destOrd="0" parTransId="{E6169DA3-A9D0-47C1-B238-ABAA8637A744}" sibTransId="{57E3AB06-3FE0-43B0-B15B-3EC569127231}"/>
    <dgm:cxn modelId="{87BC3C72-83B4-4779-A2F7-AAC0D1D32D73}" type="presOf" srcId="{29395B08-7BCA-4E2B-BAA5-69DF8E9FCC8B}" destId="{47214E29-3479-4CF0-84CF-C0FC41E87FA9}" srcOrd="0" destOrd="0" presId="urn:microsoft.com/office/officeart/2008/layout/LinedList"/>
    <dgm:cxn modelId="{3F5F0C58-C5EF-4D30-9117-22C4A03F4B20}" srcId="{44874E4B-8625-4962-AA40-95829DE3D691}" destId="{29395B08-7BCA-4E2B-BAA5-69DF8E9FCC8B}" srcOrd="4" destOrd="0" parTransId="{FCAC5B44-19B9-4FC8-A053-1107FA8BDB3B}" sibTransId="{E93FA9FD-A16F-43BB-81D9-8099A97DE6FE}"/>
    <dgm:cxn modelId="{5A2F0786-6F7F-4A52-A0EC-D5A518CBDA8A}" type="presOf" srcId="{EF420375-35A6-41FC-ADD7-63428E47C298}" destId="{C5C2C26F-3F8F-4B08-A232-18F594050B51}" srcOrd="0" destOrd="0" presId="urn:microsoft.com/office/officeart/2008/layout/LinedList"/>
    <dgm:cxn modelId="{1DE29091-CB35-4A87-8BF1-093F3AAFF027}" type="presOf" srcId="{D91D7BC5-3406-4456-A0AF-5B5AA8D397E9}" destId="{8E72AD94-7688-42E7-9158-9F9CA6D09267}" srcOrd="0" destOrd="0" presId="urn:microsoft.com/office/officeart/2008/layout/LinedList"/>
    <dgm:cxn modelId="{97FF469C-261A-4F5E-91C8-9E102A0477EC}" type="presOf" srcId="{5CB7941F-5D75-471C-9BAF-008052077DA8}" destId="{4888600F-6D65-44BD-8366-850871F3D4A5}" srcOrd="0" destOrd="0" presId="urn:microsoft.com/office/officeart/2008/layout/LinedList"/>
    <dgm:cxn modelId="{7DDBFFAB-B297-4FEB-AF05-144FE5388C3B}" type="presOf" srcId="{44874E4B-8625-4962-AA40-95829DE3D691}" destId="{F7210BDB-D81E-4569-B158-CFD74D368905}" srcOrd="0" destOrd="0" presId="urn:microsoft.com/office/officeart/2008/layout/LinedList"/>
    <dgm:cxn modelId="{72D00CDE-050C-453E-BD20-B81272020F24}" type="presOf" srcId="{22C4C8B6-F8F5-49F8-866F-37AADFC2A5F5}" destId="{121CCA37-A216-4CD6-8200-16CBB322FE71}" srcOrd="0" destOrd="0" presId="urn:microsoft.com/office/officeart/2008/layout/LinedList"/>
    <dgm:cxn modelId="{3D569DFD-798B-4DE3-BFA9-3DC29FFF658D}" type="presParOf" srcId="{F7210BDB-D81E-4569-B158-CFD74D368905}" destId="{ABE42EC0-E36E-4E54-8D6A-A59BFC8D6436}" srcOrd="0" destOrd="0" presId="urn:microsoft.com/office/officeart/2008/layout/LinedList"/>
    <dgm:cxn modelId="{0B86B23E-F4D6-452B-8445-F3C320FF792F}" type="presParOf" srcId="{F7210BDB-D81E-4569-B158-CFD74D368905}" destId="{BF81ABBC-1558-4B2F-9C3B-D4E5ADCA1CBE}" srcOrd="1" destOrd="0" presId="urn:microsoft.com/office/officeart/2008/layout/LinedList"/>
    <dgm:cxn modelId="{E539AAA6-310D-4630-9991-3DC082FD5CEC}" type="presParOf" srcId="{BF81ABBC-1558-4B2F-9C3B-D4E5ADCA1CBE}" destId="{4888600F-6D65-44BD-8366-850871F3D4A5}" srcOrd="0" destOrd="0" presId="urn:microsoft.com/office/officeart/2008/layout/LinedList"/>
    <dgm:cxn modelId="{FEEEB149-A5E0-4081-89E9-B4FF1BCB26EC}" type="presParOf" srcId="{BF81ABBC-1558-4B2F-9C3B-D4E5ADCA1CBE}" destId="{67AC2508-A498-4402-890F-5D1BC98988C3}" srcOrd="1" destOrd="0" presId="urn:microsoft.com/office/officeart/2008/layout/LinedList"/>
    <dgm:cxn modelId="{E4DD6EBA-7DC6-4DC0-992E-F97563C7D516}" type="presParOf" srcId="{F7210BDB-D81E-4569-B158-CFD74D368905}" destId="{8FD4B33A-68D2-4721-9931-3452464E298C}" srcOrd="2" destOrd="0" presId="urn:microsoft.com/office/officeart/2008/layout/LinedList"/>
    <dgm:cxn modelId="{908526BD-0016-4093-BE35-14EB5474F322}" type="presParOf" srcId="{F7210BDB-D81E-4569-B158-CFD74D368905}" destId="{B1A8B775-ECAE-488A-8DC5-73833AD97613}" srcOrd="3" destOrd="0" presId="urn:microsoft.com/office/officeart/2008/layout/LinedList"/>
    <dgm:cxn modelId="{992D91D1-A878-4584-A5E7-62870DCCDC2B}" type="presParOf" srcId="{B1A8B775-ECAE-488A-8DC5-73833AD97613}" destId="{8E72AD94-7688-42E7-9158-9F9CA6D09267}" srcOrd="0" destOrd="0" presId="urn:microsoft.com/office/officeart/2008/layout/LinedList"/>
    <dgm:cxn modelId="{E2B9E88C-206B-47C4-995C-69029B8260E3}" type="presParOf" srcId="{B1A8B775-ECAE-488A-8DC5-73833AD97613}" destId="{FBE2E6E7-5A1D-4087-9591-32DC0E0C8DC2}" srcOrd="1" destOrd="0" presId="urn:microsoft.com/office/officeart/2008/layout/LinedList"/>
    <dgm:cxn modelId="{537891DD-454C-4A9A-AB49-FD548E2745E9}" type="presParOf" srcId="{F7210BDB-D81E-4569-B158-CFD74D368905}" destId="{452982A4-A2AC-44D8-8C5F-A944A630E239}" srcOrd="4" destOrd="0" presId="urn:microsoft.com/office/officeart/2008/layout/LinedList"/>
    <dgm:cxn modelId="{8FC0D209-B9C4-494F-A323-EF4AAFDF0428}" type="presParOf" srcId="{F7210BDB-D81E-4569-B158-CFD74D368905}" destId="{A2E27EEE-9E72-426E-9BCA-ABAB4B534BDC}" srcOrd="5" destOrd="0" presId="urn:microsoft.com/office/officeart/2008/layout/LinedList"/>
    <dgm:cxn modelId="{818E449C-7592-4F38-8547-013F3203B3F1}" type="presParOf" srcId="{A2E27EEE-9E72-426E-9BCA-ABAB4B534BDC}" destId="{121CCA37-A216-4CD6-8200-16CBB322FE71}" srcOrd="0" destOrd="0" presId="urn:microsoft.com/office/officeart/2008/layout/LinedList"/>
    <dgm:cxn modelId="{76E4000C-AABF-46F4-91CE-EA5F38DE74FE}" type="presParOf" srcId="{A2E27EEE-9E72-426E-9BCA-ABAB4B534BDC}" destId="{654C2606-A7EF-4C41-8D90-569798D834F0}" srcOrd="1" destOrd="0" presId="urn:microsoft.com/office/officeart/2008/layout/LinedList"/>
    <dgm:cxn modelId="{CE25692E-9226-4B78-8B5C-499BDDE39698}" type="presParOf" srcId="{F7210BDB-D81E-4569-B158-CFD74D368905}" destId="{1A08DCDF-54AC-469A-A282-78319F1A8654}" srcOrd="6" destOrd="0" presId="urn:microsoft.com/office/officeart/2008/layout/LinedList"/>
    <dgm:cxn modelId="{E1E95036-7C12-4A10-AFBE-9EE608C1390C}" type="presParOf" srcId="{F7210BDB-D81E-4569-B158-CFD74D368905}" destId="{435D707A-22FA-4913-96BC-0096C5D5AE63}" srcOrd="7" destOrd="0" presId="urn:microsoft.com/office/officeart/2008/layout/LinedList"/>
    <dgm:cxn modelId="{EDD9E000-0469-43C6-9F90-D208D6645DE0}" type="presParOf" srcId="{435D707A-22FA-4913-96BC-0096C5D5AE63}" destId="{C5C2C26F-3F8F-4B08-A232-18F594050B51}" srcOrd="0" destOrd="0" presId="urn:microsoft.com/office/officeart/2008/layout/LinedList"/>
    <dgm:cxn modelId="{C70B0299-C779-4EF0-BB61-BA45435BBA29}" type="presParOf" srcId="{435D707A-22FA-4913-96BC-0096C5D5AE63}" destId="{7810B7B6-2336-484F-9C71-409E33FCBEC2}" srcOrd="1" destOrd="0" presId="urn:microsoft.com/office/officeart/2008/layout/LinedList"/>
    <dgm:cxn modelId="{14B46790-EB34-40D5-9C58-7F17DE3895F1}" type="presParOf" srcId="{F7210BDB-D81E-4569-B158-CFD74D368905}" destId="{0190AFBC-178F-4F14-B748-30CF4129E1C5}" srcOrd="8" destOrd="0" presId="urn:microsoft.com/office/officeart/2008/layout/LinedList"/>
    <dgm:cxn modelId="{38FB8ED8-2AC2-4BB4-A9C7-1E75CFEC0B9C}" type="presParOf" srcId="{F7210BDB-D81E-4569-B158-CFD74D368905}" destId="{6D921FA4-95D1-4DCA-9AF7-289F41E8DF76}" srcOrd="9" destOrd="0" presId="urn:microsoft.com/office/officeart/2008/layout/LinedList"/>
    <dgm:cxn modelId="{06B646DB-5462-478D-9308-2B52778027A0}" type="presParOf" srcId="{6D921FA4-95D1-4DCA-9AF7-289F41E8DF76}" destId="{47214E29-3479-4CF0-84CF-C0FC41E87FA9}" srcOrd="0" destOrd="0" presId="urn:microsoft.com/office/officeart/2008/layout/LinedList"/>
    <dgm:cxn modelId="{1FB7F635-4474-49F1-A7F9-FC5ABC595EAB}" type="presParOf" srcId="{6D921FA4-95D1-4DCA-9AF7-289F41E8DF76}" destId="{E31BA11B-A8FA-4630-A103-3FFF993C6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42EC0-E36E-4E54-8D6A-A59BFC8D6436}">
      <dsp:nvSpPr>
        <dsp:cNvPr id="0" name=""/>
        <dsp:cNvSpPr/>
      </dsp:nvSpPr>
      <dsp:spPr>
        <a:xfrm>
          <a:off x="0" y="561"/>
          <a:ext cx="5638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8600F-6D65-44BD-8366-850871F3D4A5}">
      <dsp:nvSpPr>
        <dsp:cNvPr id="0" name=""/>
        <dsp:cNvSpPr/>
      </dsp:nvSpPr>
      <dsp:spPr>
        <a:xfrm>
          <a:off x="0" y="561"/>
          <a:ext cx="56388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Note: Yellow cabs has higher absolute stats given the higher number of total customers to begin with so let's compare relevant ratios</a:t>
          </a:r>
          <a:endParaRPr lang="en-US" sz="1900" kern="1200"/>
        </a:p>
      </dsp:txBody>
      <dsp:txXfrm>
        <a:off x="0" y="561"/>
        <a:ext cx="5638800" cy="920525"/>
      </dsp:txXfrm>
    </dsp:sp>
    <dsp:sp modelId="{8FD4B33A-68D2-4721-9931-3452464E298C}">
      <dsp:nvSpPr>
        <dsp:cNvPr id="0" name=""/>
        <dsp:cNvSpPr/>
      </dsp:nvSpPr>
      <dsp:spPr>
        <a:xfrm>
          <a:off x="0" y="921087"/>
          <a:ext cx="5638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2AD94-7688-42E7-9158-9F9CA6D09267}">
      <dsp:nvSpPr>
        <dsp:cNvPr id="0" name=""/>
        <dsp:cNvSpPr/>
      </dsp:nvSpPr>
      <dsp:spPr>
        <a:xfrm>
          <a:off x="0" y="921087"/>
          <a:ext cx="56388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Yellow Cabs has higher revenue per rider (1.5 times of Pink Cabs)</a:t>
          </a:r>
          <a:endParaRPr lang="en-US" sz="1900" kern="1200"/>
        </a:p>
      </dsp:txBody>
      <dsp:txXfrm>
        <a:off x="0" y="921087"/>
        <a:ext cx="5638800" cy="920525"/>
      </dsp:txXfrm>
    </dsp:sp>
    <dsp:sp modelId="{452982A4-A2AC-44D8-8C5F-A944A630E239}">
      <dsp:nvSpPr>
        <dsp:cNvPr id="0" name=""/>
        <dsp:cNvSpPr/>
      </dsp:nvSpPr>
      <dsp:spPr>
        <a:xfrm>
          <a:off x="0" y="1841612"/>
          <a:ext cx="56388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CCA37-A216-4CD6-8200-16CBB322FE71}">
      <dsp:nvSpPr>
        <dsp:cNvPr id="0" name=""/>
        <dsp:cNvSpPr/>
      </dsp:nvSpPr>
      <dsp:spPr>
        <a:xfrm>
          <a:off x="0" y="1841612"/>
          <a:ext cx="56388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Yellow Cabs has higher profit per ride (2.5 times of Pink Cabs)</a:t>
          </a:r>
          <a:endParaRPr lang="en-US" sz="1900" kern="1200"/>
        </a:p>
      </dsp:txBody>
      <dsp:txXfrm>
        <a:off x="0" y="1841612"/>
        <a:ext cx="5638800" cy="920525"/>
      </dsp:txXfrm>
    </dsp:sp>
    <dsp:sp modelId="{1A08DCDF-54AC-469A-A282-78319F1A8654}">
      <dsp:nvSpPr>
        <dsp:cNvPr id="0" name=""/>
        <dsp:cNvSpPr/>
      </dsp:nvSpPr>
      <dsp:spPr>
        <a:xfrm>
          <a:off x="0" y="2762137"/>
          <a:ext cx="5638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2C26F-3F8F-4B08-A232-18F594050B51}">
      <dsp:nvSpPr>
        <dsp:cNvPr id="0" name=""/>
        <dsp:cNvSpPr/>
      </dsp:nvSpPr>
      <dsp:spPr>
        <a:xfrm>
          <a:off x="0" y="2762137"/>
          <a:ext cx="56388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Yellow Cabs has higher profit per KM travelled (2.5 times of Pink Cabs)</a:t>
          </a:r>
          <a:endParaRPr lang="en-US" sz="1900" kern="1200"/>
        </a:p>
      </dsp:txBody>
      <dsp:txXfrm>
        <a:off x="0" y="2762137"/>
        <a:ext cx="5638800" cy="920525"/>
      </dsp:txXfrm>
    </dsp:sp>
    <dsp:sp modelId="{0190AFBC-178F-4F14-B748-30CF4129E1C5}">
      <dsp:nvSpPr>
        <dsp:cNvPr id="0" name=""/>
        <dsp:cNvSpPr/>
      </dsp:nvSpPr>
      <dsp:spPr>
        <a:xfrm>
          <a:off x="0" y="3682662"/>
          <a:ext cx="56388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14E29-3479-4CF0-84CF-C0FC41E87FA9}">
      <dsp:nvSpPr>
        <dsp:cNvPr id="0" name=""/>
        <dsp:cNvSpPr/>
      </dsp:nvSpPr>
      <dsp:spPr>
        <a:xfrm>
          <a:off x="0" y="3682662"/>
          <a:ext cx="56388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Average % profit per ride is also higher (twice of Pink Cabs)</a:t>
          </a:r>
          <a:endParaRPr lang="en-US" sz="1900" kern="1200"/>
        </a:p>
      </dsp:txBody>
      <dsp:txXfrm>
        <a:off x="0" y="3682662"/>
        <a:ext cx="5638800" cy="920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2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3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8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8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6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9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6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2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GB" sz="4800">
                <a:cs typeface="Calibri Light"/>
              </a:rPr>
              <a:t>Comparative Analysis:</a:t>
            </a:r>
            <a:br>
              <a:rPr lang="en-GB" sz="4800">
                <a:cs typeface="Calibri Light"/>
              </a:rPr>
            </a:br>
            <a:r>
              <a:rPr lang="en-GB" sz="4800">
                <a:cs typeface="Calibri Light"/>
              </a:rPr>
              <a:t>Pink Cabs vs Yellow Cabs</a:t>
            </a:r>
            <a:endParaRPr lang="en-GB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9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1F09-7FD4-A6F6-2D40-FD0DB0F8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chemeClr val="tx1"/>
                </a:solidFill>
                <a:cs typeface="Calibri Light"/>
              </a:rPr>
              <a:t>Cursory look at the data</a:t>
            </a:r>
            <a:endParaRPr lang="en-GB" sz="4400">
              <a:solidFill>
                <a:schemeClr val="tx1"/>
              </a:solidFill>
            </a:endParaRPr>
          </a:p>
        </p:txBody>
      </p:sp>
      <p:cxnSp>
        <p:nvCxnSpPr>
          <p:cNvPr id="40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C7E2-8728-6811-6A18-A6E21BF50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cs typeface="Calibri"/>
              </a:rPr>
              <a:t>More than 440,000 data points in total in span of two years – Jan 2016 to Jan 2018</a:t>
            </a:r>
          </a:p>
          <a:p>
            <a:r>
              <a:rPr lang="en-GB" dirty="0">
                <a:cs typeface="Calibri"/>
              </a:rPr>
              <a:t>Need to remove some data points (around 8000) to eliminate missing data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627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6ABB-B6AF-DC80-0456-D044D743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chemeClr val="tx1"/>
                </a:solidFill>
                <a:cs typeface="Calibri Light"/>
              </a:rPr>
              <a:t>Month-wise breakup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3D06-252E-D2B1-A7FC-A351500F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October, November, and December are the months with the most number of rides taken in total (more than 40000 each)</a:t>
            </a:r>
          </a:p>
          <a:p>
            <a:r>
              <a:rPr lang="en-GB" dirty="0">
                <a:cs typeface="Calibri"/>
              </a:rPr>
              <a:t>The trend shows that first four months of the year has the least use of the cabs</a:t>
            </a:r>
          </a:p>
          <a:p>
            <a:r>
              <a:rPr lang="en-GB" dirty="0">
                <a:cs typeface="Calibri"/>
              </a:rPr>
              <a:t>The trend follows even for either of the cab companies individually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44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0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7B25B-8E83-8AAB-F01F-F9BDA5A9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chemeClr val="tx1"/>
                </a:solidFill>
                <a:cs typeface="Calibri Light"/>
              </a:rPr>
              <a:t> Pink vs Yellow Cabs: Similarities</a:t>
            </a:r>
          </a:p>
        </p:txBody>
      </p:sp>
      <p:cxnSp>
        <p:nvCxnSpPr>
          <p:cNvPr id="41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1A68206-0295-7A82-8D6E-98F93E1D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/>
            <a:r>
              <a:rPr lang="en-GB">
                <a:cs typeface="Calibri"/>
              </a:rPr>
              <a:t>Card-to-cash payments ratio is same for both the cabs</a:t>
            </a:r>
          </a:p>
          <a:p>
            <a:pPr marL="457200" indent="-457200"/>
            <a:r>
              <a:rPr lang="en-GB">
                <a:ea typeface="+mn-lt"/>
                <a:cs typeface="+mn-lt"/>
              </a:rPr>
              <a:t>Male-to-female rider ratio is also similar</a:t>
            </a:r>
            <a:endParaRPr lang="en-GB">
              <a:cs typeface="Calibri"/>
            </a:endParaRPr>
          </a:p>
          <a:p>
            <a:pPr marL="457200" indent="-457200"/>
            <a:r>
              <a:rPr lang="en-GB">
                <a:cs typeface="Calibri"/>
              </a:rPr>
              <a:t>Surprisingly, average monthly income of the riders is also the same</a:t>
            </a:r>
          </a:p>
          <a:p>
            <a:pPr marL="457200" indent="-457200"/>
            <a:r>
              <a:rPr lang="en-GB">
                <a:cs typeface="Calibri"/>
              </a:rPr>
              <a:t>Month-on-month and Year-on-year change in number of rides is also similar for both</a:t>
            </a:r>
          </a:p>
          <a:p>
            <a:pPr marL="457200" indent="-457200"/>
            <a:r>
              <a:rPr lang="en-GB">
                <a:cs typeface="Calibri"/>
              </a:rPr>
              <a:t>Average rider is 35 years and 4 months old and overall rider age distribution is similar for both the cabs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11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50F8-4988-CE94-B699-D464F93A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Pink vs Yellow cabs: differences</a:t>
            </a:r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57D67DCC-8176-31F8-1399-2BF7E7926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937625"/>
              </p:ext>
            </p:extLst>
          </p:nvPr>
        </p:nvGraphicFramePr>
        <p:xfrm>
          <a:off x="5440363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61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6F016-E881-6981-8FAE-FD4124EE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GB" sz="3600">
                <a:solidFill>
                  <a:schemeClr val="accent1"/>
                </a:solidFill>
                <a:cs typeface="Calibri Light"/>
              </a:rPr>
              <a:t>Recommendation</a:t>
            </a:r>
            <a:endParaRPr lang="en-GB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0F5047-BF16-E8FD-2548-CF684DFAD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GB" sz="1600"/>
              <a:t>By all the metrics, either Yellow Cabs ties with the Pink Cabs or is better by at least 1.5 times or more</a:t>
            </a:r>
          </a:p>
          <a:p>
            <a:r>
              <a:rPr lang="en-GB" sz="1600"/>
              <a:t>So, the recommendation is to go forward and invest in Yellow Cabs</a:t>
            </a:r>
          </a:p>
        </p:txBody>
      </p:sp>
    </p:spTree>
    <p:extLst>
      <p:ext uri="{BB962C8B-B14F-4D97-AF65-F5344CB8AC3E}">
        <p14:creationId xmlns:p14="http://schemas.microsoft.com/office/powerpoint/2010/main" val="42621676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Atlas</vt:lpstr>
      <vt:lpstr>Comparative Analysis: Pink Cabs vs Yellow Cabs</vt:lpstr>
      <vt:lpstr>Cursory look at the data</vt:lpstr>
      <vt:lpstr>Month-wise breakup</vt:lpstr>
      <vt:lpstr> Pink vs Yellow Cabs: Similarities</vt:lpstr>
      <vt:lpstr>Pink vs Yellow cabs: differences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174</cp:revision>
  <dcterms:created xsi:type="dcterms:W3CDTF">2022-07-20T06:45:32Z</dcterms:created>
  <dcterms:modified xsi:type="dcterms:W3CDTF">2022-07-21T15:22:55Z</dcterms:modified>
</cp:coreProperties>
</file>