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2" r:id="rId10"/>
    <p:sldId id="273" r:id="rId11"/>
    <p:sldId id="274" r:id="rId12"/>
    <p:sldId id="271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726403" cy="30531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dirty="0"/>
              <a:t>	</a:t>
            </a:r>
            <a:r>
              <a:rPr lang="es-MX" sz="2800" dirty="0"/>
              <a:t>Reducción del tiempo y 	el costo total del ciclo de 	vida de software</a:t>
            </a:r>
          </a:p>
          <a:p>
            <a:pPr marL="0" indent="0">
              <a:buNone/>
            </a:pPr>
            <a:r>
              <a:rPr lang="es-MX" sz="2800" dirty="0"/>
              <a:t>		Implementación y 		ejecución del 		proceso de SQA</a:t>
            </a:r>
          </a:p>
          <a:p>
            <a:endParaRPr lang="es-MX" dirty="0"/>
          </a:p>
          <a:p>
            <a:endParaRPr lang="es-MX" dirty="0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El Hombre De Negocios Dos Está Intentando Reducir El Tiempo Ilustración ...">
            <a:extLst>
              <a:ext uri="{FF2B5EF4-FFF2-40B4-BE49-F238E27FC236}">
                <a16:creationId xmlns:a16="http://schemas.microsoft.com/office/drawing/2014/main" id="{482151B9-B95E-DADC-B302-640285656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68669" y="870397"/>
            <a:ext cx="4848551" cy="51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9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1766993"/>
            <a:ext cx="8085221" cy="4663557"/>
          </a:xfrm>
        </p:spPr>
        <p:txBody>
          <a:bodyPr>
            <a:normAutofit/>
          </a:bodyPr>
          <a:lstStyle/>
          <a:p>
            <a:r>
              <a:rPr lang="es-MX" sz="3200" dirty="0"/>
              <a:t>Problemas</a:t>
            </a:r>
          </a:p>
          <a:p>
            <a:pPr marL="0" indent="0">
              <a:buNone/>
            </a:pPr>
            <a:r>
              <a:rPr lang="es-MX" sz="3200" dirty="0"/>
              <a:t>	Institucionalizar organizaciones 	pequeñas</a:t>
            </a:r>
          </a:p>
          <a:p>
            <a:pPr marL="0" indent="0">
              <a:buNone/>
            </a:pPr>
            <a:r>
              <a:rPr lang="es-MX" sz="3200" dirty="0"/>
              <a:t>		Falta de recursos para 					implementar SQA</a:t>
            </a:r>
          </a:p>
          <a:p>
            <a:pPr marL="0" indent="0">
              <a:buNone/>
            </a:pPr>
            <a:r>
              <a:rPr lang="es-MX" sz="3200" dirty="0"/>
              <a:t>	Cambio cultural</a:t>
            </a:r>
          </a:p>
          <a:p>
            <a:pPr marL="0" indent="0">
              <a:buNone/>
            </a:pPr>
            <a:r>
              <a:rPr lang="es-MX" sz="3200" dirty="0"/>
              <a:t>		Difícil de aceptar e implementar</a:t>
            </a:r>
          </a:p>
        </p:txBody>
      </p:sp>
      <p:pic>
        <p:nvPicPr>
          <p:cNvPr id="6146" name="Picture 2" descr="Preescolar 3A. Procesamiento de la Información Estadística: Marielena">
            <a:extLst>
              <a:ext uri="{FF2B5EF4-FFF2-40B4-BE49-F238E27FC236}">
                <a16:creationId xmlns:a16="http://schemas.microsoft.com/office/drawing/2014/main" id="{27D014F0-7F9A-9B25-856D-A286141D2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46" y="2646946"/>
            <a:ext cx="4211053" cy="42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9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6221307" cy="452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/>
              <a:t>	</a:t>
            </a:r>
            <a:r>
              <a:rPr lang="es-MX" sz="3600" dirty="0"/>
              <a:t>Requiere un gasto 	imprevisto</a:t>
            </a:r>
          </a:p>
          <a:p>
            <a:pPr marL="0" indent="0">
              <a:buNone/>
            </a:pPr>
            <a:r>
              <a:rPr lang="es-MX" sz="3600" dirty="0"/>
              <a:t>		Ingeniería del software</a:t>
            </a:r>
          </a:p>
          <a:p>
            <a:pPr marL="0" indent="0">
              <a:buNone/>
            </a:pPr>
            <a:r>
              <a:rPr lang="es-MX" sz="3600" dirty="0"/>
              <a:t>		Aseguramiento de 			calidad</a:t>
            </a:r>
          </a:p>
        </p:txBody>
      </p:sp>
      <p:pic>
        <p:nvPicPr>
          <p:cNvPr id="7170" name="Picture 2" descr="Detalle 10+ imagen dibujos de costos - Thptnganamst.edu.vn">
            <a:extLst>
              <a:ext uri="{FF2B5EF4-FFF2-40B4-BE49-F238E27FC236}">
                <a16:creationId xmlns:a16="http://schemas.microsoft.com/office/drawing/2014/main" id="{84F3D5CE-44F3-8A61-CF30-3D3615FD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0" y="2904564"/>
            <a:ext cx="5264840" cy="395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0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Desafíos de SQA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Complejidad de los proyectos</a:t>
            </a:r>
          </a:p>
          <a:p>
            <a:pPr marL="0" indent="0">
              <a:buNone/>
            </a:pPr>
            <a:r>
              <a:rPr lang="es-MX" sz="3200" dirty="0"/>
              <a:t>	Creciente</a:t>
            </a:r>
          </a:p>
          <a:p>
            <a:pPr marL="0" indent="0">
              <a:buNone/>
            </a:pPr>
            <a:r>
              <a:rPr lang="es-MX" sz="3200" dirty="0"/>
              <a:t>	Más interfaces</a:t>
            </a:r>
          </a:p>
          <a:p>
            <a:pPr marL="0" indent="0">
              <a:buNone/>
            </a:pPr>
            <a:r>
              <a:rPr lang="es-MX" sz="3200" dirty="0"/>
              <a:t>	Requerimientos más específicos</a:t>
            </a:r>
          </a:p>
          <a:p>
            <a:r>
              <a:rPr lang="es-MX" sz="3200" dirty="0"/>
              <a:t>Mayores requerimientos de integración</a:t>
            </a:r>
          </a:p>
          <a:p>
            <a:pPr marL="0" indent="0">
              <a:buNone/>
            </a:pPr>
            <a:r>
              <a:rPr lang="es-MX" sz="3200" dirty="0"/>
              <a:t>	Sistemas de la organización</a:t>
            </a:r>
          </a:p>
          <a:p>
            <a:pPr marL="0" indent="0">
              <a:buNone/>
            </a:pPr>
            <a:r>
              <a:rPr lang="es-MX" sz="3200" dirty="0"/>
              <a:t>	Comunicación con todo</a:t>
            </a:r>
          </a:p>
        </p:txBody>
      </p:sp>
      <p:pic>
        <p:nvPicPr>
          <p:cNvPr id="8194" name="Picture 2" descr="Ilustración de Esfuerzos Para Alcanzar El Objetivo Pequeños Empresarios ...">
            <a:extLst>
              <a:ext uri="{FF2B5EF4-FFF2-40B4-BE49-F238E27FC236}">
                <a16:creationId xmlns:a16="http://schemas.microsoft.com/office/drawing/2014/main" id="{52E54713-BC16-16BF-F75A-ECB21F5A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4" y="1766993"/>
            <a:ext cx="4392706" cy="374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5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Plazos de entrega requeridos más cortos</a:t>
            </a:r>
          </a:p>
          <a:p>
            <a:pPr marL="0" indent="0">
              <a:buNone/>
            </a:pPr>
            <a:r>
              <a:rPr lang="es-MX" sz="3200" dirty="0"/>
              <a:t>	Bajo costo</a:t>
            </a:r>
          </a:p>
          <a:p>
            <a:pPr marL="0" indent="0">
              <a:buNone/>
            </a:pPr>
            <a:r>
              <a:rPr lang="es-MX" sz="3200" dirty="0"/>
              <a:t>	Alta calidad</a:t>
            </a:r>
          </a:p>
          <a:p>
            <a:pPr marL="0" indent="0">
              <a:buNone/>
            </a:pPr>
            <a:r>
              <a:rPr lang="es-MX" sz="3200" dirty="0"/>
              <a:t>	Lo más pronto posible</a:t>
            </a:r>
          </a:p>
          <a:p>
            <a:r>
              <a:rPr lang="es-MX" sz="3200" dirty="0"/>
              <a:t>Creciente intolerancia a los fallos del software</a:t>
            </a:r>
          </a:p>
          <a:p>
            <a:pPr marL="0" indent="0">
              <a:buNone/>
            </a:pPr>
            <a:r>
              <a:rPr lang="es-MX" sz="3200" dirty="0"/>
              <a:t>	Software “perfecto”</a:t>
            </a:r>
          </a:p>
          <a:p>
            <a:pPr marL="0" indent="0">
              <a:buNone/>
            </a:pPr>
            <a:r>
              <a:rPr lang="es-MX" sz="3200" dirty="0"/>
              <a:t>	24/7 sin fallos</a:t>
            </a:r>
          </a:p>
        </p:txBody>
      </p:sp>
      <p:pic>
        <p:nvPicPr>
          <p:cNvPr id="9218" name="Picture 2" descr="Equipe De Desafios De Sucesso De Gerenciamento De Risco Ilustração do ...">
            <a:extLst>
              <a:ext uri="{FF2B5EF4-FFF2-40B4-BE49-F238E27FC236}">
                <a16:creationId xmlns:a16="http://schemas.microsoft.com/office/drawing/2014/main" id="{7BEF3DFA-CF53-43D2-3DB6-9AF97263C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4"/>
          <a:stretch/>
        </p:blipFill>
        <p:spPr bwMode="auto">
          <a:xfrm>
            <a:off x="7940843" y="0"/>
            <a:ext cx="4251158" cy="411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2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¿Qué se tiene?</a:t>
            </a:r>
          </a:p>
          <a:p>
            <a:pPr marL="0" indent="0">
              <a:buNone/>
            </a:pPr>
            <a:r>
              <a:rPr lang="es-MX" sz="3200" dirty="0"/>
              <a:t>	Proyectos más complejos con mayores integraciones entre 	los sistemas (que cada vez son más), en un menor tiempo 	de construcción de software y una vez construido, el 	software no puede fallar</a:t>
            </a:r>
          </a:p>
        </p:txBody>
      </p:sp>
      <p:pic>
        <p:nvPicPr>
          <p:cNvPr id="10242" name="Picture 2" descr="Cartoon Resume stock illustration. Illustration of friendly - 20947453">
            <a:extLst>
              <a:ext uri="{FF2B5EF4-FFF2-40B4-BE49-F238E27FC236}">
                <a16:creationId xmlns:a16="http://schemas.microsoft.com/office/drawing/2014/main" id="{DF5DC7C6-324D-942A-0606-86858C262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3"/>
          <a:stretch/>
        </p:blipFill>
        <p:spPr bwMode="auto">
          <a:xfrm>
            <a:off x="9946105" y="4139071"/>
            <a:ext cx="2245895" cy="271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89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Factores que determinan la Calidad del Software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4C10B2-8FD9-F2C7-D09F-D4B24072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52" y="1762162"/>
            <a:ext cx="11933490" cy="37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EA632D-26EA-4F7B-1364-3B40FE5C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326" y="1809299"/>
            <a:ext cx="11069052" cy="43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Costo Relativo de los Defectos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831162"/>
            <a:ext cx="4684294" cy="4521511"/>
          </a:xfrm>
        </p:spPr>
        <p:txBody>
          <a:bodyPr>
            <a:normAutofit/>
          </a:bodyPr>
          <a:lstStyle/>
          <a:p>
            <a:r>
              <a:rPr lang="es-MX" sz="3200" dirty="0"/>
              <a:t>Costo asociado a la etapa en la que se detectan</a:t>
            </a:r>
            <a:endParaRPr lang="es-MX" sz="3000" dirty="0"/>
          </a:p>
          <a:p>
            <a:pPr marL="0" indent="0">
              <a:buNone/>
            </a:pPr>
            <a:r>
              <a:rPr lang="es-MX" sz="3000" dirty="0"/>
              <a:t>	Modelo Anterior</a:t>
            </a:r>
          </a:p>
          <a:p>
            <a:pPr marL="0" indent="0">
              <a:buNone/>
            </a:pPr>
            <a:r>
              <a:rPr lang="es-MX" sz="3000" dirty="0"/>
              <a:t>		</a:t>
            </a:r>
            <a:r>
              <a:rPr lang="es-MX" sz="2400" dirty="0"/>
              <a:t>Pruebas y 			detección de fallos 		al obtener la 			aplicación final</a:t>
            </a:r>
            <a:endParaRPr lang="es-MX" sz="3000" dirty="0"/>
          </a:p>
          <a:p>
            <a:endParaRPr lang="es-MX" sz="32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8987839-57BB-A71B-A889-DC4011609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8"/>
          <a:stretch/>
        </p:blipFill>
        <p:spPr>
          <a:xfrm>
            <a:off x="5390147" y="1766994"/>
            <a:ext cx="6306040" cy="45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9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Aseguramiento de calidad desde las primeras etapas</a:t>
            </a:r>
          </a:p>
          <a:p>
            <a:endParaRPr lang="es-MX" sz="3200" dirty="0"/>
          </a:p>
          <a:p>
            <a:r>
              <a:rPr lang="es-MX" sz="3200" dirty="0"/>
              <a:t>La calidad se construye</a:t>
            </a:r>
            <a:endParaRPr lang="es-MX" sz="3000" dirty="0"/>
          </a:p>
          <a:p>
            <a:pPr marL="0" indent="0">
              <a:buNone/>
            </a:pPr>
            <a:r>
              <a:rPr lang="es-MX" sz="3000" dirty="0"/>
              <a:t>	No se puede agregar calidad</a:t>
            </a:r>
          </a:p>
          <a:p>
            <a:pPr marL="0" indent="0">
              <a:buNone/>
            </a:pPr>
            <a:r>
              <a:rPr lang="es-MX" sz="3000" dirty="0"/>
              <a:t>	a un producto terminado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5F40C3-F0E5-EFEB-12D0-6AEAE0FA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7934" y="2608523"/>
            <a:ext cx="4331119" cy="36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Componentes del SQA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Procedimientos</a:t>
            </a:r>
          </a:p>
          <a:p>
            <a:pPr marL="0" indent="0">
              <a:buNone/>
            </a:pPr>
            <a:r>
              <a:rPr lang="es-MX" sz="3200" dirty="0"/>
              <a:t>	Procesos e instrucciones de trabajo (instructivos)</a:t>
            </a:r>
          </a:p>
          <a:p>
            <a:pPr marL="0" indent="0">
              <a:buNone/>
            </a:pPr>
            <a:r>
              <a:rPr lang="es-MX" sz="3200" dirty="0"/>
              <a:t>	Nivel de estandarización</a:t>
            </a:r>
          </a:p>
          <a:p>
            <a:r>
              <a:rPr lang="es-MX" sz="3200" dirty="0"/>
              <a:t>Plantillas</a:t>
            </a:r>
          </a:p>
          <a:p>
            <a:pPr marL="0" indent="0">
              <a:buNone/>
            </a:pPr>
            <a:r>
              <a:rPr lang="es-MX" sz="3200" dirty="0"/>
              <a:t>	Planos y listas de verificación</a:t>
            </a:r>
          </a:p>
          <a:p>
            <a:pPr marL="0" indent="0">
              <a:buNone/>
            </a:pPr>
            <a:r>
              <a:rPr lang="es-MX" sz="3200" dirty="0"/>
              <a:t>	Plantillas para estandarizar los documentos producidos</a:t>
            </a:r>
          </a:p>
          <a:p>
            <a:pPr marL="0" indent="0">
              <a:buNone/>
            </a:pPr>
            <a:r>
              <a:rPr lang="es-MX" sz="3200" dirty="0"/>
              <a:t>	Mecanismos de calidad para los documentos</a:t>
            </a:r>
          </a:p>
        </p:txBody>
      </p:sp>
      <p:pic>
        <p:nvPicPr>
          <p:cNvPr id="1026" name="Picture 2" descr="Procedimientos: entenderlos, seguirlos, y cuestionarlos">
            <a:extLst>
              <a:ext uri="{FF2B5EF4-FFF2-40B4-BE49-F238E27FC236}">
                <a16:creationId xmlns:a16="http://schemas.microsoft.com/office/drawing/2014/main" id="{8E2B0759-502B-AE19-51B1-143ADD6E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0"/>
            <a:ext cx="2438400" cy="267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7587915" cy="4521511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/>
              <a:t>Capacitación</a:t>
            </a:r>
          </a:p>
          <a:p>
            <a:pPr marL="0" indent="0">
              <a:buNone/>
            </a:pPr>
            <a:r>
              <a:rPr lang="es-MX" sz="3200" dirty="0"/>
              <a:t>	Para el personal, readaptación profesional 	y certificación</a:t>
            </a:r>
          </a:p>
          <a:p>
            <a:pPr marL="0" indent="0">
              <a:buNone/>
            </a:pPr>
            <a:r>
              <a:rPr lang="es-MX" sz="3200" dirty="0"/>
              <a:t>	Ejecución de las tareas según los roles</a:t>
            </a:r>
          </a:p>
          <a:p>
            <a:r>
              <a:rPr lang="es-MX" sz="3200" dirty="0"/>
              <a:t>Acciones</a:t>
            </a:r>
          </a:p>
          <a:p>
            <a:pPr marL="0" indent="0">
              <a:buNone/>
            </a:pPr>
            <a:r>
              <a:rPr lang="es-MX" sz="3200" dirty="0"/>
              <a:t>	Preventivas y correctivas</a:t>
            </a:r>
          </a:p>
          <a:p>
            <a:pPr marL="0" indent="0">
              <a:buNone/>
            </a:pPr>
            <a:r>
              <a:rPr lang="es-MX" sz="3200" dirty="0"/>
              <a:t>	Surgen a raíz de las verificaciones y las 	auditorías</a:t>
            </a:r>
          </a:p>
        </p:txBody>
      </p:sp>
      <p:pic>
        <p:nvPicPr>
          <p:cNvPr id="2050" name="Picture 2" descr="Ilustración de Capacitación De Ilustración De Vectores De y más ...">
            <a:extLst>
              <a:ext uri="{FF2B5EF4-FFF2-40B4-BE49-F238E27FC236}">
                <a16:creationId xmlns:a16="http://schemas.microsoft.com/office/drawing/2014/main" id="{EDC016B3-F375-8F7C-C8CE-E77CE0158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42" y="2254543"/>
            <a:ext cx="3641558" cy="354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8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fontScale="85000" lnSpcReduction="10000"/>
          </a:bodyPr>
          <a:lstStyle/>
          <a:p>
            <a:r>
              <a:rPr lang="es-MX" sz="3200" dirty="0"/>
              <a:t>Configuración</a:t>
            </a:r>
          </a:p>
          <a:p>
            <a:pPr marL="0" indent="0">
              <a:buNone/>
            </a:pPr>
            <a:r>
              <a:rPr lang="es-MX" sz="3200" dirty="0"/>
              <a:t>	Gestión de la configuración</a:t>
            </a:r>
          </a:p>
          <a:p>
            <a:pPr marL="0" indent="0">
              <a:buNone/>
            </a:pPr>
            <a:r>
              <a:rPr lang="es-MX" sz="3200" dirty="0"/>
              <a:t>	Procesos que especifiquen como se llevan a cabo las tareas</a:t>
            </a:r>
          </a:p>
          <a:p>
            <a:pPr marL="0" indent="0">
              <a:buNone/>
            </a:pPr>
            <a:r>
              <a:rPr lang="es-MX" sz="3200" dirty="0"/>
              <a:t>		Recepción de requerimientos</a:t>
            </a:r>
          </a:p>
          <a:p>
            <a:pPr marL="0" indent="0">
              <a:buNone/>
            </a:pPr>
            <a:r>
              <a:rPr lang="es-MX" sz="3200" dirty="0"/>
              <a:t>		Movimientos de activos de software</a:t>
            </a:r>
          </a:p>
          <a:p>
            <a:pPr marL="0" indent="0">
              <a:buNone/>
            </a:pPr>
            <a:r>
              <a:rPr lang="es-MX" sz="3200" dirty="0"/>
              <a:t>			Código Fuente</a:t>
            </a:r>
          </a:p>
          <a:p>
            <a:r>
              <a:rPr lang="es-MX" sz="3200" dirty="0"/>
              <a:t>Control</a:t>
            </a:r>
          </a:p>
          <a:p>
            <a:pPr marL="0" indent="0">
              <a:buNone/>
            </a:pPr>
            <a:r>
              <a:rPr lang="es-MX" sz="3200" dirty="0"/>
              <a:t>	Documentación (versiones de documento, disponibilidad y acceso)</a:t>
            </a:r>
          </a:p>
        </p:txBody>
      </p:sp>
      <p:pic>
        <p:nvPicPr>
          <p:cNvPr id="3074" name="Picture 2" descr="Configurar la ilustración | Vector Premium">
            <a:extLst>
              <a:ext uri="{FF2B5EF4-FFF2-40B4-BE49-F238E27FC236}">
                <a16:creationId xmlns:a16="http://schemas.microsoft.com/office/drawing/2014/main" id="{D09EB0EE-C9BF-7A6D-AD9E-5DBD434C9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/>
          <a:stretch/>
        </p:blipFill>
        <p:spPr bwMode="auto">
          <a:xfrm>
            <a:off x="9843246" y="2474940"/>
            <a:ext cx="2348753" cy="26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35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Beneficios y problemas de SQA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670741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Beneficios</a:t>
            </a:r>
          </a:p>
          <a:p>
            <a:pPr marL="0" indent="0">
              <a:buNone/>
            </a:pPr>
            <a:r>
              <a:rPr lang="es-MX" sz="3200" dirty="0"/>
              <a:t>	Menos efectos latentes</a:t>
            </a:r>
          </a:p>
          <a:p>
            <a:pPr marL="0" indent="0">
              <a:buNone/>
            </a:pPr>
            <a:r>
              <a:rPr lang="es-MX" sz="3200" dirty="0"/>
              <a:t>	Reducción de esfuerzo y tiempo en etapas de 	prueba/mantenimiento</a:t>
            </a:r>
          </a:p>
          <a:p>
            <a:pPr marL="0" indent="0">
              <a:buNone/>
            </a:pPr>
            <a:r>
              <a:rPr lang="es-MX" sz="3200" dirty="0"/>
              <a:t>	Mayor fiabilidad</a:t>
            </a:r>
          </a:p>
          <a:p>
            <a:pPr marL="0" indent="0">
              <a:buNone/>
            </a:pPr>
            <a:r>
              <a:rPr lang="es-MX" sz="3200" dirty="0"/>
              <a:t>		Satisfacción del cliente</a:t>
            </a:r>
          </a:p>
          <a:p>
            <a:pPr marL="0" indent="0">
              <a:buNone/>
            </a:pPr>
            <a:r>
              <a:rPr lang="es-MX" sz="3200" dirty="0"/>
              <a:t>	Reducción de costos de mantenimiento</a:t>
            </a:r>
          </a:p>
          <a:p>
            <a:endParaRPr lang="es-MX" sz="3200" dirty="0"/>
          </a:p>
          <a:p>
            <a:endParaRPr lang="es-MX" sz="3200" dirty="0"/>
          </a:p>
        </p:txBody>
      </p:sp>
      <p:pic>
        <p:nvPicPr>
          <p:cNvPr id="4098" name="Picture 2" descr="Los beneficios en el primer trimestre avalan nuestra tendencia alcista ...">
            <a:extLst>
              <a:ext uri="{FF2B5EF4-FFF2-40B4-BE49-F238E27FC236}">
                <a16:creationId xmlns:a16="http://schemas.microsoft.com/office/drawing/2014/main" id="{2CCB00CE-4D61-5FA4-ED94-6F0CB3A3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59" y="3866146"/>
            <a:ext cx="3914341" cy="29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8401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487723-896B-4D37-8A71-1978E0904DD2}"/>
</file>

<file path=customXml/itemProps2.xml><?xml version="1.0" encoding="utf-8"?>
<ds:datastoreItem xmlns:ds="http://schemas.openxmlformats.org/officeDocument/2006/customXml" ds:itemID="{FF75F66A-085B-44B4-BA9A-A441FC95DF03}"/>
</file>

<file path=customXml/itemProps3.xml><?xml version="1.0" encoding="utf-8"?>
<ds:datastoreItem xmlns:ds="http://schemas.openxmlformats.org/officeDocument/2006/customXml" ds:itemID="{4470FBA3-4672-402D-B369-6924EDA6D092}"/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418</Words>
  <Application>Microsoft Office PowerPoint</Application>
  <PresentationFormat>Panorámica</PresentationFormat>
  <Paragraphs>68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Goudy Old Style</vt:lpstr>
      <vt:lpstr>MarrakeshVTI</vt:lpstr>
      <vt:lpstr>CONTROL DE CALIDAD DE SOFTWARE</vt:lpstr>
      <vt:lpstr>Factores que determinan la Calidad del Software</vt:lpstr>
      <vt:lpstr>Presentación de PowerPoint</vt:lpstr>
      <vt:lpstr>Costo Relativo de los Defectos</vt:lpstr>
      <vt:lpstr>Presentación de PowerPoint</vt:lpstr>
      <vt:lpstr>Componentes del SQA</vt:lpstr>
      <vt:lpstr>Presentación de PowerPoint</vt:lpstr>
      <vt:lpstr>Presentación de PowerPoint</vt:lpstr>
      <vt:lpstr>Beneficios y problemas de SQA</vt:lpstr>
      <vt:lpstr>Presentación de PowerPoint</vt:lpstr>
      <vt:lpstr>Presentación de PowerPoint</vt:lpstr>
      <vt:lpstr>Presentación de PowerPoint</vt:lpstr>
      <vt:lpstr>Desafíos de SQA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15</cp:revision>
  <dcterms:created xsi:type="dcterms:W3CDTF">2023-08-09T02:10:11Z</dcterms:created>
  <dcterms:modified xsi:type="dcterms:W3CDTF">2023-08-26T22:41:42Z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