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D07AC-6C47-4ED9-B4C2-2B2936F01F64}" v="1" dt="2023-08-14T03:09:0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ZEL MARTINEZ CARRERA" userId="S::itzel.martinezc@alumno.buap.mx::b6f5401b-a0d0-45d7-8ede-2419d18d2bd1" providerId="AD" clId="Web-{592D07AC-6C47-4ED9-B4C2-2B2936F01F64}"/>
    <pc:docChg chg="sldOrd">
      <pc:chgData name="ITZEL MARTINEZ CARRERA" userId="S::itzel.martinezc@alumno.buap.mx::b6f5401b-a0d0-45d7-8ede-2419d18d2bd1" providerId="AD" clId="Web-{592D07AC-6C47-4ED9-B4C2-2B2936F01F64}" dt="2023-08-14T03:09:03.750" v="0"/>
      <pc:docMkLst>
        <pc:docMk/>
      </pc:docMkLst>
      <pc:sldChg chg="ord">
        <pc:chgData name="ITZEL MARTINEZ CARRERA" userId="S::itzel.martinezc@alumno.buap.mx::b6f5401b-a0d0-45d7-8ede-2419d18d2bd1" providerId="AD" clId="Web-{592D07AC-6C47-4ED9-B4C2-2B2936F01F64}" dt="2023-08-14T03:09:03.750" v="0"/>
        <pc:sldMkLst>
          <pc:docMk/>
          <pc:sldMk cId="82366722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s-MX" dirty="0"/>
              <a:t>INTRODUCCIÓN</a:t>
            </a:r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 err="1"/>
              <a:t>Shigeo</a:t>
            </a:r>
            <a:r>
              <a:rPr lang="es-MX" sz="2800" dirty="0"/>
              <a:t> Shingo (1909-1990)</a:t>
            </a:r>
          </a:p>
          <a:p>
            <a:pPr lvl="1"/>
            <a:r>
              <a:rPr lang="es-MX" sz="2600" dirty="0"/>
              <a:t>	Sistema justo a tiempo (JIT)</a:t>
            </a:r>
          </a:p>
          <a:p>
            <a:r>
              <a:rPr lang="es-MX" sz="2800" dirty="0"/>
              <a:t>Jan Carlzon (1941)</a:t>
            </a:r>
          </a:p>
          <a:p>
            <a:pPr lvl="1"/>
            <a:r>
              <a:rPr lang="es-MX" sz="2600" dirty="0"/>
              <a:t>	Concepto momentos de la verdad (</a:t>
            </a:r>
            <a:r>
              <a:rPr lang="es-MX" sz="2600" dirty="0" err="1"/>
              <a:t>moments</a:t>
            </a:r>
            <a:r>
              <a:rPr lang="es-MX" sz="2600" dirty="0"/>
              <a:t> </a:t>
            </a:r>
            <a:r>
              <a:rPr lang="es-MX" sz="2600" dirty="0" err="1"/>
              <a:t>of</a:t>
            </a:r>
            <a:r>
              <a:rPr lang="es-MX" sz="2600" dirty="0"/>
              <a:t> </a:t>
            </a:r>
            <a:r>
              <a:rPr lang="es-MX" sz="2600" dirty="0" err="1"/>
              <a:t>truth</a:t>
            </a:r>
            <a:r>
              <a:rPr lang="es-MX" sz="2600" dirty="0"/>
              <a:t>)</a:t>
            </a:r>
          </a:p>
          <a:p>
            <a:pPr lvl="1"/>
            <a:r>
              <a:rPr lang="es-MX" sz="2600" dirty="0"/>
              <a:t>	Punto de contacto o </a:t>
            </a:r>
            <a:r>
              <a:rPr lang="es-MX" sz="2600" dirty="0" err="1"/>
              <a:t>touch</a:t>
            </a:r>
            <a:r>
              <a:rPr lang="es-MX" sz="2600" dirty="0"/>
              <a:t> </a:t>
            </a:r>
            <a:r>
              <a:rPr lang="es-MX" sz="2600" dirty="0" err="1"/>
              <a:t>point</a:t>
            </a:r>
            <a:endParaRPr lang="es-MX" sz="2600" dirty="0"/>
          </a:p>
          <a:p>
            <a:endParaRPr lang="es-MX" sz="2800" dirty="0"/>
          </a:p>
        </p:txBody>
      </p:sp>
      <p:pic>
        <p:nvPicPr>
          <p:cNvPr id="7170" name="Picture 2" descr="Shigeo Shingo biography and books - Toolshero">
            <a:extLst>
              <a:ext uri="{FF2B5EF4-FFF2-40B4-BE49-F238E27FC236}">
                <a16:creationId xmlns:a16="http://schemas.microsoft.com/office/drawing/2014/main" id="{3F4E50F0-4898-6869-19CA-A9109F39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8" y="4776748"/>
            <a:ext cx="3299012" cy="165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urús de la calidad: Jan Carlzon - Calidad y ADR">
            <a:extLst>
              <a:ext uri="{FF2B5EF4-FFF2-40B4-BE49-F238E27FC236}">
                <a16:creationId xmlns:a16="http://schemas.microsoft.com/office/drawing/2014/main" id="{A88ED167-79D3-6ABB-21D5-EC2D9536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633" y="4525550"/>
            <a:ext cx="1266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7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663557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Concordancia con los requisitos funcionales y de rendimiento establecidos explícitamente con los estándares de desarrollo explícitamente documentados y con las características implícitas que se espera de todo software desarrollado profesionalmente (Pressman, 1998).</a:t>
            </a:r>
          </a:p>
          <a:p>
            <a:r>
              <a:rPr lang="es-MX" sz="2800" dirty="0"/>
              <a:t>Requerimientos funcionales</a:t>
            </a:r>
          </a:p>
          <a:p>
            <a:pPr lvl="1"/>
            <a:r>
              <a:rPr lang="es-MX" sz="2600" dirty="0"/>
              <a:t>	Comportamientos esperados de la aplicación desde el punto de vista de 	las tareas que se pretenden realizar.</a:t>
            </a:r>
          </a:p>
          <a:p>
            <a:r>
              <a:rPr lang="es-MX" sz="2800" dirty="0"/>
              <a:t>Requerimientos no funcionales</a:t>
            </a:r>
          </a:p>
          <a:p>
            <a:pPr lvl="1"/>
            <a:r>
              <a:rPr lang="es-MX" sz="2600" dirty="0"/>
              <a:t>	Comportamientos que se esperan de la aplicación desde la perspectiva de 	calidad de la aplicación (rendimiento, usabilidad, confiabilidad)</a:t>
            </a:r>
          </a:p>
        </p:txBody>
      </p:sp>
    </p:spTree>
    <p:extLst>
      <p:ext uri="{BB962C8B-B14F-4D97-AF65-F5344CB8AC3E}">
        <p14:creationId xmlns:p14="http://schemas.microsoft.com/office/powerpoint/2010/main" val="91429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766993"/>
            <a:ext cx="10780294" cy="4521511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Conjunto de características de una entidad que le confieren su aptitud para satisfacer las necesidades expresadas y las implícitas (ISO 8401:1984)</a:t>
            </a:r>
          </a:p>
          <a:p>
            <a:r>
              <a:rPr lang="es-MX" sz="2800" dirty="0"/>
              <a:t>Concordancia del producto (Pressman, 1998):</a:t>
            </a:r>
          </a:p>
          <a:p>
            <a:pPr lvl="1"/>
            <a:r>
              <a:rPr lang="es-MX" sz="2600" dirty="0"/>
              <a:t>	Requerimientos funcionales y no funcionales establecidos por un cliente</a:t>
            </a:r>
          </a:p>
          <a:p>
            <a:pPr lvl="1"/>
            <a:r>
              <a:rPr lang="es-MX" sz="2600" dirty="0"/>
              <a:t>	Estándares de desarrollo explícitamente documentados</a:t>
            </a:r>
          </a:p>
          <a:p>
            <a:pPr lvl="1"/>
            <a:r>
              <a:rPr lang="es-MX" sz="2600" dirty="0"/>
              <a:t>	Características implícitas que se esperan de un software desarrollado 	profesionalmente</a:t>
            </a:r>
          </a:p>
          <a:p>
            <a:pPr lvl="1"/>
            <a:r>
              <a:rPr lang="es-MX" sz="2800" dirty="0"/>
              <a:t>Grado con el cual el cliente o usuario percibe que el software satisface sus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246860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91D60B6-675C-FF20-0095-CC30A321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0"/>
            <a:ext cx="8916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8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alidad de Software - ZimbronApps">
            <a:extLst>
              <a:ext uri="{FF2B5EF4-FFF2-40B4-BE49-F238E27FC236}">
                <a16:creationId xmlns:a16="http://schemas.microsoft.com/office/drawing/2014/main" id="{8B90A984-76F6-919B-94B0-46453915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31" y="53788"/>
            <a:ext cx="6916270" cy="67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Concepto de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Calidad</a:t>
            </a:r>
          </a:p>
          <a:p>
            <a:pPr lvl="1"/>
            <a:r>
              <a:rPr lang="es-MX" sz="2600" dirty="0"/>
              <a:t>	¿Qué es?, ¿en qué se aplica?</a:t>
            </a:r>
          </a:p>
          <a:p>
            <a:endParaRPr lang="es-MX" sz="2800" dirty="0"/>
          </a:p>
        </p:txBody>
      </p:sp>
      <p:pic>
        <p:nvPicPr>
          <p:cNvPr id="1026" name="Picture 2" descr="persona pensando | radioNOTAS">
            <a:extLst>
              <a:ext uri="{FF2B5EF4-FFF2-40B4-BE49-F238E27FC236}">
                <a16:creationId xmlns:a16="http://schemas.microsoft.com/office/drawing/2014/main" id="{5360FDC6-5AB3-3A04-BB31-EBAE1E7D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4" y="3101228"/>
            <a:ext cx="6678706" cy="37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7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Entender los conceptos básicos relacionados a la Calidad de Software</a:t>
            </a:r>
          </a:p>
          <a:p>
            <a:r>
              <a:rPr lang="es-MX" sz="2800" dirty="0"/>
              <a:t>Conocer los procesos a seguir para asegurar la Calidad de un Software</a:t>
            </a:r>
          </a:p>
          <a:p>
            <a:r>
              <a:rPr lang="es-MX" sz="2800" dirty="0"/>
              <a:t>Entender los principales tipos de prueba de Software</a:t>
            </a:r>
          </a:p>
          <a:p>
            <a:r>
              <a:rPr lang="es-MX" sz="2800" dirty="0"/>
              <a:t>Construir artefactos de prueba:</a:t>
            </a:r>
          </a:p>
          <a:p>
            <a:pPr lvl="1"/>
            <a:r>
              <a:rPr lang="es-MX" sz="2400" dirty="0"/>
              <a:t>	Plan de prueba</a:t>
            </a:r>
          </a:p>
          <a:p>
            <a:pPr lvl="1"/>
            <a:r>
              <a:rPr lang="es-MX" sz="2400" dirty="0"/>
              <a:t>	Caso de prueba</a:t>
            </a:r>
          </a:p>
          <a:p>
            <a:pPr lvl="1"/>
            <a:r>
              <a:rPr lang="es-MX" sz="2400" dirty="0"/>
              <a:t>	Script de prueba</a:t>
            </a:r>
          </a:p>
          <a:p>
            <a:pPr lvl="1"/>
            <a:r>
              <a:rPr lang="es-MX" sz="2400" dirty="0"/>
              <a:t>	Reporte de defectos</a:t>
            </a:r>
          </a:p>
          <a:p>
            <a:r>
              <a:rPr lang="es-MX" sz="2800" dirty="0"/>
              <a:t>Analizar resultados de las pruebas.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36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Conjunto de estándares y condiciones que debe tener un producto para ser aceptado en el mercado (aceptación).</a:t>
            </a:r>
          </a:p>
          <a:p>
            <a:r>
              <a:rPr lang="es-MX" sz="2800" dirty="0"/>
              <a:t>Propiedades inherentes a un objeto que le dan la capacidad de satisfacer necesidades implícitas y explícitas (percepción del cliente).</a:t>
            </a:r>
          </a:p>
          <a:p>
            <a:r>
              <a:rPr lang="es-MX" sz="2800" dirty="0"/>
              <a:t>Grado en que un sistema, componente o proceso satisface los requerimientos especificados y las expectativas o necesidades del cliente o usuario.</a:t>
            </a:r>
          </a:p>
          <a:p>
            <a:endParaRPr lang="es-MX" sz="2800" dirty="0"/>
          </a:p>
          <a:p>
            <a:endParaRPr lang="es-MX" sz="2800" dirty="0"/>
          </a:p>
        </p:txBody>
      </p:sp>
      <p:pic>
        <p:nvPicPr>
          <p:cNvPr id="1026" name="Picture 2" descr="La importancia de la Calidad en las Empresas | Grandes Pymes">
            <a:extLst>
              <a:ext uri="{FF2B5EF4-FFF2-40B4-BE49-F238E27FC236}">
                <a16:creationId xmlns:a16="http://schemas.microsoft.com/office/drawing/2014/main" id="{8C17DA9A-9000-B13D-8117-C70DDACB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02920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4"/>
            <a:ext cx="10635915" cy="5091006"/>
          </a:xfrm>
        </p:spPr>
        <p:txBody>
          <a:bodyPr>
            <a:normAutofit/>
          </a:bodyPr>
          <a:lstStyle/>
          <a:p>
            <a:r>
              <a:rPr lang="es-MX" sz="2800" dirty="0"/>
              <a:t>1920- Western Electric Company</a:t>
            </a:r>
          </a:p>
          <a:p>
            <a:pPr lvl="1"/>
            <a:r>
              <a:rPr lang="es-MX" sz="2600" dirty="0"/>
              <a:t>	Departamento de inspección donde nacen los pioneros de 	aseguramiento de calidad.</a:t>
            </a:r>
          </a:p>
          <a:p>
            <a:pPr lvl="1"/>
            <a:r>
              <a:rPr lang="es-MX" sz="2600" dirty="0"/>
              <a:t>	Walter </a:t>
            </a:r>
            <a:r>
              <a:rPr lang="es-MX" sz="2600" dirty="0" err="1"/>
              <a:t>Shewart</a:t>
            </a:r>
            <a:r>
              <a:rPr lang="es-MX" sz="2600" dirty="0"/>
              <a:t>, Harold Dodge y George Edgard Deming.</a:t>
            </a:r>
          </a:p>
          <a:p>
            <a:r>
              <a:rPr lang="es-MX" sz="2800" dirty="0"/>
              <a:t>Segunda Guerra, Mundial Militares Estadounidenses</a:t>
            </a:r>
          </a:p>
          <a:p>
            <a:pPr lvl="1"/>
            <a:r>
              <a:rPr lang="es-MX" sz="2600" dirty="0"/>
              <a:t>	Procedimientos estadísticos para establecer normas a proveedores (MIL-	STD o norma militar)</a:t>
            </a:r>
          </a:p>
          <a:p>
            <a:r>
              <a:rPr lang="es-MX" sz="2800" dirty="0"/>
              <a:t>1946 Estados Unidos</a:t>
            </a:r>
          </a:p>
          <a:p>
            <a:pPr lvl="1"/>
            <a:r>
              <a:rPr lang="es-MX" sz="2600" dirty="0"/>
              <a:t>	American </a:t>
            </a:r>
            <a:r>
              <a:rPr lang="es-MX" sz="2600" dirty="0" err="1"/>
              <a:t>Society</a:t>
            </a:r>
            <a:r>
              <a:rPr lang="es-MX" sz="2600" dirty="0"/>
              <a:t> </a:t>
            </a:r>
            <a:r>
              <a:rPr lang="es-MX" sz="2600" dirty="0" err="1"/>
              <a:t>for</a:t>
            </a:r>
            <a:r>
              <a:rPr lang="es-MX" sz="2600" dirty="0"/>
              <a:t> </a:t>
            </a:r>
            <a:r>
              <a:rPr lang="es-MX" sz="2600" dirty="0" err="1"/>
              <a:t>Quality</a:t>
            </a:r>
            <a:r>
              <a:rPr lang="es-MX" sz="2600" dirty="0"/>
              <a:t> Control (ASQC)</a:t>
            </a:r>
          </a:p>
        </p:txBody>
      </p:sp>
      <p:pic>
        <p:nvPicPr>
          <p:cNvPr id="2052" name="Picture 4" descr="¿Qué es la historia y para qué nos sirve? Aprende en Casa II | Unión CDMX">
            <a:extLst>
              <a:ext uri="{FF2B5EF4-FFF2-40B4-BE49-F238E27FC236}">
                <a16:creationId xmlns:a16="http://schemas.microsoft.com/office/drawing/2014/main" id="{043CA9BC-5DF1-8B6F-3065-D5980CE9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37" y="-1"/>
            <a:ext cx="3224463" cy="18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1951 Japón</a:t>
            </a:r>
          </a:p>
          <a:p>
            <a:pPr lvl="1"/>
            <a:r>
              <a:rPr lang="es-MX" sz="2600" dirty="0"/>
              <a:t>	Premio Deming por producción de bienes y servicios de Calidad.</a:t>
            </a:r>
          </a:p>
          <a:p>
            <a:r>
              <a:rPr lang="es-MX" sz="2800" dirty="0"/>
              <a:t>Armand Feigenbaum, “Total </a:t>
            </a:r>
            <a:r>
              <a:rPr lang="es-MX" sz="2800" dirty="0" err="1"/>
              <a:t>Quality</a:t>
            </a:r>
            <a:r>
              <a:rPr lang="es-MX" sz="2800" dirty="0"/>
              <a:t> Control”</a:t>
            </a:r>
          </a:p>
          <a:p>
            <a:r>
              <a:rPr lang="es-MX" sz="2800" dirty="0"/>
              <a:t>1977 </a:t>
            </a:r>
            <a:r>
              <a:rPr lang="es-MX" sz="2800" dirty="0" err="1"/>
              <a:t>Shigeo</a:t>
            </a:r>
            <a:r>
              <a:rPr lang="es-MX" sz="2800" dirty="0"/>
              <a:t> Shingo</a:t>
            </a:r>
          </a:p>
          <a:p>
            <a:pPr lvl="1"/>
            <a:r>
              <a:rPr lang="es-MX" sz="2600" dirty="0"/>
              <a:t>	Estrategia de calidad “Cero Defectos”</a:t>
            </a:r>
          </a:p>
          <a:p>
            <a:r>
              <a:rPr lang="es-MX" sz="2800" dirty="0"/>
              <a:t>1985 Países del ISO (International </a:t>
            </a:r>
            <a:r>
              <a:rPr lang="es-MX" sz="2800" dirty="0" err="1"/>
              <a:t>Standarization</a:t>
            </a:r>
            <a:r>
              <a:rPr lang="es-MX" sz="2800" dirty="0"/>
              <a:t> </a:t>
            </a:r>
            <a:r>
              <a:rPr lang="es-MX" sz="2800" dirty="0" err="1"/>
              <a:t>Organization</a:t>
            </a:r>
            <a:r>
              <a:rPr lang="es-MX" sz="2800" dirty="0"/>
              <a:t>)</a:t>
            </a:r>
          </a:p>
          <a:p>
            <a:pPr lvl="1"/>
            <a:r>
              <a:rPr lang="es-MX" sz="2600" dirty="0"/>
              <a:t>	Comité Técnico TC-176</a:t>
            </a:r>
          </a:p>
          <a:p>
            <a:pPr lvl="1"/>
            <a:r>
              <a:rPr lang="es-MX" sz="2600" dirty="0"/>
              <a:t>	Publicación de normas internacionales de aseguramiento de la calidad</a:t>
            </a:r>
          </a:p>
        </p:txBody>
      </p:sp>
      <p:pic>
        <p:nvPicPr>
          <p:cNvPr id="4098" name="Picture 2" descr="Historia de la Calidad timeline | Timetoast timelines">
            <a:extLst>
              <a:ext uri="{FF2B5EF4-FFF2-40B4-BE49-F238E27FC236}">
                <a16:creationId xmlns:a16="http://schemas.microsoft.com/office/drawing/2014/main" id="{5D835CFA-3289-ACCF-20CF-C9C11F04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70" y="1"/>
            <a:ext cx="3370729" cy="20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8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1978 Primera publicación de calidad</a:t>
            </a:r>
          </a:p>
          <a:p>
            <a:pPr lvl="1"/>
            <a:r>
              <a:rPr lang="es-MX" sz="2600" dirty="0"/>
              <a:t>	Serie ISO 9000</a:t>
            </a:r>
          </a:p>
          <a:p>
            <a:pPr lvl="1"/>
            <a:r>
              <a:rPr lang="es-MX" sz="2600" dirty="0"/>
              <a:t>	Revisión en 1994</a:t>
            </a:r>
          </a:p>
          <a:p>
            <a:pPr lvl="1"/>
            <a:r>
              <a:rPr lang="es-MX" sz="2600" dirty="0"/>
              <a:t>	2000, 2008, 2015</a:t>
            </a:r>
          </a:p>
          <a:p>
            <a:endParaRPr lang="es-MX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7D69C0-6924-91DD-C7E1-DC8086ED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95" y="3980330"/>
            <a:ext cx="6300454" cy="27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8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 dirty="0"/>
              <a:t>Maestros de la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800" dirty="0"/>
              <a:t>William Edwards Deming (1900-1993)</a:t>
            </a:r>
          </a:p>
          <a:p>
            <a:pPr lvl="1"/>
            <a:r>
              <a:rPr lang="es-MX" sz="2600" dirty="0"/>
              <a:t>	Círculo de Deming</a:t>
            </a:r>
          </a:p>
          <a:p>
            <a:pPr lvl="1"/>
            <a:r>
              <a:rPr lang="es-MX" sz="2600" dirty="0"/>
              <a:t>	Planear, Hacer, Verificar, Actuar</a:t>
            </a:r>
          </a:p>
          <a:p>
            <a:r>
              <a:rPr lang="es-MX" sz="2800" dirty="0"/>
              <a:t>Joseph M. Juran (1904-2008)</a:t>
            </a:r>
          </a:p>
          <a:p>
            <a:pPr lvl="1"/>
            <a:r>
              <a:rPr lang="es-MX" sz="2600" dirty="0"/>
              <a:t>	Adecuación al uso: características de un producto que el usuario 	reconoce que lo benefician.</a:t>
            </a:r>
          </a:p>
          <a:p>
            <a:r>
              <a:rPr lang="es-MX" sz="2800" dirty="0"/>
              <a:t>Armand </a:t>
            </a:r>
            <a:r>
              <a:rPr lang="es-MX" sz="2800" dirty="0" err="1"/>
              <a:t>Vallin</a:t>
            </a:r>
            <a:r>
              <a:rPr lang="es-MX" sz="2800" dirty="0"/>
              <a:t> Feigenbaum (1922)</a:t>
            </a:r>
          </a:p>
          <a:p>
            <a:pPr lvl="1"/>
            <a:r>
              <a:rPr lang="es-MX" sz="2600" dirty="0"/>
              <a:t>	Control Total de Calidad: “Lo mejor para el cliente en servicio y precio”</a:t>
            </a:r>
          </a:p>
        </p:txBody>
      </p:sp>
      <p:pic>
        <p:nvPicPr>
          <p:cNvPr id="5122" name="Picture 2" descr="Historia y biografía de William Edwards Deming">
            <a:extLst>
              <a:ext uri="{FF2B5EF4-FFF2-40B4-BE49-F238E27FC236}">
                <a16:creationId xmlns:a16="http://schemas.microsoft.com/office/drawing/2014/main" id="{73F4D64B-4512-BBE8-96F6-45E209EE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17" y="14032"/>
            <a:ext cx="3026683" cy="1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ministración de la Calidad: JOSEPH MOSES JURAN (1904)">
            <a:extLst>
              <a:ext uri="{FF2B5EF4-FFF2-40B4-BE49-F238E27FC236}">
                <a16:creationId xmlns:a16="http://schemas.microsoft.com/office/drawing/2014/main" id="{D1F45664-CF55-B611-E351-8531F647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774" y="1776997"/>
            <a:ext cx="1847987" cy="26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concepto de calidad: Historia, evolución e importancia para la">
            <a:extLst>
              <a:ext uri="{FF2B5EF4-FFF2-40B4-BE49-F238E27FC236}">
                <a16:creationId xmlns:a16="http://schemas.microsoft.com/office/drawing/2014/main" id="{74D10127-BE47-0564-53A9-B6EBE297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649" y="1787041"/>
            <a:ext cx="2143125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Philip Bayard Crosby (1926-2001)</a:t>
            </a:r>
          </a:p>
          <a:p>
            <a:pPr lvl="1"/>
            <a:r>
              <a:rPr lang="es-MX" sz="2600" dirty="0"/>
              <a:t>	La calidad es gratis: Hacer las cosas bien la primera vez</a:t>
            </a:r>
          </a:p>
          <a:p>
            <a:r>
              <a:rPr lang="es-MX" sz="2800" dirty="0" err="1"/>
              <a:t>Genichi</a:t>
            </a:r>
            <a:r>
              <a:rPr lang="es-MX" sz="2800" dirty="0"/>
              <a:t> Taguchi (1924—2012)</a:t>
            </a:r>
          </a:p>
          <a:p>
            <a:pPr lvl="1"/>
            <a:r>
              <a:rPr lang="es-MX" sz="2600" dirty="0"/>
              <a:t>	Creador del concepto de diseño robusto</a:t>
            </a:r>
          </a:p>
          <a:p>
            <a:pPr lvl="1"/>
            <a:r>
              <a:rPr lang="es-MX" sz="2600" dirty="0"/>
              <a:t>	Menor variabilidad posible y con características de calidad cercanas a 	valor deseado.</a:t>
            </a:r>
          </a:p>
          <a:p>
            <a:r>
              <a:rPr lang="es-MX" sz="2800" dirty="0"/>
              <a:t>Kaoru Ishikawa (1915-1989)</a:t>
            </a:r>
          </a:p>
          <a:p>
            <a:pPr lvl="1"/>
            <a:r>
              <a:rPr lang="es-MX" sz="2600" dirty="0"/>
              <a:t>	Diagrama de causa y efecto</a:t>
            </a:r>
          </a:p>
          <a:p>
            <a:pPr lvl="1"/>
            <a:r>
              <a:rPr lang="es-MX" sz="2600" dirty="0"/>
              <a:t>	Identificación de posibles causad raíces</a:t>
            </a:r>
          </a:p>
          <a:p>
            <a:endParaRPr lang="es-MX" sz="2800" dirty="0"/>
          </a:p>
        </p:txBody>
      </p:sp>
      <p:pic>
        <p:nvPicPr>
          <p:cNvPr id="6146" name="Picture 2" descr="Evolucion de la Calidad timeline | Timetoast timelines">
            <a:extLst>
              <a:ext uri="{FF2B5EF4-FFF2-40B4-BE49-F238E27FC236}">
                <a16:creationId xmlns:a16="http://schemas.microsoft.com/office/drawing/2014/main" id="{86D79700-DEFE-18B1-CD86-0185CFE0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28" y="0"/>
            <a:ext cx="2725271" cy="23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enichi Taguchi: biografía de este estadístico japonés">
            <a:extLst>
              <a:ext uri="{FF2B5EF4-FFF2-40B4-BE49-F238E27FC236}">
                <a16:creationId xmlns:a16="http://schemas.microsoft.com/office/drawing/2014/main" id="{E2CFB73E-53BE-4424-80A3-5E650939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76" y="4330671"/>
            <a:ext cx="1921273" cy="23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aoru Ishikawa - History and Biography">
            <a:extLst>
              <a:ext uri="{FF2B5EF4-FFF2-40B4-BE49-F238E27FC236}">
                <a16:creationId xmlns:a16="http://schemas.microsoft.com/office/drawing/2014/main" id="{CFF7AF27-60E8-EFB0-40E0-C363391BB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r="21106"/>
          <a:stretch/>
        </p:blipFill>
        <p:spPr bwMode="auto">
          <a:xfrm>
            <a:off x="9736559" y="4303777"/>
            <a:ext cx="2300119" cy="238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6151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A7F69685763409C9D33482155A4CC" ma:contentTypeVersion="4" ma:contentTypeDescription="Create a new document." ma:contentTypeScope="" ma:versionID="f4956eae770c1d0b75e45a1359fff561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ccb706025423e500c71ed1cd4daf48e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0D005F-91EE-4C23-97B4-4F5BF4506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45936-C65B-4A8D-A18E-60C978F77855}"/>
</file>

<file path=customXml/itemProps3.xml><?xml version="1.0" encoding="utf-8"?>
<ds:datastoreItem xmlns:ds="http://schemas.openxmlformats.org/officeDocument/2006/customXml" ds:itemID="{0E4A7119-A362-4A13-9B02-5CD8E22C2C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623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MarrakeshVTI</vt:lpstr>
      <vt:lpstr>CONTROL DE CALIDAD DE SOFTWARE</vt:lpstr>
      <vt:lpstr>Concepto de calidad de software</vt:lpstr>
      <vt:lpstr>Objetivos</vt:lpstr>
      <vt:lpstr>Definiciones</vt:lpstr>
      <vt:lpstr>Historia</vt:lpstr>
      <vt:lpstr>Presentación de PowerPoint</vt:lpstr>
      <vt:lpstr>Presentación de PowerPoint</vt:lpstr>
      <vt:lpstr>Maestros de la Calidad</vt:lpstr>
      <vt:lpstr>Presentación de PowerPoint</vt:lpstr>
      <vt:lpstr>Presentación de PowerPoint</vt:lpstr>
      <vt:lpstr>Calidad de Software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</cp:revision>
  <dcterms:created xsi:type="dcterms:W3CDTF">2023-08-09T02:10:11Z</dcterms:created>
  <dcterms:modified xsi:type="dcterms:W3CDTF">2023-08-14T03:09:03Z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