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315" r:id="rId3"/>
    <p:sldId id="283" r:id="rId4"/>
    <p:sldId id="284" r:id="rId5"/>
    <p:sldId id="285" r:id="rId6"/>
    <p:sldId id="28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287" r:id="rId16"/>
    <p:sldId id="289" r:id="rId17"/>
    <p:sldId id="288" r:id="rId18"/>
    <p:sldId id="290" r:id="rId19"/>
    <p:sldId id="291" r:id="rId20"/>
    <p:sldId id="292" r:id="rId21"/>
    <p:sldId id="293" r:id="rId22"/>
    <p:sldId id="294" r:id="rId23"/>
    <p:sldId id="316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Se emplea cuando ya se han agotado los procesos de desarrollo y de las pruebas funcionales</a:t>
            </a:r>
          </a:p>
          <a:p>
            <a:pPr lvl="1"/>
            <a:r>
              <a:rPr lang="es-MX" sz="2800" dirty="0"/>
              <a:t>	Antes de poner la aplicación en producción</a:t>
            </a:r>
          </a:p>
          <a:p>
            <a:r>
              <a:rPr lang="es-MX" sz="3000" dirty="0"/>
              <a:t>Se emplea mucho en metodologías ágil (Scrum)</a:t>
            </a:r>
          </a:p>
          <a:p>
            <a:pPr lvl="1"/>
            <a:r>
              <a:rPr lang="es-MX" sz="2800" dirty="0"/>
              <a:t>	Retroalimentación temprana</a:t>
            </a:r>
          </a:p>
          <a:p>
            <a:endParaRPr lang="es-MX" sz="3000" dirty="0"/>
          </a:p>
        </p:txBody>
      </p:sp>
      <p:pic>
        <p:nvPicPr>
          <p:cNvPr id="14338" name="Picture 2" descr="El poder de la conformidad: cómo la presión social nos lleva a seguir ...">
            <a:extLst>
              <a:ext uri="{FF2B5EF4-FFF2-40B4-BE49-F238E27FC236}">
                <a16:creationId xmlns:a16="http://schemas.microsoft.com/office/drawing/2014/main" id="{3D8918C3-6E13-6697-9181-B1488711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65" y="3962400"/>
            <a:ext cx="435613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6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Situación: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C5919F-93C3-2EDC-96FF-74074CCE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07" y="1507959"/>
            <a:ext cx="5711992" cy="50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3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 de Estrés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8"/>
            <a:ext cx="10635915" cy="5213683"/>
          </a:xfrm>
        </p:spPr>
        <p:txBody>
          <a:bodyPr>
            <a:normAutofit fontScale="92500" lnSpcReduction="20000"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Determinar la robustez de la aplicación mediante la prueba más allá de 	los límites del funcionamiento normal</a:t>
            </a:r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800" dirty="0"/>
              <a:t>	Permite identificar las debilidades que presentará la aplicación cuando se 	encuentre en producción</a:t>
            </a:r>
          </a:p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Se detectan defectos que son difíciles de reproducir y corregir</a:t>
            </a:r>
          </a:p>
          <a:p>
            <a:pPr lvl="1"/>
            <a:r>
              <a:rPr lang="es-MX" sz="2800" dirty="0"/>
              <a:t>	Se requiere personal especializado para su ejecución</a:t>
            </a:r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En aplicaciones de uso simultaneo por muchos usuarios</a:t>
            </a:r>
          </a:p>
        </p:txBody>
      </p:sp>
      <p:pic>
        <p:nvPicPr>
          <p:cNvPr id="1026" name="Picture 2" descr="Here's to Twenty-Eighteen - Our Quarter Life Crisis">
            <a:extLst>
              <a:ext uri="{FF2B5EF4-FFF2-40B4-BE49-F238E27FC236}">
                <a16:creationId xmlns:a16="http://schemas.microsoft.com/office/drawing/2014/main" id="{D523B0FC-C319-E1AC-1FFA-2D850CE7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179" y="3978441"/>
            <a:ext cx="2598821" cy="2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9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Maneja situaciones de caos o incertidumbre</a:t>
            </a:r>
          </a:p>
          <a:p>
            <a:pPr lvl="1"/>
            <a:r>
              <a:rPr lang="es-MX" sz="2800" dirty="0"/>
              <a:t>	Situaciones anormales</a:t>
            </a:r>
          </a:p>
          <a:p>
            <a:pPr lvl="1"/>
            <a:r>
              <a:rPr lang="es-MX" sz="2800" dirty="0"/>
              <a:t>		Servidores sin energía eléctrica</a:t>
            </a:r>
          </a:p>
          <a:p>
            <a:pPr lvl="1"/>
            <a:r>
              <a:rPr lang="es-MX" sz="2800" dirty="0"/>
              <a:t>		Bloqueo de puertos</a:t>
            </a:r>
          </a:p>
          <a:p>
            <a:r>
              <a:rPr lang="es-MX" sz="3000" dirty="0"/>
              <a:t>Es una prueba importante de emplear antes de la salida a producción de la aplicación</a:t>
            </a:r>
          </a:p>
        </p:txBody>
      </p:sp>
      <p:pic>
        <p:nvPicPr>
          <p:cNvPr id="2050" name="Picture 2" descr="¿CÓMO SE PUEDE CONTROLAR EL ESTRES?">
            <a:extLst>
              <a:ext uri="{FF2B5EF4-FFF2-40B4-BE49-F238E27FC236}">
                <a16:creationId xmlns:a16="http://schemas.microsoft.com/office/drawing/2014/main" id="{E8B27564-5B84-32F5-D30E-15AE67BD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885" y="3898232"/>
            <a:ext cx="3282114" cy="328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Situación: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335832-A092-BF5B-A0E9-04A3A740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48" y="1331496"/>
            <a:ext cx="6347569" cy="533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2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de Rendimiento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1363580"/>
            <a:ext cx="8566484" cy="5494419"/>
          </a:xfrm>
        </p:spPr>
        <p:txBody>
          <a:bodyPr>
            <a:normAutofit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Determinar el comportamiento del sistema en 	condiciones normales y previstas de carga máxima</a:t>
            </a:r>
          </a:p>
          <a:p>
            <a:pPr lvl="1"/>
            <a:endParaRPr lang="es-MX" sz="2800" dirty="0"/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800" dirty="0"/>
              <a:t>	Ayuda a identificar la capacidad máxima de 	funcionamiento de una aplicación</a:t>
            </a:r>
          </a:p>
          <a:p>
            <a:pPr lvl="1"/>
            <a:r>
              <a:rPr lang="es-MX" sz="2800" dirty="0"/>
              <a:t>	Ayuda a identificar cuellos de botella, determinando 	qué causa la degradación</a:t>
            </a:r>
          </a:p>
        </p:txBody>
      </p:sp>
      <p:pic>
        <p:nvPicPr>
          <p:cNvPr id="3074" name="Picture 2" descr="Principio Del Rendimiento En El Trabajo Y De Pareto Ilustración del ...">
            <a:extLst>
              <a:ext uri="{FF2B5EF4-FFF2-40B4-BE49-F238E27FC236}">
                <a16:creationId xmlns:a16="http://schemas.microsoft.com/office/drawing/2014/main" id="{F2CE0A0C-B72B-5CD9-CF92-0BC28233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330" y="1925565"/>
            <a:ext cx="2824936" cy="32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7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 lnSpcReduction="10000"/>
          </a:bodyPr>
          <a:lstStyle/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Requiere personal especializado para la ejecución</a:t>
            </a:r>
          </a:p>
          <a:p>
            <a:pPr lvl="1"/>
            <a:r>
              <a:rPr lang="es-MX" sz="2800" dirty="0"/>
              <a:t>	Difícil análisis de los defectos detectados</a:t>
            </a:r>
          </a:p>
          <a:p>
            <a:pPr lvl="1"/>
            <a:endParaRPr lang="es-MX" sz="2800" dirty="0"/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En aplicaciones que van a ser empleadas simultáneamente por 	muchos usuarios y que manejan gran volumen de datos</a:t>
            </a:r>
          </a:p>
          <a:p>
            <a:endParaRPr lang="es-MX" sz="3000" dirty="0"/>
          </a:p>
          <a:p>
            <a:r>
              <a:rPr lang="es-MX" sz="3000" dirty="0"/>
              <a:t>Obligar a la aplicación a hacer múltiples funciones al mismo tiempo</a:t>
            </a:r>
          </a:p>
        </p:txBody>
      </p:sp>
      <p:pic>
        <p:nvPicPr>
          <p:cNvPr id="4098" name="Picture 2" descr="Ilustración Vectorial Empresario Trabajo Calidad Rendimiento Gráfico ...">
            <a:extLst>
              <a:ext uri="{FF2B5EF4-FFF2-40B4-BE49-F238E27FC236}">
                <a16:creationId xmlns:a16="http://schemas.microsoft.com/office/drawing/2014/main" id="{71DF6EA8-C6BF-5598-F5B8-4D8ED7E74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4"/>
          <a:stretch/>
        </p:blipFill>
        <p:spPr bwMode="auto">
          <a:xfrm>
            <a:off x="8629728" y="0"/>
            <a:ext cx="4354267" cy="42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7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Situación: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F6475E-948E-0FFB-FE62-2014D7A1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098" y="1363580"/>
            <a:ext cx="6401804" cy="52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8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Rendimiento vs Estrés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RENDIMIENTO</a:t>
            </a:r>
          </a:p>
          <a:p>
            <a:pPr lvl="1"/>
            <a:r>
              <a:rPr lang="es-MX" sz="2800" dirty="0"/>
              <a:t>	Ambiente controlado</a:t>
            </a:r>
          </a:p>
          <a:p>
            <a:pPr lvl="1"/>
            <a:r>
              <a:rPr lang="es-MX" sz="2800" dirty="0"/>
              <a:t>	Paso de cargas (baja a alta)</a:t>
            </a:r>
          </a:p>
          <a:p>
            <a:pPr lvl="1"/>
            <a:r>
              <a:rPr lang="es-MX" sz="2800" dirty="0"/>
              <a:t>		P/E: Simular la conexión simultanea de 1000 usuarios</a:t>
            </a:r>
          </a:p>
          <a:p>
            <a:r>
              <a:rPr lang="es-MX" sz="3000" dirty="0"/>
              <a:t>ESTRÉS</a:t>
            </a:r>
          </a:p>
          <a:p>
            <a:pPr lvl="1"/>
            <a:r>
              <a:rPr lang="es-MX" sz="2800" dirty="0"/>
              <a:t>	Acontecimientos azarosos</a:t>
            </a:r>
          </a:p>
          <a:p>
            <a:pPr lvl="1"/>
            <a:r>
              <a:rPr lang="es-MX" sz="2800" dirty="0"/>
              <a:t>	Caos, imprevisibilidad</a:t>
            </a:r>
          </a:p>
          <a:p>
            <a:pPr lvl="1"/>
            <a:r>
              <a:rPr lang="es-MX" sz="2800" dirty="0"/>
              <a:t>		P/E: Apagar o reiniciar los servidores o bloquear puertos</a:t>
            </a:r>
          </a:p>
        </p:txBody>
      </p:sp>
      <p:pic>
        <p:nvPicPr>
          <p:cNvPr id="5122" name="Picture 2" descr="| El Nuevo Día">
            <a:extLst>
              <a:ext uri="{FF2B5EF4-FFF2-40B4-BE49-F238E27FC236}">
                <a16:creationId xmlns:a16="http://schemas.microsoft.com/office/drawing/2014/main" id="{9F833A91-18E7-6477-57C6-77181290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51" y="0"/>
            <a:ext cx="4060354" cy="27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4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Manuales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 lnSpcReduction="10000"/>
          </a:bodyPr>
          <a:lstStyle/>
          <a:p>
            <a:r>
              <a:rPr lang="es-MX" sz="3000" dirty="0"/>
              <a:t>Proceso de probar manualmente el software para encontrar defectos</a:t>
            </a:r>
          </a:p>
          <a:p>
            <a:r>
              <a:rPr lang="es-MX" sz="3000" dirty="0"/>
              <a:t>Requiere de un </a:t>
            </a:r>
            <a:r>
              <a:rPr lang="es-MX" sz="3000" dirty="0" err="1"/>
              <a:t>tester</a:t>
            </a:r>
            <a:r>
              <a:rPr lang="es-MX" sz="3000" dirty="0"/>
              <a:t> que desempeñe el papel de usuario final</a:t>
            </a:r>
          </a:p>
          <a:p>
            <a:pPr lvl="1"/>
            <a:r>
              <a:rPr lang="es-MX" sz="2800" dirty="0"/>
              <a:t>	El </a:t>
            </a:r>
            <a:r>
              <a:rPr lang="es-MX" sz="2800" dirty="0" err="1"/>
              <a:t>tester</a:t>
            </a:r>
            <a:r>
              <a:rPr lang="es-MX" sz="2800" dirty="0"/>
              <a:t> debe emplear la mayoría de las características de la aplicación para garantizar un comportamiento correcto</a:t>
            </a:r>
          </a:p>
          <a:p>
            <a:endParaRPr lang="es-MX" sz="3000" dirty="0"/>
          </a:p>
          <a:p>
            <a:r>
              <a:rPr lang="es-MX" sz="3000" dirty="0"/>
              <a:t>Ejemplos</a:t>
            </a:r>
          </a:p>
          <a:p>
            <a:pPr lvl="1"/>
            <a:r>
              <a:rPr lang="es-MX" sz="2800" dirty="0"/>
              <a:t>	Pruebas exploratorias</a:t>
            </a:r>
          </a:p>
          <a:p>
            <a:pPr lvl="1"/>
            <a:r>
              <a:rPr lang="es-MX" sz="2800" dirty="0"/>
              <a:t>	Pruebas de función</a:t>
            </a:r>
          </a:p>
          <a:p>
            <a:pPr lvl="1"/>
            <a:r>
              <a:rPr lang="es-MX" sz="2800" dirty="0"/>
              <a:t>	Pruebas de aceptación</a:t>
            </a:r>
          </a:p>
        </p:txBody>
      </p:sp>
      <p:pic>
        <p:nvPicPr>
          <p:cNvPr id="6146" name="Picture 2" descr="Manual Illustrations and Clipart. 24,541 Manual royalty free ...">
            <a:extLst>
              <a:ext uri="{FF2B5EF4-FFF2-40B4-BE49-F238E27FC236}">
                <a16:creationId xmlns:a16="http://schemas.microsoft.com/office/drawing/2014/main" id="{14FDD570-8BA4-B700-1A82-1069FC4CC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87"/>
          <a:stretch/>
        </p:blipFill>
        <p:spPr bwMode="auto">
          <a:xfrm>
            <a:off x="7539789" y="3429000"/>
            <a:ext cx="4539916" cy="323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Técnicas de Prueba de Software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E17C96-8EA7-BFC7-7600-48FE3EC5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3034" y="1172130"/>
            <a:ext cx="7772650" cy="5258420"/>
          </a:xfrm>
          <a:prstGeom prst="rect">
            <a:avLst/>
          </a:prstGeom>
        </p:spPr>
      </p:pic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CDA55EA6-C061-881A-B878-FCE4582C72C1}"/>
              </a:ext>
            </a:extLst>
          </p:cNvPr>
          <p:cNvSpPr/>
          <p:nvPr/>
        </p:nvSpPr>
        <p:spPr>
          <a:xfrm>
            <a:off x="4748461" y="1363580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D4A0B491-C699-6F69-2CDF-8300859F3448}"/>
              </a:ext>
            </a:extLst>
          </p:cNvPr>
          <p:cNvSpPr/>
          <p:nvPr/>
        </p:nvSpPr>
        <p:spPr>
          <a:xfrm>
            <a:off x="6649451" y="1363580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42BEF7C3-6CFD-13AD-AF89-FC5D32990C9A}"/>
              </a:ext>
            </a:extLst>
          </p:cNvPr>
          <p:cNvSpPr/>
          <p:nvPr/>
        </p:nvSpPr>
        <p:spPr>
          <a:xfrm>
            <a:off x="3685796" y="2588357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4070B59A-2A92-EC64-127F-5C8583B1696F}"/>
              </a:ext>
            </a:extLst>
          </p:cNvPr>
          <p:cNvSpPr/>
          <p:nvPr/>
        </p:nvSpPr>
        <p:spPr>
          <a:xfrm>
            <a:off x="5644874" y="2614281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496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Se emplea la aplicación para comprobar que funciona correctamente</a:t>
            </a:r>
          </a:p>
          <a:p>
            <a:r>
              <a:rPr lang="es-MX" sz="3000" dirty="0"/>
              <a:t>Es el proceso más común</a:t>
            </a:r>
          </a:p>
          <a:p>
            <a:pPr lvl="1"/>
            <a:r>
              <a:rPr lang="es-MX" sz="2800" dirty="0"/>
              <a:t>	No requiere herramientas especializadas</a:t>
            </a:r>
          </a:p>
          <a:p>
            <a:pPr lvl="1"/>
            <a:r>
              <a:rPr lang="es-MX" sz="2800" dirty="0"/>
              <a:t>	Persona con conocimiento de pruebas y conocimiento de la 	aplicación</a:t>
            </a:r>
          </a:p>
          <a:p>
            <a:endParaRPr lang="es-MX" sz="3000" dirty="0"/>
          </a:p>
        </p:txBody>
      </p:sp>
      <p:pic>
        <p:nvPicPr>
          <p:cNvPr id="7170" name="Picture 2" descr="Manual Worker Stock Photo - Download Image Now - iStock">
            <a:extLst>
              <a:ext uri="{FF2B5EF4-FFF2-40B4-BE49-F238E27FC236}">
                <a16:creationId xmlns:a16="http://schemas.microsoft.com/office/drawing/2014/main" id="{FF16885E-5681-333B-F7B9-EA0CF099B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467" r="28616" b="9705"/>
          <a:stretch/>
        </p:blipFill>
        <p:spPr bwMode="auto">
          <a:xfrm>
            <a:off x="8501594" y="3577388"/>
            <a:ext cx="3497902" cy="32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98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Automatizadas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Uso de un software especial (independiente del software que se quiere probar) para controlar la ejecución de las pruebas y la comparación de los resultados reales con los resultados esperados</a:t>
            </a:r>
          </a:p>
          <a:p>
            <a:endParaRPr lang="es-MX" sz="3000" dirty="0"/>
          </a:p>
          <a:p>
            <a:r>
              <a:rPr lang="es-MX" sz="3000" dirty="0"/>
              <a:t>Ejemplos:</a:t>
            </a:r>
          </a:p>
          <a:p>
            <a:pPr lvl="1"/>
            <a:r>
              <a:rPr lang="es-MX" sz="2800" dirty="0"/>
              <a:t>	Pruebas de estrés</a:t>
            </a:r>
          </a:p>
          <a:p>
            <a:pPr lvl="1"/>
            <a:r>
              <a:rPr lang="es-MX" sz="2800" dirty="0"/>
              <a:t>	Pruebas de rendimiento</a:t>
            </a:r>
          </a:p>
          <a:p>
            <a:pPr lvl="1"/>
            <a:r>
              <a:rPr lang="es-MX" sz="2800" dirty="0"/>
              <a:t>	Pruebas de regresión</a:t>
            </a:r>
          </a:p>
        </p:txBody>
      </p:sp>
      <p:pic>
        <p:nvPicPr>
          <p:cNvPr id="8194" name="Picture 2" descr="Mano con tablet para controlar el brazo robot de automatización de la ...">
            <a:extLst>
              <a:ext uri="{FF2B5EF4-FFF2-40B4-BE49-F238E27FC236}">
                <a16:creationId xmlns:a16="http://schemas.microsoft.com/office/drawing/2014/main" id="{D0491D41-BADF-97F2-1646-038CCC56E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4"/>
          <a:stretch/>
        </p:blipFill>
        <p:spPr bwMode="auto">
          <a:xfrm>
            <a:off x="7084176" y="3222816"/>
            <a:ext cx="5107824" cy="363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8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En el software especial se carga una batería de pruebas previamente diseñadas</a:t>
            </a:r>
          </a:p>
          <a:p>
            <a:r>
              <a:rPr lang="es-MX" sz="3000" dirty="0"/>
              <a:t>La computadora ejecuta las pruebas sin intervención humana</a:t>
            </a:r>
          </a:p>
          <a:p>
            <a:r>
              <a:rPr lang="es-MX" sz="3000" dirty="0"/>
              <a:t>Algunas pruebas se pueden ejecutar de forma manual y automática (pruebas de regresión)</a:t>
            </a:r>
          </a:p>
          <a:p>
            <a:r>
              <a:rPr lang="es-MX" sz="3000" dirty="0"/>
              <a:t>Emplear las pruebas automatizadas permite probar más escenarios con diferentes datos en menos tiempo</a:t>
            </a:r>
          </a:p>
          <a:p>
            <a:r>
              <a:rPr lang="es-MX" sz="3000" dirty="0"/>
              <a:t>Elimina errores cometidos por cansancio humano</a:t>
            </a:r>
          </a:p>
        </p:txBody>
      </p:sp>
    </p:spTree>
    <p:extLst>
      <p:ext uri="{BB962C8B-B14F-4D97-AF65-F5344CB8AC3E}">
        <p14:creationId xmlns:p14="http://schemas.microsoft.com/office/powerpoint/2010/main" val="5837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EXAMEN (MIERCOLES 20/09/2023)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Empieza 7:15</a:t>
            </a:r>
          </a:p>
          <a:p>
            <a:r>
              <a:rPr lang="es-MX" sz="3000" dirty="0"/>
              <a:t>Termina 8:45</a:t>
            </a:r>
          </a:p>
          <a:p>
            <a:endParaRPr lang="es-MX" sz="3000" dirty="0"/>
          </a:p>
          <a:p>
            <a:r>
              <a:rPr lang="es-MX" sz="3000" dirty="0"/>
              <a:t>Examen teórico</a:t>
            </a:r>
          </a:p>
          <a:p>
            <a:r>
              <a:rPr lang="es-MX" sz="3000" dirty="0"/>
              <a:t>Opción múltiple</a:t>
            </a:r>
          </a:p>
          <a:p>
            <a:r>
              <a:rPr lang="es-MX" sz="3000" dirty="0"/>
              <a:t>20 incisos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4EC7EFA-9340-F059-90D0-11784BCA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948" y="1507959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7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Análisis de Equivalencia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 fontScale="92500" lnSpcReduction="10000"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Reducir la cantidad de pruebas</a:t>
            </a:r>
          </a:p>
          <a:p>
            <a:pPr lvl="1"/>
            <a:r>
              <a:rPr lang="es-MX" sz="2800" dirty="0"/>
              <a:t>	Dividir los datos para elegir los más representativos</a:t>
            </a:r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600" dirty="0"/>
              <a:t>	</a:t>
            </a:r>
            <a:r>
              <a:rPr lang="es-MX" sz="2800" dirty="0"/>
              <a:t>Permite verificar un comportamiento correcto con menos cantidad de 	pruebas</a:t>
            </a:r>
          </a:p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Se pueden obviar defectos provocados por datos no elegidos</a:t>
            </a:r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Verificar comportamientos de campos numéricos</a:t>
            </a:r>
          </a:p>
          <a:p>
            <a:pPr lvl="1"/>
            <a:r>
              <a:rPr lang="es-MX" sz="2800" dirty="0"/>
              <a:t>	Verificar comportamiento de funcionalidades con muchas variables</a:t>
            </a:r>
          </a:p>
        </p:txBody>
      </p:sp>
      <p:pic>
        <p:nvPicPr>
          <p:cNvPr id="10242" name="Picture 2" descr="Aprendiendo, aprendamos.: Comparación y fracciones equivalentes">
            <a:extLst>
              <a:ext uri="{FF2B5EF4-FFF2-40B4-BE49-F238E27FC236}">
                <a16:creationId xmlns:a16="http://schemas.microsoft.com/office/drawing/2014/main" id="{471F36C2-0375-65D5-12DA-0C8ACF4E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67" y="29751"/>
            <a:ext cx="5520333" cy="181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No siempre se puede probar con todos los campos</a:t>
            </a:r>
          </a:p>
          <a:p>
            <a:pPr lvl="1"/>
            <a:r>
              <a:rPr lang="es-MX" sz="2800" dirty="0"/>
              <a:t>	Se elige una muestra representativa</a:t>
            </a:r>
          </a:p>
          <a:p>
            <a:endParaRPr lang="es-MX" sz="3000" dirty="0"/>
          </a:p>
          <a:p>
            <a:r>
              <a:rPr lang="es-MX" sz="3000" dirty="0"/>
              <a:t>Ejemplo: Transacciones bancarias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F6D26F7-1645-174E-07BF-B145567A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65" y="3608631"/>
            <a:ext cx="5536846" cy="282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1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de Escenario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358062"/>
          </a:xfrm>
        </p:spPr>
        <p:txBody>
          <a:bodyPr>
            <a:normAutofit lnSpcReduction="10000"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Probar situaciones que se presentan en la vida real</a:t>
            </a:r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800" dirty="0"/>
              <a:t>	Permite verificar que la aplicación actúa según lo esperado en el día 	a día</a:t>
            </a:r>
          </a:p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El abuso de la técnica puede llegar a plantear escenarios irrealistas</a:t>
            </a:r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Probar aplicaciones en las que se deben contemplar muchas reglas 	de negocio y combinaciones de datos</a:t>
            </a:r>
          </a:p>
        </p:txBody>
      </p:sp>
    </p:spTree>
    <p:extLst>
      <p:ext uri="{BB962C8B-B14F-4D97-AF65-F5344CB8AC3E}">
        <p14:creationId xmlns:p14="http://schemas.microsoft.com/office/powerpoint/2010/main" val="17834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 lnSpcReduction="10000"/>
          </a:bodyPr>
          <a:lstStyle/>
          <a:p>
            <a:r>
              <a:rPr lang="es-MX" sz="3000" dirty="0"/>
              <a:t>Ejemplo: aplicación bancaria</a:t>
            </a:r>
          </a:p>
          <a:p>
            <a:pPr lvl="1"/>
            <a:r>
              <a:rPr lang="es-MX" sz="2800" dirty="0"/>
              <a:t>	Préstamo aprobado</a:t>
            </a:r>
          </a:p>
          <a:p>
            <a:pPr lvl="1"/>
            <a:r>
              <a:rPr lang="es-MX" sz="2800" dirty="0"/>
              <a:t>	Préstamo concedido</a:t>
            </a:r>
          </a:p>
          <a:p>
            <a:pPr lvl="1"/>
            <a:r>
              <a:rPr lang="es-MX" sz="2800" dirty="0"/>
              <a:t>	Atraso por parte del cliente</a:t>
            </a:r>
          </a:p>
          <a:p>
            <a:pPr lvl="1"/>
            <a:r>
              <a:rPr lang="es-MX" sz="2800" dirty="0"/>
              <a:t>	Pago extraordinario</a:t>
            </a:r>
          </a:p>
          <a:p>
            <a:pPr lvl="1"/>
            <a:r>
              <a:rPr lang="es-MX" sz="2800" dirty="0"/>
              <a:t>	</a:t>
            </a:r>
          </a:p>
          <a:p>
            <a:r>
              <a:rPr lang="es-MX" sz="3000" dirty="0"/>
              <a:t>Se edifican escenarios basados en las posibilidades del día a día</a:t>
            </a:r>
          </a:p>
          <a:p>
            <a:r>
              <a:rPr lang="es-MX" sz="3000" dirty="0"/>
              <a:t>Permite combinar escenarios</a:t>
            </a:r>
          </a:p>
          <a:p>
            <a:pPr lvl="1"/>
            <a:r>
              <a:rPr lang="es-MX" sz="2800" dirty="0"/>
              <a:t>	No buscar defectos</a:t>
            </a:r>
          </a:p>
        </p:txBody>
      </p:sp>
      <p:pic>
        <p:nvPicPr>
          <p:cNvPr id="12290" name="Picture 2" descr="Ilustración de Ilustración Vectorial Plana De La Aplicación Bancaria ...">
            <a:extLst>
              <a:ext uri="{FF2B5EF4-FFF2-40B4-BE49-F238E27FC236}">
                <a16:creationId xmlns:a16="http://schemas.microsoft.com/office/drawing/2014/main" id="{72A51A5B-C3C7-A4E2-4539-557FE9F10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85" y="-4009"/>
            <a:ext cx="4844716" cy="484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0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de Regresión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8"/>
            <a:ext cx="10635915" cy="5350042"/>
          </a:xfrm>
        </p:spPr>
        <p:txBody>
          <a:bodyPr>
            <a:normAutofit fontScale="92500"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Detectar defectos producidos por los cambios realizados a una aplicación</a:t>
            </a:r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800" dirty="0"/>
              <a:t>	Permite verificar que las funcionalidades anteriores de la aplicación 	continúan funcionando correctamente</a:t>
            </a:r>
          </a:p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Es inviable verificar todas las funcionalidades de la aplicación por cada 	cambio efectuado</a:t>
            </a:r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Probar aplicaciones modificadas</a:t>
            </a:r>
          </a:p>
        </p:txBody>
      </p:sp>
    </p:spTree>
    <p:extLst>
      <p:ext uri="{BB962C8B-B14F-4D97-AF65-F5344CB8AC3E}">
        <p14:creationId xmlns:p14="http://schemas.microsoft.com/office/powerpoint/2010/main" val="224787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Ejemplo</a:t>
            </a:r>
          </a:p>
          <a:p>
            <a:pPr lvl="1"/>
            <a:r>
              <a:rPr lang="es-MX" sz="2800" dirty="0"/>
              <a:t>	Aplicación en mantenimiento (ya en producción)</a:t>
            </a:r>
          </a:p>
          <a:p>
            <a:pPr lvl="1"/>
            <a:r>
              <a:rPr lang="es-MX" sz="2800" dirty="0"/>
              <a:t>		Garantizar que las funciones existentes sigan funcionando 			después del cambio</a:t>
            </a:r>
          </a:p>
          <a:p>
            <a:pPr lvl="1"/>
            <a:r>
              <a:rPr lang="es-MX" sz="2800" dirty="0"/>
              <a:t>		Elegir funcionalidades críticas</a:t>
            </a:r>
          </a:p>
          <a:p>
            <a:r>
              <a:rPr lang="es-MX" sz="3000" dirty="0"/>
              <a:t>Se puede combinar la prueba de regresión con la prueba basada en riesgo</a:t>
            </a:r>
          </a:p>
          <a:p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403560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de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8"/>
            <a:ext cx="10635915" cy="5133474"/>
          </a:xfrm>
        </p:spPr>
        <p:txBody>
          <a:bodyPr>
            <a:normAutofit fontScale="92500" lnSpcReduction="10000"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Validar que la aplicación cumple los requerimientos acordados</a:t>
            </a:r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800" dirty="0"/>
              <a:t>	Permite la retroalimentación del usuario final sobre el comportamiento 	de la aplicación</a:t>
            </a:r>
          </a:p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El alcance de las pruebas no es garantizado (depende de la experiencia 	del usuario)</a:t>
            </a:r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Se deben usar antes de poner las aplicaciones en producción</a:t>
            </a:r>
          </a:p>
        </p:txBody>
      </p:sp>
      <p:pic>
        <p:nvPicPr>
          <p:cNvPr id="13314" name="Picture 2" descr="Mujer joven mantenga el círculo con marca de aceptación. sí concepto ...">
            <a:extLst>
              <a:ext uri="{FF2B5EF4-FFF2-40B4-BE49-F238E27FC236}">
                <a16:creationId xmlns:a16="http://schemas.microsoft.com/office/drawing/2014/main" id="{D03B26EE-AFCC-1388-EA21-54973E52A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856" y="-469984"/>
            <a:ext cx="3694447" cy="36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20711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B6AC8-3F85-43B2-9B5C-808D45876A35}"/>
</file>

<file path=customXml/itemProps2.xml><?xml version="1.0" encoding="utf-8"?>
<ds:datastoreItem xmlns:ds="http://schemas.openxmlformats.org/officeDocument/2006/customXml" ds:itemID="{C968A990-D702-480A-BB35-5681682D290E}"/>
</file>

<file path=customXml/itemProps3.xml><?xml version="1.0" encoding="utf-8"?>
<ds:datastoreItem xmlns:ds="http://schemas.openxmlformats.org/officeDocument/2006/customXml" ds:itemID="{189083FA-BA82-41D4-9305-3DCB0351AEA8}"/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841</Words>
  <Application>Microsoft Office PowerPoint</Application>
  <PresentationFormat>Panorámica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Goudy Old Style</vt:lpstr>
      <vt:lpstr>MarrakeshVTI</vt:lpstr>
      <vt:lpstr>CONTROL DE CALIDAD DE SOFTWARE</vt:lpstr>
      <vt:lpstr>Técnicas de Prueba de Software</vt:lpstr>
      <vt:lpstr>Análisis de Equivalencia</vt:lpstr>
      <vt:lpstr>Presentación de PowerPoint</vt:lpstr>
      <vt:lpstr>Pruebas de Escenario</vt:lpstr>
      <vt:lpstr>Presentación de PowerPoint</vt:lpstr>
      <vt:lpstr>Pruebas de Regresión</vt:lpstr>
      <vt:lpstr>Presentación de PowerPoint</vt:lpstr>
      <vt:lpstr>Pruebas de Aceptación</vt:lpstr>
      <vt:lpstr>Presentación de PowerPoint</vt:lpstr>
      <vt:lpstr>Situación:</vt:lpstr>
      <vt:lpstr>Prueba de Estrés</vt:lpstr>
      <vt:lpstr>Presentación de PowerPoint</vt:lpstr>
      <vt:lpstr>Situación:</vt:lpstr>
      <vt:lpstr>Pruebas de Rendimiento</vt:lpstr>
      <vt:lpstr>Presentación de PowerPoint</vt:lpstr>
      <vt:lpstr>Situación:</vt:lpstr>
      <vt:lpstr>Rendimiento vs Estrés</vt:lpstr>
      <vt:lpstr>Pruebas Manuales</vt:lpstr>
      <vt:lpstr>Presentación de PowerPoint</vt:lpstr>
      <vt:lpstr>Pruebas Automatizadas</vt:lpstr>
      <vt:lpstr>Presentación de PowerPoint</vt:lpstr>
      <vt:lpstr>EXAMEN (MIERCOLES 20/09/2023)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28</cp:revision>
  <dcterms:created xsi:type="dcterms:W3CDTF">2023-08-09T02:10:11Z</dcterms:created>
  <dcterms:modified xsi:type="dcterms:W3CDTF">2023-09-18T13:54:48Z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