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15" r:id="rId3"/>
    <p:sldId id="283" r:id="rId4"/>
    <p:sldId id="316" r:id="rId5"/>
    <p:sldId id="317" r:id="rId6"/>
    <p:sldId id="323" r:id="rId7"/>
    <p:sldId id="324" r:id="rId8"/>
    <p:sldId id="325" r:id="rId9"/>
    <p:sldId id="326" r:id="rId10"/>
    <p:sldId id="318" r:id="rId11"/>
    <p:sldId id="319" r:id="rId12"/>
    <p:sldId id="320" r:id="rId13"/>
    <p:sldId id="321" r:id="rId14"/>
    <p:sldId id="322" r:id="rId15"/>
    <p:sldId id="327" r:id="rId16"/>
    <p:sldId id="328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Plan de Pruebas: Secciones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737936"/>
          </a:xfrm>
        </p:spPr>
        <p:txBody>
          <a:bodyPr>
            <a:normAutofit/>
          </a:bodyPr>
          <a:lstStyle/>
          <a:p>
            <a:r>
              <a:rPr lang="es-MX" sz="2800" dirty="0"/>
              <a:t>Un documento de plan de pruebas debe contener los siguientes datos: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4783A35-912B-ABD1-3192-75F96D850F31}"/>
              </a:ext>
            </a:extLst>
          </p:cNvPr>
          <p:cNvSpPr txBox="1">
            <a:spLocks/>
          </p:cNvSpPr>
          <p:nvPr/>
        </p:nvSpPr>
        <p:spPr>
          <a:xfrm>
            <a:off x="705853" y="2101516"/>
            <a:ext cx="5390148" cy="4329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2800" dirty="0"/>
              <a:t>Nombre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Alcance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Características a probar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Características que no serán probadas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Estrategias de prueba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Criterios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Criterios de salida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90F3A64-B79A-78B6-0629-FFEBEEC7D0C8}"/>
              </a:ext>
            </a:extLst>
          </p:cNvPr>
          <p:cNvSpPr txBox="1">
            <a:spLocks/>
          </p:cNvSpPr>
          <p:nvPr/>
        </p:nvSpPr>
        <p:spPr>
          <a:xfrm>
            <a:off x="6023810" y="2101516"/>
            <a:ext cx="5390148" cy="4329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Tareas de prueba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Entregables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Necesidades del ambiente de pruebas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Responsabilidades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Personal requerido y necesidades de entrenamiento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Calendario (Hitos)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s-MX" sz="2800" dirty="0"/>
              <a:t>Riesgos y contingencias</a:t>
            </a:r>
          </a:p>
        </p:txBody>
      </p:sp>
    </p:spTree>
    <p:extLst>
      <p:ext uri="{BB962C8B-B14F-4D97-AF65-F5344CB8AC3E}">
        <p14:creationId xmlns:p14="http://schemas.microsoft.com/office/powerpoint/2010/main" val="362685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Nombre</a:t>
            </a:r>
          </a:p>
          <a:p>
            <a:pPr marL="0" indent="0">
              <a:buNone/>
            </a:pPr>
            <a:r>
              <a:rPr lang="es-MX" sz="2800" dirty="0"/>
              <a:t>	Sistema a probar</a:t>
            </a:r>
          </a:p>
          <a:p>
            <a:pPr marL="0" indent="0">
              <a:buNone/>
            </a:pPr>
            <a:r>
              <a:rPr lang="es-MX" sz="2800" dirty="0"/>
              <a:t>	Nombre del documento</a:t>
            </a:r>
          </a:p>
          <a:p>
            <a:r>
              <a:rPr lang="es-MX" sz="2800" dirty="0"/>
              <a:t>Introducción</a:t>
            </a:r>
          </a:p>
          <a:p>
            <a:pPr marL="0" indent="0">
              <a:buNone/>
            </a:pPr>
            <a:r>
              <a:rPr lang="es-MX" sz="2800" dirty="0"/>
              <a:t>	¿De qué se trata el sistema?</a:t>
            </a:r>
          </a:p>
          <a:p>
            <a:pPr marL="0" indent="0">
              <a:buNone/>
            </a:pPr>
            <a:r>
              <a:rPr lang="es-MX" sz="2800" dirty="0"/>
              <a:t>	¿Qué sistema es el que se va a probar?</a:t>
            </a:r>
          </a:p>
          <a:p>
            <a:r>
              <a:rPr lang="es-MX" sz="2800" dirty="0"/>
              <a:t>Alcance</a:t>
            </a:r>
          </a:p>
          <a:p>
            <a:pPr marL="0" indent="0">
              <a:buNone/>
            </a:pPr>
            <a:r>
              <a:rPr lang="es-MX" sz="2800" dirty="0"/>
              <a:t>	Alcance de las pruebas</a:t>
            </a:r>
          </a:p>
        </p:txBody>
      </p:sp>
      <p:pic>
        <p:nvPicPr>
          <p:cNvPr id="4" name="Picture 2" descr="Formulario de resultado del examen de prueba en línea con respuestas, marcas de verificación ...">
            <a:extLst>
              <a:ext uri="{FF2B5EF4-FFF2-40B4-BE49-F238E27FC236}">
                <a16:creationId xmlns:a16="http://schemas.microsoft.com/office/drawing/2014/main" id="{D568B7E3-A299-1EBB-02DA-BD0E1DBB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89" y="-1"/>
            <a:ext cx="5486400" cy="40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7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Características a probar y que no serán probadas</a:t>
            </a:r>
          </a:p>
          <a:p>
            <a:r>
              <a:rPr lang="es-MX" sz="2800" dirty="0"/>
              <a:t>Estrategias de Prueba</a:t>
            </a:r>
          </a:p>
          <a:p>
            <a:pPr marL="0" indent="0">
              <a:buNone/>
            </a:pPr>
            <a:r>
              <a:rPr lang="es-MX" sz="2800" dirty="0"/>
              <a:t>	Tipos de Prueba, Técnicas de Prueba</a:t>
            </a:r>
          </a:p>
          <a:p>
            <a:r>
              <a:rPr lang="es-MX" sz="2800" dirty="0"/>
              <a:t>Criterios de entrada y salida</a:t>
            </a:r>
          </a:p>
          <a:p>
            <a:pPr marL="0" indent="0">
              <a:buNone/>
            </a:pPr>
            <a:r>
              <a:rPr lang="es-MX" sz="2800" dirty="0"/>
              <a:t>	Características para que el software sea aceptado como objeto de 	prueba en el área de SQA</a:t>
            </a:r>
          </a:p>
          <a:p>
            <a:pPr marL="0" indent="0">
              <a:buNone/>
            </a:pPr>
            <a:r>
              <a:rPr lang="es-MX" sz="2800" dirty="0"/>
              <a:t>	Cuando se considera que las pruebas han finalizado</a:t>
            </a:r>
          </a:p>
          <a:p>
            <a:r>
              <a:rPr lang="es-MX" sz="2800" dirty="0"/>
              <a:t>Tareas de prueba</a:t>
            </a:r>
          </a:p>
          <a:p>
            <a:pPr marL="0" indent="0">
              <a:buNone/>
            </a:pPr>
            <a:r>
              <a:rPr lang="es-MX" sz="2800" dirty="0"/>
              <a:t>	Tareas que se imputan dentro del esfuerzo de prueba (tres etapas)</a:t>
            </a:r>
          </a:p>
        </p:txBody>
      </p:sp>
      <p:pic>
        <p:nvPicPr>
          <p:cNvPr id="4" name="Picture 2" descr="Formulario de resultado del examen de prueba en línea con respuestas, marcas de verificación ...">
            <a:extLst>
              <a:ext uri="{FF2B5EF4-FFF2-40B4-BE49-F238E27FC236}">
                <a16:creationId xmlns:a16="http://schemas.microsoft.com/office/drawing/2014/main" id="{7989B842-5BAC-BE95-CE8A-50682AE2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1" y="-1"/>
            <a:ext cx="5486400" cy="40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1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Entregables</a:t>
            </a:r>
          </a:p>
          <a:p>
            <a:pPr lvl="1"/>
            <a:r>
              <a:rPr lang="es-MX" sz="2600" dirty="0"/>
              <a:t>	Resultados del proceso de pruebas</a:t>
            </a:r>
          </a:p>
          <a:p>
            <a:r>
              <a:rPr lang="es-MX" sz="2800" dirty="0"/>
              <a:t>Necesidades del ambiente de pruebas</a:t>
            </a:r>
          </a:p>
          <a:p>
            <a:r>
              <a:rPr lang="es-MX" sz="2800" dirty="0"/>
              <a:t>Responsabilidades</a:t>
            </a:r>
          </a:p>
          <a:p>
            <a:r>
              <a:rPr lang="es-MX" sz="2800" dirty="0"/>
              <a:t>Personal requerido y necesidades de entrenamiento</a:t>
            </a:r>
          </a:p>
          <a:p>
            <a:r>
              <a:rPr lang="es-MX" sz="2800" dirty="0"/>
              <a:t>Calendario (Hitos)</a:t>
            </a:r>
          </a:p>
          <a:p>
            <a:pPr marL="0" indent="0">
              <a:buNone/>
            </a:pPr>
            <a:r>
              <a:rPr lang="es-MX" sz="2800" dirty="0"/>
              <a:t>	Estimación del esfuerzo requerido para agotar el alcance de las pruebas</a:t>
            </a:r>
          </a:p>
          <a:p>
            <a:r>
              <a:rPr lang="es-MX" sz="2800" dirty="0"/>
              <a:t>Riesgos y contingencias</a:t>
            </a:r>
          </a:p>
        </p:txBody>
      </p:sp>
      <p:pic>
        <p:nvPicPr>
          <p:cNvPr id="5122" name="Picture 2" descr="Formulario de resultado del examen de prueba en línea con respuestas, marcas de verificación ...">
            <a:extLst>
              <a:ext uri="{FF2B5EF4-FFF2-40B4-BE49-F238E27FC236}">
                <a16:creationId xmlns:a16="http://schemas.microsoft.com/office/drawing/2014/main" id="{D3CED2E4-7A3A-B0CD-9F61-A1764E77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89" y="-1"/>
            <a:ext cx="5486400" cy="40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9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Plan de Pruebas: </a:t>
            </a:r>
            <a:r>
              <a:rPr lang="es-MX" dirty="0" err="1"/>
              <a:t>Checklist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¿El plan de pruebas identifica claramente el alcance y esfuerzo de prueba?</a:t>
            </a:r>
          </a:p>
          <a:p>
            <a:pPr marL="0" indent="0">
              <a:buNone/>
            </a:pPr>
            <a:r>
              <a:rPr lang="es-MX" sz="2800" dirty="0"/>
              <a:t>	Qué se prueba y que no</a:t>
            </a:r>
          </a:p>
          <a:p>
            <a:pPr marL="0" indent="0">
              <a:buNone/>
            </a:pPr>
            <a:r>
              <a:rPr lang="es-MX" sz="2800" dirty="0"/>
              <a:t>	</a:t>
            </a:r>
          </a:p>
          <a:p>
            <a:r>
              <a:rPr lang="es-MX" sz="2800" dirty="0"/>
              <a:t>¿Cada requerimiento de la aplicación tiene al menos un caso de prueba identificado o una justificación de por qué no será probado?</a:t>
            </a:r>
          </a:p>
          <a:p>
            <a:endParaRPr lang="es-MX" sz="2800" dirty="0"/>
          </a:p>
          <a:p>
            <a:r>
              <a:rPr lang="es-MX" sz="2800" dirty="0"/>
              <a:t>¿Se han identificado los tipos de prueba a realizar?</a:t>
            </a:r>
          </a:p>
          <a:p>
            <a:pPr marL="0" indent="0">
              <a:buNone/>
            </a:pPr>
            <a:r>
              <a:rPr lang="es-MX" sz="2800" dirty="0"/>
              <a:t>	Caja blanca, negra o gris</a:t>
            </a:r>
          </a:p>
        </p:txBody>
      </p:sp>
      <p:pic>
        <p:nvPicPr>
          <p:cNvPr id="6146" name="Picture 2" descr="Lista de verificación de dibujos animados con marcas de verificación rojas 2023">
            <a:extLst>
              <a:ext uri="{FF2B5EF4-FFF2-40B4-BE49-F238E27FC236}">
                <a16:creationId xmlns:a16="http://schemas.microsoft.com/office/drawing/2014/main" id="{B953A7DF-4E38-63AB-C559-8F4397B0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7CAFE"/>
              </a:clrFrom>
              <a:clrTo>
                <a:srgbClr val="77C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84" y="88233"/>
            <a:ext cx="2074815" cy="236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2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¿Se ha descrito una estrategia de pruebas para cada uno de los tipos de prueba a realizar?</a:t>
            </a:r>
          </a:p>
          <a:p>
            <a:pPr marL="0" indent="0">
              <a:buNone/>
            </a:pPr>
            <a:r>
              <a:rPr lang="es-MX" sz="2800" dirty="0"/>
              <a:t>	Cómo se va a realizar el tipo de prueba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¿Se han identificado todos los recursos necesarios para realizar las pruebas (hardware, software, personal)?</a:t>
            </a:r>
          </a:p>
          <a:p>
            <a:endParaRPr lang="es-MX" sz="2800" dirty="0"/>
          </a:p>
          <a:p>
            <a:r>
              <a:rPr lang="es-MX" sz="2800" dirty="0"/>
              <a:t>¿El plan contiene una lista de hitos (fechas de inicio y finalización)?</a:t>
            </a:r>
          </a:p>
          <a:p>
            <a:endParaRPr lang="es-MX" sz="2800" dirty="0"/>
          </a:p>
          <a:p>
            <a:r>
              <a:rPr lang="es-MX" sz="2800" dirty="0"/>
              <a:t>¿El plan lista los artefactos y entregables a ser producidos?</a:t>
            </a:r>
          </a:p>
        </p:txBody>
      </p:sp>
      <p:pic>
        <p:nvPicPr>
          <p:cNvPr id="4" name="Picture 2" descr="Lista de verificación de dibujos animados con marcas de verificación rojas 2023">
            <a:extLst>
              <a:ext uri="{FF2B5EF4-FFF2-40B4-BE49-F238E27FC236}">
                <a16:creationId xmlns:a16="http://schemas.microsoft.com/office/drawing/2014/main" id="{E59B87DD-5A44-ED4C-003B-90DADC24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7CAFE"/>
              </a:clrFrom>
              <a:clrTo>
                <a:srgbClr val="77C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360" y="2671012"/>
            <a:ext cx="2074815" cy="236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3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un plan de prueba (ejemplo)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Sistema de Control de Cafetería</a:t>
            </a:r>
          </a:p>
          <a:p>
            <a:endParaRPr lang="es-MX" sz="2800" dirty="0"/>
          </a:p>
          <a:p>
            <a:r>
              <a:rPr lang="es-MX" sz="2800" dirty="0"/>
              <a:t>OBJETIVO DEL SISTEMA: Controlar la venta de productos a empleados, permitiendo hacer descuentos por tickets recibidos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57A82F-5E38-5A39-C002-8E4B1142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704670"/>
            <a:ext cx="4924926" cy="28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8DAA91-1876-6087-B6D7-E0B0CB9D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3" y="-1"/>
            <a:ext cx="11871159" cy="6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363580"/>
            <a:ext cx="5390147" cy="549442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Funcionalidades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700" dirty="0"/>
              <a:t>Agregar empleado</a:t>
            </a:r>
          </a:p>
          <a:p>
            <a:pPr marL="0" indent="0">
              <a:buNone/>
            </a:pPr>
            <a:r>
              <a:rPr lang="es-MX" sz="2700" dirty="0"/>
              <a:t>	Editar empleado</a:t>
            </a:r>
          </a:p>
          <a:p>
            <a:pPr marL="0" indent="0">
              <a:buNone/>
            </a:pPr>
            <a:r>
              <a:rPr lang="es-MX" sz="2700" dirty="0"/>
              <a:t>	Eliminar empleado</a:t>
            </a:r>
          </a:p>
          <a:p>
            <a:pPr marL="0" indent="0">
              <a:buNone/>
            </a:pPr>
            <a:r>
              <a:rPr lang="es-MX" sz="2700" dirty="0"/>
              <a:t>	Registrar huellas</a:t>
            </a:r>
          </a:p>
          <a:p>
            <a:pPr marL="0" indent="0">
              <a:buNone/>
            </a:pPr>
            <a:r>
              <a:rPr lang="es-MX" sz="2700" dirty="0"/>
              <a:t>	Limpiar (campos de la pantalla)</a:t>
            </a:r>
          </a:p>
          <a:p>
            <a:endParaRPr lang="es-MX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3B4EEE-8885-EE56-DC92-9901832305CC}"/>
              </a:ext>
            </a:extLst>
          </p:cNvPr>
          <p:cNvSpPr txBox="1">
            <a:spLocks/>
          </p:cNvSpPr>
          <p:nvPr/>
        </p:nvSpPr>
        <p:spPr>
          <a:xfrm>
            <a:off x="5951621" y="1363580"/>
            <a:ext cx="5390147" cy="54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Datos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800" dirty="0"/>
              <a:t>	</a:t>
            </a:r>
            <a:r>
              <a:rPr lang="es-MX" sz="2700" dirty="0"/>
              <a:t>Código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Nombre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Apellido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Cédula del empleado (ID)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Teléfono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E-mail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Sexo de la persona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9627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Para el ejemplo, se deberán probar las funcionalidades correspondientes al Mantenimiento de Empleados</a:t>
            </a:r>
          </a:p>
          <a:p>
            <a:r>
              <a:rPr lang="es-MX" sz="2800" dirty="0"/>
              <a:t>Los requerimientos son:</a:t>
            </a:r>
          </a:p>
          <a:p>
            <a:pPr marL="0" indent="0">
              <a:buNone/>
            </a:pPr>
            <a:r>
              <a:rPr lang="es-MX" sz="2800" dirty="0"/>
              <a:t>	Agregar empleado</a:t>
            </a:r>
          </a:p>
          <a:p>
            <a:pPr marL="0" indent="0">
              <a:buNone/>
            </a:pPr>
            <a:r>
              <a:rPr lang="es-MX" sz="2800" dirty="0"/>
              <a:t>	Editar empleado</a:t>
            </a:r>
          </a:p>
          <a:p>
            <a:pPr marL="0" indent="0">
              <a:buNone/>
            </a:pPr>
            <a:r>
              <a:rPr lang="es-MX" sz="2800" dirty="0"/>
              <a:t>	Eliminar empleado</a:t>
            </a:r>
          </a:p>
          <a:p>
            <a:pPr marL="0" indent="0">
              <a:buNone/>
            </a:pPr>
            <a:r>
              <a:rPr lang="es-MX" sz="2800" dirty="0"/>
              <a:t>	Registrar huellas</a:t>
            </a:r>
          </a:p>
          <a:p>
            <a:pPr marL="0" indent="0">
              <a:buNone/>
            </a:pPr>
            <a:r>
              <a:rPr lang="es-MX" sz="2800" dirty="0"/>
              <a:t>	Buscar empleado por código</a:t>
            </a:r>
          </a:p>
          <a:p>
            <a:pPr marL="0" indent="0">
              <a:buNone/>
            </a:pPr>
            <a:r>
              <a:rPr lang="es-MX" sz="2800" dirty="0"/>
              <a:t>	Limpiar campos de la pantalla</a:t>
            </a:r>
          </a:p>
          <a:p>
            <a:r>
              <a:rPr lang="es-MX" sz="2800" dirty="0"/>
              <a:t>Se requiere que las pruebas se ejecuten en 7 días (calendario)</a:t>
            </a:r>
          </a:p>
        </p:txBody>
      </p:sp>
    </p:spTree>
    <p:extLst>
      <p:ext uri="{BB962C8B-B14F-4D97-AF65-F5344CB8AC3E}">
        <p14:creationId xmlns:p14="http://schemas.microsoft.com/office/powerpoint/2010/main" val="39647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Técnicas de Prueba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E17C96-8EA7-BFC7-7600-48FE3EC5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3034" y="1172130"/>
            <a:ext cx="7772650" cy="5258420"/>
          </a:xfrm>
          <a:prstGeom prst="rect">
            <a:avLst/>
          </a:prstGeom>
        </p:spPr>
      </p:pic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CDA55EA6-C061-881A-B878-FCE4582C72C1}"/>
              </a:ext>
            </a:extLst>
          </p:cNvPr>
          <p:cNvSpPr/>
          <p:nvPr/>
        </p:nvSpPr>
        <p:spPr>
          <a:xfrm>
            <a:off x="4748461" y="1363580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D4A0B491-C699-6F69-2CDF-8300859F3448}"/>
              </a:ext>
            </a:extLst>
          </p:cNvPr>
          <p:cNvSpPr/>
          <p:nvPr/>
        </p:nvSpPr>
        <p:spPr>
          <a:xfrm>
            <a:off x="6649451" y="1363580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42BEF7C3-6CFD-13AD-AF89-FC5D32990C9A}"/>
              </a:ext>
            </a:extLst>
          </p:cNvPr>
          <p:cNvSpPr/>
          <p:nvPr/>
        </p:nvSpPr>
        <p:spPr>
          <a:xfrm>
            <a:off x="3685796" y="2588357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4070B59A-2A92-EC64-127F-5C8583B1696F}"/>
              </a:ext>
            </a:extLst>
          </p:cNvPr>
          <p:cNvSpPr/>
          <p:nvPr/>
        </p:nvSpPr>
        <p:spPr>
          <a:xfrm>
            <a:off x="5644874" y="2614281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D9EEA7F3-B499-CE13-BF70-F718D1B4A79F}"/>
              </a:ext>
            </a:extLst>
          </p:cNvPr>
          <p:cNvSpPr/>
          <p:nvPr/>
        </p:nvSpPr>
        <p:spPr>
          <a:xfrm>
            <a:off x="7656093" y="2672288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4BD5EDCE-7C38-8936-375D-FBCCFC4C424E}"/>
              </a:ext>
            </a:extLst>
          </p:cNvPr>
          <p:cNvSpPr/>
          <p:nvPr/>
        </p:nvSpPr>
        <p:spPr>
          <a:xfrm>
            <a:off x="2623131" y="3777039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38257269-0714-5647-E61F-4340F7C55D82}"/>
              </a:ext>
            </a:extLst>
          </p:cNvPr>
          <p:cNvSpPr/>
          <p:nvPr/>
        </p:nvSpPr>
        <p:spPr>
          <a:xfrm>
            <a:off x="4748461" y="3777039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2F2CB17C-A417-8B86-0D9D-1EF04EC824B6}"/>
              </a:ext>
            </a:extLst>
          </p:cNvPr>
          <p:cNvSpPr/>
          <p:nvPr/>
        </p:nvSpPr>
        <p:spPr>
          <a:xfrm>
            <a:off x="6649450" y="3760413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BD53EB71-85DC-1DE7-70A9-92120ADCAD1D}"/>
              </a:ext>
            </a:extLst>
          </p:cNvPr>
          <p:cNvSpPr/>
          <p:nvPr/>
        </p:nvSpPr>
        <p:spPr>
          <a:xfrm>
            <a:off x="3754098" y="4964262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AAB4F042-2C32-868D-ACA0-D603E5CA2649}"/>
              </a:ext>
            </a:extLst>
          </p:cNvPr>
          <p:cNvSpPr/>
          <p:nvPr/>
        </p:nvSpPr>
        <p:spPr>
          <a:xfrm>
            <a:off x="5694943" y="5019864"/>
            <a:ext cx="1540043" cy="1308708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49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artefactos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OBJETIVOS</a:t>
            </a:r>
          </a:p>
          <a:p>
            <a:pPr lvl="1"/>
            <a:r>
              <a:rPr lang="es-MX" sz="2600" dirty="0"/>
              <a:t>	Conocer la información que debe contener un artefacto de prueba</a:t>
            </a:r>
          </a:p>
          <a:p>
            <a:pPr lvl="1"/>
            <a:r>
              <a:rPr lang="es-MX" sz="2600" dirty="0"/>
              <a:t>	Construir artefactos de prueba</a:t>
            </a:r>
          </a:p>
          <a:p>
            <a:pPr lvl="1"/>
            <a:r>
              <a:rPr lang="es-MX" sz="2600" dirty="0"/>
              <a:t>	Conocer guías para la correcta construcción de artefactos de prueba</a:t>
            </a:r>
          </a:p>
          <a:p>
            <a:endParaRPr lang="es-MX" sz="2800" dirty="0"/>
          </a:p>
          <a:p>
            <a:r>
              <a:rPr lang="es-MX" sz="2800" dirty="0"/>
              <a:t>PLAN DE PRUEBA</a:t>
            </a:r>
          </a:p>
          <a:p>
            <a:r>
              <a:rPr lang="es-MX" sz="2800" dirty="0"/>
              <a:t>CASO DE PRUEBA</a:t>
            </a:r>
          </a:p>
          <a:p>
            <a:r>
              <a:rPr lang="es-MX" sz="2800" dirty="0"/>
              <a:t>SCRIPT DE PRUEBA</a:t>
            </a:r>
          </a:p>
        </p:txBody>
      </p:sp>
    </p:spTree>
    <p:extLst>
      <p:ext uri="{BB962C8B-B14F-4D97-AF65-F5344CB8AC3E}">
        <p14:creationId xmlns:p14="http://schemas.microsoft.com/office/powerpoint/2010/main" val="38582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Relación entre Artefactos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PLAN DE PRUEBA</a:t>
            </a:r>
          </a:p>
          <a:p>
            <a:pPr marL="0" indent="0">
              <a:buNone/>
            </a:pPr>
            <a:r>
              <a:rPr lang="es-MX" sz="2800" dirty="0"/>
              <a:t>	Caso de Prueba único</a:t>
            </a:r>
          </a:p>
          <a:p>
            <a:pPr marL="0" indent="0">
              <a:buNone/>
            </a:pPr>
            <a:r>
              <a:rPr lang="es-MX" sz="2800" dirty="0"/>
              <a:t>	Múltiples Casos de Prueba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Dependiente del alcance de pruebas y de la aplicación que se prueba</a:t>
            </a:r>
          </a:p>
          <a:p>
            <a:endParaRPr lang="es-MX" sz="2800" dirty="0"/>
          </a:p>
          <a:p>
            <a:r>
              <a:rPr lang="es-MX" sz="2800" dirty="0"/>
              <a:t>CASO DE PRUEBA</a:t>
            </a:r>
          </a:p>
          <a:p>
            <a:pPr marL="0" indent="0">
              <a:buNone/>
            </a:pPr>
            <a:r>
              <a:rPr lang="es-MX" sz="2800" dirty="0"/>
              <a:t>	Script de Prueba único</a:t>
            </a:r>
          </a:p>
          <a:p>
            <a:pPr marL="0" indent="0">
              <a:buNone/>
            </a:pPr>
            <a:r>
              <a:rPr lang="es-MX" sz="2800" dirty="0"/>
              <a:t>	Múltiples Scripts de Prueba</a:t>
            </a:r>
          </a:p>
          <a:p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080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A5397CB-8195-A1EA-A550-198AAEEC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457" y="657727"/>
            <a:ext cx="11746059" cy="5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Plan de Pruebas: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Documento que detalla un enfoque sistemático para probar un sistema.</a:t>
            </a:r>
          </a:p>
          <a:p>
            <a:endParaRPr lang="es-MX" sz="2800" dirty="0"/>
          </a:p>
          <a:p>
            <a:r>
              <a:rPr lang="es-MX" sz="2800" dirty="0"/>
              <a:t>Posee tres elementos principales que deben ser descritos en un plan de prueba:</a:t>
            </a:r>
          </a:p>
          <a:p>
            <a:endParaRPr lang="es-MX" sz="2800" dirty="0"/>
          </a:p>
          <a:p>
            <a:pPr marL="0" indent="0">
              <a:buNone/>
            </a:pPr>
            <a:r>
              <a:rPr lang="es-MX" sz="2800" dirty="0"/>
              <a:t>	Cobertura de la Prueba</a:t>
            </a:r>
          </a:p>
          <a:p>
            <a:pPr marL="0" indent="0">
              <a:buNone/>
            </a:pPr>
            <a:r>
              <a:rPr lang="es-MX" sz="2800" dirty="0"/>
              <a:t>	Métodos o Técnicas de Prueba</a:t>
            </a:r>
          </a:p>
          <a:p>
            <a:pPr marL="0" indent="0">
              <a:buNone/>
            </a:pPr>
            <a:r>
              <a:rPr lang="es-MX" sz="2800" dirty="0"/>
              <a:t>	Responsabilidades</a:t>
            </a:r>
          </a:p>
        </p:txBody>
      </p:sp>
      <p:pic>
        <p:nvPicPr>
          <p:cNvPr id="1026" name="Picture 2" descr="Tasación, papel, resultado, cuestionario, educación, prueba, hoja, clipart, examen, answered ...">
            <a:extLst>
              <a:ext uri="{FF2B5EF4-FFF2-40B4-BE49-F238E27FC236}">
                <a16:creationId xmlns:a16="http://schemas.microsoft.com/office/drawing/2014/main" id="{4F877605-A882-9575-F989-42967BE2C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6"/>
          <a:stretch/>
        </p:blipFill>
        <p:spPr bwMode="auto">
          <a:xfrm>
            <a:off x="7812506" y="2677362"/>
            <a:ext cx="4186988" cy="40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2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Cobertura de la prueba</a:t>
            </a:r>
          </a:p>
          <a:p>
            <a:pPr marL="0" indent="0">
              <a:buNone/>
            </a:pPr>
            <a:r>
              <a:rPr lang="es-MX" sz="2800" dirty="0"/>
              <a:t>	¿Qué se va a probar?</a:t>
            </a:r>
          </a:p>
          <a:p>
            <a:pPr marL="0" indent="0">
              <a:buNone/>
            </a:pPr>
            <a:r>
              <a:rPr lang="es-MX" sz="2800" dirty="0"/>
              <a:t>	¿Cuándo se considera que se alcanza el 100% de la cobertura de las 	pruebas?</a:t>
            </a:r>
          </a:p>
          <a:p>
            <a:r>
              <a:rPr lang="es-MX" sz="2800" dirty="0"/>
              <a:t>Métodos o Técnicas de Prueba</a:t>
            </a:r>
          </a:p>
          <a:p>
            <a:pPr marL="0" indent="0">
              <a:buNone/>
            </a:pPr>
            <a:r>
              <a:rPr lang="es-MX" sz="2800" dirty="0"/>
              <a:t>	Tipo de prueba a emplear</a:t>
            </a:r>
          </a:p>
          <a:p>
            <a:pPr marL="0" indent="0">
              <a:buNone/>
            </a:pPr>
            <a:r>
              <a:rPr lang="es-MX" sz="2800" dirty="0"/>
              <a:t>	Tipo de Técnicas</a:t>
            </a:r>
          </a:p>
          <a:p>
            <a:r>
              <a:rPr lang="es-MX" sz="2800" dirty="0"/>
              <a:t>Responsabilidades</a:t>
            </a:r>
          </a:p>
          <a:p>
            <a:pPr marL="0" indent="0">
              <a:buNone/>
            </a:pPr>
            <a:r>
              <a:rPr lang="es-MX" sz="2800" dirty="0"/>
              <a:t>	¿Quién ejecuta? ¿Quién diseña? ¿Quién analiza?</a:t>
            </a:r>
          </a:p>
          <a:p>
            <a:endParaRPr lang="es-MX" sz="2800" dirty="0"/>
          </a:p>
        </p:txBody>
      </p:sp>
      <p:pic>
        <p:nvPicPr>
          <p:cNvPr id="2050" name="Picture 2" descr="Encabezado Tipográfico De Responsabilidades. Administración De Personal Y Empopado Ilustración ...">
            <a:extLst>
              <a:ext uri="{FF2B5EF4-FFF2-40B4-BE49-F238E27FC236}">
                <a16:creationId xmlns:a16="http://schemas.microsoft.com/office/drawing/2014/main" id="{8D145670-1F0A-E2AB-2ED5-C2D36FAF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35" y="3080083"/>
            <a:ext cx="4198449" cy="29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1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Proceso de SQA: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Tiene tres grandes etapas:</a:t>
            </a:r>
          </a:p>
          <a:p>
            <a:pPr marL="0" indent="0">
              <a:buNone/>
            </a:pPr>
            <a:r>
              <a:rPr lang="es-MX" sz="2800" dirty="0"/>
              <a:t>	Planificación</a:t>
            </a:r>
          </a:p>
          <a:p>
            <a:pPr marL="0" indent="0">
              <a:buNone/>
            </a:pPr>
            <a:r>
              <a:rPr lang="es-MX" sz="2800" dirty="0"/>
              <a:t>	Construcción</a:t>
            </a:r>
          </a:p>
          <a:p>
            <a:pPr marL="0" indent="0">
              <a:buNone/>
            </a:pPr>
            <a:r>
              <a:rPr lang="es-MX" sz="2800" dirty="0"/>
              <a:t>	Ejecución</a:t>
            </a:r>
          </a:p>
          <a:p>
            <a:endParaRPr lang="es-MX" sz="2800" dirty="0"/>
          </a:p>
          <a:p>
            <a:r>
              <a:rPr lang="es-MX" sz="2800" dirty="0"/>
              <a:t>Planificación:</a:t>
            </a:r>
          </a:p>
          <a:p>
            <a:pPr marL="0" indent="0">
              <a:buNone/>
            </a:pPr>
            <a:r>
              <a:rPr lang="es-MX" sz="2800" dirty="0"/>
              <a:t>	Plan de Pruebas</a:t>
            </a:r>
          </a:p>
          <a:p>
            <a:pPr marL="0" indent="0">
              <a:buNone/>
            </a:pPr>
            <a:r>
              <a:rPr lang="es-MX" sz="2800" dirty="0"/>
              <a:t>	Responsabilidades</a:t>
            </a:r>
          </a:p>
          <a:p>
            <a:endParaRPr lang="es-MX" sz="2800" dirty="0"/>
          </a:p>
          <a:p>
            <a:endParaRPr lang="es-MX" sz="2800" dirty="0"/>
          </a:p>
        </p:txBody>
      </p:sp>
      <p:pic>
        <p:nvPicPr>
          <p:cNvPr id="3074" name="Picture 2" descr="Planear es tan viejo como el ser humano - Semanario Voz">
            <a:extLst>
              <a:ext uri="{FF2B5EF4-FFF2-40B4-BE49-F238E27FC236}">
                <a16:creationId xmlns:a16="http://schemas.microsoft.com/office/drawing/2014/main" id="{4D0FC7C7-AD87-6547-81A7-6A991A8B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78" y="1989220"/>
            <a:ext cx="5702969" cy="36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Construcción:</a:t>
            </a:r>
          </a:p>
          <a:p>
            <a:pPr marL="0" indent="0">
              <a:buNone/>
            </a:pPr>
            <a:r>
              <a:rPr lang="es-MX" sz="2800" dirty="0"/>
              <a:t>	Construir artefactos de prueba</a:t>
            </a:r>
          </a:p>
          <a:p>
            <a:pPr marL="0" indent="0">
              <a:buNone/>
            </a:pPr>
            <a:r>
              <a:rPr lang="es-MX" sz="2800" dirty="0"/>
              <a:t>		Caso de Prueba</a:t>
            </a:r>
          </a:p>
          <a:p>
            <a:pPr marL="0" indent="0">
              <a:buNone/>
            </a:pPr>
            <a:r>
              <a:rPr lang="es-MX" sz="2800" dirty="0"/>
              <a:t>		Script de Prueba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Ejecución</a:t>
            </a:r>
          </a:p>
          <a:p>
            <a:pPr marL="0" indent="0">
              <a:buNone/>
            </a:pPr>
            <a:r>
              <a:rPr lang="es-MX" sz="2800" dirty="0"/>
              <a:t>	Trabajo directo con el Software</a:t>
            </a:r>
          </a:p>
          <a:p>
            <a:pPr marL="0" indent="0">
              <a:buNone/>
            </a:pPr>
            <a:r>
              <a:rPr lang="es-MX" sz="2800" dirty="0"/>
              <a:t>	Ejecución de Casos de Prueba y comprobación de resultados</a:t>
            </a:r>
          </a:p>
          <a:p>
            <a:pPr marL="0" indent="0">
              <a:buNone/>
            </a:pPr>
            <a:r>
              <a:rPr lang="es-MX" sz="2800" dirty="0"/>
              <a:t>	Se apoya en el Script de Prueba</a:t>
            </a:r>
          </a:p>
        </p:txBody>
      </p:sp>
      <p:pic>
        <p:nvPicPr>
          <p:cNvPr id="4098" name="Picture 2" descr="Prueba mujer ilustración. lista de verificación de chica de personaje de dibujos animados ...">
            <a:extLst>
              <a:ext uri="{FF2B5EF4-FFF2-40B4-BE49-F238E27FC236}">
                <a16:creationId xmlns:a16="http://schemas.microsoft.com/office/drawing/2014/main" id="{68967A35-A55B-E419-AD80-27FA4155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94" y="256673"/>
            <a:ext cx="4549441" cy="45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6387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3C6850-AD45-4652-9392-FC97A6FADB8E}"/>
</file>

<file path=customXml/itemProps2.xml><?xml version="1.0" encoding="utf-8"?>
<ds:datastoreItem xmlns:ds="http://schemas.openxmlformats.org/officeDocument/2006/customXml" ds:itemID="{E3FD4299-7DD9-4399-A8C8-61D287B9AE42}"/>
</file>

<file path=customXml/itemProps3.xml><?xml version="1.0" encoding="utf-8"?>
<ds:datastoreItem xmlns:ds="http://schemas.openxmlformats.org/officeDocument/2006/customXml" ds:itemID="{40563E20-4381-4681-B96D-F01BF6E7DF69}"/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758</Words>
  <Application>Microsoft Office PowerPoint</Application>
  <PresentationFormat>Panorámica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Goudy Old Style</vt:lpstr>
      <vt:lpstr>MarrakeshVTI</vt:lpstr>
      <vt:lpstr>CONTROL DE CALIDAD DE SOFTWARE</vt:lpstr>
      <vt:lpstr>Técnicas de Prueba de Software</vt:lpstr>
      <vt:lpstr>Construcción de artefactos de prueba</vt:lpstr>
      <vt:lpstr>Relación entre Artefactos</vt:lpstr>
      <vt:lpstr>Presentación de PowerPoint</vt:lpstr>
      <vt:lpstr>Plan de Pruebas: Repaso</vt:lpstr>
      <vt:lpstr>Presentación de PowerPoint</vt:lpstr>
      <vt:lpstr>Proceso de SQA: Repaso</vt:lpstr>
      <vt:lpstr>Presentación de PowerPoint</vt:lpstr>
      <vt:lpstr>Plan de Pruebas: Secciones principales</vt:lpstr>
      <vt:lpstr>Presentación de PowerPoint</vt:lpstr>
      <vt:lpstr>Presentación de PowerPoint</vt:lpstr>
      <vt:lpstr>Presentación de PowerPoint</vt:lpstr>
      <vt:lpstr>Plan de Pruebas: Checklist</vt:lpstr>
      <vt:lpstr>Presentación de PowerPoint</vt:lpstr>
      <vt:lpstr>Construcción de un plan de prueba (ejemplo)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30</cp:revision>
  <dcterms:created xsi:type="dcterms:W3CDTF">2023-08-09T02:10:11Z</dcterms:created>
  <dcterms:modified xsi:type="dcterms:W3CDTF">2023-09-25T13:50:58Z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