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0" r:id="rId3"/>
    <p:sldId id="261" r:id="rId4"/>
    <p:sldId id="263" r:id="rId5"/>
    <p:sldId id="264" r:id="rId6"/>
    <p:sldId id="262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1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8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3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3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3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2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7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1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195A83-AA4F-FE4B-AFEA-5A5576C39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C22C4D8B-89E2-039F-6D79-6396431FAB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4" r="1" b="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D68D32-9BE5-7FEE-D6E0-647236BC4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5747" y="1826096"/>
            <a:ext cx="3288632" cy="214269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s-MX" sz="4000" dirty="0"/>
              <a:t>CONTROL DE CALIDAD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92B0D3-5BDB-0519-9341-AF5991849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513" y="4196605"/>
            <a:ext cx="2906973" cy="948601"/>
          </a:xfrm>
        </p:spPr>
        <p:txBody>
          <a:bodyPr anchor="t">
            <a:normAutofit/>
          </a:bodyPr>
          <a:lstStyle/>
          <a:p>
            <a:pPr algn="ctr"/>
            <a:r>
              <a:rPr lang="es-MX" dirty="0"/>
              <a:t>INTRODUCCIÓN</a:t>
            </a:r>
          </a:p>
          <a:p>
            <a:pPr algn="ctr"/>
            <a:endParaRPr lang="es-MX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8826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▷ Logo BUAP Original ✔️ Descargar GRATIS">
            <a:extLst>
              <a:ext uri="{FF2B5EF4-FFF2-40B4-BE49-F238E27FC236}">
                <a16:creationId xmlns:a16="http://schemas.microsoft.com/office/drawing/2014/main" id="{1D606641-3FE0-A9EF-667F-BACAFF6E6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" y="0"/>
            <a:ext cx="3984501" cy="203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X Congreso Nacional de Tecnología Aplicada a Ciencias de la Salud 2018">
            <a:extLst>
              <a:ext uri="{FF2B5EF4-FFF2-40B4-BE49-F238E27FC236}">
                <a16:creationId xmlns:a16="http://schemas.microsoft.com/office/drawing/2014/main" id="{16650E98-D174-54AE-8511-761EA99AB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131" y="0"/>
            <a:ext cx="3296838" cy="140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D649779-B91F-412C-40DD-0194E8247FC2}"/>
              </a:ext>
            </a:extLst>
          </p:cNvPr>
          <p:cNvSpPr txBox="1">
            <a:spLocks/>
          </p:cNvSpPr>
          <p:nvPr/>
        </p:nvSpPr>
        <p:spPr>
          <a:xfrm>
            <a:off x="6288506" y="6219807"/>
            <a:ext cx="6071546" cy="3613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000" dirty="0"/>
              <a:t>M.C. Margarita Carmina García López</a:t>
            </a:r>
          </a:p>
        </p:txBody>
      </p:sp>
    </p:spTree>
    <p:extLst>
      <p:ext uri="{BB962C8B-B14F-4D97-AF65-F5344CB8AC3E}">
        <p14:creationId xmlns:p14="http://schemas.microsoft.com/office/powerpoint/2010/main" val="372975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 dirty="0"/>
              <a:t>Calidad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4070333" cy="4521511"/>
          </a:xfrm>
        </p:spPr>
        <p:txBody>
          <a:bodyPr>
            <a:normAutofit/>
          </a:bodyPr>
          <a:lstStyle/>
          <a:p>
            <a:r>
              <a:rPr lang="es-MX" sz="2400" dirty="0"/>
              <a:t>Cliente</a:t>
            </a:r>
          </a:p>
          <a:p>
            <a:r>
              <a:rPr lang="es-MX" sz="2400" dirty="0"/>
              <a:t>PERSPECTIVA PARA </a:t>
            </a:r>
          </a:p>
          <a:p>
            <a:pPr marL="0" indent="0">
              <a:buNone/>
            </a:pPr>
            <a:r>
              <a:rPr lang="es-MX" sz="2400" dirty="0"/>
              <a:t>    EVALUAR EL PRODUCTO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8119384-35AE-4793-1986-E6EC4E73E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186" y="496475"/>
            <a:ext cx="7134998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6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 dirty="0"/>
              <a:t>3 puntos de vista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0"/>
            <a:ext cx="10635915" cy="5229725"/>
          </a:xfrm>
        </p:spPr>
        <p:txBody>
          <a:bodyPr>
            <a:normAutofit/>
          </a:bodyPr>
          <a:lstStyle/>
          <a:p>
            <a:r>
              <a:rPr lang="es-MX" sz="2400" dirty="0"/>
              <a:t>Usuario</a:t>
            </a:r>
          </a:p>
          <a:p>
            <a:pPr lvl="1"/>
            <a:r>
              <a:rPr lang="es-MX" sz="2000" dirty="0"/>
              <a:t>Factores externos</a:t>
            </a:r>
          </a:p>
          <a:p>
            <a:pPr lvl="1"/>
            <a:r>
              <a:rPr lang="es-MX" sz="2000" dirty="0"/>
              <a:t>	Funcionalidad</a:t>
            </a:r>
          </a:p>
          <a:p>
            <a:pPr lvl="1"/>
            <a:r>
              <a:rPr lang="es-MX" sz="2000" dirty="0"/>
              <a:t>	Facilidad de uso</a:t>
            </a:r>
          </a:p>
          <a:p>
            <a:r>
              <a:rPr lang="es-MX" sz="2400" dirty="0"/>
              <a:t>Ingeniero</a:t>
            </a:r>
          </a:p>
          <a:p>
            <a:pPr lvl="1"/>
            <a:r>
              <a:rPr lang="es-MX" sz="2000" dirty="0"/>
              <a:t>Factores internos</a:t>
            </a:r>
          </a:p>
          <a:p>
            <a:pPr lvl="1"/>
            <a:r>
              <a:rPr lang="es-MX" sz="2000" dirty="0"/>
              <a:t>	Modularidad</a:t>
            </a:r>
          </a:p>
          <a:p>
            <a:pPr lvl="1"/>
            <a:r>
              <a:rPr lang="es-MX" sz="2000" dirty="0"/>
              <a:t>	Reusabilidad</a:t>
            </a:r>
          </a:p>
          <a:p>
            <a:r>
              <a:rPr lang="es-MX" sz="2400" dirty="0"/>
              <a:t>Gerente</a:t>
            </a:r>
          </a:p>
          <a:p>
            <a:pPr lvl="1"/>
            <a:r>
              <a:rPr lang="es-MX" sz="2000" dirty="0"/>
              <a:t>Factores de Gestión</a:t>
            </a:r>
          </a:p>
          <a:p>
            <a:pPr lvl="1"/>
            <a:r>
              <a:rPr lang="es-MX" sz="2000" dirty="0"/>
              <a:t>	Costos</a:t>
            </a:r>
          </a:p>
          <a:p>
            <a:pPr lvl="1"/>
            <a:r>
              <a:rPr lang="es-MX" sz="2000" dirty="0"/>
              <a:t>	Cronogramas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42B593-AFD4-85AB-1750-0818F4D00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84" y="1871265"/>
            <a:ext cx="6882063" cy="431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7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 dirty="0"/>
              <a:t>Control de Calidad de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2800" dirty="0"/>
              <a:t>Se mide, entonces se controla</a:t>
            </a:r>
          </a:p>
          <a:p>
            <a:r>
              <a:rPr lang="es-MX" sz="2800" dirty="0"/>
              <a:t>Evaluación (independiente de la capacidad) del proceso de software para producir un producto que cumple con los requisitos asignados.</a:t>
            </a:r>
          </a:p>
          <a:p>
            <a:r>
              <a:rPr lang="es-MX" sz="2800" dirty="0"/>
              <a:t>Implica:</a:t>
            </a:r>
          </a:p>
          <a:p>
            <a:pPr lvl="1"/>
            <a:r>
              <a:rPr lang="es-MX" sz="2600" dirty="0"/>
              <a:t>	Inspecciones</a:t>
            </a:r>
          </a:p>
          <a:p>
            <a:pPr lvl="1"/>
            <a:r>
              <a:rPr lang="es-MX" sz="2600" dirty="0"/>
              <a:t>	Revisiones</a:t>
            </a:r>
          </a:p>
          <a:p>
            <a:pPr lvl="1"/>
            <a:r>
              <a:rPr lang="es-MX" sz="2600" dirty="0"/>
              <a:t>	Pruebas</a:t>
            </a:r>
          </a:p>
          <a:p>
            <a:pPr lvl="1"/>
            <a:r>
              <a:rPr lang="es-MX" sz="2600" dirty="0"/>
              <a:t>	Bucle de retroalimentación al proceso</a:t>
            </a:r>
          </a:p>
        </p:txBody>
      </p:sp>
      <p:pic>
        <p:nvPicPr>
          <p:cNvPr id="1026" name="Picture 2" descr="MAXI PRO, un metro para medir grandes distancias sin pedir ayuda - Iberferr">
            <a:extLst>
              <a:ext uri="{FF2B5EF4-FFF2-40B4-BE49-F238E27FC236}">
                <a16:creationId xmlns:a16="http://schemas.microsoft.com/office/drawing/2014/main" id="{7D8DAD68-5BDA-379B-C42E-4987C47FE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688" y="3850104"/>
            <a:ext cx="4146300" cy="300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27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2800" dirty="0"/>
              <a:t>Técnicas y actividades de carácter operativo que se usan para satisfacer los requisitos relativos a la calidad.</a:t>
            </a:r>
          </a:p>
          <a:p>
            <a:r>
              <a:rPr lang="es-MX" sz="2800" dirty="0"/>
              <a:t>Se centran en dos objetivos fundamentales:</a:t>
            </a:r>
          </a:p>
          <a:p>
            <a:pPr lvl="1"/>
            <a:r>
              <a:rPr lang="es-MX" sz="2600" dirty="0"/>
              <a:t>	Mantener bajo control un proceso</a:t>
            </a:r>
          </a:p>
          <a:p>
            <a:pPr lvl="1"/>
            <a:r>
              <a:rPr lang="es-MX" sz="2600" dirty="0"/>
              <a:t>	Eliminar causas de defectos en las fases del ciclo de vida</a:t>
            </a:r>
          </a:p>
          <a:p>
            <a:endParaRPr lang="es-MX" sz="2800" dirty="0"/>
          </a:p>
        </p:txBody>
      </p:sp>
      <p:pic>
        <p:nvPicPr>
          <p:cNvPr id="2050" name="Picture 2" descr="CAMBIOS EN EL CONTROL INTERNO A PARTIR DEL CFDI VERSION 3.3 - Contador ...">
            <a:extLst>
              <a:ext uri="{FF2B5EF4-FFF2-40B4-BE49-F238E27FC236}">
                <a16:creationId xmlns:a16="http://schemas.microsoft.com/office/drawing/2014/main" id="{20239195-B6BD-7549-5963-7467D1C74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428" y="4579372"/>
            <a:ext cx="3277646" cy="211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61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 dirty="0"/>
              <a:t>Aseguramiento de Calidad del Software (SQA)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540043"/>
            <a:ext cx="10635915" cy="4748462"/>
          </a:xfrm>
        </p:spPr>
        <p:txBody>
          <a:bodyPr>
            <a:normAutofit/>
          </a:bodyPr>
          <a:lstStyle/>
          <a:p>
            <a:r>
              <a:rPr lang="es-MX" sz="2800" dirty="0"/>
              <a:t>La calidad del software es medible</a:t>
            </a:r>
          </a:p>
          <a:p>
            <a:r>
              <a:rPr lang="es-MX" sz="2800" dirty="0"/>
              <a:t>La medición varía de un sistema a otro</a:t>
            </a:r>
          </a:p>
        </p:txBody>
      </p:sp>
      <p:pic>
        <p:nvPicPr>
          <p:cNvPr id="1026" name="Picture 2" descr="Curso Profesionalización Docente">
            <a:extLst>
              <a:ext uri="{FF2B5EF4-FFF2-40B4-BE49-F238E27FC236}">
                <a16:creationId xmlns:a16="http://schemas.microsoft.com/office/drawing/2014/main" id="{94F609CF-BC0B-A7CC-270B-00D56100F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742" y="2772950"/>
            <a:ext cx="6629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44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2800" dirty="0"/>
              <a:t>El SQA es el conjunto de actividades planificadas y sistemáticas necesarias para aportar la confianza en que el producto (software) puede satisfacer los requisitos de calidad especificados.</a:t>
            </a:r>
          </a:p>
          <a:p>
            <a:r>
              <a:rPr lang="es-MX" sz="2800" dirty="0"/>
              <a:t>Actividades sistemáticas que proveen al proceso de software con la capacidad para producir un producto adecuado para el uso.</a:t>
            </a:r>
          </a:p>
          <a:p>
            <a:endParaRPr lang="es-MX" sz="2800" dirty="0"/>
          </a:p>
          <a:p>
            <a:r>
              <a:rPr lang="es-MX" sz="2800" dirty="0"/>
              <a:t>NOTA: Tanto el control de calidad como el aseguramiento de calidad hablan de técnicas y procesos para garantizar la calidad del producto.</a:t>
            </a:r>
          </a:p>
        </p:txBody>
      </p:sp>
    </p:spTree>
    <p:extLst>
      <p:ext uri="{BB962C8B-B14F-4D97-AF65-F5344CB8AC3E}">
        <p14:creationId xmlns:p14="http://schemas.microsoft.com/office/powerpoint/2010/main" val="200970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49"/>
            <a:ext cx="10635915" cy="1339543"/>
          </a:xfrm>
        </p:spPr>
        <p:txBody>
          <a:bodyPr>
            <a:normAutofit/>
          </a:bodyPr>
          <a:lstStyle/>
          <a:p>
            <a:r>
              <a:rPr lang="es-MX" dirty="0"/>
              <a:t>Diferencias entre Control de Calidad y Aseguramiento de Calidad de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909040"/>
            <a:ext cx="5165558" cy="4521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800" dirty="0"/>
              <a:t>Control</a:t>
            </a:r>
          </a:p>
          <a:p>
            <a:r>
              <a:rPr lang="es-MX" sz="2800" dirty="0"/>
              <a:t>Detecta problemas en los productos de trabajo</a:t>
            </a:r>
          </a:p>
          <a:p>
            <a:r>
              <a:rPr lang="es-MX" sz="2800" dirty="0"/>
              <a:t>Verifica que los productos cumplan con los estándares de calidad especificados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240E0A2-BCA7-32F3-8269-A3266DD654CA}"/>
              </a:ext>
            </a:extLst>
          </p:cNvPr>
          <p:cNvSpPr txBox="1">
            <a:spLocks/>
          </p:cNvSpPr>
          <p:nvPr/>
        </p:nvSpPr>
        <p:spPr>
          <a:xfrm>
            <a:off x="6096000" y="1909040"/>
            <a:ext cx="5390147" cy="4521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800" dirty="0"/>
              <a:t>Aseguramiento</a:t>
            </a:r>
          </a:p>
          <a:p>
            <a:r>
              <a:rPr lang="es-MX" sz="2800" dirty="0"/>
              <a:t>Asegura la adherencia a los procesos y estándares</a:t>
            </a:r>
          </a:p>
          <a:p>
            <a:r>
              <a:rPr lang="es-MX" sz="2800" dirty="0"/>
              <a:t>Evalúa que los procesos y estándares empleados en el proyecto cumplen con los estándares organizacionales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A85DE56-2EC5-A33F-0A84-0E75A9DA6750}"/>
              </a:ext>
            </a:extLst>
          </p:cNvPr>
          <p:cNvSpPr txBox="1">
            <a:spLocks/>
          </p:cNvSpPr>
          <p:nvPr/>
        </p:nvSpPr>
        <p:spPr>
          <a:xfrm>
            <a:off x="705853" y="5807242"/>
            <a:ext cx="10635915" cy="765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/>
              <a:t>NOTA: No confundir Aseguramiento de Calidad con </a:t>
            </a:r>
            <a:r>
              <a:rPr lang="es-MX" sz="2800" dirty="0" err="1"/>
              <a:t>Testing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419334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 dirty="0"/>
              <a:t>¿Cómo controlar la Calidad de Software?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1766993"/>
            <a:ext cx="10988841" cy="4521511"/>
          </a:xfrm>
        </p:spPr>
        <p:txBody>
          <a:bodyPr>
            <a:normAutofit lnSpcReduction="10000"/>
          </a:bodyPr>
          <a:lstStyle/>
          <a:p>
            <a:r>
              <a:rPr lang="es-MX" sz="2800" dirty="0"/>
              <a:t>Definir parámetros, indicadores o criterios de medición (índices de calidad)</a:t>
            </a:r>
          </a:p>
          <a:p>
            <a:pPr lvl="1"/>
            <a:r>
              <a:rPr lang="es-MX" sz="2600" dirty="0"/>
              <a:t>	Solo se puede controlar lo que se puede medir</a:t>
            </a:r>
          </a:p>
          <a:p>
            <a:r>
              <a:rPr lang="es-MX" sz="2800" dirty="0"/>
              <a:t>Proceso de control</a:t>
            </a:r>
          </a:p>
          <a:p>
            <a:pPr lvl="1"/>
            <a:r>
              <a:rPr lang="es-MX" sz="2600" dirty="0"/>
              <a:t>	Definir el software que va a ser controlado ( de acuerdo a su nivel de 	importancias o utilización)</a:t>
            </a:r>
          </a:p>
          <a:p>
            <a:pPr lvl="1"/>
            <a:r>
              <a:rPr lang="es-MX" sz="2600" dirty="0"/>
              <a:t>	Seleccionar una medida que pueda ser aplicada al objeto de control</a:t>
            </a:r>
          </a:p>
          <a:p>
            <a:pPr lvl="1"/>
            <a:r>
              <a:rPr lang="es-MX" sz="2600" dirty="0"/>
              <a:t>	Crear o determinar los métodos de valoración de los indicadores</a:t>
            </a:r>
          </a:p>
          <a:p>
            <a:pPr lvl="1"/>
            <a:r>
              <a:rPr lang="es-MX" sz="2600" dirty="0"/>
              <a:t>	Definir las regulaciones organizacionales para realizar el control</a:t>
            </a:r>
          </a:p>
          <a:p>
            <a:pPr lvl="1"/>
            <a:r>
              <a:rPr lang="es-MX" sz="2600" dirty="0"/>
              <a:t>		Proceso y producto final</a:t>
            </a:r>
          </a:p>
        </p:txBody>
      </p:sp>
    </p:spTree>
    <p:extLst>
      <p:ext uri="{BB962C8B-B14F-4D97-AF65-F5344CB8AC3E}">
        <p14:creationId xmlns:p14="http://schemas.microsoft.com/office/powerpoint/2010/main" val="2048053639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B2A7F69685763409C9D33482155A4CC" ma:contentTypeVersion="4" ma:contentTypeDescription="Crear nuevo documento." ma:contentTypeScope="" ma:versionID="9112cab1a2aedf4ec3a20a6aa183efe4">
  <xsd:schema xmlns:xsd="http://www.w3.org/2001/XMLSchema" xmlns:xs="http://www.w3.org/2001/XMLSchema" xmlns:p="http://schemas.microsoft.com/office/2006/metadata/properties" xmlns:ns2="650e113b-757d-4b34-bf8f-c856f48121cb" targetNamespace="http://schemas.microsoft.com/office/2006/metadata/properties" ma:root="true" ma:fieldsID="470fbfb6488a2464f0cb7dabfe07d1bc" ns2:_="">
    <xsd:import namespace="650e113b-757d-4b34-bf8f-c856f48121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e113b-757d-4b34-bf8f-c856f48121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96DE82-FBC5-4618-8A75-70410D8B9743}"/>
</file>

<file path=customXml/itemProps2.xml><?xml version="1.0" encoding="utf-8"?>
<ds:datastoreItem xmlns:ds="http://schemas.openxmlformats.org/officeDocument/2006/customXml" ds:itemID="{6784B064-C7F7-4BC6-90E5-54FFDA529013}"/>
</file>

<file path=customXml/itemProps3.xml><?xml version="1.0" encoding="utf-8"?>
<ds:datastoreItem xmlns:ds="http://schemas.openxmlformats.org/officeDocument/2006/customXml" ds:itemID="{16D18114-B030-4322-A6BC-21C39C17AD8F}"/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392</Words>
  <Application>Microsoft Office PowerPoint</Application>
  <PresentationFormat>Panorámica</PresentationFormat>
  <Paragraphs>56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Goudy Old Style</vt:lpstr>
      <vt:lpstr>MarrakeshVTI</vt:lpstr>
      <vt:lpstr>CONTROL DE CALIDAD DE SOFTWARE</vt:lpstr>
      <vt:lpstr>Calidad</vt:lpstr>
      <vt:lpstr>3 puntos de vista</vt:lpstr>
      <vt:lpstr>Control de Calidad de Software</vt:lpstr>
      <vt:lpstr>Presentación de PowerPoint</vt:lpstr>
      <vt:lpstr>Aseguramiento de Calidad del Software (SQA)</vt:lpstr>
      <vt:lpstr>Presentación de PowerPoint</vt:lpstr>
      <vt:lpstr>Diferencias entre Control de Calidad y Aseguramiento de Calidad de Software</vt:lpstr>
      <vt:lpstr>¿Cómo controlar la Calidad de Software?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CALIDAD DE SOFTWARE</dc:title>
  <dc:creator>Margarita Carmina García López</dc:creator>
  <cp:lastModifiedBy>Margarita Carmina García López</cp:lastModifiedBy>
  <cp:revision>6</cp:revision>
  <dcterms:created xsi:type="dcterms:W3CDTF">2023-08-09T02:10:11Z</dcterms:created>
  <dcterms:modified xsi:type="dcterms:W3CDTF">2023-08-14T13:57:08Z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0x0101007B2A7F69685763409C9D33482155A4CC</vt:lpwstr>
  </property>
</Properties>
</file>