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7" r:id="rId17"/>
    <p:sldId id="273" r:id="rId18"/>
    <p:sldId id="275" r:id="rId19"/>
    <p:sldId id="278" r:id="rId20"/>
    <p:sldId id="274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43B8B-8B8F-43A8-8A94-617536E3FD10}" v="1" dt="2023-09-20T05:11:32.468"/>
    <p1510:client id="{E4F4FDA9-A53E-4702-A7BE-3411DDAD9E83}" v="1" dt="2023-09-25T15:36:1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ANUELOS CAMANO" userId="S::kevin.banuelos@alumno.buap.mx::06e040a5-1f79-4d33-a147-60a8eab0c767" providerId="AD" clId="Web-{95043B8B-8B8F-43A8-8A94-617536E3FD10}"/>
    <pc:docChg chg="sldOrd">
      <pc:chgData name="KEVIN BANUELOS CAMANO" userId="S::kevin.banuelos@alumno.buap.mx::06e040a5-1f79-4d33-a147-60a8eab0c767" providerId="AD" clId="Web-{95043B8B-8B8F-43A8-8A94-617536E3FD10}" dt="2023-09-20T05:11:32.468" v="0"/>
      <pc:docMkLst>
        <pc:docMk/>
      </pc:docMkLst>
      <pc:sldChg chg="ord">
        <pc:chgData name="KEVIN BANUELOS CAMANO" userId="S::kevin.banuelos@alumno.buap.mx::06e040a5-1f79-4d33-a147-60a8eab0c767" providerId="AD" clId="Web-{95043B8B-8B8F-43A8-8A94-617536E3FD10}" dt="2023-09-20T05:11:32.468" v="0"/>
        <pc:sldMkLst>
          <pc:docMk/>
          <pc:sldMk cId="2366779892" sldId="274"/>
        </pc:sldMkLst>
      </pc:sldChg>
    </pc:docChg>
  </pc:docChgLst>
  <pc:docChgLst>
    <pc:chgData name="DANIEL SILVA CRUZ" userId="S::daniel.silvac@alumno.buap.mx::42c29557-8ffd-4fee-9471-3ee16ae37db8" providerId="AD" clId="Web-{E4F4FDA9-A53E-4702-A7BE-3411DDAD9E83}"/>
    <pc:docChg chg="sldOrd">
      <pc:chgData name="DANIEL SILVA CRUZ" userId="S::daniel.silvac@alumno.buap.mx::42c29557-8ffd-4fee-9471-3ee16ae37db8" providerId="AD" clId="Web-{E4F4FDA9-A53E-4702-A7BE-3411DDAD9E83}" dt="2023-09-25T15:36:11.765" v="0"/>
      <pc:docMkLst>
        <pc:docMk/>
      </pc:docMkLst>
      <pc:sldChg chg="ord">
        <pc:chgData name="DANIEL SILVA CRUZ" userId="S::daniel.silvac@alumno.buap.mx::42c29557-8ffd-4fee-9471-3ee16ae37db8" providerId="AD" clId="Web-{E4F4FDA9-A53E-4702-A7BE-3411DDAD9E83}" dt="2023-09-25T15:36:11.765" v="0"/>
        <pc:sldMkLst>
          <pc:docMk/>
          <pc:sldMk cId="236677989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s-MX"/>
              <a:t>Aseguramiento de la calidad de software</a:t>
            </a:r>
          </a:p>
          <a:p>
            <a:pPr algn="ctr"/>
            <a:endParaRPr lang="es-MX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¿Dónde se puede encontrar el SQA?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Métodos y herramientas de análisis, diseño, programación y prueba</a:t>
            </a:r>
          </a:p>
          <a:p>
            <a:r>
              <a:rPr lang="es-MX" sz="2600"/>
              <a:t>Inspecciones técnicas formales durante los pasos del desarrollo de software</a:t>
            </a:r>
          </a:p>
          <a:p>
            <a:r>
              <a:rPr lang="es-MX" sz="2600"/>
              <a:t>Estrategias</a:t>
            </a:r>
          </a:p>
          <a:p>
            <a:r>
              <a:rPr lang="es-MX" sz="2600"/>
              <a:t>Control de documentación del software y de los cambios</a:t>
            </a:r>
          </a:p>
          <a:p>
            <a:r>
              <a:rPr lang="es-MX" sz="2600"/>
              <a:t>Procedimientos para ajustarse a los estándares</a:t>
            </a:r>
          </a:p>
          <a:p>
            <a:r>
              <a:rPr lang="es-MX" sz="2600"/>
              <a:t>Mecanismos de medidas (métricas)</a:t>
            </a:r>
          </a:p>
          <a:p>
            <a:endParaRPr lang="es-MX" sz="2600"/>
          </a:p>
          <a:p>
            <a:r>
              <a:rPr lang="es-MX" sz="2600"/>
              <a:t>NOTA: Presente en todos los ciclos de vida del software</a:t>
            </a:r>
          </a:p>
        </p:txBody>
      </p:sp>
      <p:pic>
        <p:nvPicPr>
          <p:cNvPr id="7170" name="Picture 2" descr="Ciclo de vida del software - Ciclo de vida">
            <a:extLst>
              <a:ext uri="{FF2B5EF4-FFF2-40B4-BE49-F238E27FC236}">
                <a16:creationId xmlns:a16="http://schemas.microsoft.com/office/drawing/2014/main" id="{332A70F5-9667-A807-ECA1-1133D3E8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501" y="3960113"/>
            <a:ext cx="3967499" cy="24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Principios básicos de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3" y="1766993"/>
            <a:ext cx="10956756" cy="4521511"/>
          </a:xfrm>
        </p:spPr>
        <p:txBody>
          <a:bodyPr>
            <a:normAutofit/>
          </a:bodyPr>
          <a:lstStyle/>
          <a:p>
            <a:r>
              <a:rPr lang="es-MX" sz="2600"/>
              <a:t>La calidad debe ser una preocupación durante todo el ciclo de vida del software</a:t>
            </a:r>
          </a:p>
          <a:p>
            <a:r>
              <a:rPr lang="es-MX" sz="2600"/>
              <a:t>La calidad se alcanza con la contribución de todos los involucrados</a:t>
            </a:r>
          </a:p>
          <a:p>
            <a:r>
              <a:rPr lang="es-MX" sz="2600"/>
              <a:t>La calidad debe ser planificada y gestionada eficientemente</a:t>
            </a:r>
          </a:p>
          <a:p>
            <a:pPr marL="0" indent="0">
              <a:buNone/>
            </a:pPr>
            <a:r>
              <a:rPr lang="es-MX" sz="2600"/>
              <a:t>	Procesos y estándares definidos</a:t>
            </a:r>
          </a:p>
          <a:p>
            <a:r>
              <a:rPr lang="es-MX" sz="2600"/>
              <a:t>Se deben dirigir esfuerzos a la prevención de defectos</a:t>
            </a:r>
          </a:p>
          <a:p>
            <a:pPr marL="0" indent="0">
              <a:buNone/>
            </a:pPr>
            <a:r>
              <a:rPr lang="es-MX" sz="2600"/>
              <a:t>	Análisis de causas raíz</a:t>
            </a:r>
          </a:p>
          <a:p>
            <a:pPr marL="0" indent="0">
              <a:buNone/>
            </a:pPr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428295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Reforzar los sistemas de detección ý eliminación de defectos en etapas iniciales</a:t>
            </a:r>
          </a:p>
          <a:p>
            <a:r>
              <a:rPr lang="es-MX" sz="2600"/>
              <a:t>La calidad es un parámetro importante, en el nivel de costos, productividad, etc.</a:t>
            </a:r>
          </a:p>
          <a:p>
            <a:r>
              <a:rPr lang="es-MX" sz="2600"/>
              <a:t>Es esencial la participación de la dirección</a:t>
            </a:r>
          </a:p>
          <a:p>
            <a:pPr marL="0" indent="0">
              <a:buNone/>
            </a:pPr>
            <a:r>
              <a:rPr lang="es-MX" sz="2600"/>
              <a:t>	Se tiene que apoyar y propiciar la calidad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9F85F8-74C5-FE2F-7696-40659613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35" y="4215417"/>
            <a:ext cx="4514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3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¿Qué resuelve el SQA?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Aumenta posibilidades de éxito final</a:t>
            </a:r>
          </a:p>
          <a:p>
            <a:endParaRPr lang="es-MX" sz="2600"/>
          </a:p>
          <a:p>
            <a:r>
              <a:rPr lang="es-MX" sz="2600"/>
              <a:t>Ayuda a definir los parámetros de medición de la calidad del software</a:t>
            </a:r>
          </a:p>
          <a:p>
            <a:endParaRPr lang="es-MX" sz="2600"/>
          </a:p>
          <a:p>
            <a:r>
              <a:rPr lang="es-MX" sz="2600"/>
              <a:t>Verifica que los estándares se aplican de manera correcta</a:t>
            </a:r>
          </a:p>
          <a:p>
            <a:endParaRPr lang="es-MX" sz="2600"/>
          </a:p>
          <a:p>
            <a:r>
              <a:rPr lang="es-MX" sz="2600"/>
              <a:t>Define un plan de monitoreo del proceso de desarrollo del software</a:t>
            </a:r>
          </a:p>
        </p:txBody>
      </p:sp>
    </p:spTree>
    <p:extLst>
      <p:ext uri="{BB962C8B-B14F-4D97-AF65-F5344CB8AC3E}">
        <p14:creationId xmlns:p14="http://schemas.microsoft.com/office/powerpoint/2010/main" val="11934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¿Qué factores definen la calidad del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604211"/>
            <a:ext cx="10635915" cy="4826339"/>
          </a:xfrm>
        </p:spPr>
        <p:txBody>
          <a:bodyPr>
            <a:normAutofit fontScale="92500" lnSpcReduction="10000"/>
          </a:bodyPr>
          <a:lstStyle/>
          <a:p>
            <a:r>
              <a:rPr lang="es-MX" sz="2600"/>
              <a:t>Corrección</a:t>
            </a:r>
          </a:p>
          <a:p>
            <a:pPr marL="0" indent="0">
              <a:buNone/>
            </a:pPr>
            <a:r>
              <a:rPr lang="es-MX" sz="2600"/>
              <a:t>	Grado en que el programa satisface sus especificaciones y objetivos</a:t>
            </a:r>
          </a:p>
          <a:p>
            <a:pPr marL="0" indent="0">
              <a:buNone/>
            </a:pPr>
            <a:r>
              <a:rPr lang="es-MX" sz="2600"/>
              <a:t>	¿Hace lo que quiero?</a:t>
            </a:r>
          </a:p>
          <a:p>
            <a:r>
              <a:rPr lang="es-MX" sz="2600"/>
              <a:t>Fiabilidad</a:t>
            </a:r>
          </a:p>
          <a:p>
            <a:pPr marL="0" indent="0">
              <a:buNone/>
            </a:pPr>
            <a:r>
              <a:rPr lang="es-MX" sz="2600"/>
              <a:t>	Grado en que se espera que un programa lleva a cabo sus funciones con 	precisión</a:t>
            </a:r>
          </a:p>
          <a:p>
            <a:pPr marL="0" indent="0">
              <a:buNone/>
            </a:pPr>
            <a:r>
              <a:rPr lang="es-MX" sz="2400"/>
              <a:t>	¿El software es confiable todo el tiempo?</a:t>
            </a:r>
          </a:p>
          <a:p>
            <a:r>
              <a:rPr lang="es-MX" sz="2600"/>
              <a:t>Eficiencia</a:t>
            </a:r>
          </a:p>
          <a:p>
            <a:pPr marL="0" indent="0">
              <a:buNone/>
            </a:pPr>
            <a:r>
              <a:rPr lang="es-MX" sz="2600"/>
              <a:t>	Cantidad de recursos que el programa necesita para llevar a cabo sus funciones</a:t>
            </a:r>
          </a:p>
          <a:p>
            <a:pPr marL="0" indent="0">
              <a:buNone/>
            </a:pPr>
            <a:r>
              <a:rPr lang="es-MX" sz="2600"/>
              <a:t>	¿Se ejecuta lo mejor que puede?</a:t>
            </a:r>
          </a:p>
        </p:txBody>
      </p:sp>
    </p:spTree>
    <p:extLst>
      <p:ext uri="{BB962C8B-B14F-4D97-AF65-F5344CB8AC3E}">
        <p14:creationId xmlns:p14="http://schemas.microsoft.com/office/powerpoint/2010/main" val="29446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Exactitud</a:t>
            </a:r>
          </a:p>
          <a:p>
            <a:pPr marL="0" indent="0">
              <a:buNone/>
            </a:pPr>
            <a:r>
              <a:rPr lang="es-MX" sz="2600"/>
              <a:t>	Precisión de los cálculos y del control que tiene el software al ejecutarse</a:t>
            </a:r>
          </a:p>
          <a:p>
            <a:r>
              <a:rPr lang="es-MX" sz="2600"/>
              <a:t>Completitud</a:t>
            </a:r>
          </a:p>
          <a:p>
            <a:pPr marL="0" indent="0">
              <a:buNone/>
            </a:pPr>
            <a:r>
              <a:rPr lang="es-MX" sz="2600"/>
              <a:t>	Grado en que se ha conseguido la total implementación de las funciones</a:t>
            </a:r>
          </a:p>
          <a:p>
            <a:r>
              <a:rPr lang="es-MX" sz="2600"/>
              <a:t>Flexibilidad</a:t>
            </a:r>
          </a:p>
          <a:p>
            <a:pPr marL="0" indent="0">
              <a:buNone/>
            </a:pPr>
            <a:r>
              <a:rPr lang="es-MX" sz="2600"/>
              <a:t>	Esfuerzo para modificar un programa operativo</a:t>
            </a:r>
          </a:p>
          <a:p>
            <a:pPr marL="0" indent="0">
              <a:buNone/>
            </a:pPr>
            <a:r>
              <a:rPr lang="es-MX" sz="2600"/>
              <a:t>	¿Se puede cambiar fácilmente?</a:t>
            </a:r>
          </a:p>
        </p:txBody>
      </p:sp>
    </p:spTree>
    <p:extLst>
      <p:ext uri="{BB962C8B-B14F-4D97-AF65-F5344CB8AC3E}">
        <p14:creationId xmlns:p14="http://schemas.microsoft.com/office/powerpoint/2010/main" val="41091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Portabilidad</a:t>
            </a:r>
          </a:p>
          <a:p>
            <a:pPr marL="0" indent="0">
              <a:buNone/>
            </a:pPr>
            <a:r>
              <a:rPr lang="es-MX" sz="2600"/>
              <a:t>	Esfuerzo para transferir el programa de un hardware/entorno a otro</a:t>
            </a:r>
          </a:p>
          <a:p>
            <a:pPr marL="0" indent="0">
              <a:buNone/>
            </a:pPr>
            <a:r>
              <a:rPr lang="es-MX" sz="2600"/>
              <a:t>	¿Se puede usar en otra computadora?</a:t>
            </a:r>
          </a:p>
          <a:p>
            <a:r>
              <a:rPr lang="es-MX" sz="2600"/>
              <a:t>Consistencia</a:t>
            </a:r>
          </a:p>
          <a:p>
            <a:pPr marL="0" indent="0">
              <a:buNone/>
            </a:pPr>
            <a:r>
              <a:rPr lang="es-MX" sz="2600"/>
              <a:t>	Uso de un diseño uniforme</a:t>
            </a:r>
          </a:p>
          <a:p>
            <a:pPr marL="0" indent="0">
              <a:buNone/>
            </a:pPr>
            <a:r>
              <a:rPr lang="es-MX" sz="2600"/>
              <a:t>	Documentación del proyecto a lo largo del proceso</a:t>
            </a:r>
          </a:p>
          <a:p>
            <a:r>
              <a:rPr lang="es-MX" sz="2600"/>
              <a:t>Facilidad de uso</a:t>
            </a:r>
          </a:p>
          <a:p>
            <a:pPr marL="0" indent="0">
              <a:buNone/>
            </a:pPr>
            <a:r>
              <a:rPr lang="es-MX" sz="2600"/>
              <a:t>	Esfuerzo para aprender un programa</a:t>
            </a:r>
          </a:p>
        </p:txBody>
      </p:sp>
    </p:spTree>
    <p:extLst>
      <p:ext uri="{BB962C8B-B14F-4D97-AF65-F5344CB8AC3E}">
        <p14:creationId xmlns:p14="http://schemas.microsoft.com/office/powerpoint/2010/main" val="201304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Integridad</a:t>
            </a:r>
          </a:p>
          <a:p>
            <a:pPr marL="0" indent="0">
              <a:buNone/>
            </a:pPr>
            <a:r>
              <a:rPr lang="es-MX" sz="2600"/>
              <a:t>	Cómo se puede controlar el acceso al software y a los datos</a:t>
            </a:r>
          </a:p>
          <a:p>
            <a:pPr marL="0" indent="0">
              <a:buNone/>
            </a:pPr>
            <a:r>
              <a:rPr lang="es-MX" sz="2600"/>
              <a:t>	¿Es seguro?</a:t>
            </a:r>
          </a:p>
          <a:p>
            <a:r>
              <a:rPr lang="es-MX" sz="2600"/>
              <a:t>Seguridad</a:t>
            </a:r>
          </a:p>
          <a:p>
            <a:pPr marL="0" indent="0">
              <a:buNone/>
            </a:pPr>
            <a:r>
              <a:rPr lang="es-MX" sz="2600"/>
              <a:t>	Disponibilidad de mecanismos que protegen el software/datos</a:t>
            </a:r>
          </a:p>
          <a:p>
            <a:r>
              <a:rPr lang="es-MX" sz="2600"/>
              <a:t>Reusabilidad</a:t>
            </a:r>
          </a:p>
          <a:p>
            <a:pPr marL="0" indent="0">
              <a:buNone/>
            </a:pPr>
            <a:r>
              <a:rPr lang="es-MX" sz="2600"/>
              <a:t>	Grado en que el programa (partes) puede usarse para otro software</a:t>
            </a:r>
          </a:p>
          <a:p>
            <a:pPr marL="0" indent="0">
              <a:buNone/>
            </a:pPr>
            <a:r>
              <a:rPr lang="es-MX" sz="2600"/>
              <a:t>	¿Se puede usar el parte del software para construir otro producto?</a:t>
            </a:r>
          </a:p>
        </p:txBody>
      </p:sp>
    </p:spTree>
    <p:extLst>
      <p:ext uri="{BB962C8B-B14F-4D97-AF65-F5344CB8AC3E}">
        <p14:creationId xmlns:p14="http://schemas.microsoft.com/office/powerpoint/2010/main" val="236677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Facilidad de mantenimiento</a:t>
            </a:r>
          </a:p>
          <a:p>
            <a:pPr marL="0" indent="0">
              <a:buNone/>
            </a:pPr>
            <a:r>
              <a:rPr lang="es-MX" sz="2600"/>
              <a:t>	Esfuerzo para localizar y arreglar un error</a:t>
            </a:r>
          </a:p>
          <a:p>
            <a:r>
              <a:rPr lang="es-MX" sz="2600"/>
              <a:t>Facilidad de prueba</a:t>
            </a:r>
          </a:p>
          <a:p>
            <a:pPr marL="0" indent="0">
              <a:buNone/>
            </a:pPr>
            <a:r>
              <a:rPr lang="es-MX" sz="2600"/>
              <a:t>	Esfuerzo para probar un programa que asegure que realice su función</a:t>
            </a:r>
          </a:p>
          <a:p>
            <a:r>
              <a:rPr lang="es-MX" sz="2600"/>
              <a:t>Facilidad de interoperabilidad</a:t>
            </a:r>
          </a:p>
          <a:p>
            <a:pPr marL="0" indent="0">
              <a:buNone/>
            </a:pPr>
            <a:r>
              <a:rPr lang="es-MX" sz="2600"/>
              <a:t>	Esfuerzo para acoplar un sistema a otro</a:t>
            </a:r>
          </a:p>
          <a:p>
            <a:pPr marL="0" indent="0">
              <a:buNone/>
            </a:pPr>
            <a:r>
              <a:rPr lang="es-MX" sz="2600"/>
              <a:t>	¿Puede interactuar con otros sistemas?</a:t>
            </a:r>
          </a:p>
        </p:txBody>
      </p:sp>
    </p:spTree>
    <p:extLst>
      <p:ext uri="{BB962C8B-B14F-4D97-AF65-F5344CB8AC3E}">
        <p14:creationId xmlns:p14="http://schemas.microsoft.com/office/powerpoint/2010/main" val="226042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Facilidad de auditoría</a:t>
            </a:r>
          </a:p>
          <a:p>
            <a:pPr marL="0" indent="0">
              <a:buNone/>
            </a:pPr>
            <a:r>
              <a:rPr lang="es-MX" sz="2600"/>
              <a:t>	Facilidad de comprobar la conformidad con los estándares</a:t>
            </a:r>
          </a:p>
          <a:p>
            <a:r>
              <a:rPr lang="es-MX" sz="2600"/>
              <a:t>Normalización de las comunicaciones</a:t>
            </a:r>
          </a:p>
          <a:p>
            <a:pPr marL="0" indent="0">
              <a:buNone/>
            </a:pPr>
            <a:r>
              <a:rPr lang="es-MX" sz="2600"/>
              <a:t>	Grado en que se usa el ancho de banda, protocolos e interfaces estándar</a:t>
            </a:r>
          </a:p>
          <a:p>
            <a:r>
              <a:rPr lang="es-MX" sz="2600"/>
              <a:t>Tolerancia a Errores</a:t>
            </a:r>
          </a:p>
          <a:p>
            <a:pPr marL="0" indent="0">
              <a:buNone/>
            </a:pPr>
            <a:r>
              <a:rPr lang="es-MX" sz="2600"/>
              <a:t>	Daño que se produce cuando el programa encuentra un error</a:t>
            </a:r>
          </a:p>
          <a:p>
            <a:r>
              <a:rPr lang="es-MX" sz="2600"/>
              <a:t>Estandarización de los datos</a:t>
            </a:r>
          </a:p>
          <a:p>
            <a:pPr marL="0" indent="0">
              <a:buNone/>
            </a:pPr>
            <a:r>
              <a:rPr lang="es-MX" sz="2600"/>
              <a:t>	Uso de estructuras de datos y de tipos de estándar en el programa</a:t>
            </a:r>
          </a:p>
        </p:txBody>
      </p:sp>
    </p:spTree>
    <p:extLst>
      <p:ext uri="{BB962C8B-B14F-4D97-AF65-F5344CB8AC3E}">
        <p14:creationId xmlns:p14="http://schemas.microsoft.com/office/powerpoint/2010/main" val="331122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Calidad vs Calidad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CALIDAD</a:t>
            </a:r>
          </a:p>
          <a:p>
            <a:pPr marL="0" indent="0">
              <a:buNone/>
            </a:pPr>
            <a:r>
              <a:rPr lang="es-MX" sz="2600"/>
              <a:t>	Conjunto de propiedades inherentes a un objeto que le confieren la 	capacidad de satisfacer las necesidades explícitas e implícitas. Percepción 	del cliente sobre el producto.</a:t>
            </a:r>
          </a:p>
          <a:p>
            <a:pPr marL="0" indent="0">
              <a:buNone/>
            </a:pPr>
            <a:endParaRPr lang="es-MX" sz="2600"/>
          </a:p>
          <a:p>
            <a:r>
              <a:rPr lang="es-MX" sz="2600"/>
              <a:t>CALIDAD DE SOFTWARE</a:t>
            </a:r>
          </a:p>
          <a:p>
            <a:pPr marL="0" indent="0">
              <a:buNone/>
            </a:pPr>
            <a:r>
              <a:rPr lang="es-MX" sz="2600"/>
              <a:t>	Grado con el cual el cliente o usuario percibe que el software satisface sus 	expectativas.</a:t>
            </a:r>
          </a:p>
        </p:txBody>
      </p:sp>
      <p:pic>
        <p:nvPicPr>
          <p:cNvPr id="4" name="Picture 2" descr="Quicesa Cleaning - Calidad y Medio Ambiente | Quicesa Cleaning">
            <a:extLst>
              <a:ext uri="{FF2B5EF4-FFF2-40B4-BE49-F238E27FC236}">
                <a16:creationId xmlns:a16="http://schemas.microsoft.com/office/drawing/2014/main" id="{7B242716-F8F1-F31A-66D4-CB788D68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845" y="73371"/>
            <a:ext cx="1916155" cy="20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7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¿Qué factores se van a considerar?</a:t>
            </a:r>
          </a:p>
          <a:p>
            <a:pPr marL="0" indent="0">
              <a:buNone/>
            </a:pPr>
            <a:r>
              <a:rPr lang="es-MX" sz="2600"/>
              <a:t>	Características particulares del software</a:t>
            </a:r>
          </a:p>
          <a:p>
            <a:r>
              <a:rPr lang="es-MX" sz="2600"/>
              <a:t>Costo de los factores contra el beneficio</a:t>
            </a:r>
          </a:p>
          <a:p>
            <a:r>
              <a:rPr lang="es-MX" sz="2600"/>
              <a:t>Medir los factores</a:t>
            </a:r>
          </a:p>
          <a:p>
            <a:pPr marL="0" indent="0">
              <a:buNone/>
            </a:pPr>
            <a:r>
              <a:rPr lang="es-MX" sz="2600"/>
              <a:t>	Directa o indirectamente</a:t>
            </a:r>
            <a:endParaRPr lang="es-MX" sz="2400"/>
          </a:p>
          <a:p>
            <a:r>
              <a:rPr lang="es-MX" sz="2600"/>
              <a:t>Comparaciones con mediciones objetivas</a:t>
            </a:r>
          </a:p>
        </p:txBody>
      </p:sp>
    </p:spTree>
    <p:extLst>
      <p:ext uri="{BB962C8B-B14F-4D97-AF65-F5344CB8AC3E}">
        <p14:creationId xmlns:p14="http://schemas.microsoft.com/office/powerpoint/2010/main" val="17082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400"/>
              <a:t>Aseguramiento de Calidad de Software (SQA)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s-MX"/>
              <a:t>Conjunto de actividades planificadas y sistemáticas necesarias para aportar la confianza en que el producto (software) satisfará los requisitos de calidad.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seguramiento de la Calidad: Definición, Métodos y Origen | 2022 | Web ...">
            <a:extLst>
              <a:ext uri="{FF2B5EF4-FFF2-40B4-BE49-F238E27FC236}">
                <a16:creationId xmlns:a16="http://schemas.microsoft.com/office/drawing/2014/main" id="{7F3F7A0A-D45E-6DA2-151F-ADAA1DF8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8669" y="1877463"/>
            <a:ext cx="4848551" cy="31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7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145313" cy="1507398"/>
          </a:xfrm>
        </p:spPr>
        <p:txBody>
          <a:bodyPr anchor="ctr">
            <a:normAutofit/>
          </a:bodyPr>
          <a:lstStyle/>
          <a:p>
            <a:r>
              <a:rPr lang="es-MX"/>
              <a:t>Surgimiento del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22339"/>
            <a:ext cx="5378851" cy="4190036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900"/>
              <a:t>1950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900"/>
              <a:t>	Departamento de Defensa de los Estados Unidos.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900"/>
              <a:t>	Verificación y validación independiente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900"/>
              <a:t>		Proceso de ingeniería que emplea metodologías para evaluar la 			calidad de software a lo largo del ciclo de vida (IV&amp;V)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900"/>
              <a:t>		Misil Atlas</a:t>
            </a:r>
          </a:p>
          <a:p>
            <a:pPr>
              <a:lnSpc>
                <a:spcPct val="100000"/>
              </a:lnSpc>
            </a:pPr>
            <a:r>
              <a:rPr lang="es-MX" sz="1900"/>
              <a:t>1970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900"/>
              <a:t>	Empresas no gubernamentales</a:t>
            </a:r>
            <a:endParaRPr lang="es-MX" sz="1400"/>
          </a:p>
        </p:txBody>
      </p:sp>
      <p:pic>
        <p:nvPicPr>
          <p:cNvPr id="3074" name="Picture 2" descr="Arma de soldado militar plana caricatura ilustración vectorial Imagen ...">
            <a:extLst>
              <a:ext uri="{FF2B5EF4-FFF2-40B4-BE49-F238E27FC236}">
                <a16:creationId xmlns:a16="http://schemas.microsoft.com/office/drawing/2014/main" id="{C9DD59F0-F1EE-F86A-4109-6523472C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r="14989" b="1"/>
          <a:stretch/>
        </p:blipFill>
        <p:spPr bwMode="auto">
          <a:xfrm>
            <a:off x="7205595" y="812056"/>
            <a:ext cx="3876811" cy="5127565"/>
          </a:xfrm>
          <a:custGeom>
            <a:avLst/>
            <a:gdLst/>
            <a:ahLst/>
            <a:cxnLst/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BE9E86F5-3804-4993-9353-B93A62BA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/>
              <a:t>	Crisis del software: tiempo de mantenimiento mayor al de construcción</a:t>
            </a:r>
          </a:p>
          <a:p>
            <a:r>
              <a:rPr lang="es-MX" sz="2600"/>
              <a:t>1980</a:t>
            </a:r>
          </a:p>
          <a:p>
            <a:pPr marL="0" indent="0">
              <a:buNone/>
            </a:pPr>
            <a:r>
              <a:rPr lang="es-MX" sz="2600"/>
              <a:t>	Herramienta de identificación temprana de problemas en el desarrollo 	del software</a:t>
            </a:r>
          </a:p>
          <a:p>
            <a:pPr marL="0" indent="0">
              <a:buNone/>
            </a:pPr>
            <a:r>
              <a:rPr lang="es-MX" sz="2600"/>
              <a:t>	Beneficios cuantificables</a:t>
            </a:r>
          </a:p>
          <a:p>
            <a:pPr marL="0" indent="0">
              <a:buNone/>
            </a:pPr>
            <a:r>
              <a:rPr lang="es-MX" sz="2600"/>
              <a:t>	Parte integral del proceso de desarrollo de software</a:t>
            </a:r>
          </a:p>
          <a:p>
            <a:r>
              <a:rPr lang="es-MX" sz="2600"/>
              <a:t>1990</a:t>
            </a:r>
          </a:p>
          <a:p>
            <a:pPr marL="0" indent="0">
              <a:buNone/>
            </a:pPr>
            <a:r>
              <a:rPr lang="es-MX" sz="2600"/>
              <a:t>	SQA en las empresas</a:t>
            </a:r>
          </a:p>
        </p:txBody>
      </p:sp>
      <p:pic>
        <p:nvPicPr>
          <p:cNvPr id="4098" name="Picture 2" descr="Transformación Digital: Tu empresa es una empresa de software">
            <a:extLst>
              <a:ext uri="{FF2B5EF4-FFF2-40B4-BE49-F238E27FC236}">
                <a16:creationId xmlns:a16="http://schemas.microsoft.com/office/drawing/2014/main" id="{E16E0228-2051-8C59-341D-48B4CD1C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76" y="4404360"/>
            <a:ext cx="3925824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</p:spPr>
        <p:txBody>
          <a:bodyPr anchor="ctr">
            <a:normAutofit/>
          </a:bodyPr>
          <a:lstStyle/>
          <a:p>
            <a:r>
              <a:rPr lang="es-MX"/>
              <a:t>Propósito del SQA</a:t>
            </a:r>
          </a:p>
        </p:txBody>
      </p:sp>
      <p:pic>
        <p:nvPicPr>
          <p:cNvPr id="5122" name="Picture 2" descr="ANÁLISIS DEL PROBLEMA: ANALISIS DEL PROBLEMA">
            <a:extLst>
              <a:ext uri="{FF2B5EF4-FFF2-40B4-BE49-F238E27FC236}">
                <a16:creationId xmlns:a16="http://schemas.microsoft.com/office/drawing/2014/main" id="{FC7A5F78-3A18-A785-B035-B5ED12778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6" r="5664" b="-1"/>
          <a:stretch/>
        </p:blipFill>
        <p:spPr bwMode="auto">
          <a:xfrm>
            <a:off x="110959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40280"/>
            <a:ext cx="5143500" cy="4053840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/>
              <a:t>Detectar problemas en las fases iniciales (menos costos)</a:t>
            </a:r>
          </a:p>
          <a:p>
            <a:pPr>
              <a:lnSpc>
                <a:spcPct val="100000"/>
              </a:lnSpc>
            </a:pPr>
            <a:r>
              <a:rPr lang="es-MX"/>
              <a:t>La calidad se puede medir hasta que el producto está terminado</a:t>
            </a:r>
          </a:p>
          <a:p>
            <a:pPr>
              <a:lnSpc>
                <a:spcPct val="100000"/>
              </a:lnSpc>
            </a:pPr>
            <a:r>
              <a:rPr lang="es-MX"/>
              <a:t>Es más barato resolver problemas de proceso que de implementación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/>
              <a:t>	Etapas iniciales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/>
              <a:t>		Diseño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/>
              <a:t>		Requerimientos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/>
              <a:t>	Definen características para satisfacer necesidades</a:t>
            </a:r>
          </a:p>
          <a:p>
            <a:pPr>
              <a:lnSpc>
                <a:spcPct val="100000"/>
              </a:lnSpc>
            </a:pP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84273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r>
              <a:rPr lang="es-MX"/>
              <a:t>Funciones generales del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663557"/>
          </a:xfrm>
        </p:spPr>
        <p:txBody>
          <a:bodyPr>
            <a:normAutofit lnSpcReduction="10000"/>
          </a:bodyPr>
          <a:lstStyle/>
          <a:p>
            <a:r>
              <a:rPr lang="es-MX" sz="2600"/>
              <a:t>Establecer planes, estándares y procesos acordes a las políticas de la organización.</a:t>
            </a:r>
          </a:p>
          <a:p>
            <a:pPr marL="0" indent="0">
              <a:buNone/>
            </a:pPr>
            <a:r>
              <a:rPr lang="es-MX" sz="2600"/>
              <a:t>	Deben ajustarse a las necesidades de cada proyecto en particular.</a:t>
            </a:r>
          </a:p>
          <a:p>
            <a:pPr marL="0" indent="0">
              <a:buNone/>
            </a:pPr>
            <a:r>
              <a:rPr lang="es-MX" sz="2600"/>
              <a:t>	Entrenar al personal para adaptarse a lo definido</a:t>
            </a:r>
          </a:p>
          <a:p>
            <a:r>
              <a:rPr lang="es-MX" sz="2600"/>
              <a:t>Revisar y auditar los productos y actividades desarrolladas para verificar que satisfacen los procesos y estándares definidos</a:t>
            </a:r>
          </a:p>
          <a:p>
            <a:pPr marL="0" indent="0">
              <a:buNone/>
            </a:pPr>
            <a:r>
              <a:rPr lang="es-MX" sz="2600"/>
              <a:t>	No es suficiente definir los estándares, se requieren revisiones</a:t>
            </a:r>
          </a:p>
          <a:p>
            <a:pPr marL="0" indent="0">
              <a:buNone/>
            </a:pPr>
            <a:r>
              <a:rPr lang="es-MX" sz="2600"/>
              <a:t>		Levantar no conformidades</a:t>
            </a:r>
          </a:p>
          <a:p>
            <a:pPr marL="0" indent="0">
              <a:buNone/>
            </a:pPr>
            <a:r>
              <a:rPr lang="es-MX" sz="2600"/>
              <a:t>		Aprovechar oportunidades de mejora</a:t>
            </a:r>
          </a:p>
        </p:txBody>
      </p:sp>
    </p:spTree>
    <p:extLst>
      <p:ext uri="{BB962C8B-B14F-4D97-AF65-F5344CB8AC3E}">
        <p14:creationId xmlns:p14="http://schemas.microsoft.com/office/powerpoint/2010/main" val="41917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766993"/>
            <a:ext cx="10635915" cy="4521511"/>
          </a:xfrm>
        </p:spPr>
        <p:txBody>
          <a:bodyPr>
            <a:normAutofit/>
          </a:bodyPr>
          <a:lstStyle/>
          <a:p>
            <a:r>
              <a:rPr lang="es-MX" sz="2600"/>
              <a:t>Proveer las herramientas necesarias para dar soporte al proceso definido.</a:t>
            </a:r>
          </a:p>
          <a:p>
            <a:pPr marL="0" indent="0">
              <a:buNone/>
            </a:pPr>
            <a:r>
              <a:rPr lang="es-MX" sz="2600"/>
              <a:t>	Facilita su ejecución, visualización, administración y seguimiento</a:t>
            </a:r>
          </a:p>
          <a:p>
            <a:pPr marL="0" indent="0">
              <a:buNone/>
            </a:pPr>
            <a:r>
              <a:rPr lang="es-MX" sz="2600"/>
              <a:t>	Plantillas</a:t>
            </a:r>
          </a:p>
          <a:p>
            <a:pPr marL="0" indent="0">
              <a:buNone/>
            </a:pPr>
            <a:r>
              <a:rPr lang="es-MX" sz="2600"/>
              <a:t>	Soporte al proceso</a:t>
            </a:r>
          </a:p>
          <a:p>
            <a:pPr marL="0" indent="0">
              <a:buNone/>
            </a:pPr>
            <a:r>
              <a:rPr lang="es-MX" sz="2600"/>
              <a:t>	Documentación del proceso</a:t>
            </a:r>
          </a:p>
          <a:p>
            <a:r>
              <a:rPr lang="es-MX" sz="2600"/>
              <a:t>Proveer al equipo de proyecto y a los interesados los resultados sobre las revisiones, auditorías y actividades.</a:t>
            </a:r>
          </a:p>
          <a:p>
            <a:pPr marL="0" indent="0">
              <a:buNone/>
            </a:pPr>
            <a:r>
              <a:rPr lang="es-MX" sz="2600"/>
              <a:t>	Compartir resultados para recibir retroalimentación</a:t>
            </a:r>
          </a:p>
          <a:p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16441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394558"/>
          </a:xfrm>
        </p:spPr>
        <p:txBody>
          <a:bodyPr anchor="t">
            <a:normAutofit/>
          </a:bodyPr>
          <a:lstStyle/>
          <a:p>
            <a:r>
              <a:rPr lang="es-MX" sz="2400"/>
              <a:t>Escalar problemas no resueltos dentro del equipo de un proyecto hacia un nivel apropiado de administración para su resolución</a:t>
            </a:r>
          </a:p>
          <a:p>
            <a:pPr marL="0" indent="0">
              <a:buNone/>
            </a:pPr>
            <a:r>
              <a:rPr lang="es-MX" sz="2400"/>
              <a:t>	Informar de quién tiene los diferentes niveles de autorización</a:t>
            </a:r>
          </a:p>
          <a:p>
            <a:pPr marL="0" indent="0">
              <a:buNone/>
            </a:pPr>
            <a:endParaRPr lang="es-MX"/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5 grupos de problemas que puedes resolver mediante Kanban |Kanban">
            <a:extLst>
              <a:ext uri="{FF2B5EF4-FFF2-40B4-BE49-F238E27FC236}">
                <a16:creationId xmlns:a16="http://schemas.microsoft.com/office/drawing/2014/main" id="{EAA1CD06-3D7A-64D7-FCAD-052976C1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8669" y="1713825"/>
            <a:ext cx="4848551" cy="34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9068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A7F69685763409C9D33482155A4CC" ma:contentTypeVersion="4" ma:contentTypeDescription="Create a new document." ma:contentTypeScope="" ma:versionID="f4956eae770c1d0b75e45a1359fff561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ccb706025423e500c71ed1cd4daf48e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8D962-28C1-43ED-ABC5-AA9CCA5A2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e113b-757d-4b34-bf8f-c856f4812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22F1CD-4B40-4F1C-A46A-AAB8AE375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0582F9-DCF6-4A75-A48E-A768B8F8B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MarrakeshVTI</vt:lpstr>
      <vt:lpstr>CONTROL DE CALIDAD DE SOFTWARE</vt:lpstr>
      <vt:lpstr>Calidad vs Calidad de Software</vt:lpstr>
      <vt:lpstr>Aseguramiento de Calidad de Software (SQA)</vt:lpstr>
      <vt:lpstr>Surgimiento del SQA</vt:lpstr>
      <vt:lpstr>Presentación de PowerPoint</vt:lpstr>
      <vt:lpstr>Propósito del SQA</vt:lpstr>
      <vt:lpstr>Funciones generales del SQA</vt:lpstr>
      <vt:lpstr>Presentación de PowerPoint</vt:lpstr>
      <vt:lpstr>Presentación de PowerPoint</vt:lpstr>
      <vt:lpstr>¿Dónde se puede encontrar el SQA?</vt:lpstr>
      <vt:lpstr>Principios básicos de SQA</vt:lpstr>
      <vt:lpstr>Presentación de PowerPoint</vt:lpstr>
      <vt:lpstr>¿Qué resuelve el SQA?</vt:lpstr>
      <vt:lpstr>¿Qué factores definen la calidad del software?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revision>3</cp:revision>
  <dcterms:created xsi:type="dcterms:W3CDTF">2023-08-09T02:10:11Z</dcterms:created>
  <dcterms:modified xsi:type="dcterms:W3CDTF">2023-09-25T15:36:12Z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