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1" r:id="rId13"/>
    <p:sldId id="270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FDAACF-C227-4469-9997-C47E12B3F38D}" v="1" dt="2023-09-25T15:31:28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ILVA CRUZ" userId="S::daniel.silvac@alumno.buap.mx::42c29557-8ffd-4fee-9471-3ee16ae37db8" providerId="AD" clId="Web-{FEFDAACF-C227-4469-9997-C47E12B3F38D}"/>
    <pc:docChg chg="sldOrd">
      <pc:chgData name="DANIEL SILVA CRUZ" userId="S::daniel.silvac@alumno.buap.mx::42c29557-8ffd-4fee-9471-3ee16ae37db8" providerId="AD" clId="Web-{FEFDAACF-C227-4469-9997-C47E12B3F38D}" dt="2023-09-25T15:31:28.245" v="0"/>
      <pc:docMkLst>
        <pc:docMk/>
      </pc:docMkLst>
      <pc:sldChg chg="ord">
        <pc:chgData name="DANIEL SILVA CRUZ" userId="S::daniel.silvac@alumno.buap.mx::42c29557-8ffd-4fee-9471-3ee16ae37db8" providerId="AD" clId="Web-{FEFDAACF-C227-4469-9997-C47E12B3F38D}" dt="2023-09-25T15:31:28.245" v="0"/>
        <pc:sldMkLst>
          <pc:docMk/>
          <pc:sldMk cId="228921615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3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1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C22C4D8B-89E2-039F-6D79-6396431FA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D68D32-9BE5-7FEE-D6E0-647236BC4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5747" y="1826096"/>
            <a:ext cx="3288632" cy="214269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MX" sz="4000" dirty="0"/>
              <a:t>CONTROL DE CALIDAD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92B0D3-5BDB-0519-9341-AF5991849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513" y="4196605"/>
            <a:ext cx="2906973" cy="1305837"/>
          </a:xfrm>
        </p:spPr>
        <p:txBody>
          <a:bodyPr anchor="t">
            <a:normAutofit fontScale="85000" lnSpcReduction="20000"/>
          </a:bodyPr>
          <a:lstStyle/>
          <a:p>
            <a:pPr algn="ctr"/>
            <a:r>
              <a:rPr lang="es-MX" dirty="0"/>
              <a:t>METODOLOGÍAS Y MODELOS PARA EL CONTROL DE CALIDAD DE SOFTWARE</a:t>
            </a:r>
          </a:p>
          <a:p>
            <a:pPr algn="ctr"/>
            <a:endParaRPr lang="es-MX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▷ Logo BUAP Original ✔️ Descargar GRATIS">
            <a:extLst>
              <a:ext uri="{FF2B5EF4-FFF2-40B4-BE49-F238E27FC236}">
                <a16:creationId xmlns:a16="http://schemas.microsoft.com/office/drawing/2014/main" id="{1D606641-3FE0-A9EF-667F-BACAFF6E6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" y="0"/>
            <a:ext cx="3984501" cy="20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X Congreso Nacional de Tecnología Aplicada a Ciencias de la Salud 2018">
            <a:extLst>
              <a:ext uri="{FF2B5EF4-FFF2-40B4-BE49-F238E27FC236}">
                <a16:creationId xmlns:a16="http://schemas.microsoft.com/office/drawing/2014/main" id="{16650E98-D174-54AE-8511-761EA99A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131" y="0"/>
            <a:ext cx="3296838" cy="140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D649779-B91F-412C-40DD-0194E8247FC2}"/>
              </a:ext>
            </a:extLst>
          </p:cNvPr>
          <p:cNvSpPr txBox="1">
            <a:spLocks/>
          </p:cNvSpPr>
          <p:nvPr/>
        </p:nvSpPr>
        <p:spPr>
          <a:xfrm>
            <a:off x="6288506" y="6219807"/>
            <a:ext cx="6071546" cy="36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dirty="0"/>
              <a:t>M.C. Margarita Carmina García López</a:t>
            </a:r>
          </a:p>
        </p:txBody>
      </p:sp>
    </p:spTree>
    <p:extLst>
      <p:ext uri="{BB962C8B-B14F-4D97-AF65-F5344CB8AC3E}">
        <p14:creationId xmlns:p14="http://schemas.microsoft.com/office/powerpoint/2010/main" val="372975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Metodologías ágiles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 dirty="0"/>
              <a:t>SCRUM</a:t>
            </a:r>
          </a:p>
          <a:p>
            <a:pPr marL="0" indent="0">
              <a:buNone/>
            </a:pPr>
            <a:r>
              <a:rPr lang="es-MX" sz="2600" dirty="0"/>
              <a:t>	Gestión de proyectos</a:t>
            </a:r>
          </a:p>
          <a:p>
            <a:pPr marL="0" indent="0">
              <a:buNone/>
            </a:pPr>
            <a:r>
              <a:rPr lang="es-MX" sz="2600" dirty="0"/>
              <a:t>	Respuesta rápida, sencilla y apropiada</a:t>
            </a:r>
          </a:p>
          <a:p>
            <a:endParaRPr lang="es-MX" sz="2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71A63A-8428-00FB-229A-859F441FDDC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8246" y="1491916"/>
            <a:ext cx="7611976" cy="479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Modelos de mejora de procesos de pruebas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 dirty="0"/>
              <a:t>TPI Next</a:t>
            </a:r>
          </a:p>
          <a:p>
            <a:pPr marL="0" indent="0">
              <a:buNone/>
            </a:pPr>
            <a:r>
              <a:rPr lang="es-MX" sz="2600" dirty="0"/>
              <a:t>	Test </a:t>
            </a:r>
            <a:r>
              <a:rPr lang="es-MX" sz="2600" dirty="0" err="1"/>
              <a:t>Process</a:t>
            </a:r>
            <a:r>
              <a:rPr lang="es-MX" sz="2600" dirty="0"/>
              <a:t> </a:t>
            </a:r>
            <a:r>
              <a:rPr lang="es-MX" sz="2600" dirty="0" err="1"/>
              <a:t>Improvement</a:t>
            </a:r>
            <a:endParaRPr lang="es-MX" sz="2600" dirty="0"/>
          </a:p>
          <a:p>
            <a:pPr marL="0" indent="0">
              <a:buNone/>
            </a:pPr>
            <a:r>
              <a:rPr lang="es-MX" sz="2600" dirty="0"/>
              <a:t>	Mejora continua de los procesos de prueba</a:t>
            </a:r>
          </a:p>
          <a:p>
            <a:pPr marL="0" indent="0">
              <a:buNone/>
            </a:pPr>
            <a:r>
              <a:rPr lang="es-MX" sz="2600" dirty="0"/>
              <a:t>	Define pasos de mejora controlables y graduales</a:t>
            </a:r>
          </a:p>
          <a:p>
            <a:pPr marL="0" indent="0">
              <a:buNone/>
            </a:pPr>
            <a:r>
              <a:rPr lang="es-MX" sz="2600" dirty="0"/>
              <a:t>		INICIAL- (Sin procesos)</a:t>
            </a:r>
          </a:p>
          <a:p>
            <a:pPr marL="0" indent="0">
              <a:buNone/>
            </a:pPr>
            <a:r>
              <a:rPr lang="es-MX" sz="2600" dirty="0"/>
              <a:t>		CONTROLADA (Actividades adecuadas al proceso de prueba)</a:t>
            </a:r>
          </a:p>
          <a:p>
            <a:pPr marL="0" indent="0">
              <a:buNone/>
            </a:pPr>
            <a:r>
              <a:rPr lang="es-MX" sz="2600" dirty="0"/>
              <a:t>		EFICIENTE (Proceso de prueba eficiente)</a:t>
            </a:r>
          </a:p>
          <a:p>
            <a:pPr marL="0" indent="0">
              <a:buNone/>
            </a:pPr>
            <a:r>
              <a:rPr lang="es-MX" sz="2600" dirty="0"/>
              <a:t>		OPTIMIZACIÓN (Adaptación continua)</a:t>
            </a:r>
          </a:p>
        </p:txBody>
      </p:sp>
    </p:spTree>
    <p:extLst>
      <p:ext uri="{BB962C8B-B14F-4D97-AF65-F5344CB8AC3E}">
        <p14:creationId xmlns:p14="http://schemas.microsoft.com/office/powerpoint/2010/main" val="4929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 dirty="0" err="1"/>
              <a:t>Capability</a:t>
            </a:r>
            <a:r>
              <a:rPr lang="es-MX" sz="2600" dirty="0"/>
              <a:t> </a:t>
            </a:r>
            <a:r>
              <a:rPr lang="es-MX" sz="2600" dirty="0" err="1"/>
              <a:t>Maturity</a:t>
            </a:r>
            <a:r>
              <a:rPr lang="es-MX" sz="2600" dirty="0"/>
              <a:t> </a:t>
            </a:r>
            <a:r>
              <a:rPr lang="es-MX" sz="2600" dirty="0" err="1"/>
              <a:t>Model</a:t>
            </a:r>
            <a:r>
              <a:rPr lang="es-MX" sz="2600" dirty="0"/>
              <a:t> </a:t>
            </a:r>
            <a:r>
              <a:rPr lang="es-MX" sz="2600" dirty="0" err="1"/>
              <a:t>Integration</a:t>
            </a:r>
            <a:endParaRPr lang="es-MX" sz="2600" dirty="0"/>
          </a:p>
          <a:p>
            <a:pPr marL="0" indent="0">
              <a:buNone/>
            </a:pPr>
            <a:r>
              <a:rPr lang="es-MX" sz="2600" dirty="0"/>
              <a:t>	Inicial (caótico, el software funciona)</a:t>
            </a:r>
          </a:p>
          <a:p>
            <a:pPr marL="0" indent="0">
              <a:buNone/>
            </a:pPr>
            <a:r>
              <a:rPr lang="es-MX" sz="2600" dirty="0"/>
              <a:t>	Gestionado (proceso de pruebas administrado, ambiente de pruebas)</a:t>
            </a:r>
          </a:p>
          <a:p>
            <a:pPr marL="0" indent="0">
              <a:buNone/>
            </a:pPr>
            <a:r>
              <a:rPr lang="es-MX" sz="2600" dirty="0"/>
              <a:t>	Definido (pruebas controladas en el ciclo de vida, protocolos y revisiones)</a:t>
            </a:r>
          </a:p>
          <a:p>
            <a:pPr marL="0" indent="0">
              <a:buNone/>
            </a:pPr>
            <a:r>
              <a:rPr lang="es-MX" sz="2600" dirty="0"/>
              <a:t>	Medido (proceso bien definido de pruebas, fundamentadas y medibles)</a:t>
            </a:r>
          </a:p>
          <a:p>
            <a:pPr marL="0" indent="0">
              <a:buNone/>
            </a:pPr>
            <a:r>
              <a:rPr lang="es-MX" sz="2600" dirty="0"/>
              <a:t>	Optimizado (capacidad de mejora continua en los procesos)</a:t>
            </a:r>
          </a:p>
          <a:p>
            <a:pPr marL="0" indent="0">
              <a:buNone/>
            </a:pPr>
            <a:r>
              <a:rPr lang="es-MX" sz="2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0136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58447"/>
            <a:ext cx="10635915" cy="5091007"/>
          </a:xfrm>
        </p:spPr>
        <p:txBody>
          <a:bodyPr>
            <a:normAutofit/>
          </a:bodyPr>
          <a:lstStyle/>
          <a:p>
            <a:r>
              <a:rPr lang="es-MX" sz="2600" dirty="0"/>
              <a:t>Modelo STEP</a:t>
            </a:r>
          </a:p>
          <a:p>
            <a:pPr marL="0" indent="0">
              <a:buNone/>
            </a:pPr>
            <a:r>
              <a:rPr lang="es-MX" sz="2600" dirty="0"/>
              <a:t>	</a:t>
            </a:r>
            <a:r>
              <a:rPr lang="es-MX" sz="2600" dirty="0" err="1"/>
              <a:t>Systematic</a:t>
            </a:r>
            <a:r>
              <a:rPr lang="es-MX" sz="2600" dirty="0"/>
              <a:t> Test and </a:t>
            </a:r>
            <a:r>
              <a:rPr lang="es-MX" sz="2600" dirty="0" err="1"/>
              <a:t>Evaluation</a:t>
            </a:r>
            <a:r>
              <a:rPr lang="es-MX" sz="2600" dirty="0"/>
              <a:t> </a:t>
            </a:r>
            <a:r>
              <a:rPr lang="es-MX" sz="2600" dirty="0" err="1"/>
              <a:t>Process</a:t>
            </a:r>
            <a:endParaRPr lang="es-MX" sz="2600" dirty="0"/>
          </a:p>
          <a:p>
            <a:pPr marL="0" indent="0">
              <a:buNone/>
            </a:pPr>
            <a:r>
              <a:rPr lang="es-MX" sz="2600" dirty="0"/>
              <a:t>	Mejora el proceso de pruebas no requeridas en orden específico</a:t>
            </a:r>
          </a:p>
          <a:p>
            <a:pPr marL="0" indent="0">
              <a:buNone/>
            </a:pPr>
            <a:r>
              <a:rPr lang="es-MX" sz="2600" dirty="0"/>
              <a:t>	Detección de defectos en fases tempranas del ciclo de vida</a:t>
            </a:r>
          </a:p>
          <a:p>
            <a:pPr marL="0" indent="0">
              <a:buNone/>
            </a:pPr>
            <a:r>
              <a:rPr lang="es-MX" sz="2600" dirty="0"/>
              <a:t>	Prevención de defectos con análisis sistemáticos</a:t>
            </a:r>
          </a:p>
          <a:p>
            <a:pPr marL="0" indent="0">
              <a:buNone/>
            </a:pPr>
            <a:r>
              <a:rPr lang="es-MX" sz="2600" dirty="0"/>
              <a:t>		Líder de pruebas</a:t>
            </a:r>
          </a:p>
          <a:p>
            <a:pPr marL="0" indent="0">
              <a:buNone/>
            </a:pPr>
            <a:r>
              <a:rPr lang="es-MX" sz="2600" dirty="0"/>
              <a:t>		Analista de pruebas</a:t>
            </a:r>
          </a:p>
          <a:p>
            <a:pPr marL="0" indent="0">
              <a:buNone/>
            </a:pPr>
            <a:r>
              <a:rPr lang="es-MX" sz="2600" dirty="0"/>
              <a:t>		Probador (</a:t>
            </a:r>
            <a:r>
              <a:rPr lang="es-MX" sz="2600" dirty="0" err="1"/>
              <a:t>Tester</a:t>
            </a:r>
            <a:r>
              <a:rPr lang="es-MX" sz="2600" dirty="0"/>
              <a:t>)</a:t>
            </a:r>
          </a:p>
          <a:p>
            <a:pPr marL="0" indent="0">
              <a:buNone/>
            </a:pPr>
            <a:r>
              <a:rPr lang="es-MX" sz="2600" dirty="0"/>
              <a:t>		Revisor</a:t>
            </a:r>
          </a:p>
        </p:txBody>
      </p:sp>
    </p:spTree>
    <p:extLst>
      <p:ext uri="{BB962C8B-B14F-4D97-AF65-F5344CB8AC3E}">
        <p14:creationId xmlns:p14="http://schemas.microsoft.com/office/powerpoint/2010/main" val="407757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 dirty="0"/>
              <a:t>CTP</a:t>
            </a:r>
          </a:p>
          <a:p>
            <a:pPr marL="0" indent="0">
              <a:buNone/>
            </a:pPr>
            <a:r>
              <a:rPr lang="es-MX" sz="2600" dirty="0"/>
              <a:t>	</a:t>
            </a:r>
            <a:r>
              <a:rPr lang="es-MX" sz="2600" dirty="0" err="1"/>
              <a:t>Critical</a:t>
            </a:r>
            <a:r>
              <a:rPr lang="es-MX" sz="2600" dirty="0"/>
              <a:t> </a:t>
            </a:r>
            <a:r>
              <a:rPr lang="es-MX" sz="2600" dirty="0" err="1"/>
              <a:t>Testing</a:t>
            </a:r>
            <a:r>
              <a:rPr lang="es-MX" sz="2600" dirty="0"/>
              <a:t> </a:t>
            </a:r>
            <a:r>
              <a:rPr lang="es-MX" sz="2600" dirty="0" err="1"/>
              <a:t>Process</a:t>
            </a:r>
            <a:endParaRPr lang="es-MX" sz="2600" dirty="0"/>
          </a:p>
          <a:p>
            <a:pPr marL="0" indent="0">
              <a:buNone/>
            </a:pPr>
            <a:r>
              <a:rPr lang="es-MX" sz="2600" dirty="0"/>
              <a:t>	Identifica procesos de prueba críticos</a:t>
            </a:r>
          </a:p>
          <a:p>
            <a:pPr marL="0" indent="0">
              <a:buNone/>
            </a:pPr>
            <a:r>
              <a:rPr lang="es-MX" sz="2600" dirty="0"/>
              <a:t>	Considera 12 procesos de análisis críticos</a:t>
            </a:r>
          </a:p>
          <a:p>
            <a:pPr marL="0" indent="0">
              <a:buNone/>
            </a:pPr>
            <a:r>
              <a:rPr lang="es-MX" sz="2600" dirty="0"/>
              <a:t>	Maneja un nivel de prioridad.</a:t>
            </a:r>
          </a:p>
          <a:p>
            <a:pPr marL="0" indent="0">
              <a:buNone/>
            </a:pPr>
            <a:r>
              <a:rPr lang="es-MX" sz="2600" dirty="0"/>
              <a:t>	Examina una serie de indicadores cuantitativos y cualitativos.</a:t>
            </a:r>
          </a:p>
        </p:txBody>
      </p:sp>
    </p:spTree>
    <p:extLst>
      <p:ext uri="{BB962C8B-B14F-4D97-AF65-F5344CB8AC3E}">
        <p14:creationId xmlns:p14="http://schemas.microsoft.com/office/powerpoint/2010/main" val="145694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Modelos de calidad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 dirty="0"/>
              <a:t>Evalúan el ciclo de vida de los productos informáticos</a:t>
            </a:r>
          </a:p>
          <a:p>
            <a:pPr marL="0" indent="0">
              <a:buNone/>
            </a:pPr>
            <a:r>
              <a:rPr lang="es-MX" sz="2600" dirty="0"/>
              <a:t>	ISO</a:t>
            </a:r>
          </a:p>
          <a:p>
            <a:r>
              <a:rPr lang="es-MX" sz="2600" dirty="0"/>
              <a:t>Productos y servicios acordes a las expectativas de los clientes</a:t>
            </a:r>
          </a:p>
          <a:p>
            <a:r>
              <a:rPr lang="es-MX" sz="2600" dirty="0"/>
              <a:t>Desarrollo de prácticas competitivas en la industria del software</a:t>
            </a:r>
          </a:p>
        </p:txBody>
      </p:sp>
      <p:pic>
        <p:nvPicPr>
          <p:cNvPr id="1026" name="Picture 2" descr="Software Development Environments Move to the Cloud">
            <a:extLst>
              <a:ext uri="{FF2B5EF4-FFF2-40B4-BE49-F238E27FC236}">
                <a16:creationId xmlns:a16="http://schemas.microsoft.com/office/drawing/2014/main" id="{A951D25A-6D46-F5A4-FCA1-C2A59A260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011" y="4144550"/>
            <a:ext cx="3191435" cy="239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27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Principios medibles de gestión de calidad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 dirty="0"/>
              <a:t>Enfoque en el cliente</a:t>
            </a:r>
          </a:p>
          <a:p>
            <a:r>
              <a:rPr lang="es-MX" sz="2600" dirty="0"/>
              <a:t>Liderazgo</a:t>
            </a:r>
          </a:p>
          <a:p>
            <a:r>
              <a:rPr lang="es-MX" sz="2600" dirty="0"/>
              <a:t>Compromiso con las personas</a:t>
            </a:r>
          </a:p>
          <a:p>
            <a:r>
              <a:rPr lang="es-MX" sz="2600" dirty="0"/>
              <a:t>Enfoque basado en procesos</a:t>
            </a:r>
          </a:p>
          <a:p>
            <a:r>
              <a:rPr lang="es-MX" sz="2600" dirty="0"/>
              <a:t>Mejora Continua</a:t>
            </a:r>
          </a:p>
          <a:p>
            <a:r>
              <a:rPr lang="es-MX" sz="2600" dirty="0"/>
              <a:t>Toma de decisiones basada en evidencia</a:t>
            </a:r>
          </a:p>
          <a:p>
            <a:r>
              <a:rPr lang="es-MX" sz="2600" dirty="0"/>
              <a:t>Gestión de relaciones</a:t>
            </a:r>
          </a:p>
        </p:txBody>
      </p:sp>
      <p:pic>
        <p:nvPicPr>
          <p:cNvPr id="2052" name="Picture 4" descr="La importancia de medir en la empresa">
            <a:extLst>
              <a:ext uri="{FF2B5EF4-FFF2-40B4-BE49-F238E27FC236}">
                <a16:creationId xmlns:a16="http://schemas.microsoft.com/office/drawing/2014/main" id="{DECC11E7-9633-AA4E-EEF7-FDFC269D3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871" y="1766993"/>
            <a:ext cx="5555129" cy="312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76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Modelos de calidad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842354"/>
          </a:xfrm>
        </p:spPr>
        <p:txBody>
          <a:bodyPr>
            <a:normAutofit/>
          </a:bodyPr>
          <a:lstStyle/>
          <a:p>
            <a:r>
              <a:rPr lang="es-MX" sz="2600" dirty="0"/>
              <a:t>CALIDAD A NIVEL DE PROCESO</a:t>
            </a:r>
          </a:p>
          <a:p>
            <a:pPr marL="0" indent="0">
              <a:buNone/>
            </a:pPr>
            <a:r>
              <a:rPr lang="es-MX" sz="2600" dirty="0"/>
              <a:t>	Centra la atención desde el planteamiento y el diseño de la estrategia 	para enfocarla en respuesta a los requerimientos del cliente</a:t>
            </a:r>
          </a:p>
          <a:p>
            <a:pPr marL="0" indent="0">
              <a:buNone/>
            </a:pPr>
            <a:r>
              <a:rPr lang="es-MX" sz="2600" dirty="0"/>
              <a:t>	Se evalúa cada etapa para minimizar riesgos en fases posteriores y en el 	desarrollo total del producto</a:t>
            </a:r>
          </a:p>
          <a:p>
            <a:pPr marL="0" indent="0">
              <a:buNone/>
            </a:pPr>
            <a:r>
              <a:rPr lang="es-MX" sz="2600" dirty="0"/>
              <a:t>	ISO/IEC</a:t>
            </a:r>
          </a:p>
          <a:p>
            <a:pPr marL="0" indent="0">
              <a:buNone/>
            </a:pPr>
            <a:r>
              <a:rPr lang="es-MX" sz="2600" dirty="0"/>
              <a:t>		Califica la capacidad de madurez de las empresas en base a las 			prácticas desempeñadas en cada etapa del proceso.</a:t>
            </a:r>
          </a:p>
          <a:p>
            <a:pPr marL="0" indent="0">
              <a:buNone/>
            </a:pPr>
            <a:r>
              <a:rPr lang="es-MX" sz="2600" dirty="0"/>
              <a:t>		Proyección del impacto del producto informático.</a:t>
            </a:r>
          </a:p>
        </p:txBody>
      </p:sp>
      <p:pic>
        <p:nvPicPr>
          <p:cNvPr id="3074" name="Picture 2" descr="La importancia de la Calidad en las Empresas | Grandes Pymes">
            <a:extLst>
              <a:ext uri="{FF2B5EF4-FFF2-40B4-BE49-F238E27FC236}">
                <a16:creationId xmlns:a16="http://schemas.microsoft.com/office/drawing/2014/main" id="{5058D246-C2BD-DEB5-ADD7-04515B3C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676" y="20368"/>
            <a:ext cx="2902324" cy="193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48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 lnSpcReduction="10000"/>
          </a:bodyPr>
          <a:lstStyle/>
          <a:p>
            <a:r>
              <a:rPr lang="es-MX" sz="2600" dirty="0"/>
              <a:t>CALIDAD A NIVEL DE PRODUCTO</a:t>
            </a:r>
          </a:p>
          <a:p>
            <a:pPr marL="0" indent="0">
              <a:buNone/>
            </a:pPr>
            <a:r>
              <a:rPr lang="es-MX" sz="2600" dirty="0"/>
              <a:t>	Modelo McCall</a:t>
            </a:r>
          </a:p>
          <a:p>
            <a:pPr marL="0" indent="0">
              <a:buNone/>
            </a:pPr>
            <a:r>
              <a:rPr lang="es-MX" sz="2600" dirty="0"/>
              <a:t>	Maneja 3 perspectivas:</a:t>
            </a:r>
          </a:p>
          <a:p>
            <a:pPr marL="0" indent="0">
              <a:buNone/>
            </a:pPr>
            <a:r>
              <a:rPr lang="es-MX" sz="2600" dirty="0"/>
              <a:t>		Revisión</a:t>
            </a:r>
          </a:p>
          <a:p>
            <a:pPr marL="0" indent="0">
              <a:buNone/>
            </a:pPr>
            <a:r>
              <a:rPr lang="es-MX" sz="2600" dirty="0"/>
              <a:t>		Transición</a:t>
            </a:r>
          </a:p>
          <a:p>
            <a:pPr marL="0" indent="0">
              <a:buNone/>
            </a:pPr>
            <a:r>
              <a:rPr lang="es-MX" sz="2600" dirty="0"/>
              <a:t>		Operación</a:t>
            </a:r>
          </a:p>
          <a:p>
            <a:pPr marL="0" indent="0">
              <a:buNone/>
            </a:pPr>
            <a:r>
              <a:rPr lang="es-MX" sz="2600" dirty="0"/>
              <a:t>	Considera once aspectos para determinar la calidad: corrección, 	fiabilidad, eficiencia, integridad, usabilidad, mantenimiento, evaluación, 	flexibilidad, portabilidad, reusabilidad e interoperabilidad.</a:t>
            </a:r>
          </a:p>
        </p:txBody>
      </p:sp>
      <p:pic>
        <p:nvPicPr>
          <p:cNvPr id="4100" name="Picture 4" descr="¿Qué es la calidad?">
            <a:extLst>
              <a:ext uri="{FF2B5EF4-FFF2-40B4-BE49-F238E27FC236}">
                <a16:creationId xmlns:a16="http://schemas.microsoft.com/office/drawing/2014/main" id="{910C6921-CA92-96ED-1A2D-BEEC74883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389" y="0"/>
            <a:ext cx="2518611" cy="23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52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3290FA0-CDE5-FB68-C969-71FB944F6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012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C28122-AA8C-48D4-93E8-7C0082B68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5515" y="2926447"/>
            <a:ext cx="2576701" cy="3931552"/>
          </a:xfrm>
          <a:custGeom>
            <a:avLst/>
            <a:gdLst>
              <a:gd name="connsiteX0" fmla="*/ 1324902 w 2644724"/>
              <a:gd name="connsiteY0" fmla="*/ 0 h 2397243"/>
              <a:gd name="connsiteX1" fmla="*/ 1324529 w 2644724"/>
              <a:gd name="connsiteY1" fmla="*/ 2617 h 2397243"/>
              <a:gd name="connsiteX2" fmla="*/ 1440541 w 2644724"/>
              <a:gd name="connsiteY2" fmla="*/ 67117 h 2397243"/>
              <a:gd name="connsiteX3" fmla="*/ 2299319 w 2644724"/>
              <a:gd name="connsiteY3" fmla="*/ 337644 h 2397243"/>
              <a:gd name="connsiteX4" fmla="*/ 2644724 w 2644724"/>
              <a:gd name="connsiteY4" fmla="*/ 804953 h 2397243"/>
              <a:gd name="connsiteX5" fmla="*/ 2644724 w 2644724"/>
              <a:gd name="connsiteY5" fmla="*/ 2397217 h 2397243"/>
              <a:gd name="connsiteX6" fmla="*/ 2644719 w 2644724"/>
              <a:gd name="connsiteY6" fmla="*/ 2397243 h 2397243"/>
              <a:gd name="connsiteX7" fmla="*/ 6 w 2644724"/>
              <a:gd name="connsiteY7" fmla="*/ 2397243 h 2397243"/>
              <a:gd name="connsiteX8" fmla="*/ 0 w 2644724"/>
              <a:gd name="connsiteY8" fmla="*/ 2397217 h 2397243"/>
              <a:gd name="connsiteX9" fmla="*/ 0 w 2644724"/>
              <a:gd name="connsiteY9" fmla="*/ 804953 h 2397243"/>
              <a:gd name="connsiteX10" fmla="*/ 345405 w 2644724"/>
              <a:gd name="connsiteY10" fmla="*/ 337644 h 2397243"/>
              <a:gd name="connsiteX11" fmla="*/ 1204184 w 2644724"/>
              <a:gd name="connsiteY11" fmla="*/ 67117 h 2397243"/>
              <a:gd name="connsiteX12" fmla="*/ 1320196 w 2644724"/>
              <a:gd name="connsiteY12" fmla="*/ 2617 h 2397243"/>
              <a:gd name="connsiteX13" fmla="*/ 1322362 w 2644724"/>
              <a:gd name="connsiteY13" fmla="*/ 1412 h 2397243"/>
              <a:gd name="connsiteX0" fmla="*/ 1324902 w 2644724"/>
              <a:gd name="connsiteY0" fmla="*/ 0 h 2472784"/>
              <a:gd name="connsiteX1" fmla="*/ 1324529 w 2644724"/>
              <a:gd name="connsiteY1" fmla="*/ 78158 h 2472784"/>
              <a:gd name="connsiteX2" fmla="*/ 1440541 w 2644724"/>
              <a:gd name="connsiteY2" fmla="*/ 142658 h 2472784"/>
              <a:gd name="connsiteX3" fmla="*/ 2299319 w 2644724"/>
              <a:gd name="connsiteY3" fmla="*/ 413185 h 2472784"/>
              <a:gd name="connsiteX4" fmla="*/ 2644724 w 2644724"/>
              <a:gd name="connsiteY4" fmla="*/ 880494 h 2472784"/>
              <a:gd name="connsiteX5" fmla="*/ 2644724 w 2644724"/>
              <a:gd name="connsiteY5" fmla="*/ 2472758 h 2472784"/>
              <a:gd name="connsiteX6" fmla="*/ 2644719 w 2644724"/>
              <a:gd name="connsiteY6" fmla="*/ 2472784 h 2472784"/>
              <a:gd name="connsiteX7" fmla="*/ 6 w 2644724"/>
              <a:gd name="connsiteY7" fmla="*/ 2472784 h 2472784"/>
              <a:gd name="connsiteX8" fmla="*/ 0 w 2644724"/>
              <a:gd name="connsiteY8" fmla="*/ 2472758 h 2472784"/>
              <a:gd name="connsiteX9" fmla="*/ 0 w 2644724"/>
              <a:gd name="connsiteY9" fmla="*/ 880494 h 2472784"/>
              <a:gd name="connsiteX10" fmla="*/ 345405 w 2644724"/>
              <a:gd name="connsiteY10" fmla="*/ 413185 h 2472784"/>
              <a:gd name="connsiteX11" fmla="*/ 1204184 w 2644724"/>
              <a:gd name="connsiteY11" fmla="*/ 142658 h 2472784"/>
              <a:gd name="connsiteX12" fmla="*/ 1320196 w 2644724"/>
              <a:gd name="connsiteY12" fmla="*/ 78158 h 2472784"/>
              <a:gd name="connsiteX13" fmla="*/ 1322362 w 2644724"/>
              <a:gd name="connsiteY13" fmla="*/ 76953 h 2472784"/>
              <a:gd name="connsiteX14" fmla="*/ 1324902 w 2644724"/>
              <a:gd name="connsiteY14" fmla="*/ 0 h 2472784"/>
              <a:gd name="connsiteX0" fmla="*/ 1322362 w 2644724"/>
              <a:gd name="connsiteY0" fmla="*/ 3996 h 2399827"/>
              <a:gd name="connsiteX1" fmla="*/ 1324529 w 2644724"/>
              <a:gd name="connsiteY1" fmla="*/ 5201 h 2399827"/>
              <a:gd name="connsiteX2" fmla="*/ 1440541 w 2644724"/>
              <a:gd name="connsiteY2" fmla="*/ 69701 h 2399827"/>
              <a:gd name="connsiteX3" fmla="*/ 2299319 w 2644724"/>
              <a:gd name="connsiteY3" fmla="*/ 340228 h 2399827"/>
              <a:gd name="connsiteX4" fmla="*/ 2644724 w 2644724"/>
              <a:gd name="connsiteY4" fmla="*/ 807537 h 2399827"/>
              <a:gd name="connsiteX5" fmla="*/ 2644724 w 2644724"/>
              <a:gd name="connsiteY5" fmla="*/ 2399801 h 2399827"/>
              <a:gd name="connsiteX6" fmla="*/ 2644719 w 2644724"/>
              <a:gd name="connsiteY6" fmla="*/ 2399827 h 2399827"/>
              <a:gd name="connsiteX7" fmla="*/ 6 w 2644724"/>
              <a:gd name="connsiteY7" fmla="*/ 2399827 h 2399827"/>
              <a:gd name="connsiteX8" fmla="*/ 0 w 2644724"/>
              <a:gd name="connsiteY8" fmla="*/ 2399801 h 2399827"/>
              <a:gd name="connsiteX9" fmla="*/ 0 w 2644724"/>
              <a:gd name="connsiteY9" fmla="*/ 807537 h 2399827"/>
              <a:gd name="connsiteX10" fmla="*/ 345405 w 2644724"/>
              <a:gd name="connsiteY10" fmla="*/ 340228 h 2399827"/>
              <a:gd name="connsiteX11" fmla="*/ 1204184 w 2644724"/>
              <a:gd name="connsiteY11" fmla="*/ 69701 h 2399827"/>
              <a:gd name="connsiteX12" fmla="*/ 1320196 w 2644724"/>
              <a:gd name="connsiteY12" fmla="*/ 5201 h 2399827"/>
              <a:gd name="connsiteX13" fmla="*/ 1322362 w 2644724"/>
              <a:gd name="connsiteY13" fmla="*/ 3996 h 2399827"/>
              <a:gd name="connsiteX0" fmla="*/ 1322362 w 2644724"/>
              <a:gd name="connsiteY0" fmla="*/ 0 h 2461519"/>
              <a:gd name="connsiteX1" fmla="*/ 1324529 w 2644724"/>
              <a:gd name="connsiteY1" fmla="*/ 66893 h 2461519"/>
              <a:gd name="connsiteX2" fmla="*/ 1440541 w 2644724"/>
              <a:gd name="connsiteY2" fmla="*/ 131393 h 2461519"/>
              <a:gd name="connsiteX3" fmla="*/ 2299319 w 2644724"/>
              <a:gd name="connsiteY3" fmla="*/ 401920 h 2461519"/>
              <a:gd name="connsiteX4" fmla="*/ 2644724 w 2644724"/>
              <a:gd name="connsiteY4" fmla="*/ 869229 h 2461519"/>
              <a:gd name="connsiteX5" fmla="*/ 2644724 w 2644724"/>
              <a:gd name="connsiteY5" fmla="*/ 2461493 h 2461519"/>
              <a:gd name="connsiteX6" fmla="*/ 2644719 w 2644724"/>
              <a:gd name="connsiteY6" fmla="*/ 2461519 h 2461519"/>
              <a:gd name="connsiteX7" fmla="*/ 6 w 2644724"/>
              <a:gd name="connsiteY7" fmla="*/ 2461519 h 2461519"/>
              <a:gd name="connsiteX8" fmla="*/ 0 w 2644724"/>
              <a:gd name="connsiteY8" fmla="*/ 2461493 h 2461519"/>
              <a:gd name="connsiteX9" fmla="*/ 0 w 2644724"/>
              <a:gd name="connsiteY9" fmla="*/ 869229 h 2461519"/>
              <a:gd name="connsiteX10" fmla="*/ 345405 w 2644724"/>
              <a:gd name="connsiteY10" fmla="*/ 401920 h 2461519"/>
              <a:gd name="connsiteX11" fmla="*/ 1204184 w 2644724"/>
              <a:gd name="connsiteY11" fmla="*/ 131393 h 2461519"/>
              <a:gd name="connsiteX12" fmla="*/ 1320196 w 2644724"/>
              <a:gd name="connsiteY12" fmla="*/ 66893 h 2461519"/>
              <a:gd name="connsiteX13" fmla="*/ 1322362 w 2644724"/>
              <a:gd name="connsiteY13" fmla="*/ 0 h 2461519"/>
              <a:gd name="connsiteX0" fmla="*/ 1320196 w 2644724"/>
              <a:gd name="connsiteY0" fmla="*/ 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12" fmla="*/ 1320196 w 2644724"/>
              <a:gd name="connsiteY12" fmla="*/ 0 h 2394626"/>
              <a:gd name="connsiteX0" fmla="*/ 1204184 w 2644724"/>
              <a:gd name="connsiteY0" fmla="*/ 6450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40541 w 2644724"/>
              <a:gd name="connsiteY2" fmla="*/ 84206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188792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8792 w 2644724"/>
              <a:gd name="connsiteY11" fmla="*/ 84206 h 2414332"/>
              <a:gd name="connsiteX0" fmla="*/ 1181815 w 2644724"/>
              <a:gd name="connsiteY0" fmla="*/ 88701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1815 w 2644724"/>
              <a:gd name="connsiteY11" fmla="*/ 88701 h 2414332"/>
              <a:gd name="connsiteX0" fmla="*/ 0 w 2644724"/>
              <a:gd name="connsiteY0" fmla="*/ 2414306 h 2453562"/>
              <a:gd name="connsiteX1" fmla="*/ 0 w 2644724"/>
              <a:gd name="connsiteY1" fmla="*/ 822042 h 2453562"/>
              <a:gd name="connsiteX2" fmla="*/ 345405 w 2644724"/>
              <a:gd name="connsiteY2" fmla="*/ 354733 h 2453562"/>
              <a:gd name="connsiteX3" fmla="*/ 1181815 w 2644724"/>
              <a:gd name="connsiteY3" fmla="*/ 88701 h 2453562"/>
              <a:gd name="connsiteX4" fmla="*/ 1324529 w 2644724"/>
              <a:gd name="connsiteY4" fmla="*/ 0 h 2453562"/>
              <a:gd name="connsiteX5" fmla="*/ 1455933 w 2644724"/>
              <a:gd name="connsiteY5" fmla="*/ 80922 h 2453562"/>
              <a:gd name="connsiteX6" fmla="*/ 2299319 w 2644724"/>
              <a:gd name="connsiteY6" fmla="*/ 354733 h 2453562"/>
              <a:gd name="connsiteX7" fmla="*/ 2644724 w 2644724"/>
              <a:gd name="connsiteY7" fmla="*/ 822042 h 2453562"/>
              <a:gd name="connsiteX8" fmla="*/ 2644724 w 2644724"/>
              <a:gd name="connsiteY8" fmla="*/ 2414306 h 2453562"/>
              <a:gd name="connsiteX9" fmla="*/ 2644719 w 2644724"/>
              <a:gd name="connsiteY9" fmla="*/ 2414332 h 2453562"/>
              <a:gd name="connsiteX10" fmla="*/ 6 w 2644724"/>
              <a:gd name="connsiteY10" fmla="*/ 2414332 h 2453562"/>
              <a:gd name="connsiteX11" fmla="*/ 60547 w 2644724"/>
              <a:gd name="connsiteY11" fmla="*/ 2453562 h 245356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10" fmla="*/ 6 w 2644724"/>
              <a:gd name="connsiteY10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644724 w 2644724"/>
              <a:gd name="connsiteY6" fmla="*/ 822042 h 2414332"/>
              <a:gd name="connsiteX7" fmla="*/ 2644724 w 2644724"/>
              <a:gd name="connsiteY7" fmla="*/ 2414306 h 2414332"/>
              <a:gd name="connsiteX8" fmla="*/ 2644719 w 2644724"/>
              <a:gd name="connsiteY8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2644724 w 2644724"/>
              <a:gd name="connsiteY5" fmla="*/ 822042 h 2414332"/>
              <a:gd name="connsiteX6" fmla="*/ 2644724 w 2644724"/>
              <a:gd name="connsiteY6" fmla="*/ 2414306 h 2414332"/>
              <a:gd name="connsiteX7" fmla="*/ 2644719 w 2644724"/>
              <a:gd name="connsiteY7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0" fmla="*/ 0 w 2644724"/>
              <a:gd name="connsiteY0" fmla="*/ 2414306 h 2414306"/>
              <a:gd name="connsiteX1" fmla="*/ 0 w 2644724"/>
              <a:gd name="connsiteY1" fmla="*/ 822042 h 2414306"/>
              <a:gd name="connsiteX2" fmla="*/ 345405 w 2644724"/>
              <a:gd name="connsiteY2" fmla="*/ 354733 h 2414306"/>
              <a:gd name="connsiteX3" fmla="*/ 1181815 w 2644724"/>
              <a:gd name="connsiteY3" fmla="*/ 88701 h 2414306"/>
              <a:gd name="connsiteX4" fmla="*/ 1324529 w 2644724"/>
              <a:gd name="connsiteY4" fmla="*/ 0 h 2414306"/>
              <a:gd name="connsiteX5" fmla="*/ 2644724 w 2644724"/>
              <a:gd name="connsiteY5" fmla="*/ 2414306 h 2414306"/>
              <a:gd name="connsiteX0" fmla="*/ 0 w 1324529"/>
              <a:gd name="connsiteY0" fmla="*/ 2414306 h 2414306"/>
              <a:gd name="connsiteX1" fmla="*/ 0 w 1324529"/>
              <a:gd name="connsiteY1" fmla="*/ 822042 h 2414306"/>
              <a:gd name="connsiteX2" fmla="*/ 345405 w 1324529"/>
              <a:gd name="connsiteY2" fmla="*/ 354733 h 2414306"/>
              <a:gd name="connsiteX3" fmla="*/ 1181815 w 1324529"/>
              <a:gd name="connsiteY3" fmla="*/ 88701 h 2414306"/>
              <a:gd name="connsiteX4" fmla="*/ 1324529 w 1324529"/>
              <a:gd name="connsiteY4" fmla="*/ 0 h 2414306"/>
              <a:gd name="connsiteX0" fmla="*/ 2799 w 1324529"/>
              <a:gd name="connsiteY0" fmla="*/ 1285562 h 1285562"/>
              <a:gd name="connsiteX1" fmla="*/ 0 w 1324529"/>
              <a:gd name="connsiteY1" fmla="*/ 822042 h 1285562"/>
              <a:gd name="connsiteX2" fmla="*/ 345405 w 1324529"/>
              <a:gd name="connsiteY2" fmla="*/ 354733 h 1285562"/>
              <a:gd name="connsiteX3" fmla="*/ 1181815 w 1324529"/>
              <a:gd name="connsiteY3" fmla="*/ 88701 h 1285562"/>
              <a:gd name="connsiteX4" fmla="*/ 1324529 w 1324529"/>
              <a:gd name="connsiteY4" fmla="*/ 0 h 1285562"/>
              <a:gd name="connsiteX0" fmla="*/ 2799 w 1246160"/>
              <a:gd name="connsiteY0" fmla="*/ 1236565 h 1236565"/>
              <a:gd name="connsiteX1" fmla="*/ 0 w 1246160"/>
              <a:gd name="connsiteY1" fmla="*/ 773045 h 1236565"/>
              <a:gd name="connsiteX2" fmla="*/ 345405 w 1246160"/>
              <a:gd name="connsiteY2" fmla="*/ 305736 h 1236565"/>
              <a:gd name="connsiteX3" fmla="*/ 1181815 w 1246160"/>
              <a:gd name="connsiteY3" fmla="*/ 39704 h 1236565"/>
              <a:gd name="connsiteX4" fmla="*/ 1246160 w 1246160"/>
              <a:gd name="connsiteY4" fmla="*/ 0 h 123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160" h="1236565">
                <a:moveTo>
                  <a:pt x="2799" y="1236565"/>
                </a:moveTo>
                <a:lnTo>
                  <a:pt x="0" y="773045"/>
                </a:lnTo>
                <a:cubicBezTo>
                  <a:pt x="0" y="531788"/>
                  <a:pt x="107938" y="411031"/>
                  <a:pt x="345405" y="305736"/>
                </a:cubicBezTo>
                <a:cubicBezTo>
                  <a:pt x="592364" y="215005"/>
                  <a:pt x="894152" y="180671"/>
                  <a:pt x="1181815" y="39704"/>
                </a:cubicBezTo>
                <a:lnTo>
                  <a:pt x="1246160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7B061B-7D22-401D-ACD7-A79B3A9FB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868207" y="10934"/>
            <a:ext cx="5314147" cy="4209805"/>
          </a:xfrm>
          <a:custGeom>
            <a:avLst/>
            <a:gdLst>
              <a:gd name="connsiteX0" fmla="*/ 1324902 w 2644724"/>
              <a:gd name="connsiteY0" fmla="*/ 0 h 2397243"/>
              <a:gd name="connsiteX1" fmla="*/ 1324529 w 2644724"/>
              <a:gd name="connsiteY1" fmla="*/ 2617 h 2397243"/>
              <a:gd name="connsiteX2" fmla="*/ 1440541 w 2644724"/>
              <a:gd name="connsiteY2" fmla="*/ 67117 h 2397243"/>
              <a:gd name="connsiteX3" fmla="*/ 2299319 w 2644724"/>
              <a:gd name="connsiteY3" fmla="*/ 337644 h 2397243"/>
              <a:gd name="connsiteX4" fmla="*/ 2644724 w 2644724"/>
              <a:gd name="connsiteY4" fmla="*/ 804953 h 2397243"/>
              <a:gd name="connsiteX5" fmla="*/ 2644724 w 2644724"/>
              <a:gd name="connsiteY5" fmla="*/ 2397217 h 2397243"/>
              <a:gd name="connsiteX6" fmla="*/ 2644719 w 2644724"/>
              <a:gd name="connsiteY6" fmla="*/ 2397243 h 2397243"/>
              <a:gd name="connsiteX7" fmla="*/ 6 w 2644724"/>
              <a:gd name="connsiteY7" fmla="*/ 2397243 h 2397243"/>
              <a:gd name="connsiteX8" fmla="*/ 0 w 2644724"/>
              <a:gd name="connsiteY8" fmla="*/ 2397217 h 2397243"/>
              <a:gd name="connsiteX9" fmla="*/ 0 w 2644724"/>
              <a:gd name="connsiteY9" fmla="*/ 804953 h 2397243"/>
              <a:gd name="connsiteX10" fmla="*/ 345405 w 2644724"/>
              <a:gd name="connsiteY10" fmla="*/ 337644 h 2397243"/>
              <a:gd name="connsiteX11" fmla="*/ 1204184 w 2644724"/>
              <a:gd name="connsiteY11" fmla="*/ 67117 h 2397243"/>
              <a:gd name="connsiteX12" fmla="*/ 1320196 w 2644724"/>
              <a:gd name="connsiteY12" fmla="*/ 2617 h 2397243"/>
              <a:gd name="connsiteX13" fmla="*/ 1322362 w 2644724"/>
              <a:gd name="connsiteY13" fmla="*/ 1412 h 2397243"/>
              <a:gd name="connsiteX0" fmla="*/ 1324902 w 2644724"/>
              <a:gd name="connsiteY0" fmla="*/ 0 h 2472784"/>
              <a:gd name="connsiteX1" fmla="*/ 1324529 w 2644724"/>
              <a:gd name="connsiteY1" fmla="*/ 78158 h 2472784"/>
              <a:gd name="connsiteX2" fmla="*/ 1440541 w 2644724"/>
              <a:gd name="connsiteY2" fmla="*/ 142658 h 2472784"/>
              <a:gd name="connsiteX3" fmla="*/ 2299319 w 2644724"/>
              <a:gd name="connsiteY3" fmla="*/ 413185 h 2472784"/>
              <a:gd name="connsiteX4" fmla="*/ 2644724 w 2644724"/>
              <a:gd name="connsiteY4" fmla="*/ 880494 h 2472784"/>
              <a:gd name="connsiteX5" fmla="*/ 2644724 w 2644724"/>
              <a:gd name="connsiteY5" fmla="*/ 2472758 h 2472784"/>
              <a:gd name="connsiteX6" fmla="*/ 2644719 w 2644724"/>
              <a:gd name="connsiteY6" fmla="*/ 2472784 h 2472784"/>
              <a:gd name="connsiteX7" fmla="*/ 6 w 2644724"/>
              <a:gd name="connsiteY7" fmla="*/ 2472784 h 2472784"/>
              <a:gd name="connsiteX8" fmla="*/ 0 w 2644724"/>
              <a:gd name="connsiteY8" fmla="*/ 2472758 h 2472784"/>
              <a:gd name="connsiteX9" fmla="*/ 0 w 2644724"/>
              <a:gd name="connsiteY9" fmla="*/ 880494 h 2472784"/>
              <a:gd name="connsiteX10" fmla="*/ 345405 w 2644724"/>
              <a:gd name="connsiteY10" fmla="*/ 413185 h 2472784"/>
              <a:gd name="connsiteX11" fmla="*/ 1204184 w 2644724"/>
              <a:gd name="connsiteY11" fmla="*/ 142658 h 2472784"/>
              <a:gd name="connsiteX12" fmla="*/ 1320196 w 2644724"/>
              <a:gd name="connsiteY12" fmla="*/ 78158 h 2472784"/>
              <a:gd name="connsiteX13" fmla="*/ 1322362 w 2644724"/>
              <a:gd name="connsiteY13" fmla="*/ 76953 h 2472784"/>
              <a:gd name="connsiteX14" fmla="*/ 1324902 w 2644724"/>
              <a:gd name="connsiteY14" fmla="*/ 0 h 2472784"/>
              <a:gd name="connsiteX0" fmla="*/ 1322362 w 2644724"/>
              <a:gd name="connsiteY0" fmla="*/ 3996 h 2399827"/>
              <a:gd name="connsiteX1" fmla="*/ 1324529 w 2644724"/>
              <a:gd name="connsiteY1" fmla="*/ 5201 h 2399827"/>
              <a:gd name="connsiteX2" fmla="*/ 1440541 w 2644724"/>
              <a:gd name="connsiteY2" fmla="*/ 69701 h 2399827"/>
              <a:gd name="connsiteX3" fmla="*/ 2299319 w 2644724"/>
              <a:gd name="connsiteY3" fmla="*/ 340228 h 2399827"/>
              <a:gd name="connsiteX4" fmla="*/ 2644724 w 2644724"/>
              <a:gd name="connsiteY4" fmla="*/ 807537 h 2399827"/>
              <a:gd name="connsiteX5" fmla="*/ 2644724 w 2644724"/>
              <a:gd name="connsiteY5" fmla="*/ 2399801 h 2399827"/>
              <a:gd name="connsiteX6" fmla="*/ 2644719 w 2644724"/>
              <a:gd name="connsiteY6" fmla="*/ 2399827 h 2399827"/>
              <a:gd name="connsiteX7" fmla="*/ 6 w 2644724"/>
              <a:gd name="connsiteY7" fmla="*/ 2399827 h 2399827"/>
              <a:gd name="connsiteX8" fmla="*/ 0 w 2644724"/>
              <a:gd name="connsiteY8" fmla="*/ 2399801 h 2399827"/>
              <a:gd name="connsiteX9" fmla="*/ 0 w 2644724"/>
              <a:gd name="connsiteY9" fmla="*/ 807537 h 2399827"/>
              <a:gd name="connsiteX10" fmla="*/ 345405 w 2644724"/>
              <a:gd name="connsiteY10" fmla="*/ 340228 h 2399827"/>
              <a:gd name="connsiteX11" fmla="*/ 1204184 w 2644724"/>
              <a:gd name="connsiteY11" fmla="*/ 69701 h 2399827"/>
              <a:gd name="connsiteX12" fmla="*/ 1320196 w 2644724"/>
              <a:gd name="connsiteY12" fmla="*/ 5201 h 2399827"/>
              <a:gd name="connsiteX13" fmla="*/ 1322362 w 2644724"/>
              <a:gd name="connsiteY13" fmla="*/ 3996 h 2399827"/>
              <a:gd name="connsiteX0" fmla="*/ 1322362 w 2644724"/>
              <a:gd name="connsiteY0" fmla="*/ 0 h 2461519"/>
              <a:gd name="connsiteX1" fmla="*/ 1324529 w 2644724"/>
              <a:gd name="connsiteY1" fmla="*/ 66893 h 2461519"/>
              <a:gd name="connsiteX2" fmla="*/ 1440541 w 2644724"/>
              <a:gd name="connsiteY2" fmla="*/ 131393 h 2461519"/>
              <a:gd name="connsiteX3" fmla="*/ 2299319 w 2644724"/>
              <a:gd name="connsiteY3" fmla="*/ 401920 h 2461519"/>
              <a:gd name="connsiteX4" fmla="*/ 2644724 w 2644724"/>
              <a:gd name="connsiteY4" fmla="*/ 869229 h 2461519"/>
              <a:gd name="connsiteX5" fmla="*/ 2644724 w 2644724"/>
              <a:gd name="connsiteY5" fmla="*/ 2461493 h 2461519"/>
              <a:gd name="connsiteX6" fmla="*/ 2644719 w 2644724"/>
              <a:gd name="connsiteY6" fmla="*/ 2461519 h 2461519"/>
              <a:gd name="connsiteX7" fmla="*/ 6 w 2644724"/>
              <a:gd name="connsiteY7" fmla="*/ 2461519 h 2461519"/>
              <a:gd name="connsiteX8" fmla="*/ 0 w 2644724"/>
              <a:gd name="connsiteY8" fmla="*/ 2461493 h 2461519"/>
              <a:gd name="connsiteX9" fmla="*/ 0 w 2644724"/>
              <a:gd name="connsiteY9" fmla="*/ 869229 h 2461519"/>
              <a:gd name="connsiteX10" fmla="*/ 345405 w 2644724"/>
              <a:gd name="connsiteY10" fmla="*/ 401920 h 2461519"/>
              <a:gd name="connsiteX11" fmla="*/ 1204184 w 2644724"/>
              <a:gd name="connsiteY11" fmla="*/ 131393 h 2461519"/>
              <a:gd name="connsiteX12" fmla="*/ 1320196 w 2644724"/>
              <a:gd name="connsiteY12" fmla="*/ 66893 h 2461519"/>
              <a:gd name="connsiteX13" fmla="*/ 1322362 w 2644724"/>
              <a:gd name="connsiteY13" fmla="*/ 0 h 2461519"/>
              <a:gd name="connsiteX0" fmla="*/ 1320196 w 2644724"/>
              <a:gd name="connsiteY0" fmla="*/ 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12" fmla="*/ 1320196 w 2644724"/>
              <a:gd name="connsiteY12" fmla="*/ 0 h 2394626"/>
              <a:gd name="connsiteX0" fmla="*/ 1204184 w 2644724"/>
              <a:gd name="connsiteY0" fmla="*/ 6450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40541 w 2644724"/>
              <a:gd name="connsiteY2" fmla="*/ 84206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188792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8792 w 2644724"/>
              <a:gd name="connsiteY11" fmla="*/ 84206 h 2414332"/>
              <a:gd name="connsiteX0" fmla="*/ 1181815 w 2644724"/>
              <a:gd name="connsiteY0" fmla="*/ 88701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1815 w 2644724"/>
              <a:gd name="connsiteY11" fmla="*/ 88701 h 2414332"/>
              <a:gd name="connsiteX0" fmla="*/ 0 w 2644724"/>
              <a:gd name="connsiteY0" fmla="*/ 2414306 h 2453562"/>
              <a:gd name="connsiteX1" fmla="*/ 0 w 2644724"/>
              <a:gd name="connsiteY1" fmla="*/ 822042 h 2453562"/>
              <a:gd name="connsiteX2" fmla="*/ 345405 w 2644724"/>
              <a:gd name="connsiteY2" fmla="*/ 354733 h 2453562"/>
              <a:gd name="connsiteX3" fmla="*/ 1181815 w 2644724"/>
              <a:gd name="connsiteY3" fmla="*/ 88701 h 2453562"/>
              <a:gd name="connsiteX4" fmla="*/ 1324529 w 2644724"/>
              <a:gd name="connsiteY4" fmla="*/ 0 h 2453562"/>
              <a:gd name="connsiteX5" fmla="*/ 1455933 w 2644724"/>
              <a:gd name="connsiteY5" fmla="*/ 80922 h 2453562"/>
              <a:gd name="connsiteX6" fmla="*/ 2299319 w 2644724"/>
              <a:gd name="connsiteY6" fmla="*/ 354733 h 2453562"/>
              <a:gd name="connsiteX7" fmla="*/ 2644724 w 2644724"/>
              <a:gd name="connsiteY7" fmla="*/ 822042 h 2453562"/>
              <a:gd name="connsiteX8" fmla="*/ 2644724 w 2644724"/>
              <a:gd name="connsiteY8" fmla="*/ 2414306 h 2453562"/>
              <a:gd name="connsiteX9" fmla="*/ 2644719 w 2644724"/>
              <a:gd name="connsiteY9" fmla="*/ 2414332 h 2453562"/>
              <a:gd name="connsiteX10" fmla="*/ 6 w 2644724"/>
              <a:gd name="connsiteY10" fmla="*/ 2414332 h 2453562"/>
              <a:gd name="connsiteX11" fmla="*/ 60547 w 2644724"/>
              <a:gd name="connsiteY11" fmla="*/ 2453562 h 245356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10" fmla="*/ 6 w 2644724"/>
              <a:gd name="connsiteY10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0" fmla="*/ 0 w 2644724"/>
              <a:gd name="connsiteY0" fmla="*/ 822042 h 2414332"/>
              <a:gd name="connsiteX1" fmla="*/ 345405 w 2644724"/>
              <a:gd name="connsiteY1" fmla="*/ 354733 h 2414332"/>
              <a:gd name="connsiteX2" fmla="*/ 1181815 w 2644724"/>
              <a:gd name="connsiteY2" fmla="*/ 88701 h 2414332"/>
              <a:gd name="connsiteX3" fmla="*/ 1324529 w 2644724"/>
              <a:gd name="connsiteY3" fmla="*/ 0 h 2414332"/>
              <a:gd name="connsiteX4" fmla="*/ 1455933 w 2644724"/>
              <a:gd name="connsiteY4" fmla="*/ 80922 h 2414332"/>
              <a:gd name="connsiteX5" fmla="*/ 2299319 w 2644724"/>
              <a:gd name="connsiteY5" fmla="*/ 354733 h 2414332"/>
              <a:gd name="connsiteX6" fmla="*/ 2644724 w 2644724"/>
              <a:gd name="connsiteY6" fmla="*/ 822042 h 2414332"/>
              <a:gd name="connsiteX7" fmla="*/ 2644724 w 2644724"/>
              <a:gd name="connsiteY7" fmla="*/ 2414306 h 2414332"/>
              <a:gd name="connsiteX8" fmla="*/ 2644719 w 2644724"/>
              <a:gd name="connsiteY8" fmla="*/ 2414332 h 2414332"/>
              <a:gd name="connsiteX0" fmla="*/ 0 w 2644724"/>
              <a:gd name="connsiteY0" fmla="*/ 822042 h 2414306"/>
              <a:gd name="connsiteX1" fmla="*/ 345405 w 2644724"/>
              <a:gd name="connsiteY1" fmla="*/ 354733 h 2414306"/>
              <a:gd name="connsiteX2" fmla="*/ 1181815 w 2644724"/>
              <a:gd name="connsiteY2" fmla="*/ 88701 h 2414306"/>
              <a:gd name="connsiteX3" fmla="*/ 1324529 w 2644724"/>
              <a:gd name="connsiteY3" fmla="*/ 0 h 2414306"/>
              <a:gd name="connsiteX4" fmla="*/ 1455933 w 2644724"/>
              <a:gd name="connsiteY4" fmla="*/ 80922 h 2414306"/>
              <a:gd name="connsiteX5" fmla="*/ 2299319 w 2644724"/>
              <a:gd name="connsiteY5" fmla="*/ 354733 h 2414306"/>
              <a:gd name="connsiteX6" fmla="*/ 2644724 w 2644724"/>
              <a:gd name="connsiteY6" fmla="*/ 822042 h 2414306"/>
              <a:gd name="connsiteX7" fmla="*/ 2644724 w 2644724"/>
              <a:gd name="connsiteY7" fmla="*/ 2414306 h 2414306"/>
              <a:gd name="connsiteX8" fmla="*/ 2510372 w 2644724"/>
              <a:gd name="connsiteY8" fmla="*/ 1599532 h 2414306"/>
              <a:gd name="connsiteX0" fmla="*/ 0 w 2644724"/>
              <a:gd name="connsiteY0" fmla="*/ 822042 h 2414306"/>
              <a:gd name="connsiteX1" fmla="*/ 345405 w 2644724"/>
              <a:gd name="connsiteY1" fmla="*/ 354733 h 2414306"/>
              <a:gd name="connsiteX2" fmla="*/ 1181815 w 2644724"/>
              <a:gd name="connsiteY2" fmla="*/ 88701 h 2414306"/>
              <a:gd name="connsiteX3" fmla="*/ 1324529 w 2644724"/>
              <a:gd name="connsiteY3" fmla="*/ 0 h 2414306"/>
              <a:gd name="connsiteX4" fmla="*/ 1455933 w 2644724"/>
              <a:gd name="connsiteY4" fmla="*/ 80922 h 2414306"/>
              <a:gd name="connsiteX5" fmla="*/ 2299319 w 2644724"/>
              <a:gd name="connsiteY5" fmla="*/ 354733 h 2414306"/>
              <a:gd name="connsiteX6" fmla="*/ 2644724 w 2644724"/>
              <a:gd name="connsiteY6" fmla="*/ 822042 h 2414306"/>
              <a:gd name="connsiteX7" fmla="*/ 2644724 w 2644724"/>
              <a:gd name="connsiteY7" fmla="*/ 2414306 h 2414306"/>
              <a:gd name="connsiteX0" fmla="*/ 0 w 2644724"/>
              <a:gd name="connsiteY0" fmla="*/ 822042 h 1320042"/>
              <a:gd name="connsiteX1" fmla="*/ 345405 w 2644724"/>
              <a:gd name="connsiteY1" fmla="*/ 354733 h 1320042"/>
              <a:gd name="connsiteX2" fmla="*/ 1181815 w 2644724"/>
              <a:gd name="connsiteY2" fmla="*/ 88701 h 1320042"/>
              <a:gd name="connsiteX3" fmla="*/ 1324529 w 2644724"/>
              <a:gd name="connsiteY3" fmla="*/ 0 h 1320042"/>
              <a:gd name="connsiteX4" fmla="*/ 1455933 w 2644724"/>
              <a:gd name="connsiteY4" fmla="*/ 80922 h 1320042"/>
              <a:gd name="connsiteX5" fmla="*/ 2299319 w 2644724"/>
              <a:gd name="connsiteY5" fmla="*/ 354733 h 1320042"/>
              <a:gd name="connsiteX6" fmla="*/ 2644724 w 2644724"/>
              <a:gd name="connsiteY6" fmla="*/ 822042 h 1320042"/>
              <a:gd name="connsiteX7" fmla="*/ 2644724 w 2644724"/>
              <a:gd name="connsiteY7" fmla="*/ 1320042 h 1320042"/>
              <a:gd name="connsiteX0" fmla="*/ 0 w 2644724"/>
              <a:gd name="connsiteY0" fmla="*/ 822042 h 1320042"/>
              <a:gd name="connsiteX1" fmla="*/ 77463 w 2644724"/>
              <a:gd name="connsiteY1" fmla="*/ 552223 h 1320042"/>
              <a:gd name="connsiteX2" fmla="*/ 345405 w 2644724"/>
              <a:gd name="connsiteY2" fmla="*/ 354733 h 1320042"/>
              <a:gd name="connsiteX3" fmla="*/ 1181815 w 2644724"/>
              <a:gd name="connsiteY3" fmla="*/ 88701 h 1320042"/>
              <a:gd name="connsiteX4" fmla="*/ 1324529 w 2644724"/>
              <a:gd name="connsiteY4" fmla="*/ 0 h 1320042"/>
              <a:gd name="connsiteX5" fmla="*/ 1455933 w 2644724"/>
              <a:gd name="connsiteY5" fmla="*/ 80922 h 1320042"/>
              <a:gd name="connsiteX6" fmla="*/ 2299319 w 2644724"/>
              <a:gd name="connsiteY6" fmla="*/ 354733 h 1320042"/>
              <a:gd name="connsiteX7" fmla="*/ 2644724 w 2644724"/>
              <a:gd name="connsiteY7" fmla="*/ 822042 h 1320042"/>
              <a:gd name="connsiteX8" fmla="*/ 2644724 w 2644724"/>
              <a:gd name="connsiteY8" fmla="*/ 1320042 h 1320042"/>
              <a:gd name="connsiteX0" fmla="*/ 0 w 2644724"/>
              <a:gd name="connsiteY0" fmla="*/ 822042 h 1320042"/>
              <a:gd name="connsiteX1" fmla="*/ 74664 w 2644724"/>
              <a:gd name="connsiteY1" fmla="*/ 541335 h 1320042"/>
              <a:gd name="connsiteX2" fmla="*/ 345405 w 2644724"/>
              <a:gd name="connsiteY2" fmla="*/ 354733 h 1320042"/>
              <a:gd name="connsiteX3" fmla="*/ 1181815 w 2644724"/>
              <a:gd name="connsiteY3" fmla="*/ 88701 h 1320042"/>
              <a:gd name="connsiteX4" fmla="*/ 1324529 w 2644724"/>
              <a:gd name="connsiteY4" fmla="*/ 0 h 1320042"/>
              <a:gd name="connsiteX5" fmla="*/ 1455933 w 2644724"/>
              <a:gd name="connsiteY5" fmla="*/ 80922 h 1320042"/>
              <a:gd name="connsiteX6" fmla="*/ 2299319 w 2644724"/>
              <a:gd name="connsiteY6" fmla="*/ 354733 h 1320042"/>
              <a:gd name="connsiteX7" fmla="*/ 2644724 w 2644724"/>
              <a:gd name="connsiteY7" fmla="*/ 822042 h 1320042"/>
              <a:gd name="connsiteX8" fmla="*/ 2644724 w 2644724"/>
              <a:gd name="connsiteY8" fmla="*/ 1320042 h 1320042"/>
              <a:gd name="connsiteX0" fmla="*/ 0 w 2644724"/>
              <a:gd name="connsiteY0" fmla="*/ 822042 h 1320042"/>
              <a:gd name="connsiteX1" fmla="*/ 74664 w 2644724"/>
              <a:gd name="connsiteY1" fmla="*/ 541335 h 1320042"/>
              <a:gd name="connsiteX2" fmla="*/ 345405 w 2644724"/>
              <a:gd name="connsiteY2" fmla="*/ 354733 h 1320042"/>
              <a:gd name="connsiteX3" fmla="*/ 1181815 w 2644724"/>
              <a:gd name="connsiteY3" fmla="*/ 88701 h 1320042"/>
              <a:gd name="connsiteX4" fmla="*/ 1324529 w 2644724"/>
              <a:gd name="connsiteY4" fmla="*/ 0 h 1320042"/>
              <a:gd name="connsiteX5" fmla="*/ 1455933 w 2644724"/>
              <a:gd name="connsiteY5" fmla="*/ 80922 h 1320042"/>
              <a:gd name="connsiteX6" fmla="*/ 2299319 w 2644724"/>
              <a:gd name="connsiteY6" fmla="*/ 354733 h 1320042"/>
              <a:gd name="connsiteX7" fmla="*/ 2644724 w 2644724"/>
              <a:gd name="connsiteY7" fmla="*/ 822042 h 1320042"/>
              <a:gd name="connsiteX8" fmla="*/ 2644724 w 2644724"/>
              <a:gd name="connsiteY8" fmla="*/ 1320042 h 1320042"/>
              <a:gd name="connsiteX0" fmla="*/ 0 w 2570060"/>
              <a:gd name="connsiteY0" fmla="*/ 541335 h 1320042"/>
              <a:gd name="connsiteX1" fmla="*/ 270741 w 2570060"/>
              <a:gd name="connsiteY1" fmla="*/ 354733 h 1320042"/>
              <a:gd name="connsiteX2" fmla="*/ 1107151 w 2570060"/>
              <a:gd name="connsiteY2" fmla="*/ 88701 h 1320042"/>
              <a:gd name="connsiteX3" fmla="*/ 1249865 w 2570060"/>
              <a:gd name="connsiteY3" fmla="*/ 0 h 1320042"/>
              <a:gd name="connsiteX4" fmla="*/ 1381269 w 2570060"/>
              <a:gd name="connsiteY4" fmla="*/ 80922 h 1320042"/>
              <a:gd name="connsiteX5" fmla="*/ 2224655 w 2570060"/>
              <a:gd name="connsiteY5" fmla="*/ 354733 h 1320042"/>
              <a:gd name="connsiteX6" fmla="*/ 2570060 w 2570060"/>
              <a:gd name="connsiteY6" fmla="*/ 822042 h 1320042"/>
              <a:gd name="connsiteX7" fmla="*/ 2570060 w 2570060"/>
              <a:gd name="connsiteY7" fmla="*/ 1320042 h 132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0060" h="1320042">
                <a:moveTo>
                  <a:pt x="0" y="541335"/>
                </a:moveTo>
                <a:cubicBezTo>
                  <a:pt x="57568" y="476153"/>
                  <a:pt x="86682" y="431987"/>
                  <a:pt x="270741" y="354733"/>
                </a:cubicBezTo>
                <a:cubicBezTo>
                  <a:pt x="517700" y="264002"/>
                  <a:pt x="819488" y="229668"/>
                  <a:pt x="1107151" y="88701"/>
                </a:cubicBezTo>
                <a:lnTo>
                  <a:pt x="1249865" y="0"/>
                </a:lnTo>
                <a:lnTo>
                  <a:pt x="1381269" y="80922"/>
                </a:lnTo>
                <a:cubicBezTo>
                  <a:pt x="1668932" y="221889"/>
                  <a:pt x="1977697" y="264002"/>
                  <a:pt x="2224655" y="354733"/>
                </a:cubicBezTo>
                <a:cubicBezTo>
                  <a:pt x="2462122" y="460028"/>
                  <a:pt x="2570060" y="580785"/>
                  <a:pt x="2570060" y="822042"/>
                </a:cubicBezTo>
                <a:lnTo>
                  <a:pt x="2570060" y="1320042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6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 dirty="0"/>
              <a:t>CALIDAD DE USO</a:t>
            </a:r>
          </a:p>
          <a:p>
            <a:pPr marL="0" indent="0">
              <a:buNone/>
            </a:pPr>
            <a:r>
              <a:rPr lang="es-MX" sz="2600" dirty="0"/>
              <a:t>	Se centra en potenciar la experiencia del usuario</a:t>
            </a:r>
          </a:p>
          <a:p>
            <a:pPr marL="0" indent="0">
              <a:buNone/>
            </a:pPr>
            <a:r>
              <a:rPr lang="es-MX" sz="2600" dirty="0"/>
              <a:t>	Se mide la relación entre el cliente y los productos a partir de atributos:</a:t>
            </a:r>
          </a:p>
          <a:p>
            <a:pPr marL="0" indent="0">
              <a:buNone/>
            </a:pPr>
            <a:r>
              <a:rPr lang="es-MX" sz="2600" dirty="0"/>
              <a:t>	eficacia, productividad, seguridad, satisfacción</a:t>
            </a:r>
          </a:p>
          <a:p>
            <a:pPr marL="0" indent="0">
              <a:buNone/>
            </a:pPr>
            <a:r>
              <a:rPr lang="es-MX" sz="2600" dirty="0"/>
              <a:t>	¿El producto satisface la necesidad requerida?</a:t>
            </a:r>
          </a:p>
          <a:p>
            <a:pPr marL="0" indent="0">
              <a:buNone/>
            </a:pPr>
            <a:r>
              <a:rPr lang="es-MX" sz="2600" dirty="0"/>
              <a:t>	¿Los recursos tiempo/dinero se </a:t>
            </a:r>
            <a:r>
              <a:rPr lang="es-MX" sz="2600" dirty="0" err="1"/>
              <a:t>eficientan</a:t>
            </a:r>
            <a:r>
              <a:rPr lang="es-MX" sz="2600" dirty="0"/>
              <a:t> con su uso?</a:t>
            </a:r>
          </a:p>
          <a:p>
            <a:pPr marL="0" indent="0">
              <a:buNone/>
            </a:pPr>
            <a:r>
              <a:rPr lang="es-MX" sz="2600" dirty="0"/>
              <a:t>	¿Su uso es seguro para los usuarios?</a:t>
            </a:r>
          </a:p>
        </p:txBody>
      </p:sp>
      <p:pic>
        <p:nvPicPr>
          <p:cNvPr id="5122" name="Picture 2" descr="Calidad - Castillo Grupo">
            <a:extLst>
              <a:ext uri="{FF2B5EF4-FFF2-40B4-BE49-F238E27FC236}">
                <a16:creationId xmlns:a16="http://schemas.microsoft.com/office/drawing/2014/main" id="{91724913-DAD9-8729-6BCC-D466C8BCC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906" y="-194"/>
            <a:ext cx="3532094" cy="249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73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Metodologías tradicionales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 dirty="0"/>
              <a:t>RUP (</a:t>
            </a:r>
            <a:r>
              <a:rPr lang="es-MX" sz="2600" dirty="0" err="1"/>
              <a:t>Rational</a:t>
            </a:r>
            <a:r>
              <a:rPr lang="es-MX" sz="2600" dirty="0"/>
              <a:t> </a:t>
            </a:r>
            <a:r>
              <a:rPr lang="es-MX" sz="2600" dirty="0" err="1"/>
              <a:t>Unified</a:t>
            </a:r>
            <a:r>
              <a:rPr lang="es-MX" sz="2600" dirty="0"/>
              <a:t> </a:t>
            </a:r>
            <a:r>
              <a:rPr lang="es-MX" sz="2600" dirty="0" err="1"/>
              <a:t>Process</a:t>
            </a:r>
            <a:r>
              <a:rPr lang="es-MX" sz="2600" dirty="0"/>
              <a:t>)</a:t>
            </a:r>
          </a:p>
          <a:p>
            <a:pPr marL="0" indent="0">
              <a:buNone/>
            </a:pPr>
            <a:r>
              <a:rPr lang="es-MX" sz="2600" dirty="0"/>
              <a:t>	Planeación de pruebas</a:t>
            </a:r>
          </a:p>
          <a:p>
            <a:pPr marL="0" indent="0">
              <a:buNone/>
            </a:pPr>
            <a:r>
              <a:rPr lang="es-MX" sz="2600" dirty="0"/>
              <a:t>	Diseño de pruebas</a:t>
            </a:r>
          </a:p>
          <a:p>
            <a:pPr marL="0" indent="0">
              <a:buNone/>
            </a:pPr>
            <a:r>
              <a:rPr lang="es-MX" sz="2600" dirty="0"/>
              <a:t>	Implementación de pruebas</a:t>
            </a:r>
          </a:p>
          <a:p>
            <a:pPr marL="0" indent="0">
              <a:buNone/>
            </a:pPr>
            <a:r>
              <a:rPr lang="es-MX" sz="2600" dirty="0"/>
              <a:t>	Evaluación de criterios de salida</a:t>
            </a:r>
          </a:p>
          <a:p>
            <a:pPr marL="0" indent="0">
              <a:buNone/>
            </a:pPr>
            <a:r>
              <a:rPr lang="es-MX" sz="2600" dirty="0"/>
              <a:t>	Cierre del proceso</a:t>
            </a:r>
          </a:p>
          <a:p>
            <a:r>
              <a:rPr lang="es-MX" sz="2600" dirty="0"/>
              <a:t>Modelo V</a:t>
            </a:r>
          </a:p>
          <a:p>
            <a:pPr marL="0" indent="0">
              <a:buNone/>
            </a:pPr>
            <a:r>
              <a:rPr lang="es-MX" sz="2600" dirty="0"/>
              <a:t>	Define niveles de control (tipos  de prueba de acuerdo al enfoque)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11B9ED-14FB-A3B8-D3C0-41FE1FE5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6545" y="2277979"/>
            <a:ext cx="6030656" cy="34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9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4" y="1909039"/>
            <a:ext cx="5775158" cy="4521511"/>
          </a:xfrm>
        </p:spPr>
        <p:txBody>
          <a:bodyPr>
            <a:normAutofit/>
          </a:bodyPr>
          <a:lstStyle/>
          <a:p>
            <a:r>
              <a:rPr lang="es-MX" sz="2600" dirty="0"/>
              <a:t>XP</a:t>
            </a:r>
          </a:p>
          <a:p>
            <a:pPr marL="0" indent="0">
              <a:buNone/>
            </a:pPr>
            <a:r>
              <a:rPr lang="es-MX" sz="2600" dirty="0"/>
              <a:t>	Valores y buenas prácticas</a:t>
            </a:r>
          </a:p>
          <a:p>
            <a:pPr marL="0" indent="0">
              <a:buNone/>
            </a:pPr>
            <a:r>
              <a:rPr lang="es-MX" sz="2600" dirty="0"/>
              <a:t>	Busca aumentar la productividad</a:t>
            </a:r>
          </a:p>
          <a:p>
            <a:pPr marL="0" indent="0">
              <a:buNone/>
            </a:pPr>
            <a:r>
              <a:rPr lang="es-MX" sz="2600" dirty="0"/>
              <a:t>	Restringe a trabajar con las 	necesidades inmediatas</a:t>
            </a:r>
          </a:p>
          <a:p>
            <a:pPr marL="0" indent="0">
              <a:buNone/>
            </a:pPr>
            <a:r>
              <a:rPr lang="es-MX" sz="2600" dirty="0"/>
              <a:t>	Sistema de fácil implementación</a:t>
            </a:r>
          </a:p>
          <a:p>
            <a:pPr marL="0" indent="0">
              <a:buNone/>
            </a:pPr>
            <a:r>
              <a:rPr lang="es-MX" sz="2600" dirty="0"/>
              <a:t>		Mejora mediante iteraciones 		o incrementos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A4ED92-E7C1-5642-9B56-BC3BA68993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9709" y="1648340"/>
            <a:ext cx="5352902" cy="412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54903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2A7F69685763409C9D33482155A4CC" ma:contentTypeVersion="4" ma:contentTypeDescription="Create a new document." ma:contentTypeScope="" ma:versionID="f4956eae770c1d0b75e45a1359fff561">
  <xsd:schema xmlns:xsd="http://www.w3.org/2001/XMLSchema" xmlns:xs="http://www.w3.org/2001/XMLSchema" xmlns:p="http://schemas.microsoft.com/office/2006/metadata/properties" xmlns:ns2="650e113b-757d-4b34-bf8f-c856f48121cb" targetNamespace="http://schemas.microsoft.com/office/2006/metadata/properties" ma:root="true" ma:fieldsID="ccb706025423e500c71ed1cd4daf48ec" ns2:_="">
    <xsd:import namespace="650e113b-757d-4b34-bf8f-c856f48121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e113b-757d-4b34-bf8f-c856f48121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CA4A57-D3DA-4829-834C-70BFDC8E98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ED7BBB-AFCC-4B70-B69E-1B063B67192B}"/>
</file>

<file path=customXml/itemProps3.xml><?xml version="1.0" encoding="utf-8"?>
<ds:datastoreItem xmlns:ds="http://schemas.openxmlformats.org/officeDocument/2006/customXml" ds:itemID="{8268C149-F6DA-4EFF-90FA-744EB9449BA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614</Words>
  <Application>Microsoft Office PowerPoint</Application>
  <PresentationFormat>Panorámica</PresentationFormat>
  <Paragraphs>87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MarrakeshVTI</vt:lpstr>
      <vt:lpstr>CONTROL DE CALIDAD DE SOFTWARE</vt:lpstr>
      <vt:lpstr>Modelos de calidad de software</vt:lpstr>
      <vt:lpstr>Principios medibles de gestión de calidad</vt:lpstr>
      <vt:lpstr>Modelos de calidad de software</vt:lpstr>
      <vt:lpstr>Presentación de PowerPoint</vt:lpstr>
      <vt:lpstr>Presentación de PowerPoint</vt:lpstr>
      <vt:lpstr>Presentación de PowerPoint</vt:lpstr>
      <vt:lpstr>Metodologías tradicionales</vt:lpstr>
      <vt:lpstr>Presentación de PowerPoint</vt:lpstr>
      <vt:lpstr>Metodologías ágiles</vt:lpstr>
      <vt:lpstr>Modelos de mejora de procesos de pruebas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CALIDAD DE SOFTWARE</dc:title>
  <dc:creator>Margarita Carmina García López</dc:creator>
  <cp:lastModifiedBy>Margarita Carmina García López</cp:lastModifiedBy>
  <cp:revision>12</cp:revision>
  <dcterms:created xsi:type="dcterms:W3CDTF">2023-08-09T02:10:11Z</dcterms:created>
  <dcterms:modified xsi:type="dcterms:W3CDTF">2023-09-25T15:31:28Z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0x0101007B2A7F69685763409C9D33482155A4CC</vt:lpwstr>
  </property>
</Properties>
</file>