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es-MX" dirty="0"/>
              <a:t>Proceso de desarrollo de software y MEJORA DE PROCESOS</a:t>
            </a:r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766993"/>
            <a:ext cx="11149264" cy="4521511"/>
          </a:xfrm>
        </p:spPr>
        <p:txBody>
          <a:bodyPr>
            <a:normAutofit/>
          </a:bodyPr>
          <a:lstStyle/>
          <a:p>
            <a:r>
              <a:rPr lang="es-MX" sz="2600" dirty="0"/>
              <a:t>DMAIC</a:t>
            </a:r>
          </a:p>
          <a:p>
            <a:pPr marL="0" indent="0">
              <a:buNone/>
            </a:pPr>
            <a:r>
              <a:rPr lang="es-MX" sz="2600" dirty="0"/>
              <a:t>	Definir (Define) oportunidad de mejora</a:t>
            </a:r>
          </a:p>
          <a:p>
            <a:pPr marL="0" indent="0">
              <a:buNone/>
            </a:pPr>
            <a:r>
              <a:rPr lang="es-MX" sz="2600" dirty="0"/>
              <a:t>	Medir (</a:t>
            </a:r>
            <a:r>
              <a:rPr lang="es-MX" sz="2600" dirty="0" err="1"/>
              <a:t>Measure</a:t>
            </a:r>
            <a:r>
              <a:rPr lang="es-MX" sz="2600" dirty="0"/>
              <a:t>) el rendimiento de los procesos</a:t>
            </a:r>
          </a:p>
          <a:p>
            <a:pPr marL="0" indent="0">
              <a:buNone/>
            </a:pPr>
            <a:r>
              <a:rPr lang="es-MX" sz="2600" dirty="0"/>
              <a:t>	Analizar (</a:t>
            </a:r>
            <a:r>
              <a:rPr lang="es-MX" sz="2600" dirty="0" err="1"/>
              <a:t>Analyze</a:t>
            </a:r>
            <a:r>
              <a:rPr lang="es-MX" sz="2600" dirty="0"/>
              <a:t>) los procesos para descubrir defectos o sus causas de origen</a:t>
            </a:r>
          </a:p>
          <a:p>
            <a:pPr marL="0" indent="0">
              <a:buNone/>
            </a:pPr>
            <a:r>
              <a:rPr lang="es-MX" sz="2600" dirty="0"/>
              <a:t>	Mejorar (</a:t>
            </a:r>
            <a:r>
              <a:rPr lang="es-MX" sz="2600" dirty="0" err="1"/>
              <a:t>Improve</a:t>
            </a:r>
            <a:r>
              <a:rPr lang="es-MX" sz="2600" dirty="0"/>
              <a:t>) los procesos desde las causas de origen</a:t>
            </a:r>
          </a:p>
          <a:p>
            <a:pPr marL="0" indent="0">
              <a:buNone/>
            </a:pPr>
            <a:r>
              <a:rPr lang="es-MX" sz="2600" dirty="0"/>
              <a:t>	Controlar (Control) los procesos mejorados y evaluar el rendimiento</a:t>
            </a:r>
          </a:p>
        </p:txBody>
      </p:sp>
    </p:spTree>
    <p:extLst>
      <p:ext uri="{BB962C8B-B14F-4D97-AF65-F5344CB8AC3E}">
        <p14:creationId xmlns:p14="http://schemas.microsoft.com/office/powerpoint/2010/main" val="54711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812379" cy="4521511"/>
          </a:xfrm>
        </p:spPr>
        <p:txBody>
          <a:bodyPr>
            <a:normAutofit/>
          </a:bodyPr>
          <a:lstStyle/>
          <a:p>
            <a:r>
              <a:rPr lang="es-MX" sz="2600" dirty="0"/>
              <a:t>DMADV</a:t>
            </a:r>
          </a:p>
          <a:p>
            <a:pPr marL="0" indent="0">
              <a:buNone/>
            </a:pPr>
            <a:r>
              <a:rPr lang="es-MX" sz="2600" dirty="0"/>
              <a:t>	Definir (Define) el propósito del proyecto</a:t>
            </a:r>
          </a:p>
          <a:p>
            <a:pPr marL="0" indent="0">
              <a:buNone/>
            </a:pPr>
            <a:r>
              <a:rPr lang="es-MX" sz="2600" dirty="0"/>
              <a:t>	Medir (</a:t>
            </a:r>
            <a:r>
              <a:rPr lang="es-MX" sz="2600" dirty="0" err="1"/>
              <a:t>Measure</a:t>
            </a:r>
            <a:r>
              <a:rPr lang="es-MX" sz="2600" dirty="0"/>
              <a:t>) los parámetros clave (factores críticos)</a:t>
            </a:r>
          </a:p>
          <a:p>
            <a:pPr marL="0" indent="0">
              <a:buNone/>
            </a:pPr>
            <a:r>
              <a:rPr lang="es-MX" sz="2600" dirty="0"/>
              <a:t>	Analizar (</a:t>
            </a:r>
            <a:r>
              <a:rPr lang="es-MX" sz="2600" dirty="0" err="1"/>
              <a:t>Analyze</a:t>
            </a:r>
            <a:r>
              <a:rPr lang="es-MX" sz="2600" dirty="0"/>
              <a:t>) datos recopilados y encontrar problemas o causas</a:t>
            </a:r>
          </a:p>
          <a:p>
            <a:pPr marL="0" indent="0">
              <a:buNone/>
            </a:pPr>
            <a:r>
              <a:rPr lang="es-MX" sz="2600" dirty="0"/>
              <a:t>	Diseñar (</a:t>
            </a:r>
            <a:r>
              <a:rPr lang="es-MX" sz="2600" dirty="0" err="1"/>
              <a:t>Design</a:t>
            </a:r>
            <a:r>
              <a:rPr lang="es-MX" sz="2600" dirty="0"/>
              <a:t>) el proceso, producto, servicio que solucione el problema</a:t>
            </a:r>
          </a:p>
          <a:p>
            <a:pPr marL="0" indent="0">
              <a:buNone/>
            </a:pPr>
            <a:r>
              <a:rPr lang="es-MX" sz="2600" dirty="0"/>
              <a:t>	Verificar (</a:t>
            </a:r>
            <a:r>
              <a:rPr lang="es-MX" sz="2600" dirty="0" err="1"/>
              <a:t>Verify</a:t>
            </a:r>
            <a:r>
              <a:rPr lang="es-MX" sz="2600" dirty="0"/>
              <a:t>) el diseño(s).</a:t>
            </a:r>
          </a:p>
        </p:txBody>
      </p:sp>
    </p:spTree>
    <p:extLst>
      <p:ext uri="{BB962C8B-B14F-4D97-AF65-F5344CB8AC3E}">
        <p14:creationId xmlns:p14="http://schemas.microsoft.com/office/powerpoint/2010/main" val="219406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Gestión de calidad total (TQM)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Método de mejora de procesos centrado en la calidad</a:t>
            </a:r>
          </a:p>
          <a:p>
            <a:r>
              <a:rPr lang="es-MX" sz="2600" dirty="0"/>
              <a:t>Mejora continua y disminución de ineficiencia</a:t>
            </a:r>
          </a:p>
          <a:p>
            <a:r>
              <a:rPr lang="es-MX" sz="2600" dirty="0"/>
              <a:t>Basa sus decisiones en datos y métricas de rendimiento</a:t>
            </a:r>
          </a:p>
          <a:p>
            <a:pPr marL="0" indent="0">
              <a:buNone/>
            </a:pPr>
            <a:r>
              <a:rPr lang="es-MX" sz="2600" dirty="0"/>
              <a:t>	Se centra en el cliente</a:t>
            </a:r>
          </a:p>
          <a:p>
            <a:pPr marL="0" indent="0">
              <a:buNone/>
            </a:pPr>
            <a:r>
              <a:rPr lang="es-MX" sz="2600" dirty="0"/>
              <a:t>	Exige participación de todo el equipo</a:t>
            </a:r>
          </a:p>
          <a:p>
            <a:pPr marL="0" indent="0">
              <a:buNone/>
            </a:pPr>
            <a:r>
              <a:rPr lang="es-MX" sz="2600" dirty="0"/>
              <a:t>	Busca mejora continua</a:t>
            </a:r>
          </a:p>
          <a:p>
            <a:pPr marL="0" indent="0">
              <a:buNone/>
            </a:pPr>
            <a:r>
              <a:rPr lang="es-MX" sz="2600" dirty="0"/>
              <a:t>	Decisiones documentadas</a:t>
            </a:r>
          </a:p>
          <a:p>
            <a:pPr marL="0" indent="0">
              <a:buNone/>
            </a:pPr>
            <a:r>
              <a:rPr lang="es-MX" sz="2600" dirty="0"/>
              <a:t>	Orientada a los procesos</a:t>
            </a:r>
          </a:p>
        </p:txBody>
      </p:sp>
      <p:pic>
        <p:nvPicPr>
          <p:cNvPr id="8194" name="Picture 2" descr="Ingeniería Industrial: CALIDAD TOTAL">
            <a:extLst>
              <a:ext uri="{FF2B5EF4-FFF2-40B4-BE49-F238E27FC236}">
                <a16:creationId xmlns:a16="http://schemas.microsoft.com/office/drawing/2014/main" id="{9B022ABC-A5D1-E509-4C57-5C8E59A15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88" y="3926541"/>
            <a:ext cx="3908612" cy="29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2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Lean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Principios fundamentales</a:t>
            </a:r>
          </a:p>
          <a:p>
            <a:pPr marL="0" indent="0">
              <a:buNone/>
            </a:pPr>
            <a:r>
              <a:rPr lang="es-MX" sz="2600" dirty="0"/>
              <a:t>	Identificar el valor</a:t>
            </a:r>
          </a:p>
          <a:p>
            <a:pPr marL="0" indent="0">
              <a:buNone/>
            </a:pPr>
            <a:r>
              <a:rPr lang="es-MX" sz="2600" dirty="0"/>
              <a:t>	Generar una representación gráfica del flujo de valor</a:t>
            </a:r>
          </a:p>
          <a:p>
            <a:pPr marL="0" indent="0">
              <a:buNone/>
            </a:pPr>
            <a:r>
              <a:rPr lang="es-MX" sz="2600" dirty="0"/>
              <a:t>	Crear un flujo</a:t>
            </a:r>
          </a:p>
          <a:p>
            <a:pPr marL="0" indent="0">
              <a:buNone/>
            </a:pPr>
            <a:r>
              <a:rPr lang="es-MX" sz="2600" dirty="0"/>
              <a:t>	Establecer un sistema </a:t>
            </a:r>
            <a:r>
              <a:rPr lang="es-MX" sz="2600" dirty="0" err="1"/>
              <a:t>pull</a:t>
            </a:r>
            <a:endParaRPr lang="es-MX" sz="2600" dirty="0"/>
          </a:p>
          <a:p>
            <a:pPr marL="0" indent="0">
              <a:buNone/>
            </a:pPr>
            <a:r>
              <a:rPr lang="es-MX" sz="2600" dirty="0"/>
              <a:t>	Mejorar continuamente</a:t>
            </a:r>
          </a:p>
          <a:p>
            <a:r>
              <a:rPr lang="es-MX" sz="2600" dirty="0"/>
              <a:t>Elimina desperdicios en las fases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ACB739-BA91-9DF6-220A-B55FC6BC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4627" y="2831171"/>
            <a:ext cx="3790700" cy="34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3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Método </a:t>
            </a:r>
            <a:r>
              <a:rPr lang="es-MX" dirty="0" err="1"/>
              <a:t>Kaizen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Modelo de mejora continua</a:t>
            </a:r>
          </a:p>
          <a:p>
            <a:r>
              <a:rPr lang="es-MX" sz="2600" dirty="0"/>
              <a:t>Elimina desperdicios</a:t>
            </a:r>
          </a:p>
          <a:p>
            <a:pPr marL="0" indent="0">
              <a:buNone/>
            </a:pPr>
            <a:r>
              <a:rPr lang="es-MX" sz="2600" dirty="0"/>
              <a:t>	Muda (despilfarro)</a:t>
            </a:r>
          </a:p>
          <a:p>
            <a:pPr marL="0" indent="0">
              <a:buNone/>
            </a:pPr>
            <a:r>
              <a:rPr lang="es-MX" sz="2600" dirty="0"/>
              <a:t>	Mura (irregularidad)</a:t>
            </a:r>
          </a:p>
          <a:p>
            <a:pPr marL="0" indent="0">
              <a:buNone/>
            </a:pPr>
            <a:r>
              <a:rPr lang="es-MX" sz="2600" dirty="0"/>
              <a:t>	</a:t>
            </a:r>
            <a:r>
              <a:rPr lang="es-MX" sz="2600" dirty="0" err="1"/>
              <a:t>Muri</a:t>
            </a:r>
            <a:r>
              <a:rPr lang="es-MX" sz="2600" dirty="0"/>
              <a:t> (sobrecarga)</a:t>
            </a:r>
          </a:p>
          <a:p>
            <a:endParaRPr lang="es-MX" sz="2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F124A9C-ECEC-F795-38C5-1A8A025F6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33" y="795251"/>
            <a:ext cx="5674514" cy="539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2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Planificar-Hacer-Verificar-Actuar (PHVA)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Mejorar procesos e implementa cambios.</a:t>
            </a:r>
          </a:p>
          <a:p>
            <a:pPr marL="0" indent="0">
              <a:buNone/>
            </a:pPr>
            <a:r>
              <a:rPr lang="es-MX" sz="2600" dirty="0"/>
              <a:t>	Planificar.- decide el problema y crea un plan para resolverlo</a:t>
            </a:r>
          </a:p>
          <a:p>
            <a:pPr marL="0" indent="0">
              <a:buNone/>
            </a:pPr>
            <a:r>
              <a:rPr lang="es-MX" sz="2600" dirty="0"/>
              <a:t>	Hacer.- implementa el plan y pruébalo a pequeña escala</a:t>
            </a:r>
          </a:p>
          <a:p>
            <a:pPr marL="0" indent="0">
              <a:buNone/>
            </a:pPr>
            <a:r>
              <a:rPr lang="es-MX" sz="2600" dirty="0"/>
              <a:t>	Verificar.- revisa las acciones implementadas</a:t>
            </a:r>
          </a:p>
          <a:p>
            <a:pPr marL="0" indent="0">
              <a:buNone/>
            </a:pPr>
            <a:r>
              <a:rPr lang="es-MX" sz="2600" dirty="0"/>
              <a:t>	Actuar.- decide si el cambio se implementa a gran escala</a:t>
            </a:r>
          </a:p>
          <a:p>
            <a:endParaRPr lang="es-MX" sz="2600" dirty="0"/>
          </a:p>
        </p:txBody>
      </p:sp>
      <p:pic>
        <p:nvPicPr>
          <p:cNvPr id="10242" name="Picture 2" descr="Procedimiento lógico y por etapas para la mejora continua: PHVA">
            <a:extLst>
              <a:ext uri="{FF2B5EF4-FFF2-40B4-BE49-F238E27FC236}">
                <a16:creationId xmlns:a16="http://schemas.microsoft.com/office/drawing/2014/main" id="{FDB6ECF9-C149-98C7-BDB1-72C57973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98" y="3850105"/>
            <a:ext cx="3570201" cy="30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5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Propuesta de mejora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1.- ¿Qué proceso necesitas mejorar?</a:t>
            </a:r>
          </a:p>
          <a:p>
            <a:pPr marL="0" indent="0">
              <a:buNone/>
            </a:pPr>
            <a:r>
              <a:rPr lang="es-MX" sz="2600" dirty="0"/>
              <a:t>	Identificar el flujo y los pasos que conlleva el proceso</a:t>
            </a:r>
          </a:p>
          <a:p>
            <a:r>
              <a:rPr lang="es-MX" sz="2600" dirty="0"/>
              <a:t>2.- Analizar el proceso</a:t>
            </a:r>
          </a:p>
          <a:p>
            <a:pPr marL="0" indent="0">
              <a:buNone/>
            </a:pPr>
            <a:r>
              <a:rPr lang="es-MX" sz="2600" dirty="0"/>
              <a:t>	Documento con puntos débiles y susceptibles a mejora localizados</a:t>
            </a:r>
          </a:p>
          <a:p>
            <a:r>
              <a:rPr lang="es-MX" sz="2600" dirty="0"/>
              <a:t>3.- Idear el nuevo proceso</a:t>
            </a:r>
          </a:p>
          <a:p>
            <a:pPr marL="0" indent="0">
              <a:buNone/>
            </a:pPr>
            <a:r>
              <a:rPr lang="es-MX" sz="2600" dirty="0"/>
              <a:t>	Plantear un nuevo ciclo</a:t>
            </a:r>
          </a:p>
          <a:p>
            <a:pPr marL="0" indent="0">
              <a:buNone/>
            </a:pPr>
            <a:r>
              <a:rPr lang="es-MX" sz="2600" dirty="0"/>
              <a:t>	Realizar propuesta de mejora en el proceso</a:t>
            </a:r>
          </a:p>
          <a:p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261133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4.- Redacta el plan</a:t>
            </a:r>
          </a:p>
          <a:p>
            <a:pPr marL="0" indent="0">
              <a:buNone/>
            </a:pPr>
            <a:r>
              <a:rPr lang="es-MX" sz="2600" dirty="0"/>
              <a:t>	Incorpora análisis y propuesta de mejora</a:t>
            </a:r>
          </a:p>
          <a:p>
            <a:pPr marL="0" indent="0">
              <a:buNone/>
            </a:pPr>
            <a:r>
              <a:rPr lang="es-MX" sz="2600" dirty="0"/>
              <a:t>	¿Cómo se realizará la mejora?</a:t>
            </a:r>
          </a:p>
          <a:p>
            <a:pPr marL="0" indent="0">
              <a:buNone/>
            </a:pPr>
            <a:r>
              <a:rPr lang="es-MX" sz="2600" dirty="0"/>
              <a:t>	¿Qué recursos hay y qué tareas se deben realizar?</a:t>
            </a:r>
          </a:p>
          <a:p>
            <a:r>
              <a:rPr lang="es-MX" sz="2600" dirty="0"/>
              <a:t>5.- Comunica el plan</a:t>
            </a:r>
          </a:p>
          <a:p>
            <a:pPr marL="0" indent="0">
              <a:buNone/>
            </a:pPr>
            <a:r>
              <a:rPr lang="es-MX" sz="2600" dirty="0"/>
              <a:t>	Formulación de comentarios y retroalimentación para mejorar el plan</a:t>
            </a:r>
          </a:p>
          <a:p>
            <a:r>
              <a:rPr lang="es-MX" sz="2600" dirty="0"/>
              <a:t>6.- Implementación y revisión</a:t>
            </a:r>
          </a:p>
          <a:p>
            <a:pPr marL="0" indent="0">
              <a:buNone/>
            </a:pPr>
            <a:r>
              <a:rPr lang="es-MX" sz="2600" dirty="0"/>
              <a:t>	Poner en marcha el proceso y la lista de tareas asignadas</a:t>
            </a:r>
          </a:p>
        </p:txBody>
      </p:sp>
    </p:spTree>
    <p:extLst>
      <p:ext uri="{BB962C8B-B14F-4D97-AF65-F5344CB8AC3E}">
        <p14:creationId xmlns:p14="http://schemas.microsoft.com/office/powerpoint/2010/main" val="4374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Proceso de desarrollo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Método para crear aplicaciones informáticas</a:t>
            </a:r>
          </a:p>
          <a:p>
            <a:r>
              <a:rPr lang="es-MX" sz="2600" dirty="0"/>
              <a:t>Etapas, disciplinas y organización a desarrollar por el equipo</a:t>
            </a:r>
          </a:p>
          <a:p>
            <a:r>
              <a:rPr lang="es-MX" sz="2600" dirty="0"/>
              <a:t>Procesos iterativos</a:t>
            </a:r>
          </a:p>
          <a:p>
            <a:pPr marL="0" indent="0">
              <a:buNone/>
            </a:pPr>
            <a:r>
              <a:rPr lang="es-MX" sz="2600" dirty="0"/>
              <a:t>	RUP</a:t>
            </a:r>
          </a:p>
          <a:p>
            <a:pPr marL="0" indent="0">
              <a:buNone/>
            </a:pPr>
            <a:r>
              <a:rPr lang="es-MX" sz="2600" dirty="0"/>
              <a:t>	Desarrollo Ágil</a:t>
            </a:r>
          </a:p>
          <a:p>
            <a:r>
              <a:rPr lang="es-MX" sz="2600" dirty="0"/>
              <a:t>Procesos cascada</a:t>
            </a:r>
          </a:p>
          <a:p>
            <a:endParaRPr lang="es-MX" sz="2600" dirty="0"/>
          </a:p>
        </p:txBody>
      </p:sp>
      <p:pic>
        <p:nvPicPr>
          <p:cNvPr id="4" name="Picture 2" descr="Desarrollo de software: conoce sus metodologías - Fórmate.es 🥇">
            <a:extLst>
              <a:ext uri="{FF2B5EF4-FFF2-40B4-BE49-F238E27FC236}">
                <a16:creationId xmlns:a16="http://schemas.microsoft.com/office/drawing/2014/main" id="{E7E3A2E8-547C-353E-EA3C-1512A501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29" y="3237810"/>
            <a:ext cx="5431959" cy="36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7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Proceso de desarrollo de Cascada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Desarrollo de una serie de disciplinas del software</a:t>
            </a:r>
          </a:p>
          <a:p>
            <a:r>
              <a:rPr lang="es-MX" sz="2600" dirty="0"/>
              <a:t>Se desarrollan una tras otra en secuencia</a:t>
            </a:r>
          </a:p>
          <a:p>
            <a:pPr marL="0" indent="0">
              <a:buNone/>
            </a:pPr>
            <a:r>
              <a:rPr lang="es-MX" sz="2600" dirty="0"/>
              <a:t>	Especificación de requerimientos de software</a:t>
            </a:r>
          </a:p>
          <a:p>
            <a:pPr marL="0" indent="0">
              <a:buNone/>
            </a:pPr>
            <a:r>
              <a:rPr lang="es-MX" sz="2600" dirty="0"/>
              <a:t>		Documentación de obtenibles</a:t>
            </a:r>
          </a:p>
          <a:p>
            <a:pPr marL="0" indent="0">
              <a:buNone/>
            </a:pPr>
            <a:r>
              <a:rPr lang="es-MX" sz="2600" dirty="0"/>
              <a:t>	Diseño del software</a:t>
            </a:r>
          </a:p>
          <a:p>
            <a:pPr marL="0" indent="0">
              <a:buNone/>
            </a:pPr>
            <a:r>
              <a:rPr lang="es-MX" sz="2600" dirty="0"/>
              <a:t>	Desarrollo del software (programación)</a:t>
            </a:r>
          </a:p>
          <a:p>
            <a:pPr marL="0" indent="0">
              <a:buNone/>
            </a:pPr>
            <a:r>
              <a:rPr lang="es-MX" sz="2600" dirty="0"/>
              <a:t>	Pruebas de software</a:t>
            </a:r>
          </a:p>
          <a:p>
            <a:pPr marL="0" indent="0">
              <a:buNone/>
            </a:pPr>
            <a:r>
              <a:rPr lang="es-MX" sz="2600" dirty="0"/>
              <a:t>	Lanzamiento (despliegue)</a:t>
            </a:r>
          </a:p>
        </p:txBody>
      </p:sp>
      <p:pic>
        <p:nvPicPr>
          <p:cNvPr id="2050" name="Picture 2" descr="Modelo de Cascada - Metodologías de software">
            <a:extLst>
              <a:ext uri="{FF2B5EF4-FFF2-40B4-BE49-F238E27FC236}">
                <a16:creationId xmlns:a16="http://schemas.microsoft.com/office/drawing/2014/main" id="{2BD6DCF7-8A8A-074B-189F-5BE7A4AD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72" y="3272589"/>
            <a:ext cx="4115227" cy="30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44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Secuencia sin iteraciones</a:t>
            </a:r>
          </a:p>
          <a:p>
            <a:r>
              <a:rPr lang="es-MX" sz="2600" dirty="0"/>
              <a:t>No prevé requisitos no contemplados</a:t>
            </a:r>
          </a:p>
          <a:p>
            <a:pPr marL="0" indent="0">
              <a:buNone/>
            </a:pPr>
            <a:r>
              <a:rPr lang="es-MX" sz="2600" dirty="0"/>
              <a:t>	Falta de utilidad</a:t>
            </a:r>
          </a:p>
          <a:p>
            <a:pPr marL="0" indent="0">
              <a:buNone/>
            </a:pPr>
            <a:r>
              <a:rPr lang="es-MX" sz="2600" dirty="0"/>
              <a:t>	Factor de usabilidad incompleto</a:t>
            </a:r>
          </a:p>
          <a:p>
            <a:r>
              <a:rPr lang="es-MX" sz="2600" dirty="0"/>
              <a:t>Se podrían necesitar más procesos de cascada</a:t>
            </a:r>
          </a:p>
        </p:txBody>
      </p:sp>
      <p:pic>
        <p:nvPicPr>
          <p:cNvPr id="3074" name="Picture 2" descr="modelo de cascada y espiral">
            <a:extLst>
              <a:ext uri="{FF2B5EF4-FFF2-40B4-BE49-F238E27FC236}">
                <a16:creationId xmlns:a16="http://schemas.microsoft.com/office/drawing/2014/main" id="{B63933A9-CB63-ED8B-6B0D-7AE1A7DF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74" y="3429000"/>
            <a:ext cx="5118626" cy="3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6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 err="1"/>
              <a:t>Rational</a:t>
            </a:r>
            <a:r>
              <a:rPr lang="es-MX" dirty="0"/>
              <a:t> </a:t>
            </a:r>
            <a:r>
              <a:rPr lang="es-MX" dirty="0" err="1"/>
              <a:t>Unified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 (RUP)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Proceso iterativo</a:t>
            </a:r>
          </a:p>
          <a:p>
            <a:r>
              <a:rPr lang="es-MX" sz="2600" dirty="0"/>
              <a:t>Etapas (conjuntos de iteraciones)</a:t>
            </a:r>
          </a:p>
          <a:p>
            <a:r>
              <a:rPr lang="es-MX" sz="2600" dirty="0"/>
              <a:t>Entregables en cada iteración</a:t>
            </a:r>
          </a:p>
          <a:p>
            <a:r>
              <a:rPr lang="es-MX" sz="2600" dirty="0"/>
              <a:t>Permite ajustes de calendarios de entregas y de los presupuestos</a:t>
            </a:r>
          </a:p>
          <a:p>
            <a:r>
              <a:rPr lang="es-MX" sz="2600" dirty="0"/>
              <a:t>El arquitecto de software decide qué partes se realizan primero</a:t>
            </a:r>
          </a:p>
          <a:p>
            <a:r>
              <a:rPr lang="es-MX" sz="2600" dirty="0"/>
              <a:t>En todas las etapas e iteraciones se dedica tiempo a la gestión del proyecto</a:t>
            </a:r>
          </a:p>
        </p:txBody>
      </p:sp>
      <p:pic>
        <p:nvPicPr>
          <p:cNvPr id="4098" name="Picture 2" descr="Ciclos de vida iterativo e incremental, ¿Qué son? - Curso Online PMP® y ...">
            <a:extLst>
              <a:ext uri="{FF2B5EF4-FFF2-40B4-BE49-F238E27FC236}">
                <a16:creationId xmlns:a16="http://schemas.microsoft.com/office/drawing/2014/main" id="{7E543E52-D9C7-D72E-4140-8E3CB7B7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10" y="569496"/>
            <a:ext cx="5168496" cy="3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s-MX" dirty="0"/>
              <a:t>Proceso de desarrollo Ágil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467428"/>
            <a:ext cx="5255793" cy="391733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MX" sz="2400" dirty="0"/>
              <a:t>Agile</a:t>
            </a:r>
          </a:p>
          <a:p>
            <a:pPr>
              <a:lnSpc>
                <a:spcPct val="100000"/>
              </a:lnSpc>
            </a:pPr>
            <a:r>
              <a:rPr lang="es-MX" sz="2400" dirty="0"/>
              <a:t>Iterativo</a:t>
            </a:r>
          </a:p>
          <a:p>
            <a:pPr>
              <a:lnSpc>
                <a:spcPct val="100000"/>
              </a:lnSpc>
            </a:pPr>
            <a:r>
              <a:rPr lang="es-MX" sz="2400" dirty="0"/>
              <a:t>Cada iteración realiza pequeñas aportaciones en todas las disciplinas del 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400" dirty="0"/>
              <a:t>	Diseño, desarrollo, prueba y 	despliegue</a:t>
            </a:r>
          </a:p>
          <a:p>
            <a:pPr>
              <a:lnSpc>
                <a:spcPct val="100000"/>
              </a:lnSpc>
            </a:pPr>
            <a:r>
              <a:rPr lang="es-MX" sz="2400" dirty="0"/>
              <a:t>Elección de objetivos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400" dirty="0"/>
              <a:t>	Creación de partes con valor 	(entregas que se puedan validar)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516249CA-9CC8-9944-2B43-0A34C36D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0645" y="1699183"/>
            <a:ext cx="4376576" cy="41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46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Diferencias RUP y Agile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766993"/>
            <a:ext cx="5342022" cy="4521511"/>
          </a:xfrm>
        </p:spPr>
        <p:txBody>
          <a:bodyPr>
            <a:normAutofit/>
          </a:bodyPr>
          <a:lstStyle/>
          <a:p>
            <a:r>
              <a:rPr lang="es-MX" sz="2600" dirty="0"/>
              <a:t>Se centra en las partes más complejas</a:t>
            </a:r>
          </a:p>
          <a:p>
            <a:r>
              <a:rPr lang="es-MX" sz="2600" dirty="0"/>
              <a:t>Dirección bien definida</a:t>
            </a:r>
          </a:p>
          <a:p>
            <a:r>
              <a:rPr lang="es-MX" sz="2600" dirty="0"/>
              <a:t>Mayor documentación</a:t>
            </a:r>
          </a:p>
          <a:p>
            <a:r>
              <a:rPr lang="es-MX" sz="2600" dirty="0"/>
              <a:t>Etapas bien definidas</a:t>
            </a:r>
          </a:p>
          <a:p>
            <a:r>
              <a:rPr lang="es-MX" sz="2600" dirty="0"/>
              <a:t>Reacciona a cambios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8BC8CFB-F375-822B-D101-096436F89B6A}"/>
              </a:ext>
            </a:extLst>
          </p:cNvPr>
          <p:cNvSpPr txBox="1">
            <a:spLocks/>
          </p:cNvSpPr>
          <p:nvPr/>
        </p:nvSpPr>
        <p:spPr>
          <a:xfrm>
            <a:off x="6096000" y="1766993"/>
            <a:ext cx="5534526" cy="452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Se centra en los que aporta valor</a:t>
            </a:r>
          </a:p>
          <a:p>
            <a:r>
              <a:rPr lang="es-MX" sz="2600" dirty="0"/>
              <a:t>Mayor participación del cliente</a:t>
            </a:r>
          </a:p>
          <a:p>
            <a:r>
              <a:rPr lang="es-MX" sz="2600" dirty="0"/>
              <a:t>Menor documentación</a:t>
            </a:r>
          </a:p>
          <a:p>
            <a:r>
              <a:rPr lang="es-MX" sz="2600" dirty="0"/>
              <a:t>Disciplinas desarrolladas a la vez</a:t>
            </a:r>
          </a:p>
          <a:p>
            <a:r>
              <a:rPr lang="es-MX" sz="2600" dirty="0"/>
              <a:t>Permite cambios</a:t>
            </a:r>
          </a:p>
        </p:txBody>
      </p:sp>
    </p:spTree>
    <p:extLst>
      <p:ext uri="{BB962C8B-B14F-4D97-AF65-F5344CB8AC3E}">
        <p14:creationId xmlns:p14="http://schemas.microsoft.com/office/powerpoint/2010/main" val="360663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Mejora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Evaluación y adaptación de procesos</a:t>
            </a:r>
          </a:p>
          <a:p>
            <a:r>
              <a:rPr lang="es-MX" sz="2600" dirty="0"/>
              <a:t>Busca aumentar la productividad, reducir costos, simplificar flujos de trabajo y adaptarse a necesidades cambiantes.</a:t>
            </a:r>
          </a:p>
          <a:p>
            <a:r>
              <a:rPr lang="es-MX" sz="2600" dirty="0"/>
              <a:t>Ayudan a reducir ineficiencia</a:t>
            </a:r>
          </a:p>
          <a:p>
            <a:r>
              <a:rPr lang="es-MX" sz="2600" dirty="0"/>
              <a:t>Van de la mano con la gestión de calidad</a:t>
            </a:r>
          </a:p>
        </p:txBody>
      </p:sp>
      <p:pic>
        <p:nvPicPr>
          <p:cNvPr id="6146" name="Picture 2" descr="Mejora de Procesos">
            <a:extLst>
              <a:ext uri="{FF2B5EF4-FFF2-40B4-BE49-F238E27FC236}">
                <a16:creationId xmlns:a16="http://schemas.microsoft.com/office/drawing/2014/main" id="{28C54962-CBF7-A2FD-4B68-F5CF147F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4" y="4702743"/>
            <a:ext cx="5388142" cy="215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Metodología </a:t>
            </a:r>
            <a:r>
              <a:rPr lang="es-MX" dirty="0" err="1"/>
              <a:t>Six</a:t>
            </a:r>
            <a:r>
              <a:rPr lang="es-MX" dirty="0"/>
              <a:t> Sigma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 dirty="0"/>
              <a:t>Minimiza la cantidad de variaciones en el producto final</a:t>
            </a:r>
          </a:p>
          <a:p>
            <a:r>
              <a:rPr lang="es-MX" sz="2600" dirty="0"/>
              <a:t>Bill Smith (Motorola, 1986)</a:t>
            </a:r>
          </a:p>
          <a:p>
            <a:r>
              <a:rPr lang="es-MX" sz="2600" dirty="0"/>
              <a:t>Emplea datos estadísticos para ayudar a entender el funcionamiento de los procesos.</a:t>
            </a:r>
          </a:p>
          <a:p>
            <a:r>
              <a:rPr lang="es-MX" sz="2600" dirty="0"/>
              <a:t>Proceso optimizado si produce menor de 3.4 defectos por millón de ciclos</a:t>
            </a:r>
          </a:p>
          <a:p>
            <a:pPr marL="0" indent="0">
              <a:buNone/>
            </a:pPr>
            <a:r>
              <a:rPr lang="es-MX" sz="2600" dirty="0"/>
              <a:t>	DMAIC</a:t>
            </a:r>
          </a:p>
          <a:p>
            <a:pPr marL="0" indent="0">
              <a:buNone/>
            </a:pPr>
            <a:r>
              <a:rPr lang="es-MX" sz="2600" dirty="0"/>
              <a:t>	DMCDV</a:t>
            </a:r>
          </a:p>
        </p:txBody>
      </p:sp>
      <p:pic>
        <p:nvPicPr>
          <p:cNvPr id="7170" name="Picture 2" descr="Alfonso Ríos | El Blog: Seis Sigma (Six Sigma)">
            <a:extLst>
              <a:ext uri="{FF2B5EF4-FFF2-40B4-BE49-F238E27FC236}">
                <a16:creationId xmlns:a16="http://schemas.microsoft.com/office/drawing/2014/main" id="{C7CFDC9B-E3B6-F81F-798A-210EA175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289" y="0"/>
            <a:ext cx="3504638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35863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343FE1-B7E4-4222-9246-3746E2F1EAD1}"/>
</file>

<file path=customXml/itemProps2.xml><?xml version="1.0" encoding="utf-8"?>
<ds:datastoreItem xmlns:ds="http://schemas.openxmlformats.org/officeDocument/2006/customXml" ds:itemID="{12C26A0A-1739-4FEA-9E50-7C4FAFFB138B}"/>
</file>

<file path=customXml/itemProps3.xml><?xml version="1.0" encoding="utf-8"?>
<ds:datastoreItem xmlns:ds="http://schemas.openxmlformats.org/officeDocument/2006/customXml" ds:itemID="{B2B625DE-7482-4BED-A01D-EA63977FD631}"/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753</Words>
  <Application>Microsoft Office PowerPoint</Application>
  <PresentationFormat>Panorámica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Goudy Old Style</vt:lpstr>
      <vt:lpstr>MarrakeshVTI</vt:lpstr>
      <vt:lpstr>CONTROL DE CALIDAD DE SOFTWARE</vt:lpstr>
      <vt:lpstr>Proceso de desarrollo de software</vt:lpstr>
      <vt:lpstr>Proceso de desarrollo de Cascada</vt:lpstr>
      <vt:lpstr>Presentación de PowerPoint</vt:lpstr>
      <vt:lpstr>Rational Unified Process (RUP)</vt:lpstr>
      <vt:lpstr>Proceso de desarrollo Ágil</vt:lpstr>
      <vt:lpstr>Diferencias RUP y Agile</vt:lpstr>
      <vt:lpstr>Mejora de procesos</vt:lpstr>
      <vt:lpstr>Metodología Six Sigma</vt:lpstr>
      <vt:lpstr>Presentación de PowerPoint</vt:lpstr>
      <vt:lpstr>Presentación de PowerPoint</vt:lpstr>
      <vt:lpstr>Gestión de calidad total (TQM)</vt:lpstr>
      <vt:lpstr>Lean</vt:lpstr>
      <vt:lpstr>Método Kaizen</vt:lpstr>
      <vt:lpstr>Planificar-Hacer-Verificar-Actuar (PHVA)</vt:lpstr>
      <vt:lpstr>Propuesta de mejora de procesos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13</cp:revision>
  <dcterms:created xsi:type="dcterms:W3CDTF">2023-08-09T02:10:11Z</dcterms:created>
  <dcterms:modified xsi:type="dcterms:W3CDTF">2023-08-22T23:27:50Z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