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90" r:id="rId11"/>
    <p:sldId id="292" r:id="rId12"/>
    <p:sldId id="291" r:id="rId13"/>
    <p:sldId id="275" r:id="rId14"/>
    <p:sldId id="276" r:id="rId15"/>
    <p:sldId id="277" r:id="rId16"/>
    <p:sldId id="293" r:id="rId17"/>
    <p:sldId id="294" r:id="rId18"/>
    <p:sldId id="29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773552" cy="1305837"/>
          </a:xfrm>
        </p:spPr>
        <p:txBody>
          <a:bodyPr anchor="t">
            <a:normAutofit/>
          </a:bodyPr>
          <a:lstStyle/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Gerente de pruebas (Test Manager)</a:t>
            </a:r>
          </a:p>
          <a:p>
            <a:endParaRPr lang="es-MX" sz="3200" dirty="0"/>
          </a:p>
          <a:p>
            <a:r>
              <a:rPr lang="es-MX" sz="3200" dirty="0"/>
              <a:t>Rol con responsabilidad general para alcanzar el éxito del esfuerzo de pruebas</a:t>
            </a:r>
          </a:p>
          <a:p>
            <a:pPr marL="0" indent="0">
              <a:buNone/>
            </a:pPr>
            <a:r>
              <a:rPr lang="es-MX" sz="3200" dirty="0"/>
              <a:t>	Planificación</a:t>
            </a:r>
          </a:p>
          <a:p>
            <a:pPr marL="0" indent="0">
              <a:buNone/>
            </a:pPr>
            <a:r>
              <a:rPr lang="es-MX" sz="3200" dirty="0"/>
              <a:t>	Gestión de recursos</a:t>
            </a:r>
          </a:p>
          <a:p>
            <a:pPr marL="0" indent="0">
              <a:buNone/>
            </a:pPr>
            <a:r>
              <a:rPr lang="es-MX" sz="3200" dirty="0"/>
              <a:t>	Resolución de problemas</a:t>
            </a:r>
          </a:p>
        </p:txBody>
      </p:sp>
      <p:pic>
        <p:nvPicPr>
          <p:cNvPr id="9218" name="Picture 2" descr="Cartoon Checklist / Gaya manajemen bitzer yang terlalu keras dan kaku ...">
            <a:extLst>
              <a:ext uri="{FF2B5EF4-FFF2-40B4-BE49-F238E27FC236}">
                <a16:creationId xmlns:a16="http://schemas.microsoft.com/office/drawing/2014/main" id="{FBC6CBA8-CFEA-AF86-4447-6AF55C24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382" y="3256547"/>
            <a:ext cx="3601618" cy="360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25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El gerente de pruebas tiene la visión panorámica</a:t>
            </a:r>
          </a:p>
          <a:p>
            <a:r>
              <a:rPr lang="es-MX" sz="3200" dirty="0"/>
              <a:t>Tiene la responsabilidad de todo el equipo</a:t>
            </a:r>
          </a:p>
          <a:p>
            <a:r>
              <a:rPr lang="es-MX" sz="3200" dirty="0"/>
              <a:t>Se encarga de planificar tiempos, dar seguimiento al proceso de la prueba de planificación  a ejecución</a:t>
            </a:r>
          </a:p>
          <a:p>
            <a:r>
              <a:rPr lang="es-MX" sz="3200" dirty="0"/>
              <a:t>Identifica los recursos disponibles (personas, ambientes, dispositivos, etc.)</a:t>
            </a:r>
          </a:p>
          <a:p>
            <a:r>
              <a:rPr lang="es-MX" sz="3200" dirty="0"/>
              <a:t>Se encarga de mejorar/desbloquear impedimentos para el equipo</a:t>
            </a:r>
          </a:p>
        </p:txBody>
      </p:sp>
      <p:pic>
        <p:nvPicPr>
          <p:cNvPr id="10242" name="Picture 2" descr="Analyst Clipart &amp; Look At Clip Art Images - ClipartLook">
            <a:extLst>
              <a:ext uri="{FF2B5EF4-FFF2-40B4-BE49-F238E27FC236}">
                <a16:creationId xmlns:a16="http://schemas.microsoft.com/office/drawing/2014/main" id="{6FD40874-D27B-6FB4-CFC6-3DB89104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890" y="336882"/>
            <a:ext cx="2831707" cy="22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0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fontScale="92500" lnSpcReduction="10000"/>
          </a:bodyPr>
          <a:lstStyle/>
          <a:p>
            <a:r>
              <a:rPr lang="es-MX" sz="3200" dirty="0"/>
              <a:t>Analista de pruebas (Test </a:t>
            </a:r>
            <a:r>
              <a:rPr lang="es-MX" sz="3200" dirty="0" err="1"/>
              <a:t>Analyst</a:t>
            </a:r>
            <a:r>
              <a:rPr lang="es-MX" sz="3200" dirty="0"/>
              <a:t>)</a:t>
            </a:r>
          </a:p>
          <a:p>
            <a:endParaRPr lang="es-MX" sz="3200" dirty="0"/>
          </a:p>
          <a:p>
            <a:r>
              <a:rPr lang="es-MX" sz="3200" dirty="0"/>
              <a:t>Rol responsable de identificar y definir de manera inicial las pruebas requeridas y de evaluar los resultados del esfuerzo de pruebas.</a:t>
            </a:r>
          </a:p>
          <a:p>
            <a:pPr marL="0" indent="0">
              <a:buNone/>
            </a:pPr>
            <a:r>
              <a:rPr lang="es-MX" sz="3200" dirty="0"/>
              <a:t>	Controlar la cobertura de las pruebas</a:t>
            </a:r>
          </a:p>
          <a:p>
            <a:pPr marL="0" indent="0">
              <a:buNone/>
            </a:pPr>
            <a:r>
              <a:rPr lang="es-MX" sz="3200" dirty="0"/>
              <a:t>	Especificar los datos de prueba necesarios</a:t>
            </a:r>
          </a:p>
          <a:p>
            <a:pPr marL="0" indent="0">
              <a:buNone/>
            </a:pPr>
            <a:r>
              <a:rPr lang="es-MX" sz="3200" dirty="0"/>
              <a:t>	Definir el alcance de las pruebas</a:t>
            </a:r>
          </a:p>
          <a:p>
            <a:pPr marL="0" indent="0">
              <a:buNone/>
            </a:pPr>
            <a:endParaRPr lang="es-MX" sz="3200" dirty="0"/>
          </a:p>
        </p:txBody>
      </p:sp>
      <p:pic>
        <p:nvPicPr>
          <p:cNvPr id="11266" name="Picture 2" descr="38+ Business Analyst De... Analyst Clipart | ClipartLook">
            <a:extLst>
              <a:ext uri="{FF2B5EF4-FFF2-40B4-BE49-F238E27FC236}">
                <a16:creationId xmlns:a16="http://schemas.microsoft.com/office/drawing/2014/main" id="{085B41E1-B74B-EC40-1113-F00BB171D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62" y="87729"/>
            <a:ext cx="4124999" cy="413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4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Indica que se debe probar (y que no)</a:t>
            </a:r>
          </a:p>
          <a:p>
            <a:endParaRPr lang="es-MX" sz="3200" dirty="0"/>
          </a:p>
          <a:p>
            <a:r>
              <a:rPr lang="es-MX" sz="3200" dirty="0"/>
              <a:t>Indica los datos o escenarios que se deben probar</a:t>
            </a:r>
          </a:p>
        </p:txBody>
      </p:sp>
      <p:pic>
        <p:nvPicPr>
          <p:cNvPr id="12290" name="Picture 2" descr="dibujo niño diciendo no - Búsqueda de Google en 2020 | Poses de niños ...">
            <a:extLst>
              <a:ext uri="{FF2B5EF4-FFF2-40B4-BE49-F238E27FC236}">
                <a16:creationId xmlns:a16="http://schemas.microsoft.com/office/drawing/2014/main" id="{901B59C9-D328-E15E-6874-C727643E6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618" y="3304674"/>
            <a:ext cx="3441032" cy="34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6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Diseñador de pruebas (Test </a:t>
            </a:r>
            <a:r>
              <a:rPr lang="es-MX" sz="3200" dirty="0" err="1"/>
              <a:t>Designer</a:t>
            </a:r>
            <a:r>
              <a:rPr lang="es-MX" sz="3200" dirty="0"/>
              <a:t>)</a:t>
            </a:r>
          </a:p>
          <a:p>
            <a:endParaRPr lang="es-MX" sz="3200" dirty="0"/>
          </a:p>
          <a:p>
            <a:r>
              <a:rPr lang="es-MX" sz="3200" dirty="0"/>
              <a:t>Este rol es responsable de definir el enfoque de las pruebas y garantizar la aplicación exitosa</a:t>
            </a:r>
          </a:p>
          <a:p>
            <a:pPr marL="0" indent="0">
              <a:buNone/>
            </a:pPr>
            <a:r>
              <a:rPr lang="es-MX" sz="3200" dirty="0"/>
              <a:t>	Identificación exitosa de técnicas, recursos y herramientas 	necesarias para las pruebas</a:t>
            </a:r>
          </a:p>
        </p:txBody>
      </p:sp>
      <p:pic>
        <p:nvPicPr>
          <p:cNvPr id="13314" name="Picture 2" descr="Escena De Prueba Examen Dibujos Animados Está Disponible Comercialmente ...">
            <a:extLst>
              <a:ext uri="{FF2B5EF4-FFF2-40B4-BE49-F238E27FC236}">
                <a16:creationId xmlns:a16="http://schemas.microsoft.com/office/drawing/2014/main" id="{D7A435B0-2AAB-E84B-02C2-B310C4BB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4" y="0"/>
            <a:ext cx="2935705" cy="293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89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Es la persona que indica el tipo de pruebas</a:t>
            </a:r>
          </a:p>
          <a:p>
            <a:endParaRPr lang="es-MX" sz="3200" dirty="0"/>
          </a:p>
          <a:p>
            <a:r>
              <a:rPr lang="es-MX" sz="3200" dirty="0"/>
              <a:t>Que herramientas se van a emplear</a:t>
            </a:r>
          </a:p>
          <a:p>
            <a:endParaRPr lang="es-MX" sz="3200" dirty="0"/>
          </a:p>
          <a:p>
            <a:r>
              <a:rPr lang="es-MX" sz="3200" dirty="0"/>
              <a:t>Quién va a generar los scripts actualizados</a:t>
            </a:r>
          </a:p>
          <a:p>
            <a:endParaRPr lang="es-MX" sz="3200" dirty="0"/>
          </a:p>
          <a:p>
            <a:r>
              <a:rPr lang="es-MX" sz="3200" dirty="0"/>
              <a:t>Lo que sea necesario para implementar la prueba</a:t>
            </a:r>
          </a:p>
        </p:txBody>
      </p:sp>
      <p:pic>
        <p:nvPicPr>
          <p:cNvPr id="14338" name="Picture 2" descr="Examen de educación universitaria o resultados de la prueba del ...">
            <a:extLst>
              <a:ext uri="{FF2B5EF4-FFF2-40B4-BE49-F238E27FC236}">
                <a16:creationId xmlns:a16="http://schemas.microsoft.com/office/drawing/2014/main" id="{02216C44-AC4E-A105-81DE-149B7A4E7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85" y="175765"/>
            <a:ext cx="4953380" cy="434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6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 err="1"/>
              <a:t>Tester</a:t>
            </a:r>
            <a:endParaRPr lang="es-MX" sz="3200" dirty="0"/>
          </a:p>
          <a:p>
            <a:endParaRPr lang="es-MX" sz="3200" dirty="0"/>
          </a:p>
          <a:p>
            <a:r>
              <a:rPr lang="es-MX" sz="3200" dirty="0"/>
              <a:t>Es el responsable de las actividades básicas del esfuerzo de pruebas.</a:t>
            </a:r>
          </a:p>
          <a:p>
            <a:r>
              <a:rPr lang="es-MX" sz="3200" dirty="0"/>
              <a:t>El esfuerzo de pruebas consiste en la realización de las pruebas necesarias y el registro de los resultados de estas.</a:t>
            </a:r>
          </a:p>
        </p:txBody>
      </p:sp>
      <p:pic>
        <p:nvPicPr>
          <p:cNvPr id="15362" name="Picture 2" descr="Cartoon Boy Scientist Holding Test Tube Stock Vector - Illustration of ...">
            <a:extLst>
              <a:ext uri="{FF2B5EF4-FFF2-40B4-BE49-F238E27FC236}">
                <a16:creationId xmlns:a16="http://schemas.microsoft.com/office/drawing/2014/main" id="{DF13732A-5772-3B9E-421D-C085FC23C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9F5"/>
              </a:clrFrom>
              <a:clrTo>
                <a:srgbClr val="FEF9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3"/>
          <a:stretch/>
        </p:blipFill>
        <p:spPr bwMode="auto">
          <a:xfrm>
            <a:off x="9237842" y="0"/>
            <a:ext cx="2954157" cy="309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09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Persona que ejecuta la prueba</a:t>
            </a:r>
          </a:p>
          <a:p>
            <a:endParaRPr lang="es-MX" sz="3200" dirty="0"/>
          </a:p>
          <a:p>
            <a:r>
              <a:rPr lang="es-MX" sz="3200" dirty="0"/>
              <a:t>Se encarga de decir cuando la prueba es exitosa o fallida</a:t>
            </a:r>
          </a:p>
          <a:p>
            <a:endParaRPr lang="es-MX" sz="3200" dirty="0"/>
          </a:p>
          <a:p>
            <a:r>
              <a:rPr lang="es-MX" sz="3200" dirty="0"/>
              <a:t>Se encarga de reportar defectos</a:t>
            </a:r>
          </a:p>
        </p:txBody>
      </p:sp>
      <p:pic>
        <p:nvPicPr>
          <p:cNvPr id="16386" name="Picture 2" descr="Persona Que Se Ejecuta Con La Carpeta Stock de ilustración ...">
            <a:extLst>
              <a:ext uri="{FF2B5EF4-FFF2-40B4-BE49-F238E27FC236}">
                <a16:creationId xmlns:a16="http://schemas.microsoft.com/office/drawing/2014/main" id="{7788A057-9F44-80B1-F5CC-4D37296E2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3"/>
          <a:stretch/>
        </p:blipFill>
        <p:spPr bwMode="auto">
          <a:xfrm>
            <a:off x="8668261" y="3403258"/>
            <a:ext cx="3385294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4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Artefactos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Artefacto</a:t>
            </a:r>
          </a:p>
          <a:p>
            <a:pPr marL="0" indent="0">
              <a:buNone/>
            </a:pPr>
            <a:r>
              <a:rPr lang="es-MX" sz="3200" dirty="0"/>
              <a:t>	Productos de trabajo resultantes del proceso de desarrollo 	de software</a:t>
            </a:r>
          </a:p>
          <a:p>
            <a:pPr marL="0" indent="0">
              <a:buNone/>
            </a:pPr>
            <a:r>
              <a:rPr lang="es-MX" sz="3200" dirty="0"/>
              <a:t>		Código fuente</a:t>
            </a:r>
          </a:p>
          <a:p>
            <a:pPr marL="0" indent="0">
              <a:buNone/>
            </a:pPr>
            <a:r>
              <a:rPr lang="es-MX" sz="3200" dirty="0"/>
              <a:t>		Planes de prueba</a:t>
            </a:r>
          </a:p>
          <a:p>
            <a:pPr marL="0" indent="0">
              <a:buNone/>
            </a:pPr>
            <a:r>
              <a:rPr lang="es-MX" sz="3200" dirty="0"/>
              <a:t>		Scripts de pruebas y defectos</a:t>
            </a:r>
          </a:p>
          <a:p>
            <a:endParaRPr lang="es-MX" sz="3200" dirty="0"/>
          </a:p>
        </p:txBody>
      </p:sp>
      <p:pic>
        <p:nvPicPr>
          <p:cNvPr id="17410" name="Picture 2" descr="Artefacto - ¿Qué es? Ejemplos y Tipos de Aparatos">
            <a:extLst>
              <a:ext uri="{FF2B5EF4-FFF2-40B4-BE49-F238E27FC236}">
                <a16:creationId xmlns:a16="http://schemas.microsoft.com/office/drawing/2014/main" id="{E4EDD98D-58D4-1294-318B-D0A00DA2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DFF"/>
              </a:clrFrom>
              <a:clrTo>
                <a:srgbClr val="F5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46" y="3213941"/>
            <a:ext cx="4058653" cy="36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78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En el caso del aseguramiento de calidad de software, se tienen artefactos específicos generados en las etapas del proceso</a:t>
            </a:r>
          </a:p>
          <a:p>
            <a:endParaRPr lang="es-MX" sz="3200" dirty="0"/>
          </a:p>
          <a:p>
            <a:pPr marL="0" indent="0">
              <a:buNone/>
            </a:pPr>
            <a:r>
              <a:rPr lang="es-MX" sz="3200" dirty="0"/>
              <a:t>	Planificación</a:t>
            </a:r>
          </a:p>
          <a:p>
            <a:pPr marL="0" indent="0">
              <a:buNone/>
            </a:pPr>
            <a:r>
              <a:rPr lang="es-MX" sz="3200" dirty="0"/>
              <a:t>		Plan de pruebas</a:t>
            </a:r>
          </a:p>
          <a:p>
            <a:pPr marL="0" indent="0">
              <a:buNone/>
            </a:pPr>
            <a:r>
              <a:rPr lang="es-MX" sz="3200" dirty="0"/>
              <a:t>		Informe de resultado de pruebas</a:t>
            </a:r>
          </a:p>
        </p:txBody>
      </p:sp>
      <p:pic>
        <p:nvPicPr>
          <p:cNvPr id="18434" name="Picture 2" descr="hombre de dibujos animados planificación de estrategia empresarial ...">
            <a:extLst>
              <a:ext uri="{FF2B5EF4-FFF2-40B4-BE49-F238E27FC236}">
                <a16:creationId xmlns:a16="http://schemas.microsoft.com/office/drawing/2014/main" id="{3B4EF27B-14E4-2A12-E4E6-0546A096B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57" y="2614864"/>
            <a:ext cx="4559022" cy="3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4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Proceso de Aseguramiento de Calidad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Objetivos</a:t>
            </a:r>
          </a:p>
          <a:p>
            <a:pPr marL="0" indent="0">
              <a:buNone/>
            </a:pPr>
            <a:r>
              <a:rPr lang="es-MX" sz="3200" dirty="0"/>
              <a:t>	Entender el proceso de Aseguramiento de Calidad de 	Software (SQA)</a:t>
            </a:r>
          </a:p>
          <a:p>
            <a:pPr marL="0" indent="0">
              <a:buNone/>
            </a:pPr>
            <a:r>
              <a:rPr lang="es-MX" sz="3200" dirty="0"/>
              <a:t>	Describir los roles y artefactos correspondientes al proceso 	de SQA</a:t>
            </a:r>
          </a:p>
          <a:p>
            <a:pPr marL="0" indent="0">
              <a:buNone/>
            </a:pPr>
            <a:r>
              <a:rPr lang="es-MX" sz="3200" dirty="0"/>
              <a:t>	Conocer los pasos esenciales para asegurar la calidad del 	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91CE10-FEB7-C1B7-5D0C-4AB003A2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05" y="1443790"/>
            <a:ext cx="6717130" cy="93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961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sz="3200" dirty="0"/>
              <a:t>	Construcción</a:t>
            </a:r>
          </a:p>
          <a:p>
            <a:pPr marL="0" indent="0">
              <a:buNone/>
            </a:pPr>
            <a:r>
              <a:rPr lang="es-MX" sz="3200" dirty="0"/>
              <a:t>		Caso de prueba</a:t>
            </a:r>
          </a:p>
          <a:p>
            <a:pPr marL="0" indent="0">
              <a:buNone/>
            </a:pPr>
            <a:r>
              <a:rPr lang="es-MX" sz="3200" dirty="0"/>
              <a:t>		Script de prueba</a:t>
            </a:r>
          </a:p>
          <a:p>
            <a:pPr marL="0" indent="0">
              <a:buNone/>
            </a:pPr>
            <a:r>
              <a:rPr lang="es-MX" sz="3200" dirty="0"/>
              <a:t>		Suite de prueba</a:t>
            </a:r>
          </a:p>
          <a:p>
            <a:pPr marL="0" indent="0">
              <a:buNone/>
            </a:pPr>
            <a:r>
              <a:rPr lang="es-MX" sz="3200" dirty="0"/>
              <a:t>		Datos de prueba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	Ejecución</a:t>
            </a:r>
          </a:p>
          <a:p>
            <a:pPr marL="0" indent="0">
              <a:buNone/>
            </a:pPr>
            <a:r>
              <a:rPr lang="es-MX" sz="3200" dirty="0"/>
              <a:t>		Resultado de la ejecución de pruebas</a:t>
            </a:r>
          </a:p>
          <a:p>
            <a:pPr marL="0" indent="0">
              <a:buNone/>
            </a:pPr>
            <a:r>
              <a:rPr lang="es-MX" sz="3200" dirty="0"/>
              <a:t>		Defectos</a:t>
            </a:r>
          </a:p>
        </p:txBody>
      </p:sp>
      <p:pic>
        <p:nvPicPr>
          <p:cNvPr id="19458" name="Picture 2" descr="Cultura de la Ejecución Efectiva | Grupo SANTALÁ">
            <a:extLst>
              <a:ext uri="{FF2B5EF4-FFF2-40B4-BE49-F238E27FC236}">
                <a16:creationId xmlns:a16="http://schemas.microsoft.com/office/drawing/2014/main" id="{8C67AA91-138F-3D1C-BE6F-2607CE471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37" y="1004093"/>
            <a:ext cx="6096000" cy="326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5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Artefactos de Prueba: Plan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Documento que detalla un enfoque sistemático para probar un sistema.</a:t>
            </a:r>
          </a:p>
          <a:p>
            <a:r>
              <a:rPr lang="es-MX" sz="3200" dirty="0"/>
              <a:t>Existen tres elementos principales que deben ser descritos en el plan de pruebas</a:t>
            </a:r>
          </a:p>
          <a:p>
            <a:pPr marL="0" indent="0">
              <a:buNone/>
            </a:pPr>
            <a:r>
              <a:rPr lang="es-MX" sz="3200" dirty="0"/>
              <a:t>	Cobertura de la prueba</a:t>
            </a:r>
          </a:p>
          <a:p>
            <a:pPr marL="0" indent="0">
              <a:buNone/>
            </a:pPr>
            <a:r>
              <a:rPr lang="es-MX" sz="3200" dirty="0"/>
              <a:t>	Métodos o técnicas de prueba</a:t>
            </a:r>
          </a:p>
          <a:p>
            <a:pPr marL="0" indent="0">
              <a:buNone/>
            </a:pPr>
            <a:r>
              <a:rPr lang="es-MX" sz="3200" dirty="0"/>
              <a:t>	Responsabilidades</a:t>
            </a:r>
          </a:p>
        </p:txBody>
      </p:sp>
      <p:pic>
        <p:nvPicPr>
          <p:cNvPr id="20482" name="Picture 2" descr="Formulario de resultado del examen de prueba en línea con respuestas ...">
            <a:extLst>
              <a:ext uri="{FF2B5EF4-FFF2-40B4-BE49-F238E27FC236}">
                <a16:creationId xmlns:a16="http://schemas.microsoft.com/office/drawing/2014/main" id="{2632E0FA-9291-5229-9C50-85EB2E69A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965" y="3834062"/>
            <a:ext cx="4053896" cy="29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2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513347"/>
            <a:ext cx="10635915" cy="6079958"/>
          </a:xfrm>
        </p:spPr>
        <p:txBody>
          <a:bodyPr>
            <a:normAutofit fontScale="92500" lnSpcReduction="20000"/>
          </a:bodyPr>
          <a:lstStyle/>
          <a:p>
            <a:r>
              <a:rPr lang="es-MX" sz="3200" dirty="0"/>
              <a:t>Cobertura de la prueba</a:t>
            </a:r>
          </a:p>
          <a:p>
            <a:pPr marL="0" indent="0">
              <a:buNone/>
            </a:pPr>
            <a:r>
              <a:rPr lang="es-MX" sz="3200" dirty="0"/>
              <a:t>	Concepto relacionado con la medición de factores</a:t>
            </a:r>
          </a:p>
          <a:p>
            <a:pPr marL="0" indent="0">
              <a:buNone/>
            </a:pPr>
            <a:r>
              <a:rPr lang="es-MX" sz="3200" dirty="0"/>
              <a:t>	Grado en el cual un elemento específico es sometido a una 	batería de pruebas</a:t>
            </a:r>
          </a:p>
          <a:p>
            <a:pPr marL="0" indent="0">
              <a:buNone/>
            </a:pPr>
            <a:r>
              <a:rPr lang="es-MX" sz="3200" dirty="0"/>
              <a:t>	El elemento de la cobertura puede ser cualquier cosa que se 	deba cubrir durante las pruebas</a:t>
            </a:r>
          </a:p>
          <a:p>
            <a:pPr marL="0" indent="0">
              <a:buNone/>
            </a:pPr>
            <a:r>
              <a:rPr lang="es-MX" sz="3200" dirty="0"/>
              <a:t>		P/E pruebas de caja negra </a:t>
            </a:r>
            <a:r>
              <a:rPr lang="es-MX" sz="3200" dirty="0">
                <a:sym typeface="Wingdings" panose="05000000000000000000" pitchFamily="2" charset="2"/>
              </a:rPr>
              <a:t>100% funcionalidad de 			la app</a:t>
            </a:r>
          </a:p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		pruebas basadas en requisitos probar un caso de 			prueba por cada requisito</a:t>
            </a:r>
          </a:p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		pruebas basadas en </a:t>
            </a:r>
            <a:r>
              <a:rPr lang="es-MX" sz="3200" dirty="0" err="1">
                <a:sym typeface="Wingdings" panose="05000000000000000000" pitchFamily="2" charset="2"/>
              </a:rPr>
              <a:t>interoperabilidadcobertura</a:t>
            </a:r>
            <a:r>
              <a:rPr lang="es-MX" sz="3200" dirty="0">
                <a:sym typeface="Wingdings" panose="05000000000000000000" pitchFamily="2" charset="2"/>
              </a:rPr>
              <a:t> en base 		a configuraciones e interfaces</a:t>
            </a:r>
            <a:endParaRPr lang="es-MX" sz="3200" dirty="0"/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39382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Métodos o técnicas de prueba</a:t>
            </a:r>
          </a:p>
          <a:p>
            <a:pPr marL="0" indent="0">
              <a:buNone/>
            </a:pPr>
            <a:r>
              <a:rPr lang="es-MX" sz="3200" dirty="0"/>
              <a:t>	Caja blanca, rendimiento, estrés, etc.</a:t>
            </a:r>
          </a:p>
          <a:p>
            <a:pPr marL="0" indent="0">
              <a:buNone/>
            </a:pPr>
            <a:r>
              <a:rPr lang="es-MX" sz="3200" dirty="0"/>
              <a:t>	¿Qué tipo de prueba?</a:t>
            </a:r>
          </a:p>
          <a:p>
            <a:pPr marL="0" indent="0">
              <a:buNone/>
            </a:pPr>
            <a:r>
              <a:rPr lang="es-MX" sz="3200" dirty="0"/>
              <a:t>	</a:t>
            </a:r>
          </a:p>
          <a:p>
            <a:r>
              <a:rPr lang="es-MX" sz="3200" dirty="0"/>
              <a:t>Responsabilidades</a:t>
            </a:r>
          </a:p>
          <a:p>
            <a:pPr marL="0" indent="0">
              <a:buNone/>
            </a:pPr>
            <a:r>
              <a:rPr lang="es-MX" sz="3200" dirty="0"/>
              <a:t>	Q</a:t>
            </a:r>
            <a:r>
              <a:rPr lang="es-MX" sz="3200" dirty="0">
                <a:sym typeface="Wingdings" panose="05000000000000000000" pitchFamily="2" charset="2"/>
              </a:rPr>
              <a:t>uién hace cada actividad 	(documentación)</a:t>
            </a:r>
            <a:endParaRPr lang="es-MX" sz="3200" dirty="0"/>
          </a:p>
          <a:p>
            <a:pPr marL="0" indent="0">
              <a:buNone/>
            </a:pPr>
            <a:endParaRPr lang="es-MX" sz="3200" dirty="0"/>
          </a:p>
        </p:txBody>
      </p:sp>
      <p:pic>
        <p:nvPicPr>
          <p:cNvPr id="21506" name="Picture 2" descr="Top 116 dibujos de metodos - Expoproveedorindustrial.mx">
            <a:extLst>
              <a:ext uri="{FF2B5EF4-FFF2-40B4-BE49-F238E27FC236}">
                <a16:creationId xmlns:a16="http://schemas.microsoft.com/office/drawing/2014/main" id="{F42A9939-3921-145D-7E1F-0E5DC5BE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22" y="240631"/>
            <a:ext cx="3676645" cy="438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 fontScale="90000"/>
          </a:bodyPr>
          <a:lstStyle/>
          <a:p>
            <a:r>
              <a:rPr lang="es-MX" dirty="0"/>
              <a:t>Artefactos de prueba: Informe de Resultados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200" dirty="0"/>
              <a:t>Organiza y presenta un análisis resumido de los resultados de las pruebas y las medidas clave de prueba para la revisión y evaluación.</a:t>
            </a:r>
          </a:p>
          <a:p>
            <a:r>
              <a:rPr lang="es-MX" sz="3200" dirty="0"/>
              <a:t>El documento debe incluir:</a:t>
            </a:r>
          </a:p>
          <a:p>
            <a:pPr marL="0" indent="0">
              <a:buNone/>
            </a:pPr>
            <a:r>
              <a:rPr lang="es-MX" sz="3200" dirty="0"/>
              <a:t>	Listado de defectos detectados</a:t>
            </a:r>
          </a:p>
          <a:p>
            <a:pPr marL="0" indent="0">
              <a:buNone/>
            </a:pPr>
            <a:r>
              <a:rPr lang="es-MX" sz="3200" dirty="0"/>
              <a:t>	Cantidad y tipos de prueba realizados</a:t>
            </a:r>
          </a:p>
        </p:txBody>
      </p:sp>
      <p:pic>
        <p:nvPicPr>
          <p:cNvPr id="22530" name="Picture 2" descr="principio Íntimo En detalle informe dibujo camarera Solitario Caligrafía">
            <a:extLst>
              <a:ext uri="{FF2B5EF4-FFF2-40B4-BE49-F238E27FC236}">
                <a16:creationId xmlns:a16="http://schemas.microsoft.com/office/drawing/2014/main" id="{F48473F7-1D21-27E4-189B-A0FC558E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866" y="3914274"/>
            <a:ext cx="4123134" cy="294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18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El anterior artefacto (plan) se produce al inicio de la inclusión de las pruebas</a:t>
            </a:r>
          </a:p>
          <a:p>
            <a:r>
              <a:rPr lang="es-MX" sz="3200" dirty="0"/>
              <a:t>El informe se produce al final de la ejecución de las pruebas</a:t>
            </a:r>
          </a:p>
          <a:p>
            <a:r>
              <a:rPr lang="es-MX" sz="3200" dirty="0"/>
              <a:t>Ambos procesos se realizan por el Gerente de las pruebas</a:t>
            </a:r>
          </a:p>
          <a:p>
            <a:r>
              <a:rPr lang="es-MX" sz="3200" dirty="0"/>
              <a:t>El documento organiza y presenta un análisis resumido de los resultados de las pruebas y las medidas clave de prueba para la revisión y evaluación</a:t>
            </a:r>
          </a:p>
        </p:txBody>
      </p:sp>
    </p:spTree>
    <p:extLst>
      <p:ext uri="{BB962C8B-B14F-4D97-AF65-F5344CB8AC3E}">
        <p14:creationId xmlns:p14="http://schemas.microsoft.com/office/powerpoint/2010/main" val="119702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Debe incluir el listado de los defectos detectados y su severidad</a:t>
            </a:r>
          </a:p>
          <a:p>
            <a:r>
              <a:rPr lang="es-MX" sz="3200" dirty="0"/>
              <a:t>Debe incluir la cantidad y tipos de pruebas realizadas durante el esfuerzo de las pruebas</a:t>
            </a:r>
          </a:p>
          <a:p>
            <a:r>
              <a:rPr lang="es-MX" sz="3200" dirty="0"/>
              <a:t>Reporte para comunicar a los interesados el resultado del ciclo</a:t>
            </a:r>
          </a:p>
          <a:p>
            <a:r>
              <a:rPr lang="es-MX" sz="3200" dirty="0"/>
              <a:t>Revisar la cantidad y título de defectos detectados</a:t>
            </a:r>
          </a:p>
          <a:p>
            <a:r>
              <a:rPr lang="es-MX" sz="3200" dirty="0"/>
              <a:t>Se emplea para tomar decisiones (producción o corrección)</a:t>
            </a:r>
          </a:p>
        </p:txBody>
      </p:sp>
    </p:spTree>
    <p:extLst>
      <p:ext uri="{BB962C8B-B14F-4D97-AF65-F5344CB8AC3E}">
        <p14:creationId xmlns:p14="http://schemas.microsoft.com/office/powerpoint/2010/main" val="3890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Proceso de SQA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Proceso</a:t>
            </a:r>
          </a:p>
          <a:p>
            <a:pPr marL="0" indent="0">
              <a:buNone/>
            </a:pPr>
            <a:r>
              <a:rPr lang="es-MX" sz="3200" dirty="0"/>
              <a:t>	Define QUIÉN hace QUÉ, CÚANDO y CÓMO debe 	hacerlo para lograr cierto objetivo</a:t>
            </a:r>
          </a:p>
          <a:p>
            <a:endParaRPr lang="es-MX" sz="3200" dirty="0"/>
          </a:p>
          <a:p>
            <a:r>
              <a:rPr lang="es-MX" sz="3200" dirty="0"/>
              <a:t>Especificamos que debe haber acciones que una persona debe realizar y se debe indicar en qué momento específico (etapa) se debe realizar la acción</a:t>
            </a:r>
          </a:p>
          <a:p>
            <a:r>
              <a:rPr lang="es-MX" sz="3200" dirty="0"/>
              <a:t>Se debe indicar los pasos para realizar la acción (instrucciones)</a:t>
            </a:r>
          </a:p>
        </p:txBody>
      </p:sp>
      <p:pic>
        <p:nvPicPr>
          <p:cNvPr id="2050" name="Picture 2" descr="Sistema de Gestión de la Calidad | Mind Map">
            <a:extLst>
              <a:ext uri="{FF2B5EF4-FFF2-40B4-BE49-F238E27FC236}">
                <a16:creationId xmlns:a16="http://schemas.microsoft.com/office/drawing/2014/main" id="{3AFAF90A-5C97-6683-1E1A-4B3D07082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389" y="1176"/>
            <a:ext cx="5566611" cy="20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67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Con el proceso bien definido se garantiza la estandarización de las actividades</a:t>
            </a:r>
          </a:p>
          <a:p>
            <a:r>
              <a:rPr lang="es-MX" sz="3200" dirty="0"/>
              <a:t>Mejor resultado final</a:t>
            </a:r>
          </a:p>
        </p:txBody>
      </p:sp>
      <p:pic>
        <p:nvPicPr>
          <p:cNvPr id="3074" name="Picture 2" descr="Conoce qué es un programa de calidad | UCSP">
            <a:extLst>
              <a:ext uri="{FF2B5EF4-FFF2-40B4-BE49-F238E27FC236}">
                <a16:creationId xmlns:a16="http://schemas.microsoft.com/office/drawing/2014/main" id="{34021A5A-9232-A30B-4275-A65039BD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58" y="3236166"/>
            <a:ext cx="6858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Etapas del SQA</a:t>
            </a:r>
          </a:p>
          <a:p>
            <a:pPr marL="0" indent="0">
              <a:buNone/>
            </a:pPr>
            <a:r>
              <a:rPr lang="es-MX" sz="3200" dirty="0"/>
              <a:t>	PLANIFICACIÓN</a:t>
            </a:r>
          </a:p>
          <a:p>
            <a:pPr marL="0" indent="0">
              <a:buNone/>
            </a:pPr>
            <a:r>
              <a:rPr lang="es-MX" sz="3200" dirty="0"/>
              <a:t>		Se planifica</a:t>
            </a:r>
          </a:p>
          <a:p>
            <a:pPr marL="0" indent="0">
              <a:buNone/>
            </a:pPr>
            <a:r>
              <a:rPr lang="es-MX" sz="3200" dirty="0"/>
              <a:t>			¿Qué se va a probar?</a:t>
            </a:r>
          </a:p>
          <a:p>
            <a:pPr marL="0" indent="0">
              <a:buNone/>
            </a:pPr>
            <a:r>
              <a:rPr lang="es-MX" sz="3200" dirty="0"/>
              <a:t>			¿Cómo se va a probar?</a:t>
            </a:r>
          </a:p>
          <a:p>
            <a:pPr marL="0" indent="0">
              <a:buNone/>
            </a:pPr>
            <a:r>
              <a:rPr lang="es-MX" sz="3200" dirty="0"/>
              <a:t>			Definir el alcance de las pruebas</a:t>
            </a:r>
          </a:p>
          <a:p>
            <a:endParaRPr lang="es-MX" sz="3200" dirty="0"/>
          </a:p>
          <a:p>
            <a:endParaRPr lang="es-MX" sz="3200" dirty="0"/>
          </a:p>
        </p:txBody>
      </p:sp>
      <p:pic>
        <p:nvPicPr>
          <p:cNvPr id="4098" name="Picture 2" descr="Sanchez Cristian: Planificación">
            <a:extLst>
              <a:ext uri="{FF2B5EF4-FFF2-40B4-BE49-F238E27FC236}">
                <a16:creationId xmlns:a16="http://schemas.microsoft.com/office/drawing/2014/main" id="{133E9D22-A9D7-7C75-F837-014F0A3B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84" y="0"/>
            <a:ext cx="5759116" cy="360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3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3200" dirty="0"/>
              <a:t>	CONSTRUCCIÓN</a:t>
            </a:r>
          </a:p>
          <a:p>
            <a:pPr marL="0" indent="0">
              <a:buNone/>
            </a:pPr>
            <a:r>
              <a:rPr lang="es-MX" sz="3200" dirty="0"/>
              <a:t>		Crear artefactos de prueba</a:t>
            </a:r>
          </a:p>
          <a:p>
            <a:pPr marL="0" indent="0">
              <a:buNone/>
            </a:pPr>
            <a:r>
              <a:rPr lang="es-MX" sz="3200" dirty="0"/>
              <a:t>			Caso de prueba</a:t>
            </a:r>
          </a:p>
          <a:p>
            <a:pPr marL="0" indent="0">
              <a:buNone/>
            </a:pPr>
            <a:r>
              <a:rPr lang="es-MX" sz="3200" dirty="0"/>
              <a:t>			Set de pruebas</a:t>
            </a:r>
          </a:p>
          <a:p>
            <a:pPr marL="0" indent="0">
              <a:buNone/>
            </a:pPr>
            <a:r>
              <a:rPr lang="es-MX" sz="3200" dirty="0"/>
              <a:t>	EJECUCIÓN</a:t>
            </a:r>
          </a:p>
          <a:p>
            <a:pPr marL="0" indent="0">
              <a:buNone/>
            </a:pPr>
            <a:r>
              <a:rPr lang="es-MX" sz="3200" dirty="0"/>
              <a:t>		Se van a ejecutar los scripts de prueba creados</a:t>
            </a:r>
          </a:p>
          <a:p>
            <a:pPr marL="0" indent="0">
              <a:buNone/>
            </a:pPr>
            <a:r>
              <a:rPr lang="es-MX" sz="3200" dirty="0"/>
              <a:t>		Se van a encontrar los defectos</a:t>
            </a:r>
          </a:p>
        </p:txBody>
      </p:sp>
      <p:pic>
        <p:nvPicPr>
          <p:cNvPr id="5122" name="Picture 2" descr="Carteles planos de personajes de trabajadores de la construcción 481008 ...">
            <a:extLst>
              <a:ext uri="{FF2B5EF4-FFF2-40B4-BE49-F238E27FC236}">
                <a16:creationId xmlns:a16="http://schemas.microsoft.com/office/drawing/2014/main" id="{1331B6E3-1F9D-248A-141D-1BA4461FF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156" y="0"/>
            <a:ext cx="4384843" cy="32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74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Roles de SQA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 err="1"/>
              <a:t>Rational</a:t>
            </a:r>
            <a:r>
              <a:rPr lang="es-MX" sz="3200" dirty="0"/>
              <a:t> </a:t>
            </a:r>
            <a:r>
              <a:rPr lang="es-MX" sz="3200" dirty="0" err="1"/>
              <a:t>Unified</a:t>
            </a:r>
            <a:r>
              <a:rPr lang="es-MX" sz="3200" dirty="0"/>
              <a:t> </a:t>
            </a:r>
            <a:r>
              <a:rPr lang="es-MX" sz="3200" dirty="0" err="1"/>
              <a:t>Process</a:t>
            </a:r>
            <a:r>
              <a:rPr lang="es-MX" sz="3200" dirty="0"/>
              <a:t> (RUP)</a:t>
            </a:r>
          </a:p>
          <a:p>
            <a:pPr marL="0" indent="0">
              <a:buNone/>
            </a:pPr>
            <a:r>
              <a:rPr lang="es-MX" sz="3200" dirty="0"/>
              <a:t>	ROL.- Conjunto de responsabilidades relacionadas que se 	asignan a un individuo de la organización</a:t>
            </a:r>
          </a:p>
          <a:p>
            <a:endParaRPr lang="es-MX" sz="3200" dirty="0"/>
          </a:p>
          <a:p>
            <a:r>
              <a:rPr lang="es-MX" sz="3200" dirty="0"/>
              <a:t>RAE</a:t>
            </a:r>
          </a:p>
          <a:p>
            <a:pPr marL="0" indent="0">
              <a:buNone/>
            </a:pPr>
            <a:r>
              <a:rPr lang="es-MX" sz="3200" dirty="0"/>
              <a:t>	ROL.- Papel o función que alguien o algo cumple</a:t>
            </a:r>
          </a:p>
        </p:txBody>
      </p:sp>
      <p:pic>
        <p:nvPicPr>
          <p:cNvPr id="6146" name="Picture 2" descr="Roles and Responsibilities Corporate Secretarial Services Assist With">
            <a:extLst>
              <a:ext uri="{FF2B5EF4-FFF2-40B4-BE49-F238E27FC236}">
                <a16:creationId xmlns:a16="http://schemas.microsoft.com/office/drawing/2014/main" id="{602C1114-3BB7-350F-EF9B-3235E13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307" y="3577390"/>
            <a:ext cx="1989020" cy="311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49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En SQA se definen los roles sigs.:</a:t>
            </a:r>
          </a:p>
          <a:p>
            <a:pPr marL="0" indent="0">
              <a:buNone/>
            </a:pPr>
            <a:r>
              <a:rPr lang="es-MX" sz="3200" dirty="0"/>
              <a:t>	Gerente de pruebas</a:t>
            </a:r>
          </a:p>
          <a:p>
            <a:pPr marL="0" indent="0">
              <a:buNone/>
            </a:pPr>
            <a:r>
              <a:rPr lang="es-MX" sz="3200" dirty="0"/>
              <a:t>	Analista de pruebas</a:t>
            </a:r>
          </a:p>
          <a:p>
            <a:pPr marL="0" indent="0">
              <a:buNone/>
            </a:pPr>
            <a:r>
              <a:rPr lang="es-MX" sz="3200" dirty="0"/>
              <a:t>	Diseñador de Pruebas</a:t>
            </a:r>
          </a:p>
          <a:p>
            <a:pPr marL="0" indent="0">
              <a:buNone/>
            </a:pPr>
            <a:r>
              <a:rPr lang="es-MX" sz="3200" dirty="0"/>
              <a:t>	</a:t>
            </a:r>
            <a:r>
              <a:rPr lang="es-MX" sz="3200" dirty="0" err="1"/>
              <a:t>Tester</a:t>
            </a:r>
            <a:endParaRPr lang="es-MX" sz="3200" dirty="0"/>
          </a:p>
          <a:p>
            <a:endParaRPr lang="es-MX" sz="3200" dirty="0"/>
          </a:p>
          <a:p>
            <a:r>
              <a:rPr lang="es-MX" sz="3200" dirty="0"/>
              <a:t>Intervienen en distintas etapas del aseguramiento de la calidad</a:t>
            </a:r>
          </a:p>
        </p:txBody>
      </p:sp>
      <p:pic>
        <p:nvPicPr>
          <p:cNvPr id="7170" name="Picture 2" descr="Imagenes De Equipo De Trabajo En Caricatura - THENEAVE">
            <a:extLst>
              <a:ext uri="{FF2B5EF4-FFF2-40B4-BE49-F238E27FC236}">
                <a16:creationId xmlns:a16="http://schemas.microsoft.com/office/drawing/2014/main" id="{76FE6086-DCB9-C6AE-CFD2-9C71801CC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27" y="144378"/>
            <a:ext cx="4989095" cy="49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2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fontScale="92500" lnSpcReduction="20000"/>
          </a:bodyPr>
          <a:lstStyle/>
          <a:p>
            <a:r>
              <a:rPr lang="es-MX" sz="3200" dirty="0"/>
              <a:t>Aunque el proceso de SQA tiene los roles anteriores, no siempre se ve una distinción clara cuando se aplica el proceso en una organización.</a:t>
            </a:r>
          </a:p>
          <a:p>
            <a:endParaRPr lang="es-MX" sz="3200" dirty="0"/>
          </a:p>
          <a:p>
            <a:r>
              <a:rPr lang="es-MX" sz="3200" dirty="0"/>
              <a:t>Los roles pueden estar consolidados: una persona puede tener un rol único o cumplir varios roles dentro de la empresa</a:t>
            </a:r>
          </a:p>
          <a:p>
            <a:endParaRPr lang="es-MX" sz="3200" dirty="0"/>
          </a:p>
          <a:p>
            <a:r>
              <a:rPr lang="es-MX" sz="3200" dirty="0"/>
              <a:t>Generalmente los roles de analista, diseñador y </a:t>
            </a:r>
            <a:r>
              <a:rPr lang="es-MX" sz="3200" dirty="0" err="1"/>
              <a:t>tester</a:t>
            </a:r>
            <a:r>
              <a:rPr lang="es-MX" sz="3200" dirty="0"/>
              <a:t> se consolidan en una sola persona</a:t>
            </a:r>
          </a:p>
        </p:txBody>
      </p:sp>
      <p:pic>
        <p:nvPicPr>
          <p:cNvPr id="8194" name="Picture 2" descr="Meliza Ceballos: TRABAJO EN EQUIPO Y TRABAJO EN GRUPO">
            <a:extLst>
              <a:ext uri="{FF2B5EF4-FFF2-40B4-BE49-F238E27FC236}">
                <a16:creationId xmlns:a16="http://schemas.microsoft.com/office/drawing/2014/main" id="{F08A7EFE-3BAF-0559-8BA6-5CA2272D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274" y="0"/>
            <a:ext cx="2181726" cy="169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54935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A7F69685763409C9D33482155A4CC" ma:contentTypeVersion="4" ma:contentTypeDescription="Crear nuevo documento." ma:contentTypeScope="" ma:versionID="9112cab1a2aedf4ec3a20a6aa183efe4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470fbfb6488a2464f0cb7dabfe07d1b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668AE7-6726-4D35-8F9F-836F807F5A76}"/>
</file>

<file path=customXml/itemProps2.xml><?xml version="1.0" encoding="utf-8"?>
<ds:datastoreItem xmlns:ds="http://schemas.openxmlformats.org/officeDocument/2006/customXml" ds:itemID="{0A5050D3-A393-40A6-BAAB-17C1228FE1F3}"/>
</file>

<file path=customXml/itemProps3.xml><?xml version="1.0" encoding="utf-8"?>
<ds:datastoreItem xmlns:ds="http://schemas.openxmlformats.org/officeDocument/2006/customXml" ds:itemID="{619BE9CB-D84D-4F04-948B-D83E2E74E1C7}"/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1061</Words>
  <Application>Microsoft Office PowerPoint</Application>
  <PresentationFormat>Panorámica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Goudy Old Style</vt:lpstr>
      <vt:lpstr>MarrakeshVTI</vt:lpstr>
      <vt:lpstr>CONTROL DE CALIDAD DE SOFTWARE</vt:lpstr>
      <vt:lpstr>Proceso de Aseguramiento de Calidad de Software</vt:lpstr>
      <vt:lpstr>Proceso de SQA</vt:lpstr>
      <vt:lpstr>Presentación de PowerPoint</vt:lpstr>
      <vt:lpstr>Presentación de PowerPoint</vt:lpstr>
      <vt:lpstr>Presentación de PowerPoint</vt:lpstr>
      <vt:lpstr>Roles de SQA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Artefactos de prueba</vt:lpstr>
      <vt:lpstr>Presentación de PowerPoint</vt:lpstr>
      <vt:lpstr>Presentación de PowerPoint</vt:lpstr>
      <vt:lpstr>Artefactos de Prueba: Plan de Pruebas</vt:lpstr>
      <vt:lpstr>Presentación de PowerPoint</vt:lpstr>
      <vt:lpstr>Presentación de PowerPoint</vt:lpstr>
      <vt:lpstr>Artefactos de prueba: Informe de Resultados de prueba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18</cp:revision>
  <dcterms:created xsi:type="dcterms:W3CDTF">2023-08-09T02:10:11Z</dcterms:created>
  <dcterms:modified xsi:type="dcterms:W3CDTF">2023-08-29T07:04:24Z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