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C3795A-E3B1-A88C-FB07-EC3435C1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8" y="895515"/>
            <a:ext cx="11560663" cy="52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6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 fontScale="90000"/>
          </a:bodyPr>
          <a:lstStyle/>
          <a:p>
            <a:r>
              <a:rPr lang="es-MX" dirty="0"/>
              <a:t>Artefactos de prueba: Resultado de Ejecución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Recoge la información de los resultados de la ejecución</a:t>
            </a:r>
          </a:p>
          <a:p>
            <a:endParaRPr lang="es-MX" sz="3200" dirty="0"/>
          </a:p>
          <a:p>
            <a:r>
              <a:rPr lang="es-MX" sz="3200" dirty="0"/>
              <a:t>Tiene datos de cada script, indicando si fue exitoso, fallido, etc.</a:t>
            </a:r>
          </a:p>
          <a:p>
            <a:endParaRPr lang="es-MX" sz="3200" dirty="0"/>
          </a:p>
          <a:p>
            <a:r>
              <a:rPr lang="es-MX" sz="3200" dirty="0"/>
              <a:t>Analiza de acuerdo al comportamiento mostrado por la aplicación y los resultados esperados.</a:t>
            </a:r>
          </a:p>
        </p:txBody>
      </p:sp>
    </p:spTree>
    <p:extLst>
      <p:ext uri="{BB962C8B-B14F-4D97-AF65-F5344CB8AC3E}">
        <p14:creationId xmlns:p14="http://schemas.microsoft.com/office/powerpoint/2010/main" val="36200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Es responsabilidad del analista de pruebas (quien creó los casos de prueba)</a:t>
            </a:r>
          </a:p>
          <a:p>
            <a:endParaRPr lang="es-MX" sz="3200" dirty="0"/>
          </a:p>
          <a:p>
            <a:r>
              <a:rPr lang="es-MX" sz="3200" dirty="0"/>
              <a:t>Ayuda a tomar decisiones sobre el desarrollo del software</a:t>
            </a:r>
          </a:p>
        </p:txBody>
      </p:sp>
    </p:spTree>
    <p:extLst>
      <p:ext uri="{BB962C8B-B14F-4D97-AF65-F5344CB8AC3E}">
        <p14:creationId xmlns:p14="http://schemas.microsoft.com/office/powerpoint/2010/main" val="16921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Definiciones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491916"/>
            <a:ext cx="10635915" cy="4938633"/>
          </a:xfrm>
        </p:spPr>
        <p:txBody>
          <a:bodyPr>
            <a:normAutofit/>
          </a:bodyPr>
          <a:lstStyle/>
          <a:p>
            <a:r>
              <a:rPr lang="es-MX" sz="3200" dirty="0"/>
              <a:t>Error: acción humana que produce un resultado inesperado</a:t>
            </a:r>
          </a:p>
          <a:p>
            <a:pPr marL="0" indent="0">
              <a:buNone/>
            </a:pPr>
            <a:r>
              <a:rPr lang="es-MX" sz="3200" dirty="0"/>
              <a:t>	</a:t>
            </a:r>
            <a:r>
              <a:rPr lang="es-MX" sz="2800" dirty="0"/>
              <a:t>Programación</a:t>
            </a:r>
          </a:p>
          <a:p>
            <a:pPr marL="0" indent="0">
              <a:buNone/>
            </a:pPr>
            <a:r>
              <a:rPr lang="es-MX" sz="2800" dirty="0"/>
              <a:t>	Documentación</a:t>
            </a:r>
            <a:endParaRPr lang="es-MX" sz="3200" dirty="0"/>
          </a:p>
          <a:p>
            <a:r>
              <a:rPr lang="es-MX" sz="3200" dirty="0"/>
              <a:t>Defecto (bug): resultado incorrecto o inesperado, comportamiento no intencionado</a:t>
            </a:r>
          </a:p>
          <a:p>
            <a:r>
              <a:rPr lang="es-MX" sz="3200" dirty="0"/>
              <a:t>Fallo: manifestación del defecto</a:t>
            </a:r>
          </a:p>
          <a:p>
            <a:r>
              <a:rPr lang="es-MX" sz="3200" dirty="0"/>
              <a:t>Si se encuentra un defecto en la ejecución, se puede producir un fallo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19654B-A96C-D392-78DA-541B314A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64650" y="2111873"/>
            <a:ext cx="3879232" cy="29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7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Artefactos de prueba: Defecto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Queda en la fase de ejecución del proceso de pruebas</a:t>
            </a:r>
          </a:p>
          <a:p>
            <a:r>
              <a:rPr lang="es-MX" sz="3200" dirty="0"/>
              <a:t>El defecto es responsabilidad del </a:t>
            </a:r>
            <a:r>
              <a:rPr lang="es-MX" sz="3200" dirty="0" err="1"/>
              <a:t>Tester</a:t>
            </a:r>
            <a:endParaRPr lang="es-MX" sz="3200" dirty="0"/>
          </a:p>
          <a:p>
            <a:r>
              <a:rPr lang="es-MX" sz="3200" dirty="0"/>
              <a:t>Debe contener una descripción de cómo se produce el defecto</a:t>
            </a:r>
          </a:p>
          <a:p>
            <a:r>
              <a:rPr lang="es-MX" sz="3200" dirty="0"/>
              <a:t>El programador puede usar el Defecto para recrear pasos, encontrar el defecto y corregirlo</a:t>
            </a:r>
          </a:p>
        </p:txBody>
      </p:sp>
    </p:spTree>
    <p:extLst>
      <p:ext uri="{BB962C8B-B14F-4D97-AF65-F5344CB8AC3E}">
        <p14:creationId xmlns:p14="http://schemas.microsoft.com/office/powerpoint/2010/main" val="32390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Artefactos de prueba: Caso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200" b="1" dirty="0"/>
              <a:t>Etapa de Construcción</a:t>
            </a:r>
          </a:p>
          <a:p>
            <a:r>
              <a:rPr lang="es-MX" sz="3200" dirty="0"/>
              <a:t>Conjunto de condiciones o variables bajo las que se tiene que determinar si un sistema funciona acorde a lo esperado</a:t>
            </a:r>
          </a:p>
          <a:p>
            <a:pPr lvl="1"/>
            <a:r>
              <a:rPr lang="es-MX" sz="2800" dirty="0"/>
              <a:t>	</a:t>
            </a:r>
            <a:r>
              <a:rPr lang="es-MX" sz="2800" dirty="0" err="1"/>
              <a:t>Tester</a:t>
            </a:r>
            <a:endParaRPr lang="es-MX" sz="2800" dirty="0"/>
          </a:p>
          <a:p>
            <a:r>
              <a:rPr lang="es-MX" sz="3200" dirty="0"/>
              <a:t>Debe incluir al menos:</a:t>
            </a:r>
          </a:p>
          <a:p>
            <a:pPr lvl="1"/>
            <a:r>
              <a:rPr lang="es-MX" sz="3000" dirty="0"/>
              <a:t>	</a:t>
            </a:r>
            <a:r>
              <a:rPr lang="es-MX" sz="3000" dirty="0" err="1"/>
              <a:t>Pre-condiciones</a:t>
            </a:r>
            <a:endParaRPr lang="es-MX" sz="3000" dirty="0"/>
          </a:p>
          <a:p>
            <a:pPr lvl="1"/>
            <a:r>
              <a:rPr lang="es-MX" sz="3000" dirty="0"/>
              <a:t>	</a:t>
            </a:r>
            <a:r>
              <a:rPr lang="es-MX" sz="3000" dirty="0" err="1"/>
              <a:t>Post-condiciones</a:t>
            </a:r>
            <a:endParaRPr lang="es-MX" sz="3000" dirty="0"/>
          </a:p>
          <a:p>
            <a:pPr lvl="1"/>
            <a:r>
              <a:rPr lang="es-MX" sz="3000" dirty="0"/>
              <a:t>	Resultado esperado</a:t>
            </a:r>
          </a:p>
        </p:txBody>
      </p:sp>
    </p:spTree>
    <p:extLst>
      <p:ext uri="{BB962C8B-B14F-4D97-AF65-F5344CB8AC3E}">
        <p14:creationId xmlns:p14="http://schemas.microsoft.com/office/powerpoint/2010/main" val="38582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El caso de prueba es responsabilidad del analista de pruebas</a:t>
            </a:r>
          </a:p>
          <a:p>
            <a:r>
              <a:rPr lang="es-MX" sz="3200" dirty="0" err="1"/>
              <a:t>Pre-condiciones</a:t>
            </a:r>
            <a:endParaRPr lang="es-MX" sz="3200" dirty="0"/>
          </a:p>
          <a:p>
            <a:pPr lvl="1"/>
            <a:r>
              <a:rPr lang="es-MX" sz="3000" dirty="0"/>
              <a:t>	Estado del sistema antes de la prueba</a:t>
            </a:r>
          </a:p>
          <a:p>
            <a:r>
              <a:rPr lang="es-MX" sz="3200" dirty="0" err="1"/>
              <a:t>Post-condiciones</a:t>
            </a:r>
            <a:endParaRPr lang="es-MX" sz="3200" dirty="0"/>
          </a:p>
          <a:p>
            <a:pPr lvl="1"/>
            <a:r>
              <a:rPr lang="es-MX" sz="3000" dirty="0"/>
              <a:t>	Estado del sistema después de la prueba</a:t>
            </a:r>
          </a:p>
          <a:p>
            <a:r>
              <a:rPr lang="es-MX" sz="3200" dirty="0"/>
              <a:t>Resultado esperado</a:t>
            </a:r>
          </a:p>
          <a:p>
            <a:pPr lvl="1"/>
            <a:r>
              <a:rPr lang="es-MX" sz="3000" dirty="0"/>
              <a:t>	Objetivo que se debe lograr con la prueba</a:t>
            </a:r>
          </a:p>
        </p:txBody>
      </p:sp>
    </p:spTree>
    <p:extLst>
      <p:ext uri="{BB962C8B-B14F-4D97-AF65-F5344CB8AC3E}">
        <p14:creationId xmlns:p14="http://schemas.microsoft.com/office/powerpoint/2010/main" val="119702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Artefactos de prueba: Script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Se construye en base al caso de prueba.</a:t>
            </a:r>
          </a:p>
          <a:p>
            <a:r>
              <a:rPr lang="es-MX" sz="3200" dirty="0"/>
              <a:t>Es un conjunto de instrucciones que se realizan en el sistema sometido a prueba</a:t>
            </a:r>
          </a:p>
          <a:p>
            <a:r>
              <a:rPr lang="es-MX" sz="3200" dirty="0"/>
              <a:t>Ayudan a comprobar que el sistema funcione acorde a lo esperado</a:t>
            </a:r>
          </a:p>
          <a:p>
            <a:pPr marL="1005840" lvl="2" indent="-457200">
              <a:buFont typeface="Arial" panose="020B0604020202020204" pitchFamily="34" charset="0"/>
              <a:buChar char="•"/>
            </a:pPr>
            <a:r>
              <a:rPr lang="es-MX" sz="2800" dirty="0"/>
              <a:t>Manuales</a:t>
            </a:r>
          </a:p>
          <a:p>
            <a:pPr marL="1005840" lvl="2" indent="-457200">
              <a:buFont typeface="Arial" panose="020B0604020202020204" pitchFamily="34" charset="0"/>
              <a:buChar char="•"/>
            </a:pPr>
            <a:r>
              <a:rPr lang="es-MX" sz="2800" dirty="0"/>
              <a:t>Automatizados</a:t>
            </a:r>
          </a:p>
        </p:txBody>
      </p:sp>
    </p:spTree>
    <p:extLst>
      <p:ext uri="{BB962C8B-B14F-4D97-AF65-F5344CB8AC3E}">
        <p14:creationId xmlns:p14="http://schemas.microsoft.com/office/powerpoint/2010/main" val="165457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Generalmente se empieza con scripts manuales</a:t>
            </a:r>
          </a:p>
          <a:p>
            <a:r>
              <a:rPr lang="es-MX" sz="3200" dirty="0"/>
              <a:t>Al estabilizar el sistema, se pasa a pruebas automatizadas</a:t>
            </a:r>
          </a:p>
          <a:p>
            <a:pPr marL="0" indent="0">
              <a:buNone/>
            </a:pPr>
            <a:r>
              <a:rPr lang="es-MX" sz="3200" dirty="0"/>
              <a:t>	Pasos a ejecutar en el sistema</a:t>
            </a:r>
          </a:p>
          <a:p>
            <a:pPr marL="0" indent="0">
              <a:buNone/>
            </a:pPr>
            <a:r>
              <a:rPr lang="es-MX" sz="3200" dirty="0"/>
              <a:t>	Pasos para verificar el sistema</a:t>
            </a:r>
          </a:p>
          <a:p>
            <a:r>
              <a:rPr lang="es-MX" sz="3200" dirty="0"/>
              <a:t>Se emplea por el </a:t>
            </a:r>
            <a:r>
              <a:rPr lang="es-MX" sz="3200" dirty="0" err="1"/>
              <a:t>tester</a:t>
            </a:r>
            <a:r>
              <a:rPr lang="es-MX" sz="3200" dirty="0"/>
              <a:t> para ejecutar la prueba</a:t>
            </a:r>
          </a:p>
          <a:p>
            <a:r>
              <a:rPr lang="es-MX" sz="3200" dirty="0"/>
              <a:t>El </a:t>
            </a:r>
            <a:r>
              <a:rPr lang="es-MX" sz="3200" dirty="0" err="1"/>
              <a:t>tester</a:t>
            </a:r>
            <a:r>
              <a:rPr lang="es-MX" sz="3200" dirty="0"/>
              <a:t> escribe el script de prueba</a:t>
            </a:r>
          </a:p>
          <a:p>
            <a:r>
              <a:rPr lang="es-MX" sz="3200" dirty="0"/>
              <a:t>El script ayuda a guiar la ejecución de las pruebas</a:t>
            </a:r>
          </a:p>
        </p:txBody>
      </p:sp>
    </p:spTree>
    <p:extLst>
      <p:ext uri="{BB962C8B-B14F-4D97-AF65-F5344CB8AC3E}">
        <p14:creationId xmlns:p14="http://schemas.microsoft.com/office/powerpoint/2010/main" val="305841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Artefactos de prueba: Suite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Conjunto de casos/scripts de prueba destinados a ser usados para probar en un software</a:t>
            </a:r>
          </a:p>
          <a:p>
            <a:r>
              <a:rPr lang="es-MX" sz="3200" dirty="0"/>
              <a:t>Ayuda a demostrar que el programa tiene un conjunto específico de comportamientos esperados</a:t>
            </a:r>
          </a:p>
          <a:p>
            <a:r>
              <a:rPr lang="es-MX" sz="3200" dirty="0"/>
              <a:t>Se emplean mucho en programas grandes y complejos</a:t>
            </a:r>
          </a:p>
          <a:p>
            <a:r>
              <a:rPr lang="es-MX" sz="3200" dirty="0"/>
              <a:t>Se suelen agrupar funcionalidades similares para realizar las suites de prueba</a:t>
            </a:r>
          </a:p>
        </p:txBody>
      </p:sp>
    </p:spTree>
    <p:extLst>
      <p:ext uri="{BB962C8B-B14F-4D97-AF65-F5344CB8AC3E}">
        <p14:creationId xmlns:p14="http://schemas.microsoft.com/office/powerpoint/2010/main" val="7329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Ayudan a mantener los artefactos de prueba organizados</a:t>
            </a:r>
          </a:p>
          <a:p>
            <a:r>
              <a:rPr lang="es-MX" sz="3200" dirty="0"/>
              <a:t>Contribuyen a la gestión de las pruebas</a:t>
            </a:r>
          </a:p>
          <a:p>
            <a:r>
              <a:rPr lang="es-MX" sz="3200" dirty="0"/>
              <a:t>Se crea y mantiene por el diseñador de las pruebas</a:t>
            </a:r>
          </a:p>
        </p:txBody>
      </p:sp>
    </p:spTree>
    <p:extLst>
      <p:ext uri="{BB962C8B-B14F-4D97-AF65-F5344CB8AC3E}">
        <p14:creationId xmlns:p14="http://schemas.microsoft.com/office/powerpoint/2010/main" val="424399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Artefactos de prueba: Datos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Conjunto de datos identificados para su uso en pruebas de software</a:t>
            </a:r>
          </a:p>
          <a:p>
            <a:pPr lvl="1"/>
            <a:r>
              <a:rPr lang="es-MX" sz="3000" dirty="0"/>
              <a:t>	Especializados</a:t>
            </a:r>
          </a:p>
          <a:p>
            <a:r>
              <a:rPr lang="es-MX" sz="3200" dirty="0"/>
              <a:t>Se emplean para verificar el comportamiento de una aplicación</a:t>
            </a:r>
          </a:p>
          <a:p>
            <a:pPr marL="0" indent="0">
              <a:buNone/>
            </a:pPr>
            <a:r>
              <a:rPr lang="es-MX" sz="3200" dirty="0"/>
              <a:t>	Resultados esperados y resultados inesperados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58047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3200" dirty="0"/>
              <a:t>En los casos de pruebas pueden existir casos negativos y positivos.</a:t>
            </a:r>
          </a:p>
          <a:p>
            <a:pPr marL="0" indent="0">
              <a:buNone/>
            </a:pPr>
            <a:r>
              <a:rPr lang="es-MX" sz="2900" dirty="0"/>
              <a:t>	Positivos.- resultados esperados</a:t>
            </a:r>
          </a:p>
          <a:p>
            <a:pPr marL="0" indent="0">
              <a:buNone/>
            </a:pPr>
            <a:r>
              <a:rPr lang="es-MX" sz="2900" dirty="0"/>
              <a:t>	Negativos.- cómo la aplicación maneja situaciones inesperadas</a:t>
            </a:r>
          </a:p>
          <a:p>
            <a:r>
              <a:rPr lang="es-MX" sz="3200" dirty="0"/>
              <a:t>Por cada escenario (caso de prueba definido), se debe especificar los datos empleados para la ejecución de la prueba</a:t>
            </a:r>
          </a:p>
          <a:p>
            <a:r>
              <a:rPr lang="es-MX" sz="3200" dirty="0"/>
              <a:t>Los datos de prueba se definen por el Analista de pruebas</a:t>
            </a:r>
          </a:p>
        </p:txBody>
      </p:sp>
    </p:spTree>
    <p:extLst>
      <p:ext uri="{BB962C8B-B14F-4D97-AF65-F5344CB8AC3E}">
        <p14:creationId xmlns:p14="http://schemas.microsoft.com/office/powerpoint/2010/main" val="283290176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E0C2DC-0144-4B42-92C9-B118EC0CE82F}"/>
</file>

<file path=customXml/itemProps2.xml><?xml version="1.0" encoding="utf-8"?>
<ds:datastoreItem xmlns:ds="http://schemas.openxmlformats.org/officeDocument/2006/customXml" ds:itemID="{AAE331AA-40D2-414E-8A26-E3DA270BDB8B}"/>
</file>

<file path=customXml/itemProps3.xml><?xml version="1.0" encoding="utf-8"?>
<ds:datastoreItem xmlns:ds="http://schemas.openxmlformats.org/officeDocument/2006/customXml" ds:itemID="{2097F1F9-02E1-4C9B-85E7-D2DF739AF715}"/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528</Words>
  <Application>Microsoft Office PowerPoint</Application>
  <PresentationFormat>Panorámica</PresentationFormat>
  <Paragraphs>69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Goudy Old Style</vt:lpstr>
      <vt:lpstr>MarrakeshVTI</vt:lpstr>
      <vt:lpstr>CONTROL DE CALIDAD DE SOFTWARE</vt:lpstr>
      <vt:lpstr>Artefactos de prueba: Caso de Prueba</vt:lpstr>
      <vt:lpstr>Presentación de PowerPoint</vt:lpstr>
      <vt:lpstr>Artefactos de prueba: Script de Prueba</vt:lpstr>
      <vt:lpstr>Presentación de PowerPoint</vt:lpstr>
      <vt:lpstr>Artefactos de prueba: Suite de Pruebas</vt:lpstr>
      <vt:lpstr>Presentación de PowerPoint</vt:lpstr>
      <vt:lpstr>Artefactos de prueba: Datos de prueba</vt:lpstr>
      <vt:lpstr>Presentación de PowerPoint</vt:lpstr>
      <vt:lpstr>Presentación de PowerPoint</vt:lpstr>
      <vt:lpstr>Artefactos de prueba: Resultado de Ejecución de Pruebas</vt:lpstr>
      <vt:lpstr>Presentación de PowerPoint</vt:lpstr>
      <vt:lpstr>Definiciones</vt:lpstr>
      <vt:lpstr>Artefactos de prueba: Defecto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20</cp:revision>
  <dcterms:created xsi:type="dcterms:W3CDTF">2023-08-09T02:10:11Z</dcterms:created>
  <dcterms:modified xsi:type="dcterms:W3CDTF">2023-09-11T02:57:07Z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