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2" r:id="rId19"/>
    <p:sldId id="293" r:id="rId20"/>
    <p:sldId id="301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Caja Blanca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Examina la estructura interna de la aplicación</a:t>
            </a:r>
          </a:p>
          <a:p>
            <a:r>
              <a:rPr lang="es-MX" sz="3000" dirty="0"/>
              <a:t>Un </a:t>
            </a:r>
            <a:r>
              <a:rPr lang="es-MX" sz="3000" dirty="0" err="1"/>
              <a:t>tester</a:t>
            </a:r>
            <a:r>
              <a:rPr lang="es-MX" sz="3000" dirty="0"/>
              <a:t> debe elegir las entradas adecuadas para recorrer las rutas de código y determinar las salidas apropiadas</a:t>
            </a:r>
          </a:p>
          <a:p>
            <a:pPr marL="0" indent="0">
              <a:buNone/>
            </a:pPr>
            <a:r>
              <a:rPr lang="es-MX" sz="3000" dirty="0"/>
              <a:t>	El </a:t>
            </a:r>
            <a:r>
              <a:rPr lang="es-MX" sz="3000" dirty="0" err="1"/>
              <a:t>tester</a:t>
            </a:r>
            <a:r>
              <a:rPr lang="es-MX" sz="3000" dirty="0"/>
              <a:t> debe tener conocimientos de programación y de 	estructura del código</a:t>
            </a:r>
          </a:p>
          <a:p>
            <a:r>
              <a:rPr lang="es-MX" sz="3000" dirty="0"/>
              <a:t>Se evalúa la estructura y la ejecución del programa</a:t>
            </a:r>
          </a:p>
          <a:p>
            <a:endParaRPr lang="es-MX" sz="3000" dirty="0"/>
          </a:p>
        </p:txBody>
      </p:sp>
      <p:pic>
        <p:nvPicPr>
          <p:cNvPr id="9218" name="Picture 2" descr="Cajas de Cartón Blancas para Envíos Postales | Packer PRO">
            <a:extLst>
              <a:ext uri="{FF2B5EF4-FFF2-40B4-BE49-F238E27FC236}">
                <a16:creationId xmlns:a16="http://schemas.microsoft.com/office/drawing/2014/main" id="{10A1AA06-98FB-1D0E-E19D-293D2364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117" y="3429000"/>
            <a:ext cx="2922638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Caja Gris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Combina las pruebas de Caja Blanca y de Caja Negra</a:t>
            </a:r>
          </a:p>
          <a:p>
            <a:r>
              <a:rPr lang="es-MX" sz="3000" dirty="0"/>
              <a:t>Busca defectos ocasionados por un uso inadecuado de la aplicación</a:t>
            </a:r>
          </a:p>
          <a:p>
            <a:r>
              <a:rPr lang="es-MX" sz="3000" dirty="0"/>
              <a:t>Los defectos también pueden ser por una estructura inapropiada de la aplicación</a:t>
            </a:r>
          </a:p>
          <a:p>
            <a:r>
              <a:rPr lang="es-MX" sz="3000" dirty="0"/>
              <a:t>Se hace una evaluación de la estructura y de las salidas con respecto a las entradas</a:t>
            </a:r>
          </a:p>
        </p:txBody>
      </p:sp>
      <p:pic>
        <p:nvPicPr>
          <p:cNvPr id="10242" name="Picture 2" descr="Teste de caixa cinza | Teste de software - Acervo Lima">
            <a:extLst>
              <a:ext uri="{FF2B5EF4-FFF2-40B4-BE49-F238E27FC236}">
                <a16:creationId xmlns:a16="http://schemas.microsoft.com/office/drawing/2014/main" id="{7DF9E7A9-3731-887A-75DD-C26CB32C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54" y="4661705"/>
            <a:ext cx="9312442" cy="235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La prueba más utilizada es la de Caja Negra</a:t>
            </a:r>
          </a:p>
          <a:p>
            <a:r>
              <a:rPr lang="es-MX" sz="3000" dirty="0"/>
              <a:t>Las pruebas de Caja Blanca y Caja Gris requieren recursos más especializados y una mayor inversión de tiempo</a:t>
            </a:r>
          </a:p>
        </p:txBody>
      </p:sp>
      <p:pic>
        <p:nvPicPr>
          <p:cNvPr id="11266" name="Picture 2" descr="DW Software: Diagnóstico en la etapa de Testing">
            <a:extLst>
              <a:ext uri="{FF2B5EF4-FFF2-40B4-BE49-F238E27FC236}">
                <a16:creationId xmlns:a16="http://schemas.microsoft.com/office/drawing/2014/main" id="{E3991E28-A380-0872-C6F0-30DA75DA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35" y="3429000"/>
            <a:ext cx="4653891" cy="33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4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Técnicas de Prueba de Software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E17C96-8EA7-BFC7-7600-48FE3EC5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3034" y="1172130"/>
            <a:ext cx="7772650" cy="52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exploratorias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Aprender, diseñar y ejecutar pruebas de forma simultánea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Se encuentran defectos más rápido</a:t>
            </a:r>
          </a:p>
          <a:p>
            <a:pPr lvl="1"/>
            <a:r>
              <a:rPr lang="es-MX" sz="2800" dirty="0"/>
              <a:t>	Se requiere menos preparación y planificación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El alcance depende de la experiencia y habilidades del </a:t>
            </a:r>
            <a:r>
              <a:rPr lang="es-MX" sz="2800" dirty="0" err="1"/>
              <a:t>tester</a:t>
            </a:r>
            <a:endParaRPr lang="es-MX" sz="2800" dirty="0"/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Se emplean cuando la documentación de la aplicación no está lista</a:t>
            </a:r>
          </a:p>
        </p:txBody>
      </p:sp>
    </p:spTree>
    <p:extLst>
      <p:ext uri="{BB962C8B-B14F-4D97-AF65-F5344CB8AC3E}">
        <p14:creationId xmlns:p14="http://schemas.microsoft.com/office/powerpoint/2010/main" val="83650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Sirve para detectar defectos críticos</a:t>
            </a:r>
          </a:p>
          <a:p>
            <a:r>
              <a:rPr lang="es-MX" sz="3000" dirty="0"/>
              <a:t>Suele emplearse en sistemas nuevos</a:t>
            </a:r>
          </a:p>
          <a:p>
            <a:r>
              <a:rPr lang="es-MX" sz="3000" dirty="0"/>
              <a:t>Son pruebas intuitivas que buscan observar cómo se comporta el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1E3D2A-ECD0-01F8-CBF9-291B1215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92" y="3457107"/>
            <a:ext cx="4295776" cy="33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Probar una funcionalidad a la vez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Es fácil de implementar y ejecutar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No garantiza que las funcionalidades de la aplicación operan 	correctamente como un conjunto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Pruebas a cambios realizados en una aplicación existente</a:t>
            </a:r>
          </a:p>
        </p:txBody>
      </p:sp>
    </p:spTree>
    <p:extLst>
      <p:ext uri="{BB962C8B-B14F-4D97-AF65-F5344CB8AC3E}">
        <p14:creationId xmlns:p14="http://schemas.microsoft.com/office/powerpoint/2010/main" val="150069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Suele usarse en aplicaciones en producción a las que se detecta defectos</a:t>
            </a:r>
          </a:p>
          <a:p>
            <a:r>
              <a:rPr lang="es-MX" sz="3000" dirty="0"/>
              <a:t>Prueba cambios puntuales dentro de la aplicación</a:t>
            </a:r>
          </a:p>
          <a:p>
            <a:r>
              <a:rPr lang="es-MX" sz="3000" dirty="0"/>
              <a:t>Puede pasar por alto otros fallos al probar las funciones totales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42919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basadas en Especificación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213683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Verificar que la aplicación se comporta de acuerdo a lo especificado 	en la documentación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Es fácil de identificar el alcance de las pruebas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Los requerimientos que no se incluyen en la documentación no son 	verificados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Pruebas de aplicaciones que poseen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207673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Se concentra en escenarios y funcionalidades descritas en la documentación</a:t>
            </a:r>
          </a:p>
          <a:p>
            <a:r>
              <a:rPr lang="es-MX" sz="3000" dirty="0"/>
              <a:t>Depende mucho de la documentación</a:t>
            </a:r>
          </a:p>
          <a:p>
            <a:pPr lvl="1"/>
            <a:r>
              <a:rPr lang="es-MX" sz="2800" dirty="0"/>
              <a:t>	Si la documentación o los requisitos tienen defectos, las pruebas no 	son válidas</a:t>
            </a:r>
          </a:p>
          <a:p>
            <a:r>
              <a:rPr lang="es-MX" sz="3000" dirty="0"/>
              <a:t>Se emplea cuando se tiene una documentación confiable</a:t>
            </a:r>
          </a:p>
          <a:p>
            <a:r>
              <a:rPr lang="es-MX" sz="3000" dirty="0"/>
              <a:t>Se suele usar cuando las aplicaciones tienen reglas de negocio legales</a:t>
            </a:r>
          </a:p>
        </p:txBody>
      </p:sp>
    </p:spTree>
    <p:extLst>
      <p:ext uri="{BB962C8B-B14F-4D97-AF65-F5344CB8AC3E}">
        <p14:creationId xmlns:p14="http://schemas.microsoft.com/office/powerpoint/2010/main" val="110643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Pasos Fundamentales para el SQA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Establecer metas claras</a:t>
            </a:r>
          </a:p>
          <a:p>
            <a:pPr marL="0" indent="0">
              <a:buNone/>
            </a:pPr>
            <a:r>
              <a:rPr lang="es-MX" sz="3000" dirty="0"/>
              <a:t>	Todos deben tener la misma visión</a:t>
            </a:r>
          </a:p>
          <a:p>
            <a:pPr marL="0" indent="0">
              <a:buNone/>
            </a:pPr>
            <a:r>
              <a:rPr lang="es-MX" sz="3000" dirty="0"/>
              <a:t>		¿Qué se va a probar?</a:t>
            </a:r>
          </a:p>
          <a:p>
            <a:pPr marL="0" indent="0">
              <a:buNone/>
            </a:pPr>
            <a:r>
              <a:rPr lang="es-MX" sz="3000" dirty="0"/>
              <a:t>		¿Cómo se va a probar?</a:t>
            </a:r>
          </a:p>
          <a:p>
            <a:pPr marL="0" indent="0">
              <a:buNone/>
            </a:pPr>
            <a:r>
              <a:rPr lang="es-MX" sz="3000" dirty="0"/>
              <a:t>	En el momento adecuado esto permite saber cuántas pruebas 	han sido completadas y cuando se alcanza la cobertura deseada</a:t>
            </a:r>
          </a:p>
          <a:p>
            <a:endParaRPr lang="es-MX" sz="3000" dirty="0"/>
          </a:p>
        </p:txBody>
      </p:sp>
      <p:pic>
        <p:nvPicPr>
          <p:cNvPr id="1026" name="Picture 2" descr="Super SQA - YouTube">
            <a:extLst>
              <a:ext uri="{FF2B5EF4-FFF2-40B4-BE49-F238E27FC236}">
                <a16:creationId xmlns:a16="http://schemas.microsoft.com/office/drawing/2014/main" id="{7714FBEE-0A3E-ED1D-590A-7EF96E83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68" y="112296"/>
            <a:ext cx="3898232" cy="38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1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basadas en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OBJETIVO</a:t>
            </a:r>
          </a:p>
          <a:p>
            <a:pPr lvl="1"/>
            <a:r>
              <a:rPr lang="es-MX" sz="2800" dirty="0"/>
              <a:t>	Encontrar defectos críticos lo antes posible</a:t>
            </a:r>
          </a:p>
          <a:p>
            <a:r>
              <a:rPr lang="es-MX" sz="3000" dirty="0"/>
              <a:t>VENTAJAS</a:t>
            </a:r>
          </a:p>
          <a:p>
            <a:pPr lvl="1"/>
            <a:r>
              <a:rPr lang="es-MX" sz="2800" dirty="0"/>
              <a:t>	Ayuda a optimizar la priorización de las pruebas</a:t>
            </a:r>
          </a:p>
          <a:p>
            <a:r>
              <a:rPr lang="es-MX" sz="3000" dirty="0"/>
              <a:t>DESVENTAJAS</a:t>
            </a:r>
          </a:p>
          <a:p>
            <a:pPr lvl="1"/>
            <a:r>
              <a:rPr lang="es-MX" sz="2800" dirty="0"/>
              <a:t>	La identificación de las funciones críticas suele ser subjetiva</a:t>
            </a:r>
          </a:p>
          <a:p>
            <a:r>
              <a:rPr lang="es-MX" sz="3000" dirty="0"/>
              <a:t>USO</a:t>
            </a:r>
          </a:p>
          <a:p>
            <a:pPr lvl="1"/>
            <a:r>
              <a:rPr lang="es-MX" sz="2800" dirty="0"/>
              <a:t>	Pruebas de aplicaciones que sufren cambios constantes</a:t>
            </a:r>
          </a:p>
        </p:txBody>
      </p:sp>
    </p:spTree>
    <p:extLst>
      <p:ext uri="{BB962C8B-B14F-4D97-AF65-F5344CB8AC3E}">
        <p14:creationId xmlns:p14="http://schemas.microsoft.com/office/powerpoint/2010/main" val="224563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Se usa en aplicaciones donde es necesario limitar el alcance de las pruebas a la verificación de las funciones que se emplean con mayor frecuencia</a:t>
            </a:r>
          </a:p>
          <a:p>
            <a:r>
              <a:rPr lang="es-MX" sz="3000" dirty="0"/>
              <a:t>Se emplea para funcionalidades que se piensa que pueden ser impactadas en base a los cambios realizados</a:t>
            </a:r>
          </a:p>
        </p:txBody>
      </p:sp>
    </p:spTree>
    <p:extLst>
      <p:ext uri="{BB962C8B-B14F-4D97-AF65-F5344CB8AC3E}">
        <p14:creationId xmlns:p14="http://schemas.microsoft.com/office/powerpoint/2010/main" val="42134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Prueba basada en Riesgo</a:t>
            </a:r>
          </a:p>
          <a:p>
            <a:pPr marL="0" indent="0">
              <a:buNone/>
            </a:pPr>
            <a:r>
              <a:rPr lang="es-MX" sz="3000" dirty="0"/>
              <a:t>	Elegir una aplicación de uso común (ejemplo Word, </a:t>
            </a:r>
            <a:r>
              <a:rPr lang="es-MX" sz="3000" dirty="0" err="1"/>
              <a:t>Power</a:t>
            </a:r>
            <a:r>
              <a:rPr lang="es-MX" sz="3000" dirty="0"/>
              <a:t> 	Point, etc.)</a:t>
            </a:r>
          </a:p>
          <a:p>
            <a:pPr marL="0" indent="0">
              <a:buNone/>
            </a:pPr>
            <a:r>
              <a:rPr lang="es-MX" sz="3000" dirty="0"/>
              <a:t>	Abrir la ventana de la aplicación correspondiente a la 	impresión de documentos</a:t>
            </a:r>
          </a:p>
          <a:p>
            <a:pPr marL="0" indent="0">
              <a:buNone/>
            </a:pPr>
            <a:r>
              <a:rPr lang="es-MX" sz="3000" dirty="0"/>
              <a:t>	Identificar 3 funcionalidades que se piensa que siempre deben 	funcionar correctamente</a:t>
            </a:r>
          </a:p>
          <a:p>
            <a:pPr marL="0" indent="0">
              <a:buNone/>
            </a:pPr>
            <a:endParaRPr lang="es-MX" sz="3000" dirty="0"/>
          </a:p>
        </p:txBody>
      </p:sp>
    </p:spTree>
    <p:extLst>
      <p:ext uri="{BB962C8B-B14F-4D97-AF65-F5344CB8AC3E}">
        <p14:creationId xmlns:p14="http://schemas.microsoft.com/office/powerpoint/2010/main" val="295855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Listado de funcionalidades</a:t>
            </a:r>
          </a:p>
          <a:p>
            <a:pPr marL="0" indent="0">
              <a:buNone/>
            </a:pPr>
            <a:r>
              <a:rPr lang="es-MX" sz="3000" dirty="0"/>
              <a:t>	1. Impresora</a:t>
            </a:r>
          </a:p>
          <a:p>
            <a:pPr marL="0" indent="0">
              <a:buNone/>
            </a:pPr>
            <a:r>
              <a:rPr lang="es-MX" sz="3000" dirty="0"/>
              <a:t>	2. Imprimir páginas (todas, páginas, etc.)</a:t>
            </a:r>
          </a:p>
          <a:p>
            <a:pPr marL="0" indent="0">
              <a:buNone/>
            </a:pPr>
            <a:r>
              <a:rPr lang="es-MX" sz="3000" dirty="0"/>
              <a:t>	3. OK (Imprimir)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C78F23-BB2B-1291-6AE8-B0DB4A38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28" y="0"/>
            <a:ext cx="3127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Elegir el proceso adecuado</a:t>
            </a:r>
          </a:p>
          <a:p>
            <a:pPr marL="0" indent="0">
              <a:buNone/>
            </a:pPr>
            <a:r>
              <a:rPr lang="es-MX" sz="3000" dirty="0"/>
              <a:t>	Proceso que se adapte a la organización y el tipo de producto</a:t>
            </a:r>
          </a:p>
          <a:p>
            <a:endParaRPr lang="es-MX" sz="3000" dirty="0"/>
          </a:p>
          <a:p>
            <a:r>
              <a:rPr lang="es-MX" sz="3000" dirty="0"/>
              <a:t>Ejecutar el proceso elegido</a:t>
            </a:r>
          </a:p>
          <a:p>
            <a:pPr marL="0" indent="0">
              <a:buNone/>
            </a:pPr>
            <a:r>
              <a:rPr lang="es-MX" sz="3000" dirty="0"/>
              <a:t>	Apegarse al proceso</a:t>
            </a:r>
          </a:p>
          <a:p>
            <a:endParaRPr lang="es-MX" sz="3000" dirty="0"/>
          </a:p>
        </p:txBody>
      </p:sp>
      <p:pic>
        <p:nvPicPr>
          <p:cNvPr id="2050" name="Picture 2" descr="15 Ejemplos de procesos de una empresa - incluyendo gráficos">
            <a:extLst>
              <a:ext uri="{FF2B5EF4-FFF2-40B4-BE49-F238E27FC236}">
                <a16:creationId xmlns:a16="http://schemas.microsoft.com/office/drawing/2014/main" id="{3CC07237-68F0-3D48-F8BB-07217386E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81" y="3064042"/>
            <a:ext cx="5699719" cy="37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6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Documentar las pruebas</a:t>
            </a:r>
          </a:p>
          <a:p>
            <a:pPr marL="0" indent="0">
              <a:buNone/>
            </a:pPr>
            <a:r>
              <a:rPr lang="es-MX" sz="3000" dirty="0"/>
              <a:t>	Reutilización de recursos</a:t>
            </a:r>
          </a:p>
          <a:p>
            <a:pPr marL="0" indent="0">
              <a:buNone/>
            </a:pPr>
            <a:r>
              <a:rPr lang="es-MX" sz="3000" dirty="0"/>
              <a:t>		Prueba manual </a:t>
            </a:r>
            <a:r>
              <a:rPr lang="es-MX" sz="3000" dirty="0">
                <a:sym typeface="Wingdings" panose="05000000000000000000" pitchFamily="2" charset="2"/>
              </a:rPr>
              <a:t> pruebas automatizadas</a:t>
            </a:r>
          </a:p>
          <a:p>
            <a:pPr marL="0" indent="0">
              <a:buNone/>
            </a:pPr>
            <a:r>
              <a:rPr lang="es-MX" sz="3000" dirty="0">
                <a:sym typeface="Wingdings" panose="05000000000000000000" pitchFamily="2" charset="2"/>
              </a:rPr>
              <a:t>	Claridad</a:t>
            </a:r>
          </a:p>
          <a:p>
            <a:pPr marL="0" indent="0">
              <a:buNone/>
            </a:pPr>
            <a:r>
              <a:rPr lang="es-MX" sz="3000" dirty="0">
                <a:sym typeface="Wingdings" panose="05000000000000000000" pitchFamily="2" charset="2"/>
              </a:rPr>
              <a:t>		 Objetivos, resultados, pasos</a:t>
            </a:r>
          </a:p>
          <a:p>
            <a:pPr marL="0" indent="0">
              <a:buNone/>
            </a:pPr>
            <a:r>
              <a:rPr lang="es-MX" sz="3000" dirty="0">
                <a:sym typeface="Wingdings" panose="05000000000000000000" pitchFamily="2" charset="2"/>
              </a:rPr>
              <a:t>	Documentación concisa</a:t>
            </a:r>
          </a:p>
          <a:p>
            <a:pPr marL="0" indent="0">
              <a:buNone/>
            </a:pPr>
            <a:r>
              <a:rPr lang="es-MX" sz="3000" dirty="0">
                <a:sym typeface="Wingdings" panose="05000000000000000000" pitchFamily="2" charset="2"/>
              </a:rPr>
              <a:t>		Reproducir las pruebas</a:t>
            </a:r>
          </a:p>
          <a:p>
            <a:pPr marL="0" indent="0">
              <a:buNone/>
            </a:pPr>
            <a:r>
              <a:rPr lang="es-MX" sz="3000" dirty="0">
                <a:sym typeface="Wingdings" panose="05000000000000000000" pitchFamily="2" charset="2"/>
              </a:rPr>
              <a:t>	</a:t>
            </a:r>
            <a:endParaRPr lang="es-MX" sz="3000" dirty="0"/>
          </a:p>
          <a:p>
            <a:endParaRPr lang="es-MX" sz="3000" dirty="0"/>
          </a:p>
        </p:txBody>
      </p:sp>
      <p:pic>
        <p:nvPicPr>
          <p:cNvPr id="3074" name="Picture 2" descr="Solicitar la nacionalidad española por residencia: documentos que debes ...">
            <a:extLst>
              <a:ext uri="{FF2B5EF4-FFF2-40B4-BE49-F238E27FC236}">
                <a16:creationId xmlns:a16="http://schemas.microsoft.com/office/drawing/2014/main" id="{B299364C-01E1-42ED-07E7-D2D2DB6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06" y="3428999"/>
            <a:ext cx="4534031" cy="320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0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8470231" cy="4780546"/>
          </a:xfrm>
        </p:spPr>
        <p:txBody>
          <a:bodyPr>
            <a:normAutofit lnSpcReduction="10000"/>
          </a:bodyPr>
          <a:lstStyle/>
          <a:p>
            <a:r>
              <a:rPr lang="es-MX" sz="3000" dirty="0"/>
              <a:t>Conocer el concepto de prueba de software</a:t>
            </a:r>
          </a:p>
          <a:p>
            <a:endParaRPr lang="es-MX" sz="3000" dirty="0"/>
          </a:p>
          <a:p>
            <a:r>
              <a:rPr lang="es-MX" sz="3000" dirty="0"/>
              <a:t>Entender la diferencia entre verificación y validación</a:t>
            </a:r>
          </a:p>
          <a:p>
            <a:endParaRPr lang="es-MX" sz="3000" dirty="0"/>
          </a:p>
          <a:p>
            <a:r>
              <a:rPr lang="es-MX" sz="3000" dirty="0"/>
              <a:t>Conocer los distintos tipos de pruebas de software</a:t>
            </a:r>
          </a:p>
          <a:p>
            <a:endParaRPr lang="es-MX" sz="3000" dirty="0"/>
          </a:p>
          <a:p>
            <a:r>
              <a:rPr lang="es-MX" sz="3000" dirty="0"/>
              <a:t>Explicar las técnicas de prueba que se pueden aplicar durante las pruebas de software</a:t>
            </a:r>
          </a:p>
        </p:txBody>
      </p:sp>
      <p:pic>
        <p:nvPicPr>
          <p:cNvPr id="4098" name="Picture 2" descr="Pruebas de software: 10 pasos para elaborar el plan de pruebas">
            <a:extLst>
              <a:ext uri="{FF2B5EF4-FFF2-40B4-BE49-F238E27FC236}">
                <a16:creationId xmlns:a16="http://schemas.microsoft.com/office/drawing/2014/main" id="{E40AFA1F-A424-2BA2-C4CA-A5B86871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6" y="0"/>
            <a:ext cx="4443663" cy="259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9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Verificación vs 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Verificación</a:t>
            </a:r>
          </a:p>
          <a:p>
            <a:pPr marL="0" indent="0">
              <a:buNone/>
            </a:pPr>
            <a:r>
              <a:rPr lang="es-MX" sz="3000" dirty="0"/>
              <a:t>	Demuestra que un producto cumple los requisitos especificados 	en los hitos predefinidos</a:t>
            </a:r>
          </a:p>
          <a:p>
            <a:pPr marL="0" indent="0">
              <a:buNone/>
            </a:pPr>
            <a:r>
              <a:rPr lang="es-MX" sz="3000" dirty="0"/>
              <a:t>	Se basa en el ciclo de vida de desarrollo del software</a:t>
            </a:r>
          </a:p>
          <a:p>
            <a:pPr marL="0" indent="0">
              <a:buNone/>
            </a:pPr>
            <a:r>
              <a:rPr lang="es-MX" sz="3000" dirty="0"/>
              <a:t>	Plan acordado, tiempo establecido y dentro del presupuesto</a:t>
            </a:r>
          </a:p>
        </p:txBody>
      </p:sp>
      <p:pic>
        <p:nvPicPr>
          <p:cNvPr id="5122" name="Picture 2" descr="Pasa con éxito la verificación vehicular">
            <a:extLst>
              <a:ext uri="{FF2B5EF4-FFF2-40B4-BE49-F238E27FC236}">
                <a16:creationId xmlns:a16="http://schemas.microsoft.com/office/drawing/2014/main" id="{80EB30F4-3E28-1950-9AFC-2CE2F3C7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34" y="4685289"/>
            <a:ext cx="4279666" cy="217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4" y="1507959"/>
            <a:ext cx="8518358" cy="4780546"/>
          </a:xfrm>
        </p:spPr>
        <p:txBody>
          <a:bodyPr>
            <a:normAutofit/>
          </a:bodyPr>
          <a:lstStyle/>
          <a:p>
            <a:r>
              <a:rPr lang="es-MX" sz="3000" dirty="0"/>
              <a:t>Validación</a:t>
            </a:r>
          </a:p>
          <a:p>
            <a:pPr marL="0" indent="0">
              <a:buNone/>
            </a:pPr>
            <a:r>
              <a:rPr lang="es-MX" sz="3000" dirty="0"/>
              <a:t>	Comprueba que el sistema cumple los requisitos del cliente</a:t>
            </a:r>
          </a:p>
          <a:p>
            <a:pPr marL="0" indent="0">
              <a:buNone/>
            </a:pPr>
            <a:r>
              <a:rPr lang="es-MX" sz="3000" dirty="0"/>
              <a:t>		Especificaciones del cliente</a:t>
            </a:r>
          </a:p>
          <a:p>
            <a:pPr marL="0" indent="0">
              <a:buNone/>
            </a:pPr>
            <a:r>
              <a:rPr lang="es-MX" sz="3000" dirty="0"/>
              <a:t>	Su importancia sale durante la finalización del 	ciclo de vida de desarrollo</a:t>
            </a:r>
          </a:p>
          <a:p>
            <a:pPr marL="0" indent="0">
              <a:buNone/>
            </a:pPr>
            <a:r>
              <a:rPr lang="es-MX" sz="3000" dirty="0"/>
              <a:t>	Comprueba que el sistema hace lo que tiene que 	hacer</a:t>
            </a:r>
          </a:p>
          <a:p>
            <a:endParaRPr lang="es-MX" sz="3000" dirty="0"/>
          </a:p>
        </p:txBody>
      </p:sp>
      <p:pic>
        <p:nvPicPr>
          <p:cNvPr id="6146" name="Picture 2" descr="PENSAMIENTO CONTABLE">
            <a:extLst>
              <a:ext uri="{FF2B5EF4-FFF2-40B4-BE49-F238E27FC236}">
                <a16:creationId xmlns:a16="http://schemas.microsoft.com/office/drawing/2014/main" id="{0EB9DED5-33D5-A09A-2548-B71EC5B8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21" y="199323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Tipos de Prueba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CAJA NEGRA</a:t>
            </a:r>
          </a:p>
          <a:p>
            <a:pPr marL="0" indent="0">
              <a:buNone/>
            </a:pPr>
            <a:r>
              <a:rPr lang="es-MX" sz="3000" dirty="0"/>
              <a:t>	</a:t>
            </a:r>
          </a:p>
          <a:p>
            <a:r>
              <a:rPr lang="es-MX" sz="3000" dirty="0"/>
              <a:t>CAJA BLANCA</a:t>
            </a:r>
          </a:p>
          <a:p>
            <a:endParaRPr lang="es-MX" sz="3000" dirty="0"/>
          </a:p>
          <a:p>
            <a:r>
              <a:rPr lang="es-MX" sz="3000" dirty="0"/>
              <a:t>CAJA GRIS</a:t>
            </a:r>
          </a:p>
        </p:txBody>
      </p:sp>
      <p:pic>
        <p:nvPicPr>
          <p:cNvPr id="7170" name="Picture 2" descr="[Programación] Tipos de pruebas: Caja Blanca, Caja Negra y Caja gris">
            <a:extLst>
              <a:ext uri="{FF2B5EF4-FFF2-40B4-BE49-F238E27FC236}">
                <a16:creationId xmlns:a16="http://schemas.microsoft.com/office/drawing/2014/main" id="{F21610F5-A036-48FD-1437-DF26FB79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34" y="3625516"/>
            <a:ext cx="8867166" cy="31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Pruebas de Caja Negra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07959"/>
            <a:ext cx="10635915" cy="4780546"/>
          </a:xfrm>
        </p:spPr>
        <p:txBody>
          <a:bodyPr>
            <a:normAutofit/>
          </a:bodyPr>
          <a:lstStyle/>
          <a:p>
            <a:r>
              <a:rPr lang="es-MX" sz="3000" dirty="0"/>
              <a:t>Examina la funcionalidad del sistema o aplicación sin verificar la estructura interna</a:t>
            </a:r>
          </a:p>
          <a:p>
            <a:r>
              <a:rPr lang="es-MX" sz="3000" dirty="0"/>
              <a:t>Ignora el mecanismo interno (cómo funciona)</a:t>
            </a:r>
          </a:p>
          <a:p>
            <a:r>
              <a:rPr lang="es-MX" sz="3000" dirty="0"/>
              <a:t>El enfoque se centra en las salidas generadas en forma de respuestas a entradas seleccionadas</a:t>
            </a:r>
          </a:p>
          <a:p>
            <a:r>
              <a:rPr lang="es-MX" sz="3000" dirty="0"/>
              <a:t>Se valida lo que el sistema ejecuta en base a las entradas preestablecidas por la prueba</a:t>
            </a:r>
            <a:endParaRPr lang="es-MX" sz="2800" dirty="0"/>
          </a:p>
          <a:p>
            <a:pPr marL="0" indent="0">
              <a:buNone/>
            </a:pPr>
            <a:r>
              <a:rPr lang="es-MX" sz="2800" dirty="0"/>
              <a:t>	Se evalúa en base al resultado del sistema</a:t>
            </a:r>
            <a:endParaRPr lang="es-MX" sz="30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D460E8D-DEE2-EE11-452E-D45066DC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12" y="5088305"/>
            <a:ext cx="3740819" cy="176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4398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342EF6-6659-4057-B361-2350D8A67FE2}"/>
</file>

<file path=customXml/itemProps2.xml><?xml version="1.0" encoding="utf-8"?>
<ds:datastoreItem xmlns:ds="http://schemas.openxmlformats.org/officeDocument/2006/customXml" ds:itemID="{A4108E08-2C38-45FB-BF70-E34E9A1C7A47}"/>
</file>

<file path=customXml/itemProps3.xml><?xml version="1.0" encoding="utf-8"?>
<ds:datastoreItem xmlns:ds="http://schemas.openxmlformats.org/officeDocument/2006/customXml" ds:itemID="{C58906EC-6930-49DE-B17A-19335F0D09E8}"/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873</Words>
  <Application>Microsoft Office PowerPoint</Application>
  <PresentationFormat>Panorámica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Goudy Old Style</vt:lpstr>
      <vt:lpstr>MarrakeshVTI</vt:lpstr>
      <vt:lpstr>CONTROL DE CALIDAD DE SOFTWARE</vt:lpstr>
      <vt:lpstr>Pasos Fundamentales para el SQA</vt:lpstr>
      <vt:lpstr>Presentación de PowerPoint</vt:lpstr>
      <vt:lpstr>Presentación de PowerPoint</vt:lpstr>
      <vt:lpstr>Pruebas de Software</vt:lpstr>
      <vt:lpstr>Verificación vs Validación</vt:lpstr>
      <vt:lpstr>Presentación de PowerPoint</vt:lpstr>
      <vt:lpstr>Tipos de Prueba de Software</vt:lpstr>
      <vt:lpstr>Pruebas de Caja Negra</vt:lpstr>
      <vt:lpstr>Pruebas de Caja Blanca</vt:lpstr>
      <vt:lpstr>Pruebas de Caja Gris</vt:lpstr>
      <vt:lpstr>Presentación de PowerPoint</vt:lpstr>
      <vt:lpstr>Técnicas de Prueba de Software</vt:lpstr>
      <vt:lpstr>Pruebas exploratorias</vt:lpstr>
      <vt:lpstr>Presentación de PowerPoint</vt:lpstr>
      <vt:lpstr>Pruebas de Función</vt:lpstr>
      <vt:lpstr>Presentación de PowerPoint</vt:lpstr>
      <vt:lpstr>Pruebas basadas en Especificación</vt:lpstr>
      <vt:lpstr>Presentación de PowerPoint</vt:lpstr>
      <vt:lpstr>Pruebas basadas en Riesgo</vt:lpstr>
      <vt:lpstr>Presentación de PowerPoint</vt:lpstr>
      <vt:lpstr>EJERCICIO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23</cp:revision>
  <dcterms:created xsi:type="dcterms:W3CDTF">2023-08-09T02:10:11Z</dcterms:created>
  <dcterms:modified xsi:type="dcterms:W3CDTF">2023-09-13T04:37:16Z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