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9"/>
  </p:notes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44" r:id="rId13"/>
    <p:sldId id="345" r:id="rId14"/>
    <p:sldId id="346" r:id="rId15"/>
    <p:sldId id="347" r:id="rId16"/>
    <p:sldId id="313" r:id="rId17"/>
    <p:sldId id="314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15" r:id="rId28"/>
    <p:sldId id="357" r:id="rId29"/>
    <p:sldId id="358" r:id="rId30"/>
    <p:sldId id="359" r:id="rId31"/>
    <p:sldId id="360" r:id="rId32"/>
    <p:sldId id="316" r:id="rId33"/>
    <p:sldId id="361" r:id="rId34"/>
    <p:sldId id="362" r:id="rId35"/>
    <p:sldId id="317" r:id="rId36"/>
    <p:sldId id="318" r:id="rId37"/>
    <p:sldId id="319" r:id="rId3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C3CA8-DD0F-4996-9500-A504DCAC848C}" type="datetimeFigureOut">
              <a:rPr lang="es-MX" smtClean="0"/>
              <a:t>27/09/2023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DDC25-7D2E-4B6E-A200-BBD42388B9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920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F479FE6-A46B-40BE-AF15-805F8BA30863}" type="datetimeFigureOut">
              <a:rPr lang="es-MX" smtClean="0"/>
              <a:t>27/09/2023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86E63E3-DBF1-4E62-9829-DE0962093E45}" type="slidenum">
              <a:rPr lang="es-MX" smtClean="0"/>
              <a:t>‹Nº›</a:t>
            </a:fld>
            <a:endParaRPr lang="es-MX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FE6-A46B-40BE-AF15-805F8BA30863}" type="datetimeFigureOut">
              <a:rPr lang="es-MX" smtClean="0"/>
              <a:t>27/09/2023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63E3-DBF1-4E62-9829-DE0962093E4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FE6-A46B-40BE-AF15-805F8BA30863}" type="datetimeFigureOut">
              <a:rPr lang="es-MX" smtClean="0"/>
              <a:t>27/09/2023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63E3-DBF1-4E62-9829-DE0962093E45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FE6-A46B-40BE-AF15-805F8BA30863}" type="datetimeFigureOut">
              <a:rPr lang="es-MX" smtClean="0"/>
              <a:t>27/09/2023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63E3-DBF1-4E62-9829-DE0962093E45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F479FE6-A46B-40BE-AF15-805F8BA30863}" type="datetimeFigureOut">
              <a:rPr lang="es-MX" smtClean="0"/>
              <a:t>27/09/2023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86E63E3-DBF1-4E62-9829-DE0962093E45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FE6-A46B-40BE-AF15-805F8BA30863}" type="datetimeFigureOut">
              <a:rPr lang="es-MX" smtClean="0"/>
              <a:t>27/09/2023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63E3-DBF1-4E62-9829-DE0962093E45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FE6-A46B-40BE-AF15-805F8BA30863}" type="datetimeFigureOut">
              <a:rPr lang="es-MX" smtClean="0"/>
              <a:t>27/09/2023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63E3-DBF1-4E62-9829-DE0962093E45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FE6-A46B-40BE-AF15-805F8BA30863}" type="datetimeFigureOut">
              <a:rPr lang="es-MX" smtClean="0"/>
              <a:t>27/09/2023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63E3-DBF1-4E62-9829-DE0962093E45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FE6-A46B-40BE-AF15-805F8BA30863}" type="datetimeFigureOut">
              <a:rPr lang="es-MX" smtClean="0"/>
              <a:t>27/09/2023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63E3-DBF1-4E62-9829-DE0962093E45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FE6-A46B-40BE-AF15-805F8BA30863}" type="datetimeFigureOut">
              <a:rPr lang="es-MX" smtClean="0"/>
              <a:t>27/09/2023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63E3-DBF1-4E62-9829-DE0962093E45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FE6-A46B-40BE-AF15-805F8BA30863}" type="datetimeFigureOut">
              <a:rPr lang="es-MX" smtClean="0"/>
              <a:t>27/09/2023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63E3-DBF1-4E62-9829-DE0962093E45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479FE6-A46B-40BE-AF15-805F8BA30863}" type="datetimeFigureOut">
              <a:rPr lang="es-MX" smtClean="0"/>
              <a:t>27/09/2023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6E63E3-DBF1-4E62-9829-DE0962093E45}" type="slidenum">
              <a:rPr lang="es-MX" smtClean="0"/>
              <a:t>‹Nº›</a:t>
            </a:fld>
            <a:endParaRPr lang="es-MX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8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▷ Logo BUAP Original ✔️ Descargar GRATI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" y="0"/>
            <a:ext cx="4464433" cy="227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43608" y="2571751"/>
            <a:ext cx="6480048" cy="2301240"/>
          </a:xfrm>
        </p:spPr>
        <p:txBody>
          <a:bodyPr/>
          <a:lstStyle/>
          <a:p>
            <a:pPr algn="ctr"/>
            <a:r>
              <a:rPr lang="es-MX" dirty="0"/>
              <a:t>Desarrollo de páginas web 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3645024"/>
            <a:ext cx="7488832" cy="2088232"/>
          </a:xfrm>
        </p:spPr>
        <p:txBody>
          <a:bodyPr>
            <a:normAutofit/>
          </a:bodyPr>
          <a:lstStyle/>
          <a:p>
            <a:r>
              <a:rPr lang="es-MX" dirty="0"/>
              <a:t>HTML5/CSS3</a:t>
            </a:r>
          </a:p>
          <a:p>
            <a:r>
              <a:rPr lang="es-MX" dirty="0"/>
              <a:t>Otoño 2023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Mtra. Margarita Carmina García López </a:t>
            </a:r>
          </a:p>
          <a:p>
            <a:endParaRPr lang="es-MX" dirty="0"/>
          </a:p>
        </p:txBody>
      </p:sp>
      <p:pic>
        <p:nvPicPr>
          <p:cNvPr id="1028" name="Picture 4" descr="IX Congreso Nacional de Tecnología Aplicada a Ciencias de la Salud 20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0"/>
            <a:ext cx="4652214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138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0B978FD-CEAF-6D95-04C6-D0D117071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571500"/>
            <a:ext cx="4098801" cy="5715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D733416-97B1-9DF1-6C70-961214775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71500"/>
            <a:ext cx="4572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8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803C4AA-ED60-FB40-730E-17F085AFB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70697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AAB2644-3A9F-7E51-5C29-43C99B468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727" y="0"/>
            <a:ext cx="2372546" cy="6858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4CF7EA7-AE12-F314-3628-E60078C79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848" y="0"/>
            <a:ext cx="2330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5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3916304-223F-708F-5F35-5E7DAC6D4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0"/>
            <a:ext cx="2419945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F9FA8A-B936-6580-5809-867EDFF37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12" y="938212"/>
            <a:ext cx="2543175" cy="49815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F6F2770-2B9F-25D0-706B-90901B773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155" y="1052736"/>
            <a:ext cx="26003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66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52128"/>
          </a:xfrm>
        </p:spPr>
        <p:txBody>
          <a:bodyPr anchor="b">
            <a:normAutofit/>
          </a:bodyPr>
          <a:lstStyle/>
          <a:p>
            <a:r>
              <a:rPr lang="es-MX" dirty="0"/>
              <a:t>Contenedores: Box </a:t>
            </a:r>
            <a:r>
              <a:rPr lang="es-MX" dirty="0" err="1"/>
              <a:t>Model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dirty="0"/>
              <a:t>Box </a:t>
            </a:r>
            <a:r>
              <a:rPr lang="es-MX" dirty="0" err="1"/>
              <a:t>Model</a:t>
            </a:r>
            <a:r>
              <a:rPr lang="es-MX" dirty="0"/>
              <a:t> o Modelo de Caja</a:t>
            </a:r>
          </a:p>
          <a:p>
            <a:pPr lvl="1">
              <a:lnSpc>
                <a:spcPct val="90000"/>
              </a:lnSpc>
            </a:pPr>
            <a:r>
              <a:rPr lang="es-MX" dirty="0"/>
              <a:t>Maneja que cada elemento HTML está envuelto en una caja invisible</a:t>
            </a:r>
          </a:p>
          <a:p>
            <a:pPr lvl="1">
              <a:lnSpc>
                <a:spcPct val="90000"/>
              </a:lnSpc>
            </a:pPr>
            <a:r>
              <a:rPr lang="es-MX" dirty="0"/>
              <a:t>La caja tiene diferentes tipos de capas que se pueden modificar con CSS para aplicar estilos correctamente</a:t>
            </a:r>
          </a:p>
          <a:p>
            <a:pPr lvl="1">
              <a:lnSpc>
                <a:spcPct val="90000"/>
              </a:lnSpc>
            </a:pPr>
            <a:endParaRPr lang="es-MX" dirty="0"/>
          </a:p>
          <a:p>
            <a:pPr lvl="1"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E51987-0BFC-CE3E-E289-B2D324D4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100846"/>
            <a:ext cx="3528392" cy="335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09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77B5478-2871-A833-D533-DBBF9D446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0648"/>
            <a:ext cx="3845616" cy="18722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2982130-EF4A-397D-F258-E5212E7B2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" y="2113056"/>
            <a:ext cx="9144000" cy="35185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7D8C517-00EC-B4D8-9DC5-C3F369163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25" y="2832801"/>
            <a:ext cx="6379791" cy="232439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4B44AD4-F341-C72B-7ECB-AEE372090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120" y="3429000"/>
            <a:ext cx="4032448" cy="315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29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85B9F27-DFB5-FAD2-48FF-AB08E4BF9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0648"/>
            <a:ext cx="4536504" cy="342401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F51607A-B017-675A-8D32-DB4AF438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390985"/>
            <a:ext cx="3895725" cy="38195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F975443-2E21-CDDC-BAC3-41C545AC1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83" y="3823317"/>
            <a:ext cx="3642742" cy="278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80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B9C8153-E224-DF6B-3757-45AD76438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16632"/>
            <a:ext cx="7484071" cy="172819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4EDEFB-B1DD-9115-D5CD-62D8A0FDD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88840"/>
            <a:ext cx="4724400" cy="42005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5DBEE90-22F3-C7DF-A313-02CB8FED3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368" y="2708920"/>
            <a:ext cx="3576141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28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00B4067-4949-D820-6999-CCF282BB0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32656"/>
            <a:ext cx="4066052" cy="7920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E8B839-B963-3662-1F91-006026275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337270"/>
            <a:ext cx="5029200" cy="49720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83F8BCE-AE96-2E51-7E08-334FEDAC9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2276872"/>
            <a:ext cx="3528392" cy="28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27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409CF45-302A-4039-6E48-C7BDE3E48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260648"/>
            <a:ext cx="6284335" cy="72008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A2737AE-2E28-0029-C424-882FD3715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1268760"/>
            <a:ext cx="4981575" cy="50006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42E5FEE-B3BA-339A-26F9-AA9E92531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2204864"/>
            <a:ext cx="358096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90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C311AC4-FBEB-5194-9428-AAFB599C9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432"/>
            <a:ext cx="3240360" cy="162018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DC05AFF-2046-E125-175A-C62ABC7C5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71612"/>
            <a:ext cx="4924425" cy="49434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3B1C4A1-F1F5-33BE-CA15-D351947AA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2564904"/>
            <a:ext cx="3572479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52128"/>
          </a:xfrm>
        </p:spPr>
        <p:txBody>
          <a:bodyPr anchor="b">
            <a:normAutofit/>
          </a:bodyPr>
          <a:lstStyle/>
          <a:p>
            <a:r>
              <a:rPr lang="es-MX" dirty="0"/>
              <a:t>Unidades de medida en CSS3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dirty="0"/>
              <a:t>Se tienen diferentes tipos de unidades de medida</a:t>
            </a:r>
          </a:p>
          <a:p>
            <a:pPr lvl="1">
              <a:lnSpc>
                <a:spcPct val="90000"/>
              </a:lnSpc>
            </a:pPr>
            <a:r>
              <a:rPr lang="es-MX" dirty="0"/>
              <a:t>Permiten dar tamaño a los contenidos</a:t>
            </a:r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r>
              <a:rPr lang="es-MX" dirty="0"/>
              <a:t>Existen dos tipos de unidades</a:t>
            </a:r>
          </a:p>
          <a:p>
            <a:pPr lvl="1">
              <a:lnSpc>
                <a:spcPct val="90000"/>
              </a:lnSpc>
            </a:pPr>
            <a:r>
              <a:rPr lang="es-MX" dirty="0"/>
              <a:t>Absolutas</a:t>
            </a:r>
          </a:p>
          <a:p>
            <a:pPr lvl="1">
              <a:lnSpc>
                <a:spcPct val="90000"/>
              </a:lnSpc>
            </a:pPr>
            <a:r>
              <a:rPr lang="es-MX" dirty="0"/>
              <a:t>Relativas</a:t>
            </a:r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0CD735-CF8A-8C80-9051-35350B3C6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5024"/>
            <a:ext cx="9144000" cy="286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0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A582A6D-A891-E9D7-94C9-F3BC79B08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8640"/>
            <a:ext cx="4392488" cy="154641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2453DEB-35C1-AAAE-BF19-A507747EB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055109"/>
            <a:ext cx="4721559" cy="461425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2424BE-38C5-7207-AA85-55FA87920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494" y="2924944"/>
            <a:ext cx="3771985" cy="251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33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DD9AAFD-72EB-0C2B-E47B-906E15681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6048672" cy="5760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151C1B7-1007-8437-DADA-D90B59155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88" y="1196752"/>
            <a:ext cx="5114925" cy="51720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0F5EBC4-89B5-8675-6379-A3B611521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685" y="2314269"/>
            <a:ext cx="3710811" cy="239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30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E9E38A0-03DD-3421-24E3-4CD6A165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32656"/>
            <a:ext cx="4710985" cy="64807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26485F4-7862-1CF1-7CAF-3E6F767BA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68" y="1195877"/>
            <a:ext cx="5229225" cy="51530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4E14620-BE66-6D02-43B4-985C1A627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656692"/>
            <a:ext cx="3273529" cy="311569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8EC07E7-3EC4-F499-D4C0-38A1AE542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080" y="4571206"/>
            <a:ext cx="32004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3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7DABAD5-5620-76EC-F59A-F85629F1F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6632"/>
            <a:ext cx="3672408" cy="218897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8A5F0A7-D9EC-304E-32E8-9DDB5EB40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492896"/>
            <a:ext cx="4896544" cy="392855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FBF6CC6-BA94-917D-406B-BBE631B69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5" y="587134"/>
            <a:ext cx="3892333" cy="233781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0C3D7E1-BBC3-FA84-D9E7-D503406AF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3284984"/>
            <a:ext cx="3600400" cy="224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67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94EBDDC-7F41-577A-550F-D2C1827431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81" b="1"/>
          <a:stretch/>
        </p:blipFill>
        <p:spPr>
          <a:xfrm>
            <a:off x="251520" y="476672"/>
            <a:ext cx="3775619" cy="64807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828A0FF-7194-1CC0-DFDE-FB8106007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84784"/>
            <a:ext cx="4824536" cy="48392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2C1FDFA-2F3D-24D9-0594-19C716E2E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2685367"/>
            <a:ext cx="3496392" cy="218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48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F125089-288D-A8E1-828B-4B5C1748A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7543695" cy="5760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294273F-5E68-E85F-C3C6-3541A75B5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00" y="1412776"/>
            <a:ext cx="5562531" cy="496855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9549096-F58E-2C92-EEFD-E90FE5B20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531" y="2636912"/>
            <a:ext cx="3113469" cy="201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93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52128"/>
          </a:xfrm>
        </p:spPr>
        <p:txBody>
          <a:bodyPr anchor="b">
            <a:normAutofit/>
          </a:bodyPr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dirty="0"/>
              <a:t>Existe una manera de centrar contenido a través de la propiedad </a:t>
            </a:r>
            <a:r>
              <a:rPr lang="es-MX" i="1" dirty="0" err="1"/>
              <a:t>margin</a:t>
            </a:r>
            <a:r>
              <a:rPr lang="es-MX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187B98-0549-A566-9BF2-C35E1DBBF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16832"/>
            <a:ext cx="3600400" cy="6767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767B044-C386-2466-2AE5-5D45CA30D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25" y="2704682"/>
            <a:ext cx="5239105" cy="360463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941EF9F-8A08-CC2A-B3D5-E8B224BDA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736" y="3562288"/>
            <a:ext cx="3584439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35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52128"/>
          </a:xfrm>
        </p:spPr>
        <p:txBody>
          <a:bodyPr anchor="b">
            <a:normAutofit/>
          </a:bodyPr>
          <a:lstStyle/>
          <a:p>
            <a:r>
              <a:rPr lang="es-MX" dirty="0"/>
              <a:t>Aplicación de sombras a contenedores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dirty="0"/>
              <a:t>Hay varias formas de colocar sombras en CSS. </a:t>
            </a:r>
          </a:p>
          <a:p>
            <a:pPr>
              <a:lnSpc>
                <a:spcPct val="90000"/>
              </a:lnSpc>
            </a:pPr>
            <a:r>
              <a:rPr lang="es-MX" dirty="0"/>
              <a:t>La primera es por medio del atributo </a:t>
            </a:r>
            <a:r>
              <a:rPr lang="es-MX" i="1" dirty="0"/>
              <a:t>box-</a:t>
            </a:r>
            <a:r>
              <a:rPr lang="es-MX" i="1" dirty="0" err="1"/>
              <a:t>shadow</a:t>
            </a:r>
            <a:r>
              <a:rPr lang="es-MX" dirty="0"/>
              <a:t>, el cual tiene 4 parámetros manejados correspondientes a la sombra en el eje </a:t>
            </a:r>
            <a:r>
              <a:rPr lang="es-MX" i="1" dirty="0"/>
              <a:t>x</a:t>
            </a:r>
            <a:r>
              <a:rPr lang="es-MX" dirty="0"/>
              <a:t>, el eje</a:t>
            </a:r>
            <a:r>
              <a:rPr lang="es-MX" i="1" dirty="0"/>
              <a:t> y</a:t>
            </a:r>
            <a:r>
              <a:rPr lang="es-MX" dirty="0"/>
              <a:t>, el desenfoque de la sombra y el radio de propagación, además de un valor de color que se puede asignar.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ADEE94-F1E0-2179-3A52-C06CE2793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3399396"/>
            <a:ext cx="2116849" cy="5336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2715DAD-3534-D261-B020-62C707E5F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861048"/>
            <a:ext cx="4464496" cy="24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95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872EF21-1799-A10A-ED02-FDE2ED132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9712"/>
            <a:ext cx="2808312" cy="269830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72CF35E-3BF8-DB23-A665-0DCC6E8C6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052736"/>
            <a:ext cx="5859765" cy="936104"/>
          </a:xfrm>
          <a:prstGeom prst="rect">
            <a:avLst/>
          </a:prstGeom>
        </p:spPr>
      </p:pic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B19D5A44-5BD0-C7EC-FE16-05D08DA946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2818021"/>
            <a:ext cx="8229600" cy="34912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dirty="0"/>
              <a:t>La segunda forma es mediante el mismo atributo, pero concatenando sombras para crear lo que se conoce como sombra múltiple: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CF82A51-4D71-C882-E309-4C2FCF71A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786" y="4293096"/>
            <a:ext cx="5038630" cy="14129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A0F64F4-339B-7C9E-A0B1-529DE6DEC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81" y="3933056"/>
            <a:ext cx="2510343" cy="243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26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dirty="0"/>
              <a:t>Por último, se tiene una forma de aplicación de sombras en texto con el atributo </a:t>
            </a:r>
            <a:r>
              <a:rPr lang="es-MX" i="1" dirty="0" err="1"/>
              <a:t>text-shadow</a:t>
            </a:r>
            <a:r>
              <a:rPr lang="es-MX" dirty="0"/>
              <a:t>. Este atributo tiene 3 parámetros (sombra en eje </a:t>
            </a:r>
            <a:r>
              <a:rPr lang="es-MX" i="1" dirty="0"/>
              <a:t>x</a:t>
            </a:r>
            <a:r>
              <a:rPr lang="es-MX" dirty="0"/>
              <a:t>, sombra en eje </a:t>
            </a:r>
            <a:r>
              <a:rPr lang="es-MX" i="1" dirty="0"/>
              <a:t>y</a:t>
            </a:r>
            <a:r>
              <a:rPr lang="es-MX" dirty="0"/>
              <a:t> </a:t>
            </a:r>
            <a:r>
              <a:rPr lang="es-MX" dirty="0" err="1"/>
              <a:t>y</a:t>
            </a:r>
            <a:r>
              <a:rPr lang="es-MX" dirty="0"/>
              <a:t> desenfoque de la sombra, aparte del color que se quiere para la sombra)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31F2D5-3A53-E73F-3220-1B07D78F9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996952"/>
            <a:ext cx="4724400" cy="6480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7CF89C9-5174-8FA6-663B-FFD25E523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09" y="3645024"/>
            <a:ext cx="5913623" cy="156762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D585831-5B4D-2815-B79E-5EA1F1C16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227" y="5251779"/>
            <a:ext cx="5207085" cy="96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5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52128"/>
          </a:xfrm>
        </p:spPr>
        <p:txBody>
          <a:bodyPr anchor="b">
            <a:normAutofit/>
          </a:bodyPr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MX" dirty="0"/>
              <a:t>Existen unidades de medida más empleadas para diferentes tipos de elementos HTML</a:t>
            </a:r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r>
              <a:rPr lang="es-MX" dirty="0"/>
              <a:t>De las unidades de medida absolutas, el más empleado es el pixel.</a:t>
            </a:r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B0A616-1283-A567-D7DD-5DC071516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9144000" cy="346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39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8112"/>
          </a:xfrm>
        </p:spPr>
        <p:txBody>
          <a:bodyPr anchor="b">
            <a:noAutofit/>
          </a:bodyPr>
          <a:lstStyle/>
          <a:p>
            <a:r>
              <a:rPr lang="es-MX" sz="2700" dirty="0"/>
              <a:t>Desbordamiento de contenido en contenedores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dirty="0"/>
              <a:t>Se refiere a cuando un contenido es más grande o requiere más espacio que el que se ha fijado para su contenedor.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4EE5B2-D2AD-F24E-31C4-D3DA7506C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88" y="2204864"/>
            <a:ext cx="3255929" cy="16731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356AEA-A931-7026-6421-E014B3662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08" y="3861048"/>
            <a:ext cx="4056016" cy="244503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7514A6A-C8FE-90F9-BF46-FDDCF1A9A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500" y="2284437"/>
            <a:ext cx="26289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55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52128"/>
          </a:xfrm>
        </p:spPr>
        <p:txBody>
          <a:bodyPr anchor="b">
            <a:normAutofit/>
          </a:bodyPr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r>
              <a:rPr lang="es-MX" dirty="0"/>
              <a:t>Se tiene una propiedad </a:t>
            </a:r>
            <a:r>
              <a:rPr lang="es-MX" i="1" dirty="0" err="1"/>
              <a:t>overflow</a:t>
            </a:r>
            <a:r>
              <a:rPr lang="es-MX" dirty="0"/>
              <a:t> que permite trabajar el desbordamiento. Posee 4 valores iniciales:</a:t>
            </a:r>
          </a:p>
          <a:p>
            <a:pPr lvl="1">
              <a:lnSpc>
                <a:spcPct val="90000"/>
              </a:lnSpc>
            </a:pPr>
            <a:r>
              <a:rPr lang="es-MX" dirty="0"/>
              <a:t>auto: permite detectar cuando se necesita el </a:t>
            </a:r>
            <a:r>
              <a:rPr lang="es-MX" i="1" dirty="0" err="1"/>
              <a:t>scroll</a:t>
            </a:r>
            <a:r>
              <a:rPr lang="es-MX" dirty="0"/>
              <a:t> y cuando no.</a:t>
            </a:r>
          </a:p>
          <a:p>
            <a:pPr lvl="1">
              <a:lnSpc>
                <a:spcPct val="90000"/>
              </a:lnSpc>
            </a:pPr>
            <a:r>
              <a:rPr lang="es-MX" dirty="0" err="1"/>
              <a:t>hidden</a:t>
            </a:r>
            <a:r>
              <a:rPr lang="es-MX" dirty="0"/>
              <a:t>: al llegar al límite de la caja, va a suprimir (ocultar) el texto sobrante</a:t>
            </a:r>
          </a:p>
          <a:p>
            <a:pPr lvl="1">
              <a:lnSpc>
                <a:spcPct val="90000"/>
              </a:lnSpc>
            </a:pPr>
            <a:r>
              <a:rPr lang="es-MX" dirty="0" err="1"/>
              <a:t>scroll</a:t>
            </a:r>
            <a:r>
              <a:rPr lang="es-MX" dirty="0"/>
              <a:t>: cuando el texto no tiene espacio, crea el </a:t>
            </a:r>
            <a:r>
              <a:rPr lang="es-MX" dirty="0" err="1"/>
              <a:t>scroll</a:t>
            </a:r>
            <a:r>
              <a:rPr lang="es-MX" dirty="0"/>
              <a:t> para poder verlo y mantener el tamaño de la caja. }</a:t>
            </a:r>
          </a:p>
          <a:p>
            <a:pPr lvl="2">
              <a:lnSpc>
                <a:spcPct val="90000"/>
              </a:lnSpc>
            </a:pPr>
            <a:r>
              <a:rPr lang="es-MX" dirty="0"/>
              <a:t>Desventaja: Incluso si no existe desbordamiento, los controles del </a:t>
            </a:r>
            <a:r>
              <a:rPr lang="es-MX" dirty="0" err="1"/>
              <a:t>scroll</a:t>
            </a:r>
            <a:r>
              <a:rPr lang="es-MX" dirty="0"/>
              <a:t> se mantienen.</a:t>
            </a:r>
          </a:p>
          <a:p>
            <a:pPr lvl="1">
              <a:lnSpc>
                <a:spcPct val="90000"/>
              </a:lnSpc>
            </a:pPr>
            <a:r>
              <a:rPr lang="es-MX" dirty="0"/>
              <a:t>Visible: valor por defecto (el texto se trunca y sobresale del contenedor)</a:t>
            </a:r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5044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15C7521-C8F0-FF5C-D4B7-4ACFABE48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0648"/>
            <a:ext cx="3528392" cy="10566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2D5158A-7474-25A2-65FE-98EEDC817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317279"/>
            <a:ext cx="3384376" cy="49272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27E5F43-E7D2-C7AB-479C-ADE249F28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788963"/>
            <a:ext cx="3474694" cy="52831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2C242DE-88DF-7B6D-C44B-53CB53615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8512" y="1352327"/>
            <a:ext cx="3305896" cy="342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15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42AB1B8-0206-0924-BB75-E0BA2AB97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09" b="-1"/>
          <a:stretch/>
        </p:blipFill>
        <p:spPr>
          <a:xfrm>
            <a:off x="395534" y="1628800"/>
            <a:ext cx="2887101" cy="4320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C3E084-0BEB-0F70-13E0-62CBC6A630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0"/>
          <a:stretch/>
        </p:blipFill>
        <p:spPr>
          <a:xfrm>
            <a:off x="395535" y="2420889"/>
            <a:ext cx="3063720" cy="30243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2D1D9FE-A3F8-A9BD-5404-7F7C6BCF8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4" y="260648"/>
            <a:ext cx="2520282" cy="8344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4158898-41D1-F8DB-931B-CFCFB994A4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05"/>
          <a:stretch/>
        </p:blipFill>
        <p:spPr>
          <a:xfrm>
            <a:off x="4644008" y="2420888"/>
            <a:ext cx="3709417" cy="37814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2D172BA-2B8B-2B3B-65D5-BF424B7C4C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024" y="260648"/>
            <a:ext cx="2486893" cy="83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42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75776DE-B1B9-3E1F-F0EF-25398DFA5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3045338" cy="50405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168B54F-3B20-3372-8DA8-D05CB4645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4" y="260648"/>
            <a:ext cx="2520282" cy="8344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FC37607-1446-BC0C-80A6-D267D5A34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60648"/>
            <a:ext cx="2486893" cy="8344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645AEF4-9250-A1AD-564E-0A8FA0301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204864"/>
            <a:ext cx="3743325" cy="37052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158A4AE-9AE7-6850-FD7B-9E7A33F3FC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832" y="2492896"/>
            <a:ext cx="2901322" cy="282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43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52128"/>
          </a:xfrm>
        </p:spPr>
        <p:txBody>
          <a:bodyPr anchor="b">
            <a:normAutofit/>
          </a:bodyPr>
          <a:lstStyle/>
          <a:p>
            <a:r>
              <a:rPr lang="es-MX" dirty="0"/>
              <a:t>Desplegar contenido con CSS3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dirty="0"/>
              <a:t>Cuando se tienen párrafos muy largos, se pueden manejar a manera de columnas para visualizarse (1, 2, 3,… columnas)</a:t>
            </a:r>
          </a:p>
          <a:p>
            <a:pPr>
              <a:lnSpc>
                <a:spcPct val="90000"/>
              </a:lnSpc>
            </a:pPr>
            <a:r>
              <a:rPr lang="es-MX" dirty="0"/>
              <a:t>Emplea el atributo </a:t>
            </a:r>
            <a:r>
              <a:rPr lang="es-MX" i="1" dirty="0"/>
              <a:t>columna-</a:t>
            </a:r>
            <a:r>
              <a:rPr lang="es-MX" i="1" dirty="0" err="1"/>
              <a:t>count</a:t>
            </a:r>
            <a:r>
              <a:rPr lang="es-MX" dirty="0"/>
              <a:t> el cual se usa para especificar el número de columnas deseadas.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3FC0AA-1344-3E37-9F40-C94FA23F9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212975"/>
            <a:ext cx="2736304" cy="9642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F031178-935A-BF23-4829-BD8E36DA4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08" y="4266731"/>
            <a:ext cx="2736304" cy="112432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25FC5CB-0E27-FC8F-8F96-59FD0BAAD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3746501"/>
            <a:ext cx="5251195" cy="245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00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52128"/>
          </a:xfrm>
        </p:spPr>
        <p:txBody>
          <a:bodyPr anchor="b">
            <a:normAutofit/>
          </a:bodyPr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dirty="0"/>
              <a:t>Otra propiedad que se tienen para el despliegue de columnas es </a:t>
            </a:r>
            <a:r>
              <a:rPr lang="es-MX" i="1" dirty="0"/>
              <a:t>columna-gap</a:t>
            </a:r>
            <a:r>
              <a:rPr lang="es-MX" dirty="0"/>
              <a:t>, que permite asignar tamaño entre las columnas.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5C3AC6-D574-5108-39CC-80AF83E00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66" y="3400048"/>
            <a:ext cx="2791232" cy="14361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13A36A-317C-EDF1-A26E-382B50397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438" y="2708920"/>
            <a:ext cx="5281034" cy="28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02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52128"/>
          </a:xfrm>
        </p:spPr>
        <p:txBody>
          <a:bodyPr anchor="b">
            <a:normAutofit/>
          </a:bodyPr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229600" cy="51845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dirty="0"/>
              <a:t>Otra propiedad es </a:t>
            </a:r>
            <a:r>
              <a:rPr lang="es-MX" i="1" dirty="0" err="1"/>
              <a:t>column</a:t>
            </a:r>
            <a:r>
              <a:rPr lang="es-MX" i="1" dirty="0"/>
              <a:t>-rule, </a:t>
            </a:r>
            <a:r>
              <a:rPr lang="es-MX" dirty="0"/>
              <a:t>la cual especifica la línea divisoria.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281720-BEB7-F08F-A073-99DC43269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16832"/>
            <a:ext cx="5785686" cy="4320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6C0CA53-5051-6931-A238-80F0060B4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420888"/>
            <a:ext cx="7200800" cy="386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52128"/>
          </a:xfrm>
        </p:spPr>
        <p:txBody>
          <a:bodyPr anchor="b">
            <a:normAutofit/>
          </a:bodyPr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s-MX" dirty="0"/>
              <a:t>De las unidades de medida relativas, la más empleada es el porcentaje</a:t>
            </a:r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r>
              <a:rPr lang="es-MX" dirty="0"/>
              <a:t>Las unidades </a:t>
            </a:r>
            <a:r>
              <a:rPr lang="es-MX" i="1" dirty="0"/>
              <a:t>em, ex, rem</a:t>
            </a:r>
            <a:r>
              <a:rPr lang="es-MX" dirty="0"/>
              <a:t> se usan más con el tamaño de fuente, permiten tomar el tamaño relativo del padre del elemento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7B1470-26B6-95F8-C77B-0F770FC1E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9144000" cy="34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9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52128"/>
          </a:xfrm>
        </p:spPr>
        <p:txBody>
          <a:bodyPr anchor="b">
            <a:normAutofit/>
          </a:bodyPr>
          <a:lstStyle/>
          <a:p>
            <a:r>
              <a:rPr lang="es-MX" dirty="0"/>
              <a:t>Aplicar colores en CSS3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dirty="0"/>
              <a:t>La forma más común de aplicar colores es mediante el nombre de un color (colores predeterminados)</a:t>
            </a:r>
          </a:p>
          <a:p>
            <a:pPr>
              <a:lnSpc>
                <a:spcPct val="90000"/>
              </a:lnSpc>
            </a:pPr>
            <a:r>
              <a:rPr lang="es-MX" dirty="0"/>
              <a:t>Existen más maneras para asignar colores en CSS:</a:t>
            </a:r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r>
              <a:rPr lang="es-MX" dirty="0"/>
              <a:t>PRIMERA</a:t>
            </a:r>
          </a:p>
          <a:p>
            <a:pPr lvl="1">
              <a:lnSpc>
                <a:spcPct val="90000"/>
              </a:lnSpc>
            </a:pPr>
            <a:r>
              <a:rPr lang="es-MX" dirty="0"/>
              <a:t>Empleando la propiedad </a:t>
            </a:r>
            <a:r>
              <a:rPr lang="es-MX" i="1" dirty="0"/>
              <a:t>color</a:t>
            </a:r>
            <a:r>
              <a:rPr lang="es-MX" dirty="0"/>
              <a:t> para indicar el color de texto</a:t>
            </a:r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r>
              <a:rPr lang="es-MX" dirty="0"/>
              <a:t>SEGUNDA</a:t>
            </a:r>
          </a:p>
          <a:p>
            <a:pPr lvl="1">
              <a:lnSpc>
                <a:spcPct val="90000"/>
              </a:lnSpc>
            </a:pPr>
            <a:r>
              <a:rPr lang="es-MX" dirty="0"/>
              <a:t>Con la propiedad </a:t>
            </a:r>
            <a:r>
              <a:rPr lang="es-MX" i="1" dirty="0" err="1"/>
              <a:t>background</a:t>
            </a:r>
            <a:r>
              <a:rPr lang="es-MX" i="1" dirty="0"/>
              <a:t>/</a:t>
            </a:r>
            <a:r>
              <a:rPr lang="es-MX" i="1" dirty="0" err="1"/>
              <a:t>background</a:t>
            </a:r>
            <a:r>
              <a:rPr lang="es-MX" i="1" dirty="0"/>
              <a:t>-color</a:t>
            </a:r>
            <a:r>
              <a:rPr lang="es-MX" dirty="0"/>
              <a:t> se indica un color de fondo</a:t>
            </a:r>
          </a:p>
          <a:p>
            <a:pPr>
              <a:lnSpc>
                <a:spcPct val="90000"/>
              </a:lnSpc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139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52128"/>
          </a:xfrm>
        </p:spPr>
        <p:txBody>
          <a:bodyPr anchor="b">
            <a:normAutofit/>
          </a:bodyPr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dirty="0"/>
              <a:t>Para establecer un color se tienen diversas formas de especificarlo:</a:t>
            </a:r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E0861B-6601-C2C6-4EB9-3732800D5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348879"/>
            <a:ext cx="5034643" cy="316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5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0D4900F-8DDC-0B34-3EA9-E2ED89AAB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0648"/>
            <a:ext cx="3318806" cy="597666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C8F5A53-FD6D-EB01-EE93-551D6200B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476672"/>
            <a:ext cx="4032448" cy="25202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3CB222C-996B-97FF-6891-AA0928FE7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3248595"/>
            <a:ext cx="4550504" cy="252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2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C69A38F-C996-5E28-C87C-E78DB3008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00185"/>
            <a:ext cx="5976664" cy="51346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B78DDCB-577D-8529-26C4-E87964137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232408"/>
            <a:ext cx="2057127" cy="16844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D9B2A22-89F0-BE6A-61A1-988C2B1F9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3514743"/>
            <a:ext cx="1956643" cy="14264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3A3ADAD-87F5-D7FF-65D8-3D14420A9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506" y="1988840"/>
            <a:ext cx="1940494" cy="14264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39B2F21-C454-F679-80A4-26AF6E42BA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896" y="5013546"/>
            <a:ext cx="2066104" cy="165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9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1F7EA62-D892-E0AE-21A3-E7E84ACB8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97" y="428625"/>
            <a:ext cx="4295775" cy="60007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A655F6F-575E-6C21-CCAB-867506367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530" y="428625"/>
            <a:ext cx="440055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67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D66C4BF29B11C41999413E47FD6A6DD" ma:contentTypeVersion="10" ma:contentTypeDescription="Crear nuevo documento." ma:contentTypeScope="" ma:versionID="e1f43fe60c129843eeeec37d9efecc62">
  <xsd:schema xmlns:xsd="http://www.w3.org/2001/XMLSchema" xmlns:xs="http://www.w3.org/2001/XMLSchema" xmlns:p="http://schemas.microsoft.com/office/2006/metadata/properties" xmlns:ns2="66bd0c3d-81d5-48af-9cdf-9c538828e96c" xmlns:ns3="ea07a5ab-2869-46fa-a5f5-dac43cd1e531" targetNamespace="http://schemas.microsoft.com/office/2006/metadata/properties" ma:root="true" ma:fieldsID="c5ae0722e308e7f91c26ea065b40cda9" ns2:_="" ns3:_="">
    <xsd:import namespace="66bd0c3d-81d5-48af-9cdf-9c538828e96c"/>
    <xsd:import namespace="ea07a5ab-2869-46fa-a5f5-dac43cd1e5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bd0c3d-81d5-48af-9cdf-9c538828e9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177ecfaa-47e7-4f14-b507-320617269ff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7a5ab-2869-46fa-a5f5-dac43cd1e53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98cdac8-f2aa-412c-be58-988884913421}" ma:internalName="TaxCatchAll" ma:showField="CatchAllData" ma:web="ea07a5ab-2869-46fa-a5f5-dac43cd1e53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a07a5ab-2869-46fa-a5f5-dac43cd1e531" xsi:nil="true"/>
    <lcf76f155ced4ddcb4097134ff3c332f xmlns="66bd0c3d-81d5-48af-9cdf-9c538828e96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80678D0-3109-4F20-8527-08C0465C3B8C}"/>
</file>

<file path=customXml/itemProps2.xml><?xml version="1.0" encoding="utf-8"?>
<ds:datastoreItem xmlns:ds="http://schemas.openxmlformats.org/officeDocument/2006/customXml" ds:itemID="{B76179EF-30FD-4F6E-BB07-93619D82E019}"/>
</file>

<file path=customXml/itemProps3.xml><?xml version="1.0" encoding="utf-8"?>
<ds:datastoreItem xmlns:ds="http://schemas.openxmlformats.org/officeDocument/2006/customXml" ds:itemID="{CC99D5EC-4CA2-4203-B327-B2D42402D3DB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2044</TotalTime>
  <Words>565</Words>
  <Application>Microsoft Office PowerPoint</Application>
  <PresentationFormat>Presentación en pantalla (4:3)</PresentationFormat>
  <Paragraphs>81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3" baseType="lpstr">
      <vt:lpstr>Bookman Old Style</vt:lpstr>
      <vt:lpstr>Calibri</vt:lpstr>
      <vt:lpstr>Gill Sans MT</vt:lpstr>
      <vt:lpstr>Wingdings</vt:lpstr>
      <vt:lpstr>Wingdings 3</vt:lpstr>
      <vt:lpstr>Origen</vt:lpstr>
      <vt:lpstr>Desarrollo de páginas web </vt:lpstr>
      <vt:lpstr>Unidades de medida en CSS3</vt:lpstr>
      <vt:lpstr>Presentación de PowerPoint</vt:lpstr>
      <vt:lpstr>Presentación de PowerPoint</vt:lpstr>
      <vt:lpstr>Aplicar colores en CSS3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Contenedores: Box Model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Aplicación de sombras a contenedores</vt:lpstr>
      <vt:lpstr>Presentación de PowerPoint</vt:lpstr>
      <vt:lpstr>Presentación de PowerPoint</vt:lpstr>
      <vt:lpstr>Desbordamiento de contenido en contenedores</vt:lpstr>
      <vt:lpstr>Presentación de PowerPoint</vt:lpstr>
      <vt:lpstr>Presentación de PowerPoint</vt:lpstr>
      <vt:lpstr>Presentación de PowerPoint</vt:lpstr>
      <vt:lpstr>Presentación de PowerPoint</vt:lpstr>
      <vt:lpstr>Desplegar contenido con CSS3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Servicios Web</dc:title>
  <dc:creator>HP</dc:creator>
  <cp:lastModifiedBy>Margarita Carmina García López</cp:lastModifiedBy>
  <cp:revision>50</cp:revision>
  <dcterms:created xsi:type="dcterms:W3CDTF">2023-08-08T01:49:57Z</dcterms:created>
  <dcterms:modified xsi:type="dcterms:W3CDTF">2023-09-28T02:13:30Z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0x0101009D66C4BF29B11C41999413E47FD6A6DD</vt:lpwstr>
  </property>
</Properties>
</file>