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531" r:id="rId5"/>
    <p:sldId id="2466" r:id="rId6"/>
    <p:sldId id="618" r:id="rId7"/>
    <p:sldId id="623" r:id="rId8"/>
    <p:sldId id="624" r:id="rId9"/>
    <p:sldId id="2441" r:id="rId10"/>
    <p:sldId id="2442" r:id="rId11"/>
    <p:sldId id="2444" r:id="rId12"/>
    <p:sldId id="2445" r:id="rId13"/>
    <p:sldId id="2446" r:id="rId14"/>
    <p:sldId id="2448" r:id="rId15"/>
    <p:sldId id="2449" r:id="rId16"/>
    <p:sldId id="2450" r:id="rId17"/>
    <p:sldId id="619" r:id="rId18"/>
    <p:sldId id="2452" r:id="rId19"/>
    <p:sldId id="2453" r:id="rId20"/>
    <p:sldId id="2454" r:id="rId21"/>
    <p:sldId id="2455" r:id="rId22"/>
    <p:sldId id="2456" r:id="rId23"/>
    <p:sldId id="2458" r:id="rId24"/>
    <p:sldId id="2459" r:id="rId25"/>
    <p:sldId id="2460" r:id="rId26"/>
    <p:sldId id="2461" r:id="rId27"/>
    <p:sldId id="2451" r:id="rId28"/>
    <p:sldId id="541" r:id="rId29"/>
    <p:sldId id="2439" r:id="rId30"/>
    <p:sldId id="2462" r:id="rId31"/>
    <p:sldId id="2463" r:id="rId32"/>
    <p:sldId id="2464" r:id="rId33"/>
    <p:sldId id="2465" r:id="rId34"/>
    <p:sldId id="2438" r:id="rId35"/>
    <p:sldId id="2434" r:id="rId3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7D8"/>
    <a:srgbClr val="E48312"/>
    <a:srgbClr val="CD7610"/>
    <a:srgbClr val="00CC00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242" autoAdjust="0"/>
  </p:normalViewPr>
  <p:slideViewPr>
    <p:cSldViewPr snapToGrid="0" showGuides="1">
      <p:cViewPr varScale="1">
        <p:scale>
          <a:sx n="73" d="100"/>
          <a:sy n="73" d="100"/>
        </p:scale>
        <p:origin x="246" y="7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F8E5C7-7267-4DA6-B602-A3579518A6FF}" type="datetime1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394718-F3C7-44E1-8C45-8486E662091E}" type="datetime1">
              <a:rPr lang="fr-FR" noProof="0" smtClean="0"/>
              <a:t>27/03/2020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28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0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7" name="Titre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0" name="Ovale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Ovale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7" name="Ovale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66" name="Oval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7" name="Forme libre 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Ovale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3" name="Ovale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4" name="Ovale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9" name="Ovale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50" name="Ovale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20" name="Espace réservé d’image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19" name="Espace réservé d’image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16" name="Titre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avec 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47" name="Ovale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8" name="Ovale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9" name="Ovale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50" name="Ovale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6" name="Espace réservé d’image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Titre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ENTREZ LE TITRE ICI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 hasCustomPrompt="1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Forme libre : Forme 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Forme libre : Forme 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fr-FR" noProof="0"/>
              <a:t>ENTREZ LE TITRE ICI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éparati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6" name="Ovale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22" name="Ovale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2700" noProof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Forme libre : Forme 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66" name="Oval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kern="1200" spc="6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fr-FR" sz="2400" b="1" kern="1200" spc="600" baseline="300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E </a:t>
            </a:r>
            <a:r>
              <a:rPr lang="fr-FR" sz="2400" b="1" kern="1200" spc="600" noProof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CAFÉ</a:t>
            </a:r>
            <a:endParaRPr lang="fr-FR" sz="2400" b="1" i="0" spc="600" noProof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Espace réservé du numéro de diapositive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noProof="0" smtClean="0"/>
              <a:pPr/>
              <a:t>‹N°›</a:t>
            </a:fld>
            <a:endParaRPr lang="fr-FR" sz="1000" noProof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68" r:id="rId8"/>
    <p:sldLayoutId id="2147483677" r:id="rId9"/>
    <p:sldLayoutId id="2147483673" r:id="rId10"/>
    <p:sldLayoutId id="2147483674" r:id="rId11"/>
    <p:sldLayoutId id="2147483680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2030" y="2498764"/>
            <a:ext cx="4871830" cy="148801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7800" b="1" dirty="0" err="1"/>
              <a:t>Oozie</a:t>
            </a:r>
            <a:endParaRPr lang="fr-FR" sz="78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143880-FBB9-4408-A1F6-00D09A8260A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9BF7409-B18C-4B6A-8BB5-21A15E04FD01}"/>
              </a:ext>
            </a:extLst>
          </p:cNvPr>
          <p:cNvSpPr txBox="1">
            <a:spLocks/>
          </p:cNvSpPr>
          <p:nvPr/>
        </p:nvSpPr>
        <p:spPr>
          <a:xfrm>
            <a:off x="6148516" y="2606038"/>
            <a:ext cx="4871830" cy="1488013"/>
          </a:xfrm>
          <a:prstGeom prst="rect">
            <a:avLst/>
          </a:prstGeom>
          <a:effectLst/>
        </p:spPr>
        <p:txBody>
          <a:bodyPr vert="horz" lIns="91440" tIns="0" rIns="91440" bIns="91440" rtlCol="0" anchor="ctr" anchorCtr="0">
            <a:normAutofit fontScale="675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/>
              <a:t>Mahout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70B459B-D3EF-4E63-8AE0-8786267C9A6E}"/>
              </a:ext>
            </a:extLst>
          </p:cNvPr>
          <p:cNvCxnSpPr>
            <a:cxnSpLocks/>
          </p:cNvCxnSpPr>
          <p:nvPr/>
        </p:nvCxnSpPr>
        <p:spPr>
          <a:xfrm>
            <a:off x="2630990" y="3787507"/>
            <a:ext cx="7348933" cy="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C82095-2F92-449B-B7F1-71A763E0A044}"/>
              </a:ext>
            </a:extLst>
          </p:cNvPr>
          <p:cNvCxnSpPr/>
          <p:nvPr/>
        </p:nvCxnSpPr>
        <p:spPr>
          <a:xfrm>
            <a:off x="5883965" y="2904839"/>
            <a:ext cx="0" cy="675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 descr="Coordonnées">
            <a:extLst>
              <a:ext uri="{FF2B5EF4-FFF2-40B4-BE49-F238E27FC236}">
                <a16:creationId xmlns:a16="http://schemas.microsoft.com/office/drawing/2014/main" id="{BDE79F2A-FDE8-486D-8455-0ED83FC09698}"/>
              </a:ext>
            </a:extLst>
          </p:cNvPr>
          <p:cNvGrpSpPr/>
          <p:nvPr/>
        </p:nvGrpSpPr>
        <p:grpSpPr>
          <a:xfrm>
            <a:off x="7164531" y="5670990"/>
            <a:ext cx="3855815" cy="328797"/>
            <a:chOff x="4458567" y="4393167"/>
            <a:chExt cx="3344322" cy="390868"/>
          </a:xfrm>
        </p:grpSpPr>
        <p:sp>
          <p:nvSpPr>
            <p:cNvPr id="16" name="Sous-titre 2">
              <a:extLst>
                <a:ext uri="{FF2B5EF4-FFF2-40B4-BE49-F238E27FC236}">
                  <a16:creationId xmlns:a16="http://schemas.microsoft.com/office/drawing/2014/main" id="{0226A7EE-3571-4781-945F-0531FBA232F7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AIT EZOUINE </a:t>
              </a:r>
              <a:r>
                <a:rPr lang="fr-FR" sz="1100" spc="200" noProof="1">
                  <a:solidFill>
                    <a:srgbClr val="2F3342"/>
                  </a:solidFill>
                  <a:cs typeface="Gill Sans" panose="020B0502020104020203" pitchFamily="34" charset="-79"/>
                </a:rPr>
                <a:t>EL HOUSSINE 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19" name="Graphisme 7" descr="Utilisateur" title="Icône - Nom du présentateur">
              <a:extLst>
                <a:ext uri="{FF2B5EF4-FFF2-40B4-BE49-F238E27FC236}">
                  <a16:creationId xmlns:a16="http://schemas.microsoft.com/office/drawing/2014/main" id="{CB6E1B84-ABBD-4C7E-B3C0-6598D4BF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grpSp>
        <p:nvGrpSpPr>
          <p:cNvPr id="21" name="Groupe 20" descr="Coordonnées">
            <a:extLst>
              <a:ext uri="{FF2B5EF4-FFF2-40B4-BE49-F238E27FC236}">
                <a16:creationId xmlns:a16="http://schemas.microsoft.com/office/drawing/2014/main" id="{8BAC952F-136E-426F-BDED-DCF894AB045B}"/>
              </a:ext>
            </a:extLst>
          </p:cNvPr>
          <p:cNvGrpSpPr/>
          <p:nvPr/>
        </p:nvGrpSpPr>
        <p:grpSpPr>
          <a:xfrm>
            <a:off x="7164531" y="6141932"/>
            <a:ext cx="4401379" cy="328797"/>
            <a:chOff x="4458567" y="4393167"/>
            <a:chExt cx="3344322" cy="390868"/>
          </a:xfrm>
        </p:grpSpPr>
        <p:sp>
          <p:nvSpPr>
            <p:cNvPr id="22" name="Sous-titre 2">
              <a:extLst>
                <a:ext uri="{FF2B5EF4-FFF2-40B4-BE49-F238E27FC236}">
                  <a16:creationId xmlns:a16="http://schemas.microsoft.com/office/drawing/2014/main" id="{DD56959C-3873-4809-A019-BFF54823C6FA}"/>
                </a:ext>
              </a:extLst>
            </p:cNvPr>
            <p:cNvSpPr txBox="1">
              <a:spLocks/>
            </p:cNvSpPr>
            <p:nvPr/>
          </p:nvSpPr>
          <p:spPr>
            <a:xfrm>
              <a:off x="4849329" y="4393167"/>
              <a:ext cx="2953560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ELMOUMEN </a:t>
              </a:r>
              <a:r>
                <a:rPr lang="fr-FR" sz="1100" spc="200" noProof="1">
                  <a:solidFill>
                    <a:srgbClr val="2F3342"/>
                  </a:solidFill>
                  <a:cs typeface="Gill Sans" panose="020B0502020104020203" pitchFamily="34" charset="-79"/>
                </a:rPr>
                <a:t>YOUSSEF 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25" name="Graphisme 7" descr="Utilisateur" title="Icône - Nom du présentateur">
              <a:extLst>
                <a:ext uri="{FF2B5EF4-FFF2-40B4-BE49-F238E27FC236}">
                  <a16:creationId xmlns:a16="http://schemas.microsoft.com/office/drawing/2014/main" id="{24E9AD4E-2A3A-483B-890E-F6D6D276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grpSp>
        <p:nvGrpSpPr>
          <p:cNvPr id="29" name="Groupe 28" descr="Coordonnées">
            <a:extLst>
              <a:ext uri="{FF2B5EF4-FFF2-40B4-BE49-F238E27FC236}">
                <a16:creationId xmlns:a16="http://schemas.microsoft.com/office/drawing/2014/main" id="{C585DCE5-AF04-42BD-8D76-9F8BFA2A048F}"/>
              </a:ext>
            </a:extLst>
          </p:cNvPr>
          <p:cNvGrpSpPr/>
          <p:nvPr/>
        </p:nvGrpSpPr>
        <p:grpSpPr>
          <a:xfrm>
            <a:off x="1438173" y="5670988"/>
            <a:ext cx="3855815" cy="328797"/>
            <a:chOff x="4458567" y="4393167"/>
            <a:chExt cx="3344322" cy="390868"/>
          </a:xfrm>
        </p:grpSpPr>
        <p:sp>
          <p:nvSpPr>
            <p:cNvPr id="30" name="Sous-titre 2">
              <a:extLst>
                <a:ext uri="{FF2B5EF4-FFF2-40B4-BE49-F238E27FC236}">
                  <a16:creationId xmlns:a16="http://schemas.microsoft.com/office/drawing/2014/main" id="{D24C4B78-168F-4D81-A7E3-7A8AAE8EABF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M. Abdellah Ezzati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33" name="Graphisme 7" descr="Utilisateur" title="Icône - Nom du présentateur">
              <a:extLst>
                <a:ext uri="{FF2B5EF4-FFF2-40B4-BE49-F238E27FC236}">
                  <a16:creationId xmlns:a16="http://schemas.microsoft.com/office/drawing/2014/main" id="{78517FAC-7130-4BCB-A287-D6A18082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sp>
        <p:nvSpPr>
          <p:cNvPr id="36" name="Sous-titre 2">
            <a:extLst>
              <a:ext uri="{FF2B5EF4-FFF2-40B4-BE49-F238E27FC236}">
                <a16:creationId xmlns:a16="http://schemas.microsoft.com/office/drawing/2014/main" id="{1FA946E1-9C88-4D8F-B6FF-5D56CDAF3902}"/>
              </a:ext>
            </a:extLst>
          </p:cNvPr>
          <p:cNvSpPr txBox="1">
            <a:spLocks/>
          </p:cNvSpPr>
          <p:nvPr/>
        </p:nvSpPr>
        <p:spPr>
          <a:xfrm>
            <a:off x="1438173" y="5340315"/>
            <a:ext cx="3341543" cy="328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fr-FR" spc="200" noProof="1">
                <a:solidFill>
                  <a:srgbClr val="2F3342"/>
                </a:solidFill>
                <a:latin typeface="+mj-lt"/>
                <a:cs typeface="Gill Sans" panose="020B0502020104020203" pitchFamily="34" charset="-79"/>
              </a:rPr>
              <a:t>Encadre par :</a:t>
            </a:r>
            <a:endParaRPr kumimoji="0" lang="fr-FR" u="none" strike="noStrike" kern="1200" cap="none" spc="200" normalizeH="0" baseline="0" noProof="1">
              <a:ln>
                <a:noFill/>
              </a:ln>
              <a:solidFill>
                <a:srgbClr val="2F3342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8" name="Sous-titre 2">
            <a:extLst>
              <a:ext uri="{FF2B5EF4-FFF2-40B4-BE49-F238E27FC236}">
                <a16:creationId xmlns:a16="http://schemas.microsoft.com/office/drawing/2014/main" id="{BE20964F-12F3-4DB3-8CEA-EC100FAE4674}"/>
              </a:ext>
            </a:extLst>
          </p:cNvPr>
          <p:cNvSpPr txBox="1">
            <a:spLocks/>
          </p:cNvSpPr>
          <p:nvPr/>
        </p:nvSpPr>
        <p:spPr>
          <a:xfrm>
            <a:off x="7164531" y="5340315"/>
            <a:ext cx="3341543" cy="328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fr-FR" spc="200" noProof="1">
                <a:solidFill>
                  <a:srgbClr val="2F3342"/>
                </a:solidFill>
                <a:latin typeface="+mj-lt"/>
                <a:cs typeface="Gill Sans" panose="020B0502020104020203" pitchFamily="34" charset="-79"/>
              </a:rPr>
              <a:t>Presente par :</a:t>
            </a:r>
            <a:endParaRPr kumimoji="0" lang="fr-FR" u="none" strike="noStrike" kern="1200" cap="none" spc="200" normalizeH="0" baseline="0" noProof="1">
              <a:ln>
                <a:noFill/>
              </a:ln>
              <a:solidFill>
                <a:srgbClr val="2F3342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1280A8-54AB-4802-9A86-8E4D7FBD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75" b="5249"/>
          <a:stretch/>
        </p:blipFill>
        <p:spPr>
          <a:xfrm>
            <a:off x="1104900" y="1231762"/>
            <a:ext cx="10612542" cy="5261113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10384FC-A680-403B-B5DA-272CED9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job Status : Web UI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F80298-7197-40AE-AC14-DFEE635B1650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D51FF38-5566-463F-81F0-D48DFC01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/>
              <a:t>Le système </a:t>
            </a:r>
            <a:r>
              <a:rPr lang="fr-FR" dirty="0" err="1"/>
              <a:t>Oozie</a:t>
            </a:r>
            <a:r>
              <a:rPr lang="fr-FR" dirty="0"/>
              <a:t> </a:t>
            </a:r>
            <a:r>
              <a:rPr lang="fr-FR" dirty="0" err="1"/>
              <a:t>Coordinator</a:t>
            </a:r>
            <a:r>
              <a:rPr lang="fr-FR" dirty="0"/>
              <a:t> permet à l'utilisateur de définir et d'exécuter des workflow automatiquement en fonction du temps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A9F05E3-65FB-4B08-990A-E6461055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Oozie</a:t>
            </a:r>
            <a:r>
              <a:rPr lang="fr-FR" dirty="0"/>
              <a:t> </a:t>
            </a:r>
            <a:r>
              <a:rPr lang="fr-FR" dirty="0" err="1"/>
              <a:t>Coordinator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EEB34B-8829-4CA0-BD10-EF9260A8F6FD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0062840-BF97-4A73-BF77-11C4A054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Coordinator.xml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6A6FEE-0501-46E0-A8A0-556289CD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4" t="24915" r="12392" b="42992"/>
          <a:stretch/>
        </p:blipFill>
        <p:spPr>
          <a:xfrm>
            <a:off x="1579381" y="1469739"/>
            <a:ext cx="8561126" cy="35264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671DD-709D-4FA1-A326-5E16471292B1}"/>
              </a:ext>
            </a:extLst>
          </p:cNvPr>
          <p:cNvSpPr/>
          <p:nvPr/>
        </p:nvSpPr>
        <p:spPr>
          <a:xfrm>
            <a:off x="1104899" y="5298103"/>
            <a:ext cx="9510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Le travail s'exécute toutes les 3 minutes entre l'heure de début et l'heure de fin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615876-3336-470A-B520-6EE87FFD77EC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0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60CD5C-4B5B-42D3-9502-8EFBC3D3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"/>
          <a:stretch/>
        </p:blipFill>
        <p:spPr>
          <a:xfrm>
            <a:off x="1104900" y="1068404"/>
            <a:ext cx="9801608" cy="549652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441A5E4-C205-4E0E-9CA8-C182F36E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job Status : Web UI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B7B7AF-C078-4AFB-938F-122CADD9E0A3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4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04900" y="0"/>
            <a:ext cx="7583700" cy="6858000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fr-FR" dirty="0"/>
              <a:t>Apache Mahout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rtlCol="0"/>
          <a:lstStyle/>
          <a:p>
            <a:r>
              <a:rPr lang="fr-FR" spc="0" dirty="0"/>
              <a:t>https://mahout.apache.org/</a:t>
            </a:r>
          </a:p>
        </p:txBody>
      </p:sp>
      <p:sp>
        <p:nvSpPr>
          <p:cNvPr id="14" name="Forme libre 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B3598A-02AB-49BC-A63B-BFDE9F335C1F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DD095B0-29EA-4F2B-8DFC-F1151D0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Mahout est une bibliothèque Java</a:t>
            </a:r>
          </a:p>
          <a:p>
            <a:pPr marL="0" indent="0">
              <a:buNone/>
            </a:pPr>
            <a:r>
              <a:rPr lang="fr-FR" dirty="0"/>
              <a:t>	Implémentation des techniques d'apprentissage automatique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Clustering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Classification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Recommandation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</a:t>
            </a:r>
            <a:r>
              <a:rPr lang="fr-FR" dirty="0" err="1">
                <a:solidFill>
                  <a:srgbClr val="0070C0"/>
                </a:solidFill>
              </a:rPr>
              <a:t>ItemSet</a:t>
            </a:r>
            <a:r>
              <a:rPr lang="fr-FR" dirty="0">
                <a:solidFill>
                  <a:srgbClr val="0070C0"/>
                </a:solidFill>
              </a:rPr>
              <a:t> fréquent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02D423A-E336-4A28-B37D-60B0735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Qu'est-ce que Mahout?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8280D5-C67A-42EB-BD53-FB25C788360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392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33344A-CFEB-48E9-A142-11BFCF27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Actuellement, Mahout prend en charge principalement quatre cas d'utilisation:</a:t>
            </a:r>
          </a:p>
          <a:p>
            <a:r>
              <a:rPr lang="fr-FR" dirty="0">
                <a:solidFill>
                  <a:srgbClr val="0070C0"/>
                </a:solidFill>
              </a:rPr>
              <a:t>Recommandation </a:t>
            </a:r>
          </a:p>
          <a:p>
            <a:pPr marL="457200" lvl="1" indent="0">
              <a:buNone/>
            </a:pPr>
            <a:r>
              <a:rPr lang="fr-FR" dirty="0"/>
              <a:t>- prend le comportement des utilisateurs et essaie de trouver les éléments que les utilisateurs pourraient aimer.</a:t>
            </a:r>
          </a:p>
          <a:p>
            <a:r>
              <a:rPr lang="fr-FR" dirty="0">
                <a:solidFill>
                  <a:srgbClr val="0070C0"/>
                </a:solidFill>
              </a:rPr>
              <a:t>Clustering </a:t>
            </a:r>
          </a:p>
          <a:p>
            <a:pPr marL="457200" lvl="1" indent="0">
              <a:buNone/>
            </a:pPr>
            <a:r>
              <a:rPr lang="fr-FR" dirty="0"/>
              <a:t>- prend par exemple documents texte et les regroupe en groupes de documents d'actualité.</a:t>
            </a:r>
          </a:p>
          <a:p>
            <a:r>
              <a:rPr lang="fr-FR" dirty="0">
                <a:solidFill>
                  <a:srgbClr val="0070C0"/>
                </a:solidFill>
              </a:rPr>
              <a:t>Classification </a:t>
            </a:r>
          </a:p>
          <a:p>
            <a:pPr marL="457200" lvl="1" indent="0">
              <a:buNone/>
            </a:pPr>
            <a:r>
              <a:rPr lang="fr-FR" dirty="0"/>
              <a:t>- apprend des documents catégorisés existants à quoi ressemblent les documents d'une catégorie spécifique et est capable d'affecter des documents non étiquetés à la catégorie correcte.</a:t>
            </a:r>
          </a:p>
          <a:p>
            <a:r>
              <a:rPr lang="fr-FR" dirty="0">
                <a:solidFill>
                  <a:srgbClr val="0070C0"/>
                </a:solidFill>
              </a:rPr>
              <a:t>Exploration fréquente d'éléments </a:t>
            </a:r>
          </a:p>
          <a:p>
            <a:pPr marL="457200" lvl="1" indent="0">
              <a:buNone/>
            </a:pPr>
            <a:r>
              <a:rPr lang="fr-FR" dirty="0"/>
              <a:t>- prend un ensemble de groupes d'articles (termes dans une session de requête, contenu du panier) et identifie les éléments individuels qui apparaissent généralement ensemble.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F6EC0B-5AEF-4FC8-B011-DEA4D02C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pouvons-nous faire?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E6316-1D22-4D44-88F7-D0980F17ECEE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83366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Filtrage collaboratif basé sur l'utilisateur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Filtrage collaboratif basé sur les éléments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/>
              <a:t>SlopeOne</a:t>
            </a:r>
            <a:r>
              <a:rPr lang="fr-FR" sz="2000" dirty="0"/>
              <a:t> </a:t>
            </a:r>
            <a:r>
              <a:rPr lang="fr-FR" sz="2000" dirty="0" err="1"/>
              <a:t>Recommandateurs</a:t>
            </a: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CF basé sur la décomposition en valeur singulière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A0B8F1-EA58-4280-BA8F-A3EFDF54C58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18985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Canopy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K-</a:t>
            </a:r>
            <a:r>
              <a:rPr lang="fr-FR" sz="2000" dirty="0" err="1"/>
              <a:t>Means</a:t>
            </a: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Latent Dirichlet Allocation (LDA)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/>
              <a:t>MinHash</a:t>
            </a:r>
            <a:r>
              <a:rPr lang="fr-FR" sz="2000" dirty="0"/>
              <a:t> Clustering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5CB749-7DB2-4BDA-AC40-84722708AFC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37108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Régression logistique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Forêts aléatoires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E8BFBB-F730-4D6E-87EB-977B9C5F04D1}"/>
              </a:ext>
            </a:extLst>
          </p:cNvPr>
          <p:cNvSpPr/>
          <p:nvPr/>
        </p:nvSpPr>
        <p:spPr>
          <a:xfrm>
            <a:off x="7275298" y="3925549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[ 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les arbres utilisés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]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EF0264-3C71-4C76-96F9-0259ABE66F33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0335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04900" y="1914254"/>
            <a:ext cx="10248899" cy="340233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Appache</a:t>
            </a:r>
            <a:r>
              <a:rPr lang="en-US" dirty="0" smtClean="0"/>
              <a:t> </a:t>
            </a:r>
            <a:r>
              <a:rPr lang="en-US" dirty="0" err="1" smtClean="0"/>
              <a:t>Oozie</a:t>
            </a:r>
            <a:r>
              <a:rPr lang="en-US" dirty="0" smtClean="0"/>
              <a:t>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Définition</a:t>
            </a:r>
            <a:r>
              <a:rPr lang="en-US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/>
              <a:t>d'utilisation</a:t>
            </a:r>
            <a:r>
              <a:rPr lang="en-US" dirty="0"/>
              <a:t> </a:t>
            </a:r>
            <a:r>
              <a:rPr lang="en-US" dirty="0" err="1"/>
              <a:t>d'Apache</a:t>
            </a:r>
            <a:r>
              <a:rPr lang="en-US" dirty="0"/>
              <a:t> </a:t>
            </a:r>
            <a:r>
              <a:rPr lang="en-US" dirty="0" err="1" smtClean="0"/>
              <a:t>Oozie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Editeurs</a:t>
            </a:r>
            <a:r>
              <a:rPr lang="en-US" dirty="0" smtClean="0"/>
              <a:t> </a:t>
            </a:r>
            <a:r>
              <a:rPr lang="en-US" dirty="0" err="1"/>
              <a:t>d'Oozie</a:t>
            </a:r>
            <a:r>
              <a:rPr lang="en-US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Oozie</a:t>
            </a:r>
            <a:r>
              <a:rPr lang="en-US" dirty="0" smtClean="0"/>
              <a:t> </a:t>
            </a:r>
            <a:r>
              <a:rPr lang="en-US" dirty="0"/>
              <a:t>workflow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Cordinators</a:t>
            </a:r>
            <a:r>
              <a:rPr lang="en-US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Bundle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 smtClean="0"/>
              <a:t>commande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4900" y="1210975"/>
            <a:ext cx="10248899" cy="703279"/>
          </a:xfrm>
        </p:spPr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Architecture à trois niveaux</a:t>
            </a:r>
          </a:p>
          <a:p>
            <a:pPr algn="ctr"/>
            <a:r>
              <a:rPr lang="fr-FR" dirty="0"/>
              <a:t>(Application, algorithmes et bibliothèques partagées)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44DBD5-58E3-4EAB-BAAB-568A0DC6746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6396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Stockage de données et bibliothèques partagées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B38EA-A5F5-4B75-B9FD-ED261E5C0114}"/>
              </a:ext>
            </a:extLst>
          </p:cNvPr>
          <p:cNvSpPr/>
          <p:nvPr/>
        </p:nvSpPr>
        <p:spPr>
          <a:xfrm>
            <a:off x="2411896" y="4174435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172ED2-7B2B-4736-897C-0CC1881CA3D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950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Algorithmes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9097B-AB8F-4277-9B20-FF94015AB042}"/>
              </a:ext>
            </a:extLst>
          </p:cNvPr>
          <p:cNvSpPr/>
          <p:nvPr/>
        </p:nvSpPr>
        <p:spPr>
          <a:xfrm>
            <a:off x="2410262" y="3008244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B0619A-4098-4A58-A4EF-7CB09668E03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7485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Applications externes appelant les API Mahout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7D445-CC62-4B3C-8D6B-60E27CB1761B}"/>
              </a:ext>
            </a:extLst>
          </p:cNvPr>
          <p:cNvSpPr/>
          <p:nvPr/>
        </p:nvSpPr>
        <p:spPr>
          <a:xfrm>
            <a:off x="2234903" y="1205948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2C505C-C068-46F5-A2A8-60E4BFD2BE5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11903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Personne tenant des fèves de café" title="Personne tenant des fèves de café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Partie Pratique</a:t>
            </a:r>
          </a:p>
        </p:txBody>
      </p:sp>
      <p:sp>
        <p:nvSpPr>
          <p:cNvPr id="14" name="Forme libre 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C113D7-FCB1-40D2-A2B5-0F69C7B6FAEC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00382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78" y="0"/>
            <a:ext cx="5132699" cy="6858000"/>
          </a:xfrm>
        </p:spPr>
        <p:txBody>
          <a:bodyPr rtlCol="0" anchor="ctr"/>
          <a:lstStyle/>
          <a:p>
            <a:r>
              <a:rPr lang="fr-FR" dirty="0"/>
              <a:t>Dans cet partie, nous allons nous concentrer sur</a:t>
            </a:r>
            <a:br>
              <a:rPr lang="fr-FR" dirty="0"/>
            </a:b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Recommandation</a:t>
            </a:r>
          </a:p>
        </p:txBody>
      </p:sp>
      <p:sp>
        <p:nvSpPr>
          <p:cNvPr id="8" name="Ovale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10" name="Numéro de diapositive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smtClean="0">
                <a:solidFill>
                  <a:schemeClr val="bg1">
                    <a:alpha val="50000"/>
                  </a:schemeClr>
                </a:solidFill>
              </a:rPr>
              <a:pPr rtl="0"/>
              <a:t>25</a:t>
            </a:fld>
            <a:endParaRPr lang="fr-FR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12" name="Espace réservé d’image 8" descr="Conception de café" title="Conception de café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1C7411-4C24-4D49-9095-0E7EF39465D4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Verser du café" title="Verser du café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938" y="127829"/>
            <a:ext cx="5568696" cy="1335024"/>
          </a:xfrm>
        </p:spPr>
        <p:txBody>
          <a:bodyPr rtlCol="0"/>
          <a:lstStyle/>
          <a:p>
            <a:r>
              <a:rPr lang="fr-FR" dirty="0"/>
              <a:t>RECOMMENDATION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9"/>
          </p:nvPr>
        </p:nvSpPr>
        <p:spPr>
          <a:xfrm>
            <a:off x="4925041" y="1736034"/>
            <a:ext cx="6476732" cy="4343399"/>
          </a:xfrm>
        </p:spPr>
        <p:txBody>
          <a:bodyPr rtlCol="0"/>
          <a:lstStyle/>
          <a:p>
            <a:pPr marL="0" indent="0" algn="just">
              <a:buNone/>
            </a:pPr>
            <a:r>
              <a:rPr lang="fr-FR" sz="1600" dirty="0"/>
              <a:t>Mahout implémente un </a:t>
            </a:r>
            <a:r>
              <a:rPr lang="fr-FR" sz="1600" dirty="0" err="1"/>
              <a:t>framework</a:t>
            </a:r>
            <a:r>
              <a:rPr lang="fr-FR" sz="1600" dirty="0"/>
              <a:t> de filtrage collaboratif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600" dirty="0"/>
              <a:t>Popularisé par Amazon et autres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600" dirty="0"/>
              <a:t>Utilise des données historiques (évaluations, clics et achats) pour fournir des recommandations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E48312"/>
                </a:solidFill>
              </a:rPr>
              <a:t>Basé sur l'utilisateur: </a:t>
            </a:r>
            <a:r>
              <a:rPr lang="fr-FR" sz="1800" dirty="0"/>
              <a:t>recommandez des articles en trouvant des utilisateurs similaires.</a:t>
            </a:r>
          </a:p>
          <a:p>
            <a:pPr marL="457200" lvl="1" indent="0" algn="just">
              <a:buNone/>
            </a:pPr>
            <a:endParaRPr lang="fr-FR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E48312"/>
                </a:solidFill>
              </a:rPr>
              <a:t>Basé sur les articles: </a:t>
            </a:r>
            <a:r>
              <a:rPr lang="fr-FR" sz="1800" dirty="0"/>
              <a:t>calculer la similitude entre les articles et faire des recommandations.</a:t>
            </a:r>
          </a:p>
          <a:p>
            <a:pPr marL="457200" lvl="1" indent="0" algn="just">
              <a:buNone/>
            </a:pPr>
            <a:endParaRPr lang="fr-FR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 err="1">
                <a:solidFill>
                  <a:srgbClr val="E48312"/>
                </a:solidFill>
              </a:rPr>
              <a:t>Slope</a:t>
            </a:r>
            <a:r>
              <a:rPr lang="fr-FR" sz="1800" dirty="0">
                <a:solidFill>
                  <a:srgbClr val="E48312"/>
                </a:solidFill>
              </a:rPr>
              <a:t>-One: </a:t>
            </a:r>
            <a:r>
              <a:rPr lang="fr-FR" sz="1800" dirty="0"/>
              <a:t>une approche de recommandation basée sur des éléments très rapide et simple applicable lorsque les utilisateurs ont donné des notes.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72563C-2CCE-4254-AF8F-02FE944972B5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286479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E469E40-0C84-4E82-A40C-12714C7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809CE-DDF9-42B3-8D2C-65B8B510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54" y="2097461"/>
            <a:ext cx="6414292" cy="26630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B2D247-5AB8-42B6-B553-59112ECFCA8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93073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0FC01F-A77F-4557-AEDC-F8D205323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2"/>
          <a:stretch/>
        </p:blipFill>
        <p:spPr>
          <a:xfrm>
            <a:off x="2412062" y="781878"/>
            <a:ext cx="2873665" cy="58839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A4130D-E1CD-4EDA-B9B2-5475958C2D35}"/>
              </a:ext>
            </a:extLst>
          </p:cNvPr>
          <p:cNvSpPr/>
          <p:nvPr/>
        </p:nvSpPr>
        <p:spPr>
          <a:xfrm>
            <a:off x="7466997" y="1017970"/>
            <a:ext cx="201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Application externe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B411F-A7E2-4962-AE82-1C598380087E}"/>
              </a:ext>
            </a:extLst>
          </p:cNvPr>
          <p:cNvSpPr/>
          <p:nvPr/>
        </p:nvSpPr>
        <p:spPr>
          <a:xfrm>
            <a:off x="7466997" y="2250421"/>
            <a:ext cx="156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Recommander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4AFD2-1F13-4026-BD91-CFFA189B761A}"/>
              </a:ext>
            </a:extLst>
          </p:cNvPr>
          <p:cNvSpPr/>
          <p:nvPr/>
        </p:nvSpPr>
        <p:spPr>
          <a:xfrm>
            <a:off x="7466997" y="4225858"/>
            <a:ext cx="12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Data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32445-E62C-4C26-BDA8-DB8EED196C15}"/>
              </a:ext>
            </a:extLst>
          </p:cNvPr>
          <p:cNvSpPr/>
          <p:nvPr/>
        </p:nvSpPr>
        <p:spPr>
          <a:xfrm>
            <a:off x="7466997" y="5874676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Stockage physique </a:t>
            </a:r>
          </a:p>
          <a:p>
            <a:r>
              <a:rPr lang="fr-FR" dirty="0"/>
              <a:t>(base de données, fichiers, etc.)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861B57B-5038-40A2-B72F-A384AC0F0060}"/>
              </a:ext>
            </a:extLst>
          </p:cNvPr>
          <p:cNvCxnSpPr/>
          <p:nvPr/>
        </p:nvCxnSpPr>
        <p:spPr>
          <a:xfrm flipH="1">
            <a:off x="4837043" y="1202636"/>
            <a:ext cx="262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0090FA7-EA25-40B8-8245-A4F2FD6BCE27}"/>
              </a:ext>
            </a:extLst>
          </p:cNvPr>
          <p:cNvCxnSpPr>
            <a:cxnSpLocks/>
          </p:cNvCxnSpPr>
          <p:nvPr/>
        </p:nvCxnSpPr>
        <p:spPr>
          <a:xfrm flipH="1">
            <a:off x="5285727" y="2431775"/>
            <a:ext cx="218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7EEC65-28DE-49FE-BA89-426BA57B19DD}"/>
              </a:ext>
            </a:extLst>
          </p:cNvPr>
          <p:cNvCxnSpPr>
            <a:cxnSpLocks/>
          </p:cNvCxnSpPr>
          <p:nvPr/>
        </p:nvCxnSpPr>
        <p:spPr>
          <a:xfrm flipH="1">
            <a:off x="4704522" y="4417151"/>
            <a:ext cx="276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43E2EF8-0B44-4355-BFE2-F4CF0F4A1EF7}"/>
              </a:ext>
            </a:extLst>
          </p:cNvPr>
          <p:cNvCxnSpPr>
            <a:cxnSpLocks/>
          </p:cNvCxnSpPr>
          <p:nvPr/>
        </p:nvCxnSpPr>
        <p:spPr>
          <a:xfrm flipH="1">
            <a:off x="4704522" y="6197841"/>
            <a:ext cx="276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35736-ECA6-43B0-9384-A155DC29904E}"/>
              </a:ext>
            </a:extLst>
          </p:cNvPr>
          <p:cNvSpPr/>
          <p:nvPr/>
        </p:nvSpPr>
        <p:spPr>
          <a:xfrm rot="16200000">
            <a:off x="-627463" y="3308526"/>
            <a:ext cx="458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Architecture recommandation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D6145A-4A32-408C-9BC9-1BD5B562117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46138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D8B7E8-3FD5-49AC-8AC9-413D04A5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Entrer</a:t>
            </a:r>
            <a:r>
              <a:rPr lang="fr-FR" dirty="0"/>
              <a:t>: données brutes (préférences utilisateur)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Sortie</a:t>
            </a:r>
            <a:r>
              <a:rPr lang="fr-FR" dirty="0"/>
              <a:t>: estimation des préférences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Étape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–Mappage des données brutes dans un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DataModel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Mahout-compatible</a:t>
            </a:r>
          </a:p>
          <a:p>
            <a:r>
              <a:rPr lang="fr-FR" b="1" dirty="0"/>
              <a:t>Étape 2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 Calcul des estimations de notation</a:t>
            </a:r>
          </a:p>
          <a:p>
            <a:r>
              <a:rPr lang="fr-FR" b="1" dirty="0"/>
              <a:t>Étape 3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 Évaluer la recommandation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93C7674-9FCF-4315-8221-4DE1577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Recommandation en Mahout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29EDA1-86EB-45DE-B0B3-896959E497F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71829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>
          <a:xfrm>
            <a:off x="6234811" y="1077687"/>
            <a:ext cx="4560094" cy="465997"/>
          </a:xfrm>
        </p:spPr>
        <p:txBody>
          <a:bodyPr rtlCol="0"/>
          <a:lstStyle/>
          <a:p>
            <a:pPr rtl="0"/>
            <a:r>
              <a:rPr lang="fr-FR" sz="4000" dirty="0" smtClean="0"/>
              <a:t>PLAN:</a:t>
            </a:r>
            <a:endParaRPr lang="fr-FR" sz="4000" dirty="0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10B5E282-F9E3-4977-BB58-01203C133C4B}"/>
              </a:ext>
            </a:extLst>
          </p:cNvPr>
          <p:cNvSpPr txBox="1">
            <a:spLocks/>
          </p:cNvSpPr>
          <p:nvPr/>
        </p:nvSpPr>
        <p:spPr>
          <a:xfrm>
            <a:off x="6234811" y="1629559"/>
            <a:ext cx="5756892" cy="420134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Qu'est-ce que </a:t>
            </a:r>
            <a:r>
              <a:rPr lang="fr-FR" dirty="0" err="1" smtClean="0"/>
              <a:t>oozie</a:t>
            </a:r>
            <a:r>
              <a:rPr lang="fr-FR" dirty="0" smtClean="0"/>
              <a:t>?</a:t>
            </a:r>
            <a:endParaRPr lang="fr-FR" dirty="0" smtClean="0"/>
          </a:p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Workflow</a:t>
            </a:r>
          </a:p>
          <a:p>
            <a:pPr marL="857250" indent="-857250">
              <a:buFont typeface="+mj-lt"/>
              <a:buAutoNum type="romanUcPeriod"/>
            </a:pPr>
            <a:r>
              <a:rPr lang="fr-FR" dirty="0" err="1" smtClean="0"/>
              <a:t>Coordinator</a:t>
            </a:r>
            <a:endParaRPr lang="fr-FR" dirty="0" smtClean="0"/>
          </a:p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Apache </a:t>
            </a:r>
            <a:r>
              <a:rPr lang="fr-FR" dirty="0" err="1" smtClean="0"/>
              <a:t>mahout</a:t>
            </a:r>
            <a:endParaRPr lang="fr-FR" dirty="0" smtClean="0"/>
          </a:p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Des algorithmes</a:t>
            </a:r>
          </a:p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Recommandation en </a:t>
            </a:r>
            <a:r>
              <a:rPr lang="fr-FR" dirty="0" err="1" smtClean="0"/>
              <a:t>mahout</a:t>
            </a:r>
            <a:r>
              <a:rPr lang="fr-FR" dirty="0" smtClean="0"/>
              <a:t> (pratique)</a:t>
            </a:r>
            <a:endParaRPr lang="fr-FR" dirty="0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4B975E2C-25F1-4752-8114-63B713749CC4}"/>
              </a:ext>
            </a:extLst>
          </p:cNvPr>
          <p:cNvSpPr txBox="1">
            <a:spLocks/>
          </p:cNvSpPr>
          <p:nvPr/>
        </p:nvSpPr>
        <p:spPr>
          <a:xfrm>
            <a:off x="6893682" y="2517822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B9DE8B79-E7A9-4F8B-AAAF-4F71F797493F}"/>
              </a:ext>
            </a:extLst>
          </p:cNvPr>
          <p:cNvSpPr txBox="1">
            <a:spLocks/>
          </p:cNvSpPr>
          <p:nvPr/>
        </p:nvSpPr>
        <p:spPr>
          <a:xfrm>
            <a:off x="6893682" y="3481428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BA1A440-4AA9-473F-9DEB-737E43511108}"/>
              </a:ext>
            </a:extLst>
          </p:cNvPr>
          <p:cNvSpPr txBox="1">
            <a:spLocks/>
          </p:cNvSpPr>
          <p:nvPr/>
        </p:nvSpPr>
        <p:spPr>
          <a:xfrm>
            <a:off x="6893682" y="4445034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5D4F85BE-4967-4F53-BABB-4474BC5EC6B5}"/>
              </a:ext>
            </a:extLst>
          </p:cNvPr>
          <p:cNvSpPr txBox="1">
            <a:spLocks/>
          </p:cNvSpPr>
          <p:nvPr/>
        </p:nvSpPr>
        <p:spPr>
          <a:xfrm>
            <a:off x="6893682" y="5408638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B5F05A0-6426-42CB-889C-253D57D3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1819"/>
            <a:ext cx="10248899" cy="4824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Les abstractions de clés Mahout sont implémentées via des interfaces Java: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DataModel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de mappage des données brutes vers un formulaire compatible Mahout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UserSimilarity</a:t>
            </a:r>
            <a:r>
              <a:rPr lang="fr-FR" dirty="0">
                <a:solidFill>
                  <a:schemeClr val="accent1"/>
                </a:solidFill>
              </a:rPr>
              <a:t> interface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de calcul du degré de corrélation entre deux utilisateurs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ItemSimilarity</a:t>
            </a:r>
            <a:r>
              <a:rPr lang="fr-FR" dirty="0">
                <a:solidFill>
                  <a:schemeClr val="accent1"/>
                </a:solidFill>
              </a:rPr>
              <a:t> interface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calculer le degré de corrélation entre deux éléments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UserNeighborhood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définir le concept de «quartier ou voisinage»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Recommender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mettre en œuvre l'étape de recommandation elle-même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7796AD-46BD-4AEA-8A39-3BC0E964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de recommandation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2A5B61-97D2-47C1-BC22-6B4B05969E4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34361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Dégradé de café " title="Dégradé de café ">
            <a:extLst>
              <a:ext uri="{FF2B5EF4-FFF2-40B4-BE49-F238E27FC236}">
                <a16:creationId xmlns:a16="http://schemas.microsoft.com/office/drawing/2014/main" id="{D0BE9D22-5B9F-4A03-9C68-556B52D020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Ovale 5" descr="Légende de l’image">
            <a:extLst>
              <a:ext uri="{FF2B5EF4-FFF2-40B4-BE49-F238E27FC236}">
                <a16:creationId xmlns:a16="http://schemas.microsoft.com/office/drawing/2014/main" id="{2BCB8CB3-8468-48D4-9C1D-A581FC558D6F}"/>
              </a:ext>
            </a:extLst>
          </p:cNvPr>
          <p:cNvSpPr/>
          <p:nvPr/>
        </p:nvSpPr>
        <p:spPr>
          <a:xfrm>
            <a:off x="9353010" y="324464"/>
            <a:ext cx="2401524" cy="2388886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9385986" y="853066"/>
            <a:ext cx="2097590" cy="133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Des</a:t>
            </a:r>
          </a:p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Questions ?</a:t>
            </a:r>
            <a:endParaRPr lang="fr-FR" sz="1050" dirty="0"/>
          </a:p>
        </p:txBody>
      </p:sp>
      <p:sp>
        <p:nvSpPr>
          <p:cNvPr id="7" name="Numéro de diapositive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smtClean="0">
                <a:solidFill>
                  <a:schemeClr val="bg1">
                    <a:alpha val="50000"/>
                  </a:schemeClr>
                </a:solidFill>
              </a:rPr>
              <a:pPr rtl="0"/>
              <a:t>31</a:t>
            </a:fld>
            <a:endParaRPr lang="fr-FR" sz="100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de grandes photos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32884F-7277-4CC3-AE73-248A149899D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668000" cy="2969443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MERCI</a:t>
            </a:r>
          </a:p>
        </p:txBody>
      </p:sp>
      <p:grpSp>
        <p:nvGrpSpPr>
          <p:cNvPr id="4" name="Groupe 3" descr="Coordonnées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2240185" y="4773034"/>
            <a:ext cx="3855815" cy="850270"/>
            <a:chOff x="4458567" y="4393167"/>
            <a:chExt cx="3344322" cy="1010787"/>
          </a:xfrm>
        </p:grpSpPr>
        <p:sp>
          <p:nvSpPr>
            <p:cNvPr id="12" name="Sous-titre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EL HOUSSINE AIT EZOUINE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4" name="Espace réservé du texte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57202"/>
              <a:ext cx="2898267" cy="24860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fr-FR" u="none" strike="noStrike" kern="1200" cap="none" spc="200" normalizeH="0" noProof="1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elhoussineaitezouine@gmail.com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F1A30CF-02FC-4499-8444-E78C20236A5F}"/>
                </a:ext>
              </a:extLst>
            </p:cNvPr>
            <p:cNvGrpSpPr/>
            <p:nvPr/>
          </p:nvGrpSpPr>
          <p:grpSpPr>
            <a:xfrm>
              <a:off x="4458567" y="4393175"/>
              <a:ext cx="292720" cy="1010779"/>
              <a:chOff x="6624137" y="5034270"/>
              <a:chExt cx="176914" cy="610892"/>
            </a:xfrm>
          </p:grpSpPr>
          <p:pic>
            <p:nvPicPr>
              <p:cNvPr id="8" name="Graphisme 7" descr="Utilisateur" title="Icône - Nom du présentateur">
                <a:extLst>
                  <a:ext uri="{FF2B5EF4-FFF2-40B4-BE49-F238E27FC236}">
                    <a16:creationId xmlns:a16="http://schemas.microsoft.com/office/drawing/2014/main" id="{5A320BC1-9054-4BAF-A591-EA9FEE627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24137" y="5034270"/>
                <a:ext cx="176913" cy="236227"/>
              </a:xfrm>
              <a:prstGeom prst="rect">
                <a:avLst/>
              </a:prstGeom>
            </p:spPr>
          </p:pic>
          <p:pic>
            <p:nvPicPr>
              <p:cNvPr id="9" name="Graphisme 8" descr="Enveloppe" title="Icône - Adresse e-mail du présentateur">
                <a:extLst>
                  <a:ext uri="{FF2B5EF4-FFF2-40B4-BE49-F238E27FC236}">
                    <a16:creationId xmlns:a16="http://schemas.microsoft.com/office/drawing/2014/main" id="{843585A3-CB4F-4A6C-AEF7-05BE3D4F3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24138" y="5408936"/>
                <a:ext cx="176913" cy="236226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 descr="Coordonnées">
            <a:extLst>
              <a:ext uri="{FF2B5EF4-FFF2-40B4-BE49-F238E27FC236}">
                <a16:creationId xmlns:a16="http://schemas.microsoft.com/office/drawing/2014/main" id="{0B1CA2F2-8AB3-4A65-BD29-DF71C7F580A9}"/>
              </a:ext>
            </a:extLst>
          </p:cNvPr>
          <p:cNvGrpSpPr/>
          <p:nvPr/>
        </p:nvGrpSpPr>
        <p:grpSpPr>
          <a:xfrm>
            <a:off x="6399143" y="4759782"/>
            <a:ext cx="4401379" cy="850270"/>
            <a:chOff x="4458567" y="4393167"/>
            <a:chExt cx="3344322" cy="1010787"/>
          </a:xfrm>
        </p:grpSpPr>
        <p:sp>
          <p:nvSpPr>
            <p:cNvPr id="24" name="Sous-titre 2">
              <a:extLst>
                <a:ext uri="{FF2B5EF4-FFF2-40B4-BE49-F238E27FC236}">
                  <a16:creationId xmlns:a16="http://schemas.microsoft.com/office/drawing/2014/main" id="{50325934-77DC-4BDD-B06E-CA648034ECF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YOUSSEF ELMOUMEN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25" name="Espace réservé du texte 18">
              <a:extLst>
                <a:ext uri="{FF2B5EF4-FFF2-40B4-BE49-F238E27FC236}">
                  <a16:creationId xmlns:a16="http://schemas.microsoft.com/office/drawing/2014/main" id="{BDDCCA57-9628-4106-8F6D-52EF5A293F26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57202"/>
              <a:ext cx="2898267" cy="24860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fr-FR" u="none" strike="noStrike" kern="1200" cap="none" spc="200" normalizeH="0" noProof="1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Youssef.elmoumen.1999@gmail.com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796C1BE-8BA5-4AFB-8C61-22D35EBBC69A}"/>
                </a:ext>
              </a:extLst>
            </p:cNvPr>
            <p:cNvGrpSpPr/>
            <p:nvPr/>
          </p:nvGrpSpPr>
          <p:grpSpPr>
            <a:xfrm>
              <a:off x="4458567" y="4393175"/>
              <a:ext cx="292720" cy="1010779"/>
              <a:chOff x="6624137" y="5034270"/>
              <a:chExt cx="176914" cy="610892"/>
            </a:xfrm>
          </p:grpSpPr>
          <p:pic>
            <p:nvPicPr>
              <p:cNvPr id="27" name="Graphisme 7" descr="Utilisateur" title="Icône - Nom du présentateur">
                <a:extLst>
                  <a:ext uri="{FF2B5EF4-FFF2-40B4-BE49-F238E27FC236}">
                    <a16:creationId xmlns:a16="http://schemas.microsoft.com/office/drawing/2014/main" id="{BF12EF79-33B1-4B40-84AC-F557D6849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24137" y="5034270"/>
                <a:ext cx="176913" cy="236227"/>
              </a:xfrm>
              <a:prstGeom prst="rect">
                <a:avLst/>
              </a:prstGeom>
            </p:spPr>
          </p:pic>
          <p:pic>
            <p:nvPicPr>
              <p:cNvPr id="28" name="Graphisme 8" descr="Enveloppe" title="Icône - Adresse e-mail du présentateur">
                <a:extLst>
                  <a:ext uri="{FF2B5EF4-FFF2-40B4-BE49-F238E27FC236}">
                    <a16:creationId xmlns:a16="http://schemas.microsoft.com/office/drawing/2014/main" id="{E4FB7E83-F339-4AA5-8573-251C1735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24138" y="5408936"/>
                <a:ext cx="176913" cy="236226"/>
              </a:xfrm>
              <a:prstGeom prst="rect">
                <a:avLst/>
              </a:prstGeom>
            </p:spPr>
          </p:pic>
        </p:grp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39E18-900E-4B20-85A5-327733AA5EF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rcRect/>
          <a:stretch/>
        </p:blipFill>
        <p:spPr>
          <a:xfrm>
            <a:off x="1104765" y="0"/>
            <a:ext cx="3816695" cy="6858000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347" y="565151"/>
            <a:ext cx="5568696" cy="1335024"/>
          </a:xfrm>
        </p:spPr>
        <p:txBody>
          <a:bodyPr rtlCol="0" anchor="ctr"/>
          <a:lstStyle/>
          <a:p>
            <a:r>
              <a:rPr lang="fr-FR" dirty="0"/>
              <a:t> QU'EST-CE QUE OOZIE?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9"/>
          </p:nvPr>
        </p:nvSpPr>
        <p:spPr>
          <a:xfrm>
            <a:off x="5125347" y="1923996"/>
            <a:ext cx="6427482" cy="4934004"/>
          </a:xfrm>
        </p:spPr>
        <p:txBody>
          <a:bodyPr rtlCol="0"/>
          <a:lstStyle/>
          <a:p>
            <a:pPr marL="0" indent="0" algn="just">
              <a:buNone/>
            </a:pPr>
            <a:r>
              <a:rPr lang="fr-FR" sz="1600" dirty="0" err="1"/>
              <a:t>Oozie</a:t>
            </a:r>
            <a:r>
              <a:rPr lang="fr-FR" sz="1600" dirty="0"/>
              <a:t> est un projet open source Apache, développé à l'origine chez Yahoo. </a:t>
            </a:r>
            <a:r>
              <a:rPr lang="fr-FR" sz="1600" dirty="0" err="1"/>
              <a:t>Oozie</a:t>
            </a:r>
            <a:r>
              <a:rPr lang="fr-FR" sz="1600" dirty="0"/>
              <a:t> est un système de planification à usage général pour les travaux Hadoop multi-étapes.</a:t>
            </a:r>
          </a:p>
          <a:p>
            <a:pPr algn="just"/>
            <a:r>
              <a:rPr lang="fr-FR" sz="1600" dirty="0" err="1"/>
              <a:t>Oozie</a:t>
            </a:r>
            <a:r>
              <a:rPr lang="fr-FR" sz="1600" dirty="0"/>
              <a:t> permet de former un regroupement logique des tâches Hadoop pertinentes dans une entité appelée Workflow . Les workflows d'</a:t>
            </a:r>
            <a:r>
              <a:rPr lang="fr-FR" sz="1600" dirty="0" err="1"/>
              <a:t>Oozie</a:t>
            </a:r>
            <a:r>
              <a:rPr lang="fr-FR" sz="1600" dirty="0"/>
              <a:t> sont des DAG (</a:t>
            </a:r>
            <a:r>
              <a:rPr lang="fr-FR" sz="1600" dirty="0" err="1"/>
              <a:t>Directed</a:t>
            </a:r>
            <a:r>
              <a:rPr lang="fr-FR" sz="1600" dirty="0"/>
              <a:t> </a:t>
            </a:r>
            <a:r>
              <a:rPr lang="fr-FR" sz="1600" dirty="0" err="1"/>
              <a:t>Cyclic</a:t>
            </a:r>
            <a:r>
              <a:rPr lang="fr-FR" sz="1600" dirty="0"/>
              <a:t> Graph) d'actions.</a:t>
            </a:r>
          </a:p>
          <a:p>
            <a:pPr algn="just"/>
            <a:r>
              <a:rPr lang="fr-FR" sz="1600" dirty="0" err="1"/>
              <a:t>Oozie</a:t>
            </a:r>
            <a:r>
              <a:rPr lang="fr-FR" sz="1600" dirty="0"/>
              <a:t> permet de planifier le workflow en fonction de l' heure ou des données à l' aide d’une entité appelée </a:t>
            </a:r>
            <a:r>
              <a:rPr lang="fr-FR" sz="1600" dirty="0" err="1"/>
              <a:t>Coordinator</a:t>
            </a:r>
            <a:r>
              <a:rPr lang="fr-FR" sz="1600" dirty="0"/>
              <a:t> .</a:t>
            </a:r>
          </a:p>
          <a:p>
            <a:pPr algn="just"/>
            <a:r>
              <a:rPr lang="fr-FR" sz="1600" dirty="0"/>
              <a:t>De plus, vous pouvez combiner les coordinateurs associés dans une entité appelée Bundle et peut être programmé sur un serveur </a:t>
            </a:r>
            <a:r>
              <a:rPr lang="fr-FR" sz="1600" dirty="0" err="1"/>
              <a:t>Oozie</a:t>
            </a:r>
            <a:r>
              <a:rPr lang="fr-FR" sz="1600" dirty="0"/>
              <a:t> pour exécution.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155E7-96C8-4012-ABA6-50730E6E2B39}"/>
              </a:ext>
            </a:extLst>
          </p:cNvPr>
          <p:cNvSpPr/>
          <p:nvPr/>
        </p:nvSpPr>
        <p:spPr>
          <a:xfrm>
            <a:off x="1404730" y="3246783"/>
            <a:ext cx="728870" cy="477078"/>
          </a:xfrm>
          <a:prstGeom prst="rect">
            <a:avLst/>
          </a:prstGeom>
          <a:solidFill>
            <a:srgbClr val="5397D8"/>
          </a:solidFill>
          <a:ln>
            <a:solidFill>
              <a:srgbClr val="539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08C009-FDEC-4F68-996A-527437CAB80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EFD33049-673D-43F4-9219-42BEF84C28FF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>
          <a:blip r:embed="rId3"/>
          <a:srcRect/>
          <a:stretch/>
        </p:blipFill>
        <p:spPr>
          <a:xfrm>
            <a:off x="2422178" y="1890255"/>
            <a:ext cx="2273182" cy="2273182"/>
          </a:xfrm>
        </p:spPr>
      </p:pic>
      <p:sp>
        <p:nvSpPr>
          <p:cNvPr id="40" name="Titre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75" y="4296481"/>
            <a:ext cx="4983480" cy="603504"/>
          </a:xfrm>
        </p:spPr>
        <p:txBody>
          <a:bodyPr rtlCol="0"/>
          <a:lstStyle/>
          <a:p>
            <a:r>
              <a:rPr lang="fr-FR" dirty="0" err="1"/>
              <a:t>WorkFlow</a:t>
            </a:r>
            <a:endParaRPr lang="fr-FR" dirty="0"/>
          </a:p>
        </p:txBody>
      </p:sp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4E899E91-147B-4F85-96C4-044D2D53D2AA}"/>
              </a:ext>
            </a:extLst>
          </p:cNvPr>
          <p:cNvPicPr>
            <a:picLocks noGrp="1" noChangeAspect="1"/>
          </p:cNvPicPr>
          <p:nvPr>
            <p:ph type="pic" sz="quarter" idx="105"/>
          </p:nvPr>
        </p:nvPicPr>
        <p:blipFill>
          <a:blip r:embed="rId4"/>
          <a:srcRect/>
          <a:stretch/>
        </p:blipFill>
        <p:spPr>
          <a:xfrm>
            <a:off x="7934911" y="1890255"/>
            <a:ext cx="2273182" cy="2273182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6572608" y="4294067"/>
            <a:ext cx="4979928" cy="605918"/>
          </a:xfrm>
        </p:spPr>
        <p:txBody>
          <a:bodyPr rtlCol="0"/>
          <a:lstStyle/>
          <a:p>
            <a:r>
              <a:rPr lang="fr-FR" dirty="0" err="1"/>
              <a:t>Coordinator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CB40F1-DC26-4E23-A9E4-1520508F2B3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48CE295-8C4B-4503-969E-F46D5EF7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workflow se compose de nœuds d'action et de nœuds de flux de contrôle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solidFill>
                  <a:schemeClr val="accent1"/>
                </a:solidFill>
              </a:rPr>
              <a:t>Noeuds</a:t>
            </a:r>
            <a:r>
              <a:rPr lang="fr-FR" dirty="0">
                <a:solidFill>
                  <a:schemeClr val="accent1"/>
                </a:solidFill>
              </a:rPr>
              <a:t> d'action:</a:t>
            </a:r>
          </a:p>
          <a:p>
            <a:pPr marL="457200" lvl="1" indent="0">
              <a:buNone/>
            </a:pPr>
            <a:r>
              <a:rPr lang="fr-FR" dirty="0"/>
              <a:t>effectue une tâche de workflow</a:t>
            </a:r>
          </a:p>
          <a:p>
            <a:pPr marL="457200" lvl="1" indent="0">
              <a:buNone/>
            </a:pPr>
            <a:r>
              <a:rPr lang="fr-FR" i="1" dirty="0" err="1">
                <a:solidFill>
                  <a:srgbClr val="0070C0"/>
                </a:solidFill>
              </a:rPr>
              <a:t>Mapreduce</a:t>
            </a:r>
            <a:r>
              <a:rPr lang="fr-FR" i="1" dirty="0">
                <a:solidFill>
                  <a:srgbClr val="0070C0"/>
                </a:solidFill>
              </a:rPr>
              <a:t>, </a:t>
            </a:r>
            <a:r>
              <a:rPr lang="fr-FR" i="1" dirty="0" err="1">
                <a:solidFill>
                  <a:srgbClr val="0070C0"/>
                </a:solidFill>
              </a:rPr>
              <a:t>pig</a:t>
            </a:r>
            <a:r>
              <a:rPr lang="fr-FR" i="1" dirty="0">
                <a:solidFill>
                  <a:srgbClr val="0070C0"/>
                </a:solidFill>
              </a:rPr>
              <a:t>, </a:t>
            </a:r>
            <a:r>
              <a:rPr lang="fr-FR" i="1" dirty="0" err="1">
                <a:solidFill>
                  <a:srgbClr val="0070C0"/>
                </a:solidFill>
              </a:rPr>
              <a:t>hive</a:t>
            </a:r>
            <a:r>
              <a:rPr lang="fr-FR" i="1" dirty="0">
                <a:solidFill>
                  <a:srgbClr val="0070C0"/>
                </a:solidFill>
              </a:rPr>
              <a:t>, java etc.</a:t>
            </a:r>
          </a:p>
          <a:p>
            <a:pPr marL="457200" lvl="1" indent="0">
              <a:buNone/>
            </a:pPr>
            <a:endParaRPr lang="fr-FR" i="1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Noeuds</a:t>
            </a:r>
            <a:r>
              <a:rPr lang="fr-FR" dirty="0">
                <a:solidFill>
                  <a:schemeClr val="accent1"/>
                </a:solidFill>
              </a:rPr>
              <a:t> de flux de contrôle: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 Décision logique entre les </a:t>
            </a:r>
            <a:r>
              <a:rPr lang="fr-FR" dirty="0" err="1"/>
              <a:t>noeuds</a:t>
            </a:r>
            <a:r>
              <a:rPr lang="fr-FR" dirty="0"/>
              <a:t> d'action.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 Exécuter des actions basées sur des conditions ou parallèles.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74FBA3-5A73-4A27-8BE1-66D48FEB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WorkFlow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05B3D6-920F-4125-A59C-C867233BCA6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1CDF96D-2E04-46D2-B3C2-4C4B816F20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4188" t="47634" r="10377" b="13606"/>
          <a:stretch/>
        </p:blipFill>
        <p:spPr>
          <a:xfrm>
            <a:off x="974839" y="1520687"/>
            <a:ext cx="9708960" cy="381662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2812A1-D656-4538-A436-CC2C4312FC8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6DEBFC6-A1C4-4350-8507-9FA8AEE5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125164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Diagramme de transition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du workflow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Oozie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05094B6-4947-4FCB-BD19-2107848A5596}"/>
              </a:ext>
            </a:extLst>
          </p:cNvPr>
          <p:cNvSpPr/>
          <p:nvPr/>
        </p:nvSpPr>
        <p:spPr>
          <a:xfrm>
            <a:off x="2729948" y="2597426"/>
            <a:ext cx="1007165" cy="1007165"/>
          </a:xfrm>
          <a:prstGeom prst="ellipse">
            <a:avLst/>
          </a:prstGeom>
          <a:solidFill>
            <a:srgbClr val="00B0F0"/>
          </a:solidFill>
          <a:ln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EC69A00-D570-416E-BDC1-68E9422B520E}"/>
              </a:ext>
            </a:extLst>
          </p:cNvPr>
          <p:cNvSpPr/>
          <p:nvPr/>
        </p:nvSpPr>
        <p:spPr>
          <a:xfrm>
            <a:off x="8216348" y="2597426"/>
            <a:ext cx="1007165" cy="1007165"/>
          </a:xfrm>
          <a:prstGeom prst="ellipse">
            <a:avLst/>
          </a:prstGeom>
          <a:solidFill>
            <a:srgbClr val="00CC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A8D3AE9-A5BA-44A6-A8B6-0B749D08E108}"/>
              </a:ext>
            </a:extLst>
          </p:cNvPr>
          <p:cNvSpPr/>
          <p:nvPr/>
        </p:nvSpPr>
        <p:spPr>
          <a:xfrm>
            <a:off x="5473147" y="5035137"/>
            <a:ext cx="1007165" cy="10071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Kill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C88FFC1-A720-4EEA-B25A-8C162DE42460}"/>
              </a:ext>
            </a:extLst>
          </p:cNvPr>
          <p:cNvSpPr/>
          <p:nvPr/>
        </p:nvSpPr>
        <p:spPr>
          <a:xfrm>
            <a:off x="5115339" y="2597426"/>
            <a:ext cx="1722783" cy="10071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Map-reduce</a:t>
            </a:r>
            <a:endParaRPr lang="fr-FR" dirty="0"/>
          </a:p>
          <a:p>
            <a:pPr algn="ctr"/>
            <a:r>
              <a:rPr lang="fr-FR" dirty="0" err="1"/>
              <a:t>Wordcount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64F3532-609F-40A9-994C-F0C39C69C6BF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737113" y="3101009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7F5424-8AF5-4250-BD18-A9D5F193980A}"/>
              </a:ext>
            </a:extLst>
          </p:cNvPr>
          <p:cNvCxnSpPr/>
          <p:nvPr/>
        </p:nvCxnSpPr>
        <p:spPr>
          <a:xfrm>
            <a:off x="6838122" y="3101008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50B4EDB-0B24-4F59-9397-5ADE11990738}"/>
              </a:ext>
            </a:extLst>
          </p:cNvPr>
          <p:cNvCxnSpPr>
            <a:cxnSpLocks/>
          </p:cNvCxnSpPr>
          <p:nvPr/>
        </p:nvCxnSpPr>
        <p:spPr>
          <a:xfrm rot="5400000">
            <a:off x="5287616" y="4293704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DCB71C7-715B-4D7A-A3A9-0A1264649F60}"/>
              </a:ext>
            </a:extLst>
          </p:cNvPr>
          <p:cNvSpPr txBox="1"/>
          <p:nvPr/>
        </p:nvSpPr>
        <p:spPr>
          <a:xfrm>
            <a:off x="4040796" y="2670015"/>
            <a:ext cx="6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start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6B8FAF-4EF7-4006-81CE-1ECFF1D0C18A}"/>
              </a:ext>
            </a:extLst>
          </p:cNvPr>
          <p:cNvSpPr txBox="1"/>
          <p:nvPr/>
        </p:nvSpPr>
        <p:spPr>
          <a:xfrm>
            <a:off x="7293244" y="2670015"/>
            <a:ext cx="5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155197-F3B8-4F05-97D5-D7198F0DA32F}"/>
              </a:ext>
            </a:extLst>
          </p:cNvPr>
          <p:cNvSpPr txBox="1"/>
          <p:nvPr/>
        </p:nvSpPr>
        <p:spPr>
          <a:xfrm>
            <a:off x="6096000" y="4162223"/>
            <a:ext cx="7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5E8A74-A511-4CB4-8E95-B5A6C4D56A14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237C98-A175-4409-8C57-E631A817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export OOZIE_URL = "http://localhost:11000/</a:t>
            </a:r>
            <a:r>
              <a:rPr lang="fr-FR" dirty="0" err="1"/>
              <a:t>oozie</a:t>
            </a:r>
            <a:r>
              <a:rPr lang="fr-FR" dirty="0"/>
              <a:t>"</a:t>
            </a:r>
          </a:p>
          <a:p>
            <a:endParaRPr lang="fr-FR" dirty="0"/>
          </a:p>
          <a:p>
            <a:r>
              <a:rPr lang="fr-FR" dirty="0" err="1"/>
              <a:t>oozie</a:t>
            </a:r>
            <a:r>
              <a:rPr lang="fr-FR" dirty="0"/>
              <a:t> job -config </a:t>
            </a:r>
            <a:r>
              <a:rPr lang="fr-FR" dirty="0" err="1"/>
              <a:t>examples</a:t>
            </a:r>
            <a:r>
              <a:rPr lang="fr-FR" dirty="0"/>
              <a:t>/apps/</a:t>
            </a:r>
            <a:r>
              <a:rPr lang="fr-FR" dirty="0" err="1"/>
              <a:t>map-reduce</a:t>
            </a:r>
            <a:r>
              <a:rPr lang="fr-FR" dirty="0"/>
              <a:t>/</a:t>
            </a:r>
            <a:r>
              <a:rPr lang="fr-FR" dirty="0" err="1"/>
              <a:t>job.properties</a:t>
            </a:r>
            <a:r>
              <a:rPr lang="fr-FR" dirty="0"/>
              <a:t> -run</a:t>
            </a:r>
          </a:p>
          <a:p>
            <a:endParaRPr lang="fr-FR" dirty="0"/>
          </a:p>
          <a:p>
            <a:r>
              <a:rPr lang="fr-FR" dirty="0" err="1"/>
              <a:t>oozie</a:t>
            </a:r>
            <a:r>
              <a:rPr lang="fr-FR" dirty="0"/>
              <a:t> job -info [job-id]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C7C707C-BEB3-433C-A9E4-861AA23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Exécuter Application </a:t>
            </a:r>
            <a:r>
              <a:rPr lang="fr-FR" dirty="0" err="1"/>
              <a:t>Oozie</a:t>
            </a:r>
            <a:r>
              <a:rPr lang="fr-FR" dirty="0"/>
              <a:t>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1996A-8B7D-44F0-B3D0-B696DDD88F88}"/>
              </a:ext>
            </a:extLst>
          </p:cNvPr>
          <p:cNvSpPr/>
          <p:nvPr/>
        </p:nvSpPr>
        <p:spPr>
          <a:xfrm>
            <a:off x="1404731" y="4859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la sortie montre l'état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03567-6506-43D0-9AB4-84BFE6CD14A8}"/>
              </a:ext>
            </a:extLst>
          </p:cNvPr>
          <p:cNvSpPr/>
          <p:nvPr/>
        </p:nvSpPr>
        <p:spPr>
          <a:xfrm>
            <a:off x="1860904" y="5656540"/>
            <a:ext cx="337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RUNNING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KILLED</a:t>
            </a:r>
            <a:r>
              <a:rPr lang="fr-FR" dirty="0"/>
              <a:t>, ou </a:t>
            </a:r>
            <a:r>
              <a:rPr lang="fr-FR" dirty="0">
                <a:solidFill>
                  <a:srgbClr val="00CC00"/>
                </a:solidFill>
              </a:rPr>
              <a:t>SUCCEEDED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BA5AE7-24CB-43BA-8CE1-BE531ECB2AE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0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69_TF16411254" id="{F97F0743-2BF5-4293-8A96-C334729DE1D0}" vid="{0D54A90D-2370-4FE2-8F78-C3DB41C842C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</Template>
  <TotalTime>0</TotalTime>
  <Words>794</Words>
  <Application>Microsoft Office PowerPoint</Application>
  <PresentationFormat>Grand écran</PresentationFormat>
  <Paragraphs>201</Paragraphs>
  <Slides>32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Bebas</vt:lpstr>
      <vt:lpstr>Calibri</vt:lpstr>
      <vt:lpstr>Calibri Light</vt:lpstr>
      <vt:lpstr>Gill Sans</vt:lpstr>
      <vt:lpstr>Gill Sans Light</vt:lpstr>
      <vt:lpstr>Verdana</vt:lpstr>
      <vt:lpstr>Wingdings</vt:lpstr>
      <vt:lpstr>Thème Office</vt:lpstr>
      <vt:lpstr>Oozie</vt:lpstr>
      <vt:lpstr>Plan</vt:lpstr>
      <vt:lpstr>Présentation PowerPoint</vt:lpstr>
      <vt:lpstr> QU'EST-CE QUE OOZIE?</vt:lpstr>
      <vt:lpstr>WorkFlow</vt:lpstr>
      <vt:lpstr>WorkFlow</vt:lpstr>
      <vt:lpstr>Présentation PowerPoint</vt:lpstr>
      <vt:lpstr>Diagramme de transition du workflow Oozie</vt:lpstr>
      <vt:lpstr>Exécuter Application Oozie workflow</vt:lpstr>
      <vt:lpstr>Workflow job Status : Web UI</vt:lpstr>
      <vt:lpstr>Oozie Coordinator</vt:lpstr>
      <vt:lpstr>Coordinator.xml</vt:lpstr>
      <vt:lpstr>Workflow job Status : Web UI</vt:lpstr>
      <vt:lpstr>Apache Mahout</vt:lpstr>
      <vt:lpstr>Qu'est-ce que Mahout?</vt:lpstr>
      <vt:lpstr>Que pouvons-nous faire?</vt:lpstr>
      <vt:lpstr>Recommandation</vt:lpstr>
      <vt:lpstr>Clustering</vt:lpstr>
      <vt:lpstr>Classification</vt:lpstr>
      <vt:lpstr>Présentation PowerPoint</vt:lpstr>
      <vt:lpstr>Présentation PowerPoint</vt:lpstr>
      <vt:lpstr>Présentation PowerPoint</vt:lpstr>
      <vt:lpstr>Présentation PowerPoint</vt:lpstr>
      <vt:lpstr>Partie Pratique</vt:lpstr>
      <vt:lpstr>Dans cet partie, nous allons nous concentrer sur Recommandation</vt:lpstr>
      <vt:lpstr>RECOMMENDATION</vt:lpstr>
      <vt:lpstr>Présentation PowerPoint</vt:lpstr>
      <vt:lpstr>Présentation PowerPoint</vt:lpstr>
      <vt:lpstr>Recommandation en Mahout</vt:lpstr>
      <vt:lpstr>Composants de recommandation</vt:lpstr>
      <vt:lpstr>Diapositive de grandes photos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2020-03-21T15:35:12Z</dcterms:created>
  <dcterms:modified xsi:type="dcterms:W3CDTF">2020-03-27T18:34:56Z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