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2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tantia" panose="02030602050306030303" pitchFamily="18" charset="0"/>
      <p:regular r:id="rId20"/>
      <p:bold r:id="rId21"/>
      <p:italic r:id="rId22"/>
      <p:boldItalic r:id="rId23"/>
    </p:embeddedFont>
    <p:embeddedFont>
      <p:font typeface="Quattrocento Sans" panose="020B0502050000020003" pitchFamily="34" charset="0"/>
      <p:regular r:id="rId24"/>
      <p:bold r:id="rId25"/>
      <p:italic r:id="rId26"/>
      <p:boldItalic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54A39-2546-483F-9571-C984DD1AB726}" v="4" dt="2023-02-13T14:26:15.715"/>
  </p1510:revLst>
</p1510:revInfo>
</file>

<file path=ppt/tableStyles.xml><?xml version="1.0" encoding="utf-8"?>
<a:tblStyleLst xmlns:a="http://schemas.openxmlformats.org/drawingml/2006/main" def="{0B538E1A-07BE-4021-83F5-A2A023053742}">
  <a:tblStyle styleId="{0B538E1A-07BE-4021-83F5-A2A023053742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כס גורבצ'וב" userId="8459a7c7-b354-45d8-a56f-77640536e27f" providerId="ADAL" clId="{7F854A39-2546-483F-9571-C984DD1AB726}"/>
    <pc:docChg chg="undo custSel addSld modSld sldOrd">
      <pc:chgData name="אלכס גורבצ'וב" userId="8459a7c7-b354-45d8-a56f-77640536e27f" providerId="ADAL" clId="{7F854A39-2546-483F-9571-C984DD1AB726}" dt="2023-02-13T14:26:29.820" v="589" actId="1076"/>
      <pc:docMkLst>
        <pc:docMk/>
      </pc:docMkLst>
      <pc:sldChg chg="modSp mod">
        <pc:chgData name="אלכס גורבצ'וב" userId="8459a7c7-b354-45d8-a56f-77640536e27f" providerId="ADAL" clId="{7F854A39-2546-483F-9571-C984DD1AB726}" dt="2023-02-13T13:45:28.375" v="8" actId="20577"/>
        <pc:sldMkLst>
          <pc:docMk/>
          <pc:sldMk cId="0" sldId="256"/>
        </pc:sldMkLst>
        <pc:spChg chg="mod">
          <ac:chgData name="אלכס גורבצ'וב" userId="8459a7c7-b354-45d8-a56f-77640536e27f" providerId="ADAL" clId="{7F854A39-2546-483F-9571-C984DD1AB726}" dt="2023-02-13T13:45:17.076" v="4" actId="1076"/>
          <ac:spMkLst>
            <pc:docMk/>
            <pc:sldMk cId="0" sldId="256"/>
            <ac:spMk id="138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3:45:28.375" v="8" actId="20577"/>
          <ac:spMkLst>
            <pc:docMk/>
            <pc:sldMk cId="0" sldId="256"/>
            <ac:spMk id="139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3:45:59.620" v="12" actId="1076"/>
        <pc:sldMkLst>
          <pc:docMk/>
          <pc:sldMk cId="0" sldId="257"/>
        </pc:sldMkLst>
        <pc:spChg chg="mod">
          <ac:chgData name="אלכס גורבצ'וב" userId="8459a7c7-b354-45d8-a56f-77640536e27f" providerId="ADAL" clId="{7F854A39-2546-483F-9571-C984DD1AB726}" dt="2023-02-13T13:45:59.620" v="12" actId="1076"/>
          <ac:spMkLst>
            <pc:docMk/>
            <pc:sldMk cId="0" sldId="257"/>
            <ac:spMk id="144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3:46:34.239" v="13" actId="404"/>
        <pc:sldMkLst>
          <pc:docMk/>
          <pc:sldMk cId="0" sldId="258"/>
        </pc:sldMkLst>
        <pc:spChg chg="mod">
          <ac:chgData name="אלכס גורבצ'וב" userId="8459a7c7-b354-45d8-a56f-77640536e27f" providerId="ADAL" clId="{7F854A39-2546-483F-9571-C984DD1AB726}" dt="2023-02-13T13:45:52.907" v="11" actId="1076"/>
          <ac:spMkLst>
            <pc:docMk/>
            <pc:sldMk cId="0" sldId="258"/>
            <ac:spMk id="150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3:46:34.239" v="13" actId="404"/>
          <ac:spMkLst>
            <pc:docMk/>
            <pc:sldMk cId="0" sldId="258"/>
            <ac:spMk id="151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3:50:24.876" v="87" actId="1076"/>
        <pc:sldMkLst>
          <pc:docMk/>
          <pc:sldMk cId="0" sldId="259"/>
        </pc:sldMkLst>
        <pc:spChg chg="mod">
          <ac:chgData name="אלכס גורבצ'וב" userId="8459a7c7-b354-45d8-a56f-77640536e27f" providerId="ADAL" clId="{7F854A39-2546-483F-9571-C984DD1AB726}" dt="2023-02-13T13:46:51.211" v="15" actId="1076"/>
          <ac:spMkLst>
            <pc:docMk/>
            <pc:sldMk cId="0" sldId="259"/>
            <ac:spMk id="156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3:50:24.876" v="87" actId="1076"/>
          <ac:spMkLst>
            <pc:docMk/>
            <pc:sldMk cId="0" sldId="259"/>
            <ac:spMk id="157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3:55:18.983" v="174" actId="255"/>
        <pc:sldMkLst>
          <pc:docMk/>
          <pc:sldMk cId="0" sldId="260"/>
        </pc:sldMkLst>
        <pc:spChg chg="mod">
          <ac:chgData name="אלכס גורבצ'וב" userId="8459a7c7-b354-45d8-a56f-77640536e27f" providerId="ADAL" clId="{7F854A39-2546-483F-9571-C984DD1AB726}" dt="2023-02-13T13:49:54.411" v="77" actId="1076"/>
          <ac:spMkLst>
            <pc:docMk/>
            <pc:sldMk cId="0" sldId="260"/>
            <ac:spMk id="162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3:55:18.983" v="174" actId="255"/>
          <ac:spMkLst>
            <pc:docMk/>
            <pc:sldMk cId="0" sldId="260"/>
            <ac:spMk id="163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3:54:01.531" v="153" actId="20577"/>
        <pc:sldMkLst>
          <pc:docMk/>
          <pc:sldMk cId="0" sldId="261"/>
        </pc:sldMkLst>
        <pc:spChg chg="mod">
          <ac:chgData name="אלכס גורבצ'וב" userId="8459a7c7-b354-45d8-a56f-77640536e27f" providerId="ADAL" clId="{7F854A39-2546-483F-9571-C984DD1AB726}" dt="2023-02-13T13:51:47.345" v="117" actId="2711"/>
          <ac:spMkLst>
            <pc:docMk/>
            <pc:sldMk cId="0" sldId="261"/>
            <ac:spMk id="168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3:54:01.531" v="153" actId="20577"/>
          <ac:spMkLst>
            <pc:docMk/>
            <pc:sldMk cId="0" sldId="261"/>
            <ac:spMk id="169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3:56:50.006" v="225" actId="20577"/>
        <pc:sldMkLst>
          <pc:docMk/>
          <pc:sldMk cId="0" sldId="262"/>
        </pc:sldMkLst>
        <pc:spChg chg="mod">
          <ac:chgData name="אלכס גורבצ'וב" userId="8459a7c7-b354-45d8-a56f-77640536e27f" providerId="ADAL" clId="{7F854A39-2546-483F-9571-C984DD1AB726}" dt="2023-02-13T13:54:39.537" v="161" actId="2711"/>
          <ac:spMkLst>
            <pc:docMk/>
            <pc:sldMk cId="0" sldId="262"/>
            <ac:spMk id="174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3:56:50.006" v="225" actId="20577"/>
          <ac:spMkLst>
            <pc:docMk/>
            <pc:sldMk cId="0" sldId="262"/>
            <ac:spMk id="175" creationId="{00000000-0000-0000-0000-000000000000}"/>
          </ac:spMkLst>
        </pc:spChg>
      </pc:sldChg>
      <pc:sldChg chg="delSp modSp mod">
        <pc:chgData name="אלכס גורבצ'וב" userId="8459a7c7-b354-45d8-a56f-77640536e27f" providerId="ADAL" clId="{7F854A39-2546-483F-9571-C984DD1AB726}" dt="2023-02-13T13:58:43.788" v="265" actId="20577"/>
        <pc:sldMkLst>
          <pc:docMk/>
          <pc:sldMk cId="0" sldId="263"/>
        </pc:sldMkLst>
        <pc:spChg chg="mod">
          <ac:chgData name="אלכס גורבצ'וב" userId="8459a7c7-b354-45d8-a56f-77640536e27f" providerId="ADAL" clId="{7F854A39-2546-483F-9571-C984DD1AB726}" dt="2023-02-13T13:57:06.420" v="227" actId="1076"/>
          <ac:spMkLst>
            <pc:docMk/>
            <pc:sldMk cId="0" sldId="263"/>
            <ac:spMk id="180" creationId="{00000000-0000-0000-0000-000000000000}"/>
          </ac:spMkLst>
        </pc:spChg>
        <pc:spChg chg="del">
          <ac:chgData name="אלכס גורבצ'וב" userId="8459a7c7-b354-45d8-a56f-77640536e27f" providerId="ADAL" clId="{7F854A39-2546-483F-9571-C984DD1AB726}" dt="2023-02-13T13:57:14.576" v="229" actId="478"/>
          <ac:spMkLst>
            <pc:docMk/>
            <pc:sldMk cId="0" sldId="263"/>
            <ac:spMk id="182" creationId="{00000000-0000-0000-0000-000000000000}"/>
          </ac:spMkLst>
        </pc:spChg>
        <pc:graphicFrameChg chg="mod modGraphic">
          <ac:chgData name="אלכס גורבצ'וב" userId="8459a7c7-b354-45d8-a56f-77640536e27f" providerId="ADAL" clId="{7F854A39-2546-483F-9571-C984DD1AB726}" dt="2023-02-13T13:58:43.788" v="265" actId="20577"/>
          <ac:graphicFrameMkLst>
            <pc:docMk/>
            <pc:sldMk cId="0" sldId="263"/>
            <ac:graphicFrameMk id="181" creationId="{00000000-0000-0000-0000-000000000000}"/>
          </ac:graphicFrameMkLst>
        </pc:graphicFrameChg>
      </pc:sldChg>
      <pc:sldChg chg="modSp mod">
        <pc:chgData name="אלכס גורבצ'וב" userId="8459a7c7-b354-45d8-a56f-77640536e27f" providerId="ADAL" clId="{7F854A39-2546-483F-9571-C984DD1AB726}" dt="2023-02-13T14:00:17.832" v="317"/>
        <pc:sldMkLst>
          <pc:docMk/>
          <pc:sldMk cId="0" sldId="264"/>
        </pc:sldMkLst>
        <pc:spChg chg="mod">
          <ac:chgData name="אלכס גורבצ'וב" userId="8459a7c7-b354-45d8-a56f-77640536e27f" providerId="ADAL" clId="{7F854A39-2546-483F-9571-C984DD1AB726}" dt="2023-02-13T13:58:57.843" v="268" actId="2711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4:00:17.832" v="317"/>
          <ac:spMkLst>
            <pc:docMk/>
            <pc:sldMk cId="0" sldId="264"/>
            <ac:spMk id="188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4:02:23.949" v="498" actId="2711"/>
        <pc:sldMkLst>
          <pc:docMk/>
          <pc:sldMk cId="0" sldId="265"/>
        </pc:sldMkLst>
        <pc:spChg chg="mod">
          <ac:chgData name="אלכס גורבצ'וב" userId="8459a7c7-b354-45d8-a56f-77640536e27f" providerId="ADAL" clId="{7F854A39-2546-483F-9571-C984DD1AB726}" dt="2023-02-13T14:02:23.949" v="498" actId="2711"/>
          <ac:spMkLst>
            <pc:docMk/>
            <pc:sldMk cId="0" sldId="265"/>
            <ac:spMk id="193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4:02:08.271" v="495" actId="14100"/>
          <ac:spMkLst>
            <pc:docMk/>
            <pc:sldMk cId="0" sldId="265"/>
            <ac:spMk id="194" creationId="{00000000-0000-0000-0000-000000000000}"/>
          </ac:spMkLst>
        </pc:spChg>
      </pc:sldChg>
      <pc:sldChg chg="modSp mod">
        <pc:chgData name="אלכס גורבצ'וב" userId="8459a7c7-b354-45d8-a56f-77640536e27f" providerId="ADAL" clId="{7F854A39-2546-483F-9571-C984DD1AB726}" dt="2023-02-13T14:09:59.709" v="554" actId="6549"/>
        <pc:sldMkLst>
          <pc:docMk/>
          <pc:sldMk cId="0" sldId="266"/>
        </pc:sldMkLst>
        <pc:spChg chg="mod">
          <ac:chgData name="אלכס גורבצ'וב" userId="8459a7c7-b354-45d8-a56f-77640536e27f" providerId="ADAL" clId="{7F854A39-2546-483F-9571-C984DD1AB726}" dt="2023-02-13T14:09:07.160" v="503" actId="2711"/>
          <ac:spMkLst>
            <pc:docMk/>
            <pc:sldMk cId="0" sldId="266"/>
            <ac:spMk id="199" creationId="{00000000-0000-0000-0000-000000000000}"/>
          </ac:spMkLst>
        </pc:spChg>
        <pc:spChg chg="mod">
          <ac:chgData name="אלכס גורבצ'וב" userId="8459a7c7-b354-45d8-a56f-77640536e27f" providerId="ADAL" clId="{7F854A39-2546-483F-9571-C984DD1AB726}" dt="2023-02-13T14:09:59.709" v="554" actId="6549"/>
          <ac:spMkLst>
            <pc:docMk/>
            <pc:sldMk cId="0" sldId="266"/>
            <ac:spMk id="200" creationId="{00000000-0000-0000-0000-000000000000}"/>
          </ac:spMkLst>
        </pc:spChg>
      </pc:sldChg>
      <pc:sldChg chg="addSp delSp modSp add mod ord">
        <pc:chgData name="אלכס גורבצ'וב" userId="8459a7c7-b354-45d8-a56f-77640536e27f" providerId="ADAL" clId="{7F854A39-2546-483F-9571-C984DD1AB726}" dt="2023-02-13T14:26:29.820" v="589" actId="1076"/>
        <pc:sldMkLst>
          <pc:docMk/>
          <pc:sldMk cId="3191274517" sldId="267"/>
        </pc:sldMkLst>
        <pc:spChg chg="add del mod">
          <ac:chgData name="אלכס גורבצ'וב" userId="8459a7c7-b354-45d8-a56f-77640536e27f" providerId="ADAL" clId="{7F854A39-2546-483F-9571-C984DD1AB726}" dt="2023-02-13T14:22:38.202" v="559" actId="1957"/>
          <ac:spMkLst>
            <pc:docMk/>
            <pc:sldMk cId="3191274517" sldId="267"/>
            <ac:spMk id="3" creationId="{CDB30661-8A12-9111-7D7F-7E536F21F852}"/>
          </ac:spMkLst>
        </pc:spChg>
        <pc:spChg chg="mod">
          <ac:chgData name="אלכס גורבצ'וב" userId="8459a7c7-b354-45d8-a56f-77640536e27f" providerId="ADAL" clId="{7F854A39-2546-483F-9571-C984DD1AB726}" dt="2023-02-13T14:25:03.115" v="587" actId="20577"/>
          <ac:spMkLst>
            <pc:docMk/>
            <pc:sldMk cId="3191274517" sldId="267"/>
            <ac:spMk id="162" creationId="{00000000-0000-0000-0000-000000000000}"/>
          </ac:spMkLst>
        </pc:spChg>
        <pc:spChg chg="del">
          <ac:chgData name="אלכס גורבצ'וב" userId="8459a7c7-b354-45d8-a56f-77640536e27f" providerId="ADAL" clId="{7F854A39-2546-483F-9571-C984DD1AB726}" dt="2023-02-13T14:22:30.596" v="556" actId="478"/>
          <ac:spMkLst>
            <pc:docMk/>
            <pc:sldMk cId="3191274517" sldId="267"/>
            <ac:spMk id="163" creationId="{00000000-0000-0000-0000-000000000000}"/>
          </ac:spMkLst>
        </pc:spChg>
        <pc:graphicFrameChg chg="add mod">
          <ac:chgData name="אלכס גורבצ'וב" userId="8459a7c7-b354-45d8-a56f-77640536e27f" providerId="ADAL" clId="{7F854A39-2546-483F-9571-C984DD1AB726}" dt="2023-02-13T14:26:29.820" v="589" actId="1076"/>
          <ac:graphicFrameMkLst>
            <pc:docMk/>
            <pc:sldMk cId="3191274517" sldId="267"/>
            <ac:graphicFrameMk id="6" creationId="{7B72F4FC-B859-B30C-78A6-70E6BF6520E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כמות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באגים ברמה קריטית</c:v>
                </c:pt>
                <c:pt idx="1">
                  <c:v>באגים ברמה גבוה</c:v>
                </c:pt>
                <c:pt idx="2">
                  <c:v>באגים ברמה בינונית</c:v>
                </c:pt>
                <c:pt idx="3">
                  <c:v>באגים ברמה נמוכה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0D-4C7A-AB78-EDFEEB6C07A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5b3516b62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15b3516b62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5b3516b62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15b3516b62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5b3516b62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15b3516b62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5b3516b62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115b3516b62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5b3516b62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15b3516b62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5b3516b6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15b3516b6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5b3516b62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15b3516b62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b3516b62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15b3516b62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432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b3516b62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15b3516b62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5b3516b62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115b3516b62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5b3516b62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15b3516b62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5b3516b62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15b3516b62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774702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12179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833440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99649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47211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495936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385985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463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16925934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05170395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16822898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6711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1501082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110758944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27582884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1077014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2929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73006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ctrTitle"/>
          </p:nvPr>
        </p:nvSpPr>
        <p:spPr>
          <a:xfrm>
            <a:off x="646200" y="599645"/>
            <a:ext cx="7851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 fontScale="90000"/>
          </a:bodyPr>
          <a:lstStyle/>
          <a:p>
            <a:pPr marL="0" lvl="0" indent="0" algn="ct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600"/>
              <a:buFont typeface="Calibri"/>
              <a:buNone/>
            </a:pPr>
            <a:r>
              <a:rPr lang="iw" dirty="0">
                <a:cs typeface="+mn-cs"/>
              </a:rPr>
              <a:t>מסמך STR</a:t>
            </a:r>
            <a:endParaRPr dirty="0">
              <a:cs typeface="+mn-cs"/>
            </a:endParaRPr>
          </a:p>
        </p:txBody>
      </p:sp>
      <p:sp>
        <p:nvSpPr>
          <p:cNvPr id="139" name="Google Shape;139;p25"/>
          <p:cNvSpPr txBox="1">
            <a:spLocks noGrp="1"/>
          </p:cNvSpPr>
          <p:nvPr>
            <p:ph type="subTitle" idx="1"/>
          </p:nvPr>
        </p:nvSpPr>
        <p:spPr>
          <a:xfrm>
            <a:off x="646200" y="3350151"/>
            <a:ext cx="7854900" cy="15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iw" sz="1600" dirty="0">
                <a:latin typeface="Arial"/>
                <a:ea typeface="Arial"/>
                <a:cs typeface="Arial"/>
                <a:sym typeface="Arial"/>
              </a:rPr>
              <a:t>כותב</a:t>
            </a:r>
            <a:r>
              <a:rPr lang="he-IL" sz="1600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iw" sz="1600" dirty="0">
                <a:latin typeface="Arial"/>
                <a:ea typeface="Arial"/>
                <a:cs typeface="Arial"/>
                <a:sym typeface="Arial"/>
              </a:rPr>
              <a:t>ת: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XXX</a:t>
            </a:r>
            <a:br>
              <a:rPr lang="iw" sz="1600" dirty="0">
                <a:latin typeface="Arial"/>
                <a:ea typeface="Arial"/>
                <a:cs typeface="Arial"/>
                <a:sym typeface="Arial"/>
              </a:rPr>
            </a:br>
            <a:r>
              <a:rPr lang="iw" sz="1600" dirty="0">
                <a:latin typeface="Arial"/>
                <a:ea typeface="Arial"/>
                <a:cs typeface="Arial"/>
                <a:sym typeface="Arial"/>
              </a:rPr>
              <a:t>גרסה: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XXX</a:t>
            </a:r>
            <a:br>
              <a:rPr lang="iw" sz="1600" dirty="0">
                <a:latin typeface="Arial"/>
                <a:ea typeface="Arial"/>
                <a:cs typeface="Arial"/>
                <a:sym typeface="Arial"/>
              </a:rPr>
            </a:br>
            <a:r>
              <a:rPr lang="iw" sz="1600" dirty="0">
                <a:latin typeface="Arial"/>
                <a:ea typeface="Arial"/>
                <a:cs typeface="Arial"/>
                <a:sym typeface="Arial"/>
              </a:rPr>
              <a:t>מאשר: </a:t>
            </a:r>
            <a:r>
              <a:rPr lang="he-IL" sz="1600" dirty="0">
                <a:latin typeface="Arial"/>
                <a:ea typeface="Arial"/>
                <a:cs typeface="Arial"/>
                <a:sym typeface="Arial"/>
              </a:rPr>
              <a:t>אלכס גורבצ'וב</a:t>
            </a:r>
          </a:p>
          <a:p>
            <a:pPr marL="0" marR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he-IL" sz="1600" dirty="0">
                <a:latin typeface="Arial"/>
                <a:ea typeface="Arial"/>
                <a:cs typeface="Arial"/>
                <a:sym typeface="Arial"/>
              </a:rPr>
              <a:t>תאריך: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XXX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457200" y="678483"/>
            <a:ext cx="82296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סיכונים</a:t>
            </a:r>
            <a:endParaRPr sz="4000" dirty="0">
              <a:cs typeface="+mn-cs"/>
            </a:endParaRPr>
          </a:p>
        </p:txBody>
      </p:sp>
      <p:sp>
        <p:nvSpPr>
          <p:cNvPr id="188" name="Google Shape;188;p33"/>
          <p:cNvSpPr txBox="1">
            <a:spLocks noGrp="1"/>
          </p:cNvSpPr>
          <p:nvPr>
            <p:ph idx="1"/>
          </p:nvPr>
        </p:nvSpPr>
        <p:spPr>
          <a:xfrm>
            <a:off x="457200" y="1682219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316865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onstantia"/>
              <a:buChar char="⚫"/>
            </a:pPr>
            <a:r>
              <a:rPr lang="he-IL" dirty="0"/>
              <a:t>דוגמא: </a:t>
            </a:r>
            <a:r>
              <a:rPr lang="iw" dirty="0"/>
              <a:t>סיכון פרויקט שנכתב בשלב תכנון הבדיקות ב-STP התממש במהלך הפרויקט - אי עמידה בלוח הזמנים שנקבע עקב חוסר זמן</a:t>
            </a:r>
            <a:endParaRPr dirty="0"/>
          </a:p>
          <a:p>
            <a:pPr marL="273050" lvl="0" indent="-316865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400"/>
              <a:buChar char="⚫"/>
            </a:pPr>
            <a:r>
              <a:rPr lang="he-IL" dirty="0"/>
              <a:t>דוגמא: </a:t>
            </a:r>
            <a:r>
              <a:rPr lang="iw" dirty="0"/>
              <a:t>סיכון חדש שהתגלה במהלך הבדיקות: לא ניתן לחזור לאתר מדף עזרה וכפתור.</a:t>
            </a:r>
            <a:endParaRPr dirty="0"/>
          </a:p>
          <a:p>
            <a:pPr marL="273050" lvl="0" indent="-316865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400"/>
              <a:buChar char="⚫"/>
            </a:pPr>
            <a:r>
              <a:rPr lang="he-IL" dirty="0"/>
              <a:t>דוגמא: </a:t>
            </a:r>
            <a:r>
              <a:rPr lang="iw" dirty="0"/>
              <a:t>סיכון מוצר - התסריטים לא הורצו במחשב נייח, טאבלט ו-4 דפדפדנים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457200" y="624891"/>
            <a:ext cx="8229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הערכה והמלצות</a:t>
            </a:r>
            <a:endParaRPr dirty="0">
              <a:cs typeface="+mn-cs"/>
            </a:endParaRPr>
          </a:p>
        </p:txBody>
      </p:sp>
      <p:sp>
        <p:nvSpPr>
          <p:cNvPr id="194" name="Google Shape;194;p34"/>
          <p:cNvSpPr txBox="1">
            <a:spLocks noGrp="1"/>
          </p:cNvSpPr>
          <p:nvPr>
            <p:ph idx="1"/>
          </p:nvPr>
        </p:nvSpPr>
        <p:spPr>
          <a:xfrm>
            <a:off x="457200" y="1746297"/>
            <a:ext cx="8229600" cy="320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he-IL" dirty="0"/>
              <a:t>דוגמא: </a:t>
            </a:r>
            <a:r>
              <a:rPr lang="iw" dirty="0"/>
              <a:t>נכון לגרסה זו - נמצאו במערכת באגים רבים שצריך לתקן.</a:t>
            </a:r>
            <a:endParaRPr dirty="0"/>
          </a:p>
          <a:p>
            <a:pPr marL="273050" lvl="0" indent="-2730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he-IL" dirty="0"/>
              <a:t>דוגמא: </a:t>
            </a:r>
            <a:r>
              <a:rPr lang="iw" dirty="0"/>
              <a:t>יש ליישם תכונות חסרות שנמצאו לפני שחרורו לשימוש הלקוח. </a:t>
            </a:r>
            <a:endParaRPr dirty="0"/>
          </a:p>
          <a:p>
            <a:pPr marL="273050" lvl="0" indent="-2794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⚫"/>
            </a:pPr>
            <a:r>
              <a:rPr lang="he-IL" dirty="0"/>
              <a:t>דוגמא: </a:t>
            </a:r>
            <a:r>
              <a:rPr lang="iw" dirty="0"/>
              <a:t>ישנם בעיקר באגים פונקציונליים, פיצ'רים שלא עובדים כמו, חוסר בלינקים של ניווט, שמירת קטגוריה מועדפת</a:t>
            </a:r>
            <a:endParaRPr lang="he-IL" dirty="0"/>
          </a:p>
          <a:p>
            <a:pPr marL="273050" lvl="0" indent="-2794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⚫"/>
            </a:pPr>
            <a:r>
              <a:rPr lang="he-IL" dirty="0"/>
              <a:t>דוגמא: </a:t>
            </a:r>
            <a:r>
              <a:rPr lang="iw" dirty="0"/>
              <a:t>באגים באבטחה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457200" y="727732"/>
            <a:ext cx="82296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אישורים</a:t>
            </a:r>
            <a:endParaRPr sz="4000" dirty="0">
              <a:cs typeface="+mn-cs"/>
            </a:endParaRPr>
          </a:p>
        </p:txBody>
      </p:sp>
      <p:sp>
        <p:nvSpPr>
          <p:cNvPr id="200" name="Google Shape;200;p35"/>
          <p:cNvSpPr txBox="1">
            <a:spLocks noGrp="1"/>
          </p:cNvSpPr>
          <p:nvPr>
            <p:ph idx="1"/>
          </p:nvPr>
        </p:nvSpPr>
        <p:spPr>
          <a:xfrm>
            <a:off x="457200" y="1723470"/>
            <a:ext cx="8229600" cy="2944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he-IL" dirty="0"/>
              <a:t>מאשר: אלכס גורבצ'וב</a:t>
            </a:r>
          </a:p>
          <a:p>
            <a:pPr marL="273050" lvl="0" indent="-2730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dirty="0"/>
              <a:t>XXX</a:t>
            </a:r>
            <a:endParaRPr lang="he-IL" dirty="0"/>
          </a:p>
          <a:p>
            <a:pPr marL="273050" lvl="0" indent="-2730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/>
              <a:t>XXX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457200" y="673213"/>
            <a:ext cx="82296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תקציר </a:t>
            </a:r>
            <a:r>
              <a:rPr lang="he-IL" sz="4000" dirty="0">
                <a:cs typeface="+mn-cs"/>
              </a:rPr>
              <a:t>הודות המערכת</a:t>
            </a:r>
            <a:endParaRPr dirty="0">
              <a:cs typeface="+mn-cs"/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idx="1"/>
          </p:nvPr>
        </p:nvSpPr>
        <p:spPr>
          <a:xfrm>
            <a:off x="381573" y="1639545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8765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⚫"/>
            </a:pPr>
            <a:r>
              <a:rPr lang="he-IL" sz="1800" dirty="0">
                <a:latin typeface="Arial"/>
                <a:ea typeface="Arial"/>
                <a:cs typeface="Arial"/>
                <a:sym typeface="Arial"/>
              </a:rPr>
              <a:t>הסבר על מערכת הנבדקת, כולל ציון הפונקציונליות שלה</a:t>
            </a:r>
            <a:r>
              <a:rPr lang="iw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he-IL" sz="18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278765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⚫"/>
            </a:pPr>
            <a:r>
              <a:rPr lang="he-IL" dirty="0">
                <a:latin typeface="Arial"/>
                <a:ea typeface="Arial"/>
                <a:cs typeface="Arial"/>
                <a:sym typeface="Arial"/>
              </a:rPr>
              <a:t>הסבר על שיטת הבדיקה, כולל ציון של המתודולוגיות שהיו בשימוש (כמו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AGILE</a:t>
            </a:r>
            <a:r>
              <a:rPr lang="he-IL" dirty="0"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iw" dirty="0"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457200" y="664916"/>
            <a:ext cx="82296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צוות הבדיקות</a:t>
            </a:r>
            <a:endParaRPr sz="4000" dirty="0">
              <a:cs typeface="+mn-cs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idx="1"/>
          </p:nvPr>
        </p:nvSpPr>
        <p:spPr>
          <a:xfrm>
            <a:off x="457200" y="1633394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just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he-IL" dirty="0">
                <a:latin typeface="Arial"/>
                <a:ea typeface="Arial"/>
                <a:cs typeface="Arial"/>
                <a:sym typeface="Arial"/>
              </a:rPr>
              <a:t>הבודק/ת: שם הבודק/ת</a:t>
            </a:r>
          </a:p>
          <a:p>
            <a:pPr marL="273050" lvl="0" indent="-273050" algn="just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dirty="0">
                <a:latin typeface="Arial"/>
                <a:ea typeface="Arial"/>
                <a:cs typeface="Arial"/>
                <a:sym typeface="Arial"/>
              </a:rPr>
              <a:t>תפקיד: בודקת תוכנה QA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457200" y="644290"/>
            <a:ext cx="82296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סטייה מהתכנון</a:t>
            </a:r>
            <a:endParaRPr dirty="0">
              <a:cs typeface="+mn-cs"/>
            </a:endParaRPr>
          </a:p>
        </p:txBody>
      </p:sp>
      <p:sp>
        <p:nvSpPr>
          <p:cNvPr id="157" name="Google Shape;157;p28"/>
          <p:cNvSpPr txBox="1">
            <a:spLocks noGrp="1"/>
          </p:cNvSpPr>
          <p:nvPr>
            <p:ph idx="1"/>
          </p:nvPr>
        </p:nvSpPr>
        <p:spPr>
          <a:xfrm>
            <a:off x="457200" y="1666813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dirty="0">
                <a:latin typeface="Quattrocento Sans"/>
                <a:ea typeface="Quattrocento Sans"/>
                <a:sym typeface="Quattrocento Sans"/>
              </a:rPr>
              <a:t>הבודק</a:t>
            </a:r>
            <a:r>
              <a:rPr lang="he-IL" dirty="0">
                <a:latin typeface="Quattrocento Sans"/>
                <a:ea typeface="Quattrocento Sans"/>
                <a:sym typeface="Quattrocento Sans"/>
              </a:rPr>
              <a:t>/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ת עמד</a:t>
            </a:r>
            <a:r>
              <a:rPr lang="he-IL" dirty="0">
                <a:latin typeface="Quattrocento Sans"/>
                <a:ea typeface="Quattrocento Sans"/>
                <a:sym typeface="Quattrocento Sans"/>
              </a:rPr>
              <a:t>/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ה בתנאי הסף ליציאה שהוגדרו במסמך ה-STP:</a:t>
            </a:r>
            <a:endParaRPr dirty="0">
              <a:latin typeface="Quattrocento Sans"/>
              <a:ea typeface="Quattrocento Sans"/>
              <a:sym typeface="Quattrocento Sans"/>
            </a:endParaRPr>
          </a:p>
          <a:p>
            <a:pPr marL="615950" lvl="0" indent="-34290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iw" dirty="0">
                <a:latin typeface="Quattrocento Sans"/>
                <a:ea typeface="Quattrocento Sans"/>
                <a:sym typeface="Quattrocento Sans"/>
              </a:rPr>
              <a:t>נכתבו </a:t>
            </a:r>
            <a:r>
              <a:rPr lang="en-US" dirty="0">
                <a:latin typeface="Quattrocento Sans"/>
                <a:ea typeface="Quattrocento Sans"/>
                <a:sym typeface="Quattrocento Sans"/>
              </a:rPr>
              <a:t>XXX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% מהתסריטים: </a:t>
            </a:r>
            <a:r>
              <a:rPr lang="en-US" dirty="0">
                <a:latin typeface="Quattrocento Sans"/>
                <a:ea typeface="Quattrocento Sans"/>
                <a:sym typeface="Quattrocento Sans"/>
              </a:rPr>
              <a:t>XXX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 תסריטים מתוך </a:t>
            </a:r>
            <a:r>
              <a:rPr lang="en-US" dirty="0">
                <a:latin typeface="Quattrocento Sans"/>
                <a:ea typeface="Quattrocento Sans"/>
                <a:sym typeface="Quattrocento Sans"/>
              </a:rPr>
              <a:t>XXX</a:t>
            </a:r>
            <a:endParaRPr lang="he-IL" dirty="0">
              <a:latin typeface="Quattrocento Sans"/>
              <a:ea typeface="Quattrocento Sans"/>
              <a:sym typeface="Quattrocento Sans"/>
            </a:endParaRPr>
          </a:p>
          <a:p>
            <a:pPr marL="615950" lvl="0" indent="-34290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iw" dirty="0">
                <a:latin typeface="Quattrocento Sans"/>
                <a:ea typeface="Quattrocento Sans"/>
                <a:sym typeface="Quattrocento Sans"/>
              </a:rPr>
              <a:t>מעל </a:t>
            </a:r>
            <a:r>
              <a:rPr lang="en-US" dirty="0">
                <a:latin typeface="Quattrocento Sans"/>
                <a:ea typeface="Quattrocento Sans"/>
                <a:sym typeface="Quattrocento Sans"/>
              </a:rPr>
              <a:t>XXX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% מהתסריטים הורצו בהצלחה: </a:t>
            </a:r>
            <a:r>
              <a:rPr lang="en-US" dirty="0">
                <a:latin typeface="Quattrocento Sans"/>
                <a:ea typeface="Quattrocento Sans"/>
                <a:sym typeface="Quattrocento Sans"/>
              </a:rPr>
              <a:t>XXX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 תסריטים מתוך </a:t>
            </a:r>
            <a:r>
              <a:rPr lang="en-US" dirty="0">
                <a:latin typeface="Quattrocento Sans"/>
                <a:ea typeface="Quattrocento Sans"/>
                <a:sym typeface="Quattrocento Sans"/>
              </a:rPr>
              <a:t>XXX</a:t>
            </a:r>
            <a:endParaRPr dirty="0">
              <a:latin typeface="Quattrocento Sans"/>
              <a:ea typeface="Quattrocento Sans"/>
              <a:sym typeface="Quattrocento Sans"/>
            </a:endParaRPr>
          </a:p>
          <a:p>
            <a:pPr marL="615950" lvl="0" indent="-34290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iw" dirty="0">
                <a:latin typeface="Quattrocento Sans"/>
                <a:ea typeface="Quattrocento Sans"/>
                <a:sym typeface="Quattrocento Sans"/>
              </a:rPr>
              <a:t>נמצאו </a:t>
            </a:r>
            <a:r>
              <a:rPr lang="en-US" dirty="0">
                <a:latin typeface="Quattrocento Sans"/>
                <a:ea typeface="Quattrocento Sans"/>
                <a:sym typeface="Quattrocento Sans"/>
              </a:rPr>
              <a:t>XXX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 באגים מתוך </a:t>
            </a:r>
            <a:r>
              <a:rPr lang="en-US" dirty="0">
                <a:latin typeface="Quattrocento Sans"/>
                <a:ea typeface="Quattrocento Sans"/>
                <a:sym typeface="Quattrocento Sans"/>
              </a:rPr>
              <a:t>XXX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, </a:t>
            </a:r>
            <a:r>
              <a:rPr lang="he-IL" dirty="0">
                <a:latin typeface="Quattrocento Sans"/>
                <a:ea typeface="Quattrocento Sans"/>
                <a:sym typeface="Quattrocento Sans"/>
              </a:rPr>
              <a:t>יש/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אין תקלות קריטיות פתוחות</a:t>
            </a:r>
            <a:r>
              <a:rPr lang="he-IL" dirty="0">
                <a:latin typeface="Quattrocento Sans"/>
                <a:ea typeface="Quattrocento Sans"/>
                <a:sym typeface="Quattrocento Sans"/>
              </a:rPr>
              <a:t> (אם יש מס' והסבר)</a:t>
            </a:r>
            <a:endParaRPr dirty="0">
              <a:latin typeface="Quattrocento Sans"/>
              <a:ea typeface="Quattrocento Sans"/>
              <a:sym typeface="Quattrocento Sans"/>
            </a:endParaRPr>
          </a:p>
          <a:p>
            <a:pPr marL="273050" lvl="0" indent="-27305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⚫"/>
            </a:pPr>
            <a:r>
              <a:rPr lang="iw" dirty="0">
                <a:latin typeface="Quattrocento Sans"/>
                <a:ea typeface="Quattrocento Sans"/>
                <a:sym typeface="Quattrocento Sans"/>
              </a:rPr>
              <a:t>עקב בעיות כוח אדם, סיום הפרויקט התארך ביומיים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54000" y="680088"/>
            <a:ext cx="9036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600" dirty="0">
                <a:cs typeface="+mn-cs"/>
              </a:rPr>
              <a:t>מצב באגים</a:t>
            </a:r>
            <a:endParaRPr dirty="0">
              <a:cs typeface="+mn-cs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B72F4FC-B859-B30C-78A6-70E6BF652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566116"/>
              </p:ext>
            </p:extLst>
          </p:nvPr>
        </p:nvGraphicFramePr>
        <p:xfrm>
          <a:off x="626466" y="1890104"/>
          <a:ext cx="7210425" cy="269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127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54000" y="680088"/>
            <a:ext cx="9036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>
                <a:cs typeface="+mn-cs"/>
              </a:rPr>
              <a:t>כיסוי</a:t>
            </a:r>
            <a:endParaRPr dirty="0">
              <a:cs typeface="+mn-cs"/>
            </a:endParaRPr>
          </a:p>
        </p:txBody>
      </p:sp>
      <p:sp>
        <p:nvSpPr>
          <p:cNvPr id="163" name="Google Shape;163;p29"/>
          <p:cNvSpPr txBox="1">
            <a:spLocks noGrp="1"/>
          </p:cNvSpPr>
          <p:nvPr>
            <p:ph idx="1"/>
          </p:nvPr>
        </p:nvSpPr>
        <p:spPr>
          <a:xfrm>
            <a:off x="319050" y="1749309"/>
            <a:ext cx="8505900" cy="31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dirty="0"/>
              <a:t>הבודק</a:t>
            </a:r>
            <a:r>
              <a:rPr lang="he-IL" dirty="0"/>
              <a:t>/</a:t>
            </a:r>
            <a:r>
              <a:rPr lang="iw" dirty="0"/>
              <a:t>ת הגיעה ל </a:t>
            </a:r>
            <a:r>
              <a:rPr lang="en-US" dirty="0"/>
              <a:t>XXX</a:t>
            </a:r>
            <a:r>
              <a:rPr lang="iw" dirty="0"/>
              <a:t>% כיסוי תסריטים לבדיקה</a:t>
            </a:r>
            <a:endParaRPr dirty="0"/>
          </a:p>
          <a:p>
            <a:pPr marL="273050" lvl="0" indent="-27305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dirty="0"/>
              <a:t>בתום מחזור הבדיקות נמצא</a:t>
            </a:r>
            <a:r>
              <a:rPr lang="he-IL" dirty="0"/>
              <a:t>ו</a:t>
            </a:r>
            <a:r>
              <a:rPr lang="iw" dirty="0"/>
              <a:t> אזור</a:t>
            </a:r>
            <a:r>
              <a:rPr lang="he-IL" dirty="0"/>
              <a:t>ים</a:t>
            </a:r>
            <a:r>
              <a:rPr lang="iw" dirty="0"/>
              <a:t> הבעייתי</a:t>
            </a:r>
            <a:r>
              <a:rPr lang="he-IL" dirty="0"/>
              <a:t>ים:</a:t>
            </a:r>
          </a:p>
          <a:p>
            <a:pPr lvl="1" algn="r" rtl="1">
              <a:lnSpc>
                <a:spcPct val="200000"/>
              </a:lnSpc>
              <a:spcBef>
                <a:spcPts val="400"/>
              </a:spcBef>
              <a:buSzPts val="1900"/>
              <a:buFont typeface="Wingdings" panose="05000000000000000000" pitchFamily="2" charset="2"/>
              <a:buChar char="v"/>
            </a:pPr>
            <a:r>
              <a:rPr lang="en-US" sz="1800" dirty="0"/>
              <a:t>XXX</a:t>
            </a:r>
            <a:endParaRPr lang="he-IL" sz="1800" dirty="0"/>
          </a:p>
          <a:p>
            <a:pPr lvl="1" algn="r" rtl="1">
              <a:lnSpc>
                <a:spcPct val="200000"/>
              </a:lnSpc>
              <a:spcBef>
                <a:spcPts val="400"/>
              </a:spcBef>
              <a:buSzPts val="1900"/>
              <a:buFont typeface="Wingdings" panose="05000000000000000000" pitchFamily="2" charset="2"/>
              <a:buChar char="v"/>
            </a:pPr>
            <a:r>
              <a:rPr lang="en-US" sz="1800" dirty="0"/>
              <a:t>XXX</a:t>
            </a:r>
            <a:endParaRPr lang="he-IL" sz="1800" dirty="0"/>
          </a:p>
          <a:p>
            <a:pPr lvl="1" algn="r" rtl="1">
              <a:lnSpc>
                <a:spcPct val="200000"/>
              </a:lnSpc>
              <a:spcBef>
                <a:spcPts val="400"/>
              </a:spcBef>
              <a:buSzPts val="1900"/>
              <a:buFont typeface="Wingdings" panose="05000000000000000000" pitchFamily="2" charset="2"/>
              <a:buChar char="v"/>
            </a:pPr>
            <a:r>
              <a:rPr lang="en-US" sz="1800" dirty="0"/>
              <a:t>XXX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54000" y="645712"/>
            <a:ext cx="9036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>
                <a:cs typeface="+mn-cs"/>
              </a:rPr>
              <a:t>התקדמות הבדיקות</a:t>
            </a:r>
            <a:endParaRPr dirty="0">
              <a:cs typeface="+mn-cs"/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idx="1"/>
          </p:nvPr>
        </p:nvSpPr>
        <p:spPr>
          <a:xfrm>
            <a:off x="397650" y="1639308"/>
            <a:ext cx="8348700" cy="3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6750" lvl="0" indent="-214312" algn="r" rtl="1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 sz="1800" dirty="0"/>
              <a:t>XXX</a:t>
            </a:r>
            <a:r>
              <a:rPr lang="iw" sz="1800" dirty="0"/>
              <a:t> תסריטי  בדיקה</a:t>
            </a:r>
            <a:endParaRPr sz="1800" dirty="0"/>
          </a:p>
          <a:p>
            <a:pPr marL="666750" lvl="0" indent="-214312" algn="r" rtl="1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iw" sz="1800" dirty="0"/>
              <a:t>משאבים שנעשה בהם שימוש: </a:t>
            </a:r>
            <a:r>
              <a:rPr lang="he-IL" sz="1800" dirty="0"/>
              <a:t>(דוגמא: </a:t>
            </a:r>
            <a:r>
              <a:rPr lang="iw" sz="1800" dirty="0"/>
              <a:t>מחשב נייד, סמאטרפון</a:t>
            </a:r>
            <a:r>
              <a:rPr lang="he-IL" sz="1800" dirty="0"/>
              <a:t>,</a:t>
            </a:r>
            <a:r>
              <a:rPr lang="iw" sz="1800" dirty="0"/>
              <a:t>excel </a:t>
            </a:r>
            <a:r>
              <a:rPr lang="he-IL" sz="1800" dirty="0"/>
              <a:t>,</a:t>
            </a:r>
            <a:r>
              <a:rPr lang="iw" sz="1800" dirty="0"/>
              <a:t>word powerpoint</a:t>
            </a:r>
            <a:r>
              <a:rPr lang="he-IL" sz="1800" dirty="0"/>
              <a:t>)</a:t>
            </a:r>
            <a:endParaRPr sz="1800" dirty="0"/>
          </a:p>
          <a:p>
            <a:pPr marL="666750" lvl="0" indent="-220027" algn="r" rtl="1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</a:pPr>
            <a:r>
              <a:rPr lang="iw" sz="1800" dirty="0"/>
              <a:t>לא נעשה שימוש: </a:t>
            </a:r>
            <a:r>
              <a:rPr lang="he-IL" sz="1800" dirty="0"/>
              <a:t>(דוגמא: </a:t>
            </a:r>
            <a:r>
              <a:rPr lang="iw" sz="1800" dirty="0"/>
              <a:t>בדיקת תאימות במחשב נייח, טאבלט ו-4 דפדפנים</a:t>
            </a:r>
            <a:r>
              <a:rPr lang="he-IL" sz="1800" dirty="0"/>
              <a:t>)</a:t>
            </a:r>
            <a:endParaRPr lang="he" sz="1800" dirty="0"/>
          </a:p>
          <a:p>
            <a:pPr marL="0" lvl="0" indent="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457200" y="618767"/>
            <a:ext cx="8229600" cy="70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איכות</a:t>
            </a:r>
            <a:endParaRPr dirty="0">
              <a:cs typeface="+mn-cs"/>
            </a:endParaRPr>
          </a:p>
        </p:txBody>
      </p:sp>
      <p:sp>
        <p:nvSpPr>
          <p:cNvPr id="175" name="Google Shape;175;p31"/>
          <p:cNvSpPr txBox="1">
            <a:spLocks noGrp="1"/>
          </p:cNvSpPr>
          <p:nvPr>
            <p:ph idx="1"/>
          </p:nvPr>
        </p:nvSpPr>
        <p:spPr>
          <a:xfrm>
            <a:off x="724472" y="1813331"/>
            <a:ext cx="7429500" cy="286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9762" lvl="1" indent="-246062" algn="r" rtl="1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iw" sz="1800" dirty="0">
                <a:latin typeface="Arial"/>
                <a:ea typeface="Arial"/>
                <a:cs typeface="Arial"/>
                <a:sym typeface="Arial"/>
              </a:rPr>
              <a:t>סה"כ תסריטים: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XXX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639762" lvl="1" indent="-246062" algn="r" rtl="1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he-IL" sz="1800" dirty="0">
                <a:latin typeface="Arial"/>
                <a:ea typeface="Arial"/>
                <a:cs typeface="Arial"/>
                <a:sym typeface="Arial"/>
              </a:rPr>
              <a:t>מצב דיווח על הבאגים (דוגמא: </a:t>
            </a:r>
            <a:r>
              <a:rPr lang="iw" sz="1800" dirty="0">
                <a:latin typeface="Arial"/>
                <a:ea typeface="Arial"/>
                <a:cs typeface="Arial"/>
                <a:sym typeface="Arial"/>
              </a:rPr>
              <a:t>כל הבאגים המדווחים נמצאים כעת במצב פתוח ומוכנים להיבדק על ידי המפתחים</a:t>
            </a:r>
            <a:r>
              <a:rPr lang="he-IL" sz="1800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639762" lvl="1" indent="-246062" algn="r" rtl="1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iw" sz="1800" dirty="0">
                <a:latin typeface="Arial"/>
                <a:ea typeface="Arial"/>
                <a:cs typeface="Arial"/>
                <a:sym typeface="Arial"/>
              </a:rPr>
              <a:t>האזור הבעייתי ביותר</a:t>
            </a:r>
            <a:r>
              <a:rPr lang="he-IL" sz="18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XXX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639762" lvl="1" indent="-246062" algn="r" rtl="1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iw" sz="1800" dirty="0">
                <a:latin typeface="Arial"/>
                <a:ea typeface="Arial"/>
                <a:cs typeface="Arial"/>
                <a:sym typeface="Arial"/>
              </a:rPr>
              <a:t>האזור בו נמצאו רוב הבאגים הו</a:t>
            </a:r>
            <a:r>
              <a:rPr lang="he-IL" sz="1800" dirty="0">
                <a:latin typeface="Arial"/>
                <a:ea typeface="Arial"/>
                <a:cs typeface="Arial"/>
                <a:sym typeface="Arial"/>
              </a:rPr>
              <a:t>א: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XXX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457200" y="691106"/>
            <a:ext cx="8229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תנאי סף ליציאה</a:t>
            </a:r>
            <a:endParaRPr sz="4000" dirty="0">
              <a:cs typeface="+mn-cs"/>
            </a:endParaRPr>
          </a:p>
        </p:txBody>
      </p:sp>
      <p:graphicFrame>
        <p:nvGraphicFramePr>
          <p:cNvPr id="181" name="Google Shape;181;p32"/>
          <p:cNvGraphicFramePr/>
          <p:nvPr>
            <p:extLst>
              <p:ext uri="{D42A27DB-BD31-4B8C-83A1-F6EECF244321}">
                <p14:modId xmlns:p14="http://schemas.microsoft.com/office/powerpoint/2010/main" val="2716191399"/>
              </p:ext>
            </p:extLst>
          </p:nvPr>
        </p:nvGraphicFramePr>
        <p:xfrm>
          <a:off x="669042" y="1841064"/>
          <a:ext cx="7488225" cy="2742965"/>
        </p:xfrm>
        <a:graphic>
          <a:graphicData uri="http://schemas.openxmlformats.org/drawingml/2006/table">
            <a:tbl>
              <a:tblPr firstRow="1" bandRow="1">
                <a:noFill/>
                <a:tableStyleId>{0B538E1A-07BE-4021-83F5-A2A023053742}</a:tableStyleId>
              </a:tblPr>
              <a:tblGrid>
                <a:gridCol w="181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725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 u="none" strike="noStrike" cap="none">
                          <a:cs typeface="+mn-cs"/>
                        </a:rPr>
                        <a:t>סטטוס -</a:t>
                      </a:r>
                      <a:endParaRPr sz="1800" b="1" u="none" strike="noStrike" cap="none">
                        <a:solidFill>
                          <a:schemeClr val="lt1"/>
                        </a:solidFill>
                        <a:latin typeface="Constantia"/>
                        <a:ea typeface="Constantia"/>
                        <a:cs typeface="+mn-cs"/>
                        <a:sym typeface="Constantia"/>
                      </a:endParaRPr>
                    </a:p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 b="1" u="none" strike="noStrike" cap="non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+mn-cs"/>
                          <a:sym typeface="Constantia"/>
                        </a:rPr>
                        <a:t>מומש כן או לא</a:t>
                      </a:r>
                      <a:endParaRPr sz="1800" u="none" strike="noStrike" cap="none">
                        <a:cs typeface="+mn-cs"/>
                      </a:endParaRPr>
                    </a:p>
                  </a:txBody>
                  <a:tcPr marL="91425" marR="91425" marT="34275" marB="34275" anchor="ctr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 u="none" strike="noStrike" cap="none" dirty="0">
                          <a:cs typeface="+mn-cs"/>
                        </a:rPr>
                        <a:t>תנאי סף ב</a:t>
                      </a:r>
                      <a:r>
                        <a:rPr lang="he-IL" sz="1800" u="none" strike="noStrike" cap="none" dirty="0">
                          <a:cs typeface="+mn-cs"/>
                        </a:rPr>
                        <a:t>-</a:t>
                      </a:r>
                      <a:r>
                        <a:rPr lang="iw" sz="1800" u="none" strike="noStrike" cap="none" dirty="0">
                          <a:cs typeface="+mn-cs"/>
                        </a:rPr>
                        <a:t>STR</a:t>
                      </a:r>
                      <a:endParaRPr sz="1400" dirty="0">
                        <a:cs typeface="+mn-cs"/>
                      </a:endParaRPr>
                    </a:p>
                  </a:txBody>
                  <a:tcPr marL="91425" marR="91425" marT="34275" marB="34275" anchor="ctr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 u="none" strike="noStrike" cap="none" dirty="0">
                          <a:cs typeface="+mn-cs"/>
                        </a:rPr>
                        <a:t>תנאי סף ב</a:t>
                      </a:r>
                      <a:r>
                        <a:rPr lang="he-IL" sz="1800" u="none" strike="noStrike" cap="none" dirty="0">
                          <a:cs typeface="+mn-cs"/>
                        </a:rPr>
                        <a:t>-</a:t>
                      </a:r>
                      <a:r>
                        <a:rPr lang="iw" sz="1800" u="none" strike="noStrike" cap="none" dirty="0">
                          <a:cs typeface="+mn-cs"/>
                        </a:rPr>
                        <a:t>STP</a:t>
                      </a:r>
                      <a:endParaRPr sz="1400" dirty="0">
                        <a:cs typeface="+mn-cs"/>
                      </a:endParaRPr>
                    </a:p>
                  </a:txBody>
                  <a:tcPr marL="91425" marR="91425" marT="34275" marB="342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cs typeface="+mn-cs"/>
                        </a:rPr>
                        <a:t>XXX</a:t>
                      </a:r>
                      <a:r>
                        <a:rPr lang="iw" sz="1800" u="none" strike="noStrike" cap="none" dirty="0">
                          <a:cs typeface="+mn-cs"/>
                        </a:rPr>
                        <a:t> תקלה קריטית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cs typeface="+mn-cs"/>
                        </a:rPr>
                        <a:t>XXX</a:t>
                      </a:r>
                      <a:r>
                        <a:rPr lang="iw" sz="1800" u="none" strike="noStrike" cap="none" dirty="0">
                          <a:cs typeface="+mn-cs"/>
                        </a:rPr>
                        <a:t> תקלות קריטיות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975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cs typeface="+mn-cs"/>
                        </a:rPr>
                        <a:t>XXX</a:t>
                      </a:r>
                      <a:r>
                        <a:rPr lang="iw" sz="1800" u="none" strike="noStrike" cap="none" dirty="0">
                          <a:cs typeface="+mn-cs"/>
                        </a:rPr>
                        <a:t>%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cs typeface="+mn-cs"/>
                        </a:rPr>
                        <a:t>XXX</a:t>
                      </a:r>
                      <a:r>
                        <a:rPr lang="iw" sz="1800" u="none" strike="noStrike" cap="none" dirty="0">
                          <a:cs typeface="+mn-cs"/>
                        </a:rPr>
                        <a:t>% </a:t>
                      </a:r>
                      <a:r>
                        <a:rPr lang="iw" sz="1800" dirty="0">
                          <a:cs typeface="+mn-cs"/>
                        </a:rPr>
                        <a:t>כתיבת </a:t>
                      </a:r>
                      <a:r>
                        <a:rPr lang="iw" sz="1800" u="none" strike="noStrike" cap="none" dirty="0">
                          <a:cs typeface="+mn-cs"/>
                        </a:rPr>
                        <a:t>תסריטים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cs typeface="+mn-cs"/>
                        </a:rPr>
                        <a:t>XXX</a:t>
                      </a:r>
                      <a:r>
                        <a:rPr lang="iw" sz="1800" dirty="0">
                          <a:cs typeface="+mn-cs"/>
                        </a:rPr>
                        <a:t>%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cs typeface="+mn-cs"/>
                        </a:rPr>
                        <a:t>XXX</a:t>
                      </a:r>
                      <a:r>
                        <a:rPr lang="iw" sz="1800" u="none" strike="noStrike" cap="none" dirty="0">
                          <a:cs typeface="+mn-cs"/>
                        </a:rPr>
                        <a:t>% </a:t>
                      </a:r>
                      <a:r>
                        <a:rPr lang="iw" sz="1800" dirty="0">
                          <a:cs typeface="+mn-cs"/>
                        </a:rPr>
                        <a:t>מהתסריטים רצו בהצלחה</a:t>
                      </a:r>
                      <a:r>
                        <a:rPr lang="iw" sz="1800" u="none" strike="noStrike" cap="none" dirty="0">
                          <a:cs typeface="+mn-cs"/>
                        </a:rPr>
                        <a:t> 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cs typeface="+mn-cs"/>
                        </a:rPr>
                        <a:t>XXX</a:t>
                      </a:r>
                      <a:r>
                        <a:rPr lang="iw" sz="1800" dirty="0">
                          <a:cs typeface="+mn-cs"/>
                        </a:rPr>
                        <a:t>%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cs typeface="+mn-cs"/>
                        </a:rPr>
                        <a:t>XXX</a:t>
                      </a:r>
                      <a:r>
                        <a:rPr lang="iw" sz="1800" dirty="0">
                          <a:cs typeface="+mn-cs"/>
                        </a:rPr>
                        <a:t>% מדרישות הבן נכתבו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384</Words>
  <Application>Microsoft Office PowerPoint</Application>
  <PresentationFormat>On-screen Show (16:9)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Arial</vt:lpstr>
      <vt:lpstr>Constantia</vt:lpstr>
      <vt:lpstr>Trebuchet MS</vt:lpstr>
      <vt:lpstr>Wingdings</vt:lpstr>
      <vt:lpstr>Quattrocento Sans</vt:lpstr>
      <vt:lpstr>Simple Light</vt:lpstr>
      <vt:lpstr>Berlin</vt:lpstr>
      <vt:lpstr>מסמך STR</vt:lpstr>
      <vt:lpstr>תקציר הודות המערכת</vt:lpstr>
      <vt:lpstr>צוות הבדיקות</vt:lpstr>
      <vt:lpstr>סטייה מהתכנון</vt:lpstr>
      <vt:lpstr>מצב באגים</vt:lpstr>
      <vt:lpstr>כיסוי</vt:lpstr>
      <vt:lpstr>התקדמות הבדיקות</vt:lpstr>
      <vt:lpstr>איכות</vt:lpstr>
      <vt:lpstr>תנאי סף ליציאה</vt:lpstr>
      <vt:lpstr>סיכונים</vt:lpstr>
      <vt:lpstr>הערכה והמלצות</vt:lpstr>
      <vt:lpstr>אישורים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מסמך STR    </dc:title>
  <dc:creator>אלכס גורבצ'וב</dc:creator>
  <cp:lastModifiedBy>אלכס גורבצ'וב</cp:lastModifiedBy>
  <cp:revision>1</cp:revision>
  <dcterms:modified xsi:type="dcterms:W3CDTF">2023-02-13T14:26:34Z</dcterms:modified>
</cp:coreProperties>
</file>