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870" r:id="rId2"/>
  </p:sldMasterIdLst>
  <p:notesMasterIdLst>
    <p:notesMasterId r:id="rId15"/>
  </p:notesMasterIdLst>
  <p:sldIdLst>
    <p:sldId id="256" r:id="rId3"/>
    <p:sldId id="257" r:id="rId4"/>
    <p:sldId id="258" r:id="rId5"/>
    <p:sldId id="259" r:id="rId6"/>
    <p:sldId id="267"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Calibri Light" panose="020F0302020204030204" pitchFamily="34" charset="0"/>
      <p:regular r:id="rId16"/>
      <p:italic r:id="rId17"/>
    </p:embeddedFont>
    <p:embeddedFont>
      <p:font typeface="Calibri" panose="020F0502020204030204" pitchFamily="34" charset="0"/>
      <p:regular r:id="rId18"/>
      <p:bold r:id="rId19"/>
      <p:italic r:id="rId20"/>
      <p:boldItalic r:id="rId21"/>
    </p:embeddedFont>
    <p:embeddedFont>
      <p:font typeface="Constantia" panose="02030602050306030303" pitchFamily="18" charset="0"/>
      <p:regular r:id="rId22"/>
      <p:bold r:id="rId23"/>
      <p:italic r:id="rId24"/>
      <p:boldItalic r:id="rId25"/>
    </p:embeddedFont>
    <p:embeddedFont>
      <p:font typeface="Quattrocento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854A39-2546-483F-9571-C984DD1AB726}" v="4" dt="2023-02-13T14:26:15.715"/>
  </p1510:revLst>
</p1510:revInfo>
</file>

<file path=ppt/tableStyles.xml><?xml version="1.0" encoding="utf-8"?>
<a:tblStyleLst xmlns:a="http://schemas.openxmlformats.org/drawingml/2006/main" def="{0B538E1A-07BE-4021-83F5-A2A023053742}">
  <a:tblStyle styleId="{0B538E1A-07BE-4021-83F5-A2A023053742}" styleName="Table_0">
    <a:wholeTbl>
      <a:tcTxStyle b="off" i="off">
        <a:font>
          <a:latin typeface="Constantia"/>
          <a:ea typeface="Constantia"/>
          <a:cs typeface="Constant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a:tcStyle>
        <a:tcBdr/>
        <a:fill>
          <a:solidFill>
            <a:srgbClr val="CAD4EA"/>
          </a:solidFill>
        </a:fill>
      </a:tcStyle>
    </a:band1H>
    <a:band2H>
      <a:tcTxStyle/>
      <a:tcStyle>
        <a:tcBdr/>
      </a:tcStyle>
    </a:band2H>
    <a:band1V>
      <a:tcTxStyle/>
      <a:tcStyle>
        <a:tcBdr/>
        <a:fill>
          <a:solidFill>
            <a:srgbClr val="CAD4EA"/>
          </a:solidFill>
        </a:fill>
      </a:tcStyle>
    </a:band1V>
    <a:band2V>
      <a:tcTxStyle/>
      <a:tcStyle>
        <a:tcBdr/>
      </a:tcStyle>
    </a:band2V>
    <a:lastCol>
      <a:tcTxStyle b="on" i="off">
        <a:font>
          <a:latin typeface="Constantia"/>
          <a:ea typeface="Constantia"/>
          <a:cs typeface="Constantia"/>
        </a:font>
        <a:schemeClr val="lt1"/>
      </a:tcTxStyle>
      <a:tcStyle>
        <a:tcBdr/>
        <a:fill>
          <a:solidFill>
            <a:schemeClr val="accent1"/>
          </a:solidFill>
        </a:fill>
      </a:tcStyle>
    </a:lastCol>
    <a:firstCol>
      <a:tcTxStyle b="on" i="off">
        <a:font>
          <a:latin typeface="Constantia"/>
          <a:ea typeface="Constantia"/>
          <a:cs typeface="Constantia"/>
        </a:font>
        <a:schemeClr val="lt1"/>
      </a:tcTxStyle>
      <a:tcStyle>
        <a:tcBdr/>
        <a:fill>
          <a:solidFill>
            <a:schemeClr val="accent1"/>
          </a:solidFill>
        </a:fill>
      </a:tcStyle>
    </a:firstCol>
    <a:lastRow>
      <a:tcTxStyle b="on" i="off">
        <a:font>
          <a:latin typeface="Constantia"/>
          <a:ea typeface="Constantia"/>
          <a:cs typeface="Constant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tantia"/>
          <a:ea typeface="Constantia"/>
          <a:cs typeface="Constant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heme" Target="theme/theme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לכס גורבצ'וב" userId="8459a7c7-b354-45d8-a56f-77640536e27f" providerId="ADAL" clId="{7F854A39-2546-483F-9571-C984DD1AB726}"/>
    <pc:docChg chg="undo custSel addSld modSld sldOrd">
      <pc:chgData name="אלכס גורבצ'וב" userId="8459a7c7-b354-45d8-a56f-77640536e27f" providerId="ADAL" clId="{7F854A39-2546-483F-9571-C984DD1AB726}" dt="2023-02-13T14:26:29.820" v="589" actId="1076"/>
      <pc:docMkLst>
        <pc:docMk/>
      </pc:docMkLst>
      <pc:sldChg chg="modSp mod">
        <pc:chgData name="אלכס גורבצ'וב" userId="8459a7c7-b354-45d8-a56f-77640536e27f" providerId="ADAL" clId="{7F854A39-2546-483F-9571-C984DD1AB726}" dt="2023-02-13T13:45:28.375" v="8" actId="20577"/>
        <pc:sldMkLst>
          <pc:docMk/>
          <pc:sldMk cId="0" sldId="256"/>
        </pc:sldMkLst>
        <pc:spChg chg="mod">
          <ac:chgData name="אלכס גורבצ'וב" userId="8459a7c7-b354-45d8-a56f-77640536e27f" providerId="ADAL" clId="{7F854A39-2546-483F-9571-C984DD1AB726}" dt="2023-02-13T13:45:17.076" v="4" actId="1076"/>
          <ac:spMkLst>
            <pc:docMk/>
            <pc:sldMk cId="0" sldId="256"/>
            <ac:spMk id="138" creationId="{00000000-0000-0000-0000-000000000000}"/>
          </ac:spMkLst>
        </pc:spChg>
        <pc:spChg chg="mod">
          <ac:chgData name="אלכס גורבצ'וב" userId="8459a7c7-b354-45d8-a56f-77640536e27f" providerId="ADAL" clId="{7F854A39-2546-483F-9571-C984DD1AB726}" dt="2023-02-13T13:45:28.375" v="8" actId="20577"/>
          <ac:spMkLst>
            <pc:docMk/>
            <pc:sldMk cId="0" sldId="256"/>
            <ac:spMk id="139" creationId="{00000000-0000-0000-0000-000000000000}"/>
          </ac:spMkLst>
        </pc:spChg>
      </pc:sldChg>
      <pc:sldChg chg="modSp mod">
        <pc:chgData name="אלכס גורבצ'וב" userId="8459a7c7-b354-45d8-a56f-77640536e27f" providerId="ADAL" clId="{7F854A39-2546-483F-9571-C984DD1AB726}" dt="2023-02-13T13:45:59.620" v="12" actId="1076"/>
        <pc:sldMkLst>
          <pc:docMk/>
          <pc:sldMk cId="0" sldId="257"/>
        </pc:sldMkLst>
        <pc:spChg chg="mod">
          <ac:chgData name="אלכס גורבצ'וב" userId="8459a7c7-b354-45d8-a56f-77640536e27f" providerId="ADAL" clId="{7F854A39-2546-483F-9571-C984DD1AB726}" dt="2023-02-13T13:45:59.620" v="12" actId="1076"/>
          <ac:spMkLst>
            <pc:docMk/>
            <pc:sldMk cId="0" sldId="257"/>
            <ac:spMk id="144" creationId="{00000000-0000-0000-0000-000000000000}"/>
          </ac:spMkLst>
        </pc:spChg>
      </pc:sldChg>
      <pc:sldChg chg="modSp mod">
        <pc:chgData name="אלכס גורבצ'וב" userId="8459a7c7-b354-45d8-a56f-77640536e27f" providerId="ADAL" clId="{7F854A39-2546-483F-9571-C984DD1AB726}" dt="2023-02-13T13:46:34.239" v="13" actId="404"/>
        <pc:sldMkLst>
          <pc:docMk/>
          <pc:sldMk cId="0" sldId="258"/>
        </pc:sldMkLst>
        <pc:spChg chg="mod">
          <ac:chgData name="אלכס גורבצ'וב" userId="8459a7c7-b354-45d8-a56f-77640536e27f" providerId="ADAL" clId="{7F854A39-2546-483F-9571-C984DD1AB726}" dt="2023-02-13T13:45:52.907" v="11" actId="1076"/>
          <ac:spMkLst>
            <pc:docMk/>
            <pc:sldMk cId="0" sldId="258"/>
            <ac:spMk id="150" creationId="{00000000-0000-0000-0000-000000000000}"/>
          </ac:spMkLst>
        </pc:spChg>
        <pc:spChg chg="mod">
          <ac:chgData name="אלכס גורבצ'וב" userId="8459a7c7-b354-45d8-a56f-77640536e27f" providerId="ADAL" clId="{7F854A39-2546-483F-9571-C984DD1AB726}" dt="2023-02-13T13:46:34.239" v="13" actId="404"/>
          <ac:spMkLst>
            <pc:docMk/>
            <pc:sldMk cId="0" sldId="258"/>
            <ac:spMk id="151" creationId="{00000000-0000-0000-0000-000000000000}"/>
          </ac:spMkLst>
        </pc:spChg>
      </pc:sldChg>
      <pc:sldChg chg="modSp mod">
        <pc:chgData name="אלכס גורבצ'וב" userId="8459a7c7-b354-45d8-a56f-77640536e27f" providerId="ADAL" clId="{7F854A39-2546-483F-9571-C984DD1AB726}" dt="2023-02-13T13:50:24.876" v="87" actId="1076"/>
        <pc:sldMkLst>
          <pc:docMk/>
          <pc:sldMk cId="0" sldId="259"/>
        </pc:sldMkLst>
        <pc:spChg chg="mod">
          <ac:chgData name="אלכס גורבצ'וב" userId="8459a7c7-b354-45d8-a56f-77640536e27f" providerId="ADAL" clId="{7F854A39-2546-483F-9571-C984DD1AB726}" dt="2023-02-13T13:46:51.211" v="15" actId="1076"/>
          <ac:spMkLst>
            <pc:docMk/>
            <pc:sldMk cId="0" sldId="259"/>
            <ac:spMk id="156" creationId="{00000000-0000-0000-0000-000000000000}"/>
          </ac:spMkLst>
        </pc:spChg>
        <pc:spChg chg="mod">
          <ac:chgData name="אלכס גורבצ'וב" userId="8459a7c7-b354-45d8-a56f-77640536e27f" providerId="ADAL" clId="{7F854A39-2546-483F-9571-C984DD1AB726}" dt="2023-02-13T13:50:24.876" v="87" actId="1076"/>
          <ac:spMkLst>
            <pc:docMk/>
            <pc:sldMk cId="0" sldId="259"/>
            <ac:spMk id="157" creationId="{00000000-0000-0000-0000-000000000000}"/>
          </ac:spMkLst>
        </pc:spChg>
      </pc:sldChg>
      <pc:sldChg chg="modSp mod">
        <pc:chgData name="אלכס גורבצ'וב" userId="8459a7c7-b354-45d8-a56f-77640536e27f" providerId="ADAL" clId="{7F854A39-2546-483F-9571-C984DD1AB726}" dt="2023-02-13T13:55:18.983" v="174" actId="255"/>
        <pc:sldMkLst>
          <pc:docMk/>
          <pc:sldMk cId="0" sldId="260"/>
        </pc:sldMkLst>
        <pc:spChg chg="mod">
          <ac:chgData name="אלכס גורבצ'וב" userId="8459a7c7-b354-45d8-a56f-77640536e27f" providerId="ADAL" clId="{7F854A39-2546-483F-9571-C984DD1AB726}" dt="2023-02-13T13:49:54.411" v="77" actId="1076"/>
          <ac:spMkLst>
            <pc:docMk/>
            <pc:sldMk cId="0" sldId="260"/>
            <ac:spMk id="162" creationId="{00000000-0000-0000-0000-000000000000}"/>
          </ac:spMkLst>
        </pc:spChg>
        <pc:spChg chg="mod">
          <ac:chgData name="אלכס גורבצ'וב" userId="8459a7c7-b354-45d8-a56f-77640536e27f" providerId="ADAL" clId="{7F854A39-2546-483F-9571-C984DD1AB726}" dt="2023-02-13T13:55:18.983" v="174" actId="255"/>
          <ac:spMkLst>
            <pc:docMk/>
            <pc:sldMk cId="0" sldId="260"/>
            <ac:spMk id="163" creationId="{00000000-0000-0000-0000-000000000000}"/>
          </ac:spMkLst>
        </pc:spChg>
      </pc:sldChg>
      <pc:sldChg chg="modSp mod">
        <pc:chgData name="אלכס גורבצ'וב" userId="8459a7c7-b354-45d8-a56f-77640536e27f" providerId="ADAL" clId="{7F854A39-2546-483F-9571-C984DD1AB726}" dt="2023-02-13T13:54:01.531" v="153" actId="20577"/>
        <pc:sldMkLst>
          <pc:docMk/>
          <pc:sldMk cId="0" sldId="261"/>
        </pc:sldMkLst>
        <pc:spChg chg="mod">
          <ac:chgData name="אלכס גורבצ'וב" userId="8459a7c7-b354-45d8-a56f-77640536e27f" providerId="ADAL" clId="{7F854A39-2546-483F-9571-C984DD1AB726}" dt="2023-02-13T13:51:47.345" v="117" actId="2711"/>
          <ac:spMkLst>
            <pc:docMk/>
            <pc:sldMk cId="0" sldId="261"/>
            <ac:spMk id="168" creationId="{00000000-0000-0000-0000-000000000000}"/>
          </ac:spMkLst>
        </pc:spChg>
        <pc:spChg chg="mod">
          <ac:chgData name="אלכס גורבצ'וב" userId="8459a7c7-b354-45d8-a56f-77640536e27f" providerId="ADAL" clId="{7F854A39-2546-483F-9571-C984DD1AB726}" dt="2023-02-13T13:54:01.531" v="153" actId="20577"/>
          <ac:spMkLst>
            <pc:docMk/>
            <pc:sldMk cId="0" sldId="261"/>
            <ac:spMk id="169" creationId="{00000000-0000-0000-0000-000000000000}"/>
          </ac:spMkLst>
        </pc:spChg>
      </pc:sldChg>
      <pc:sldChg chg="modSp mod">
        <pc:chgData name="אלכס גורבצ'וב" userId="8459a7c7-b354-45d8-a56f-77640536e27f" providerId="ADAL" clId="{7F854A39-2546-483F-9571-C984DD1AB726}" dt="2023-02-13T13:56:50.006" v="225" actId="20577"/>
        <pc:sldMkLst>
          <pc:docMk/>
          <pc:sldMk cId="0" sldId="262"/>
        </pc:sldMkLst>
        <pc:spChg chg="mod">
          <ac:chgData name="אלכס גורבצ'וב" userId="8459a7c7-b354-45d8-a56f-77640536e27f" providerId="ADAL" clId="{7F854A39-2546-483F-9571-C984DD1AB726}" dt="2023-02-13T13:54:39.537" v="161" actId="2711"/>
          <ac:spMkLst>
            <pc:docMk/>
            <pc:sldMk cId="0" sldId="262"/>
            <ac:spMk id="174" creationId="{00000000-0000-0000-0000-000000000000}"/>
          </ac:spMkLst>
        </pc:spChg>
        <pc:spChg chg="mod">
          <ac:chgData name="אלכס גורבצ'וב" userId="8459a7c7-b354-45d8-a56f-77640536e27f" providerId="ADAL" clId="{7F854A39-2546-483F-9571-C984DD1AB726}" dt="2023-02-13T13:56:50.006" v="225" actId="20577"/>
          <ac:spMkLst>
            <pc:docMk/>
            <pc:sldMk cId="0" sldId="262"/>
            <ac:spMk id="175" creationId="{00000000-0000-0000-0000-000000000000}"/>
          </ac:spMkLst>
        </pc:spChg>
      </pc:sldChg>
      <pc:sldChg chg="delSp modSp mod">
        <pc:chgData name="אלכס גורבצ'וב" userId="8459a7c7-b354-45d8-a56f-77640536e27f" providerId="ADAL" clId="{7F854A39-2546-483F-9571-C984DD1AB726}" dt="2023-02-13T13:58:43.788" v="265" actId="20577"/>
        <pc:sldMkLst>
          <pc:docMk/>
          <pc:sldMk cId="0" sldId="263"/>
        </pc:sldMkLst>
        <pc:spChg chg="mod">
          <ac:chgData name="אלכס גורבצ'וב" userId="8459a7c7-b354-45d8-a56f-77640536e27f" providerId="ADAL" clId="{7F854A39-2546-483F-9571-C984DD1AB726}" dt="2023-02-13T13:57:06.420" v="227" actId="1076"/>
          <ac:spMkLst>
            <pc:docMk/>
            <pc:sldMk cId="0" sldId="263"/>
            <ac:spMk id="180" creationId="{00000000-0000-0000-0000-000000000000}"/>
          </ac:spMkLst>
        </pc:spChg>
        <pc:spChg chg="del">
          <ac:chgData name="אלכס גורבצ'וב" userId="8459a7c7-b354-45d8-a56f-77640536e27f" providerId="ADAL" clId="{7F854A39-2546-483F-9571-C984DD1AB726}" dt="2023-02-13T13:57:14.576" v="229" actId="478"/>
          <ac:spMkLst>
            <pc:docMk/>
            <pc:sldMk cId="0" sldId="263"/>
            <ac:spMk id="182" creationId="{00000000-0000-0000-0000-000000000000}"/>
          </ac:spMkLst>
        </pc:spChg>
        <pc:graphicFrameChg chg="mod modGraphic">
          <ac:chgData name="אלכס גורבצ'וב" userId="8459a7c7-b354-45d8-a56f-77640536e27f" providerId="ADAL" clId="{7F854A39-2546-483F-9571-C984DD1AB726}" dt="2023-02-13T13:58:43.788" v="265" actId="20577"/>
          <ac:graphicFrameMkLst>
            <pc:docMk/>
            <pc:sldMk cId="0" sldId="263"/>
            <ac:graphicFrameMk id="181" creationId="{00000000-0000-0000-0000-000000000000}"/>
          </ac:graphicFrameMkLst>
        </pc:graphicFrameChg>
      </pc:sldChg>
      <pc:sldChg chg="modSp mod">
        <pc:chgData name="אלכס גורבצ'וב" userId="8459a7c7-b354-45d8-a56f-77640536e27f" providerId="ADAL" clId="{7F854A39-2546-483F-9571-C984DD1AB726}" dt="2023-02-13T14:00:17.832" v="317"/>
        <pc:sldMkLst>
          <pc:docMk/>
          <pc:sldMk cId="0" sldId="264"/>
        </pc:sldMkLst>
        <pc:spChg chg="mod">
          <ac:chgData name="אלכס גורבצ'וב" userId="8459a7c7-b354-45d8-a56f-77640536e27f" providerId="ADAL" clId="{7F854A39-2546-483F-9571-C984DD1AB726}" dt="2023-02-13T13:58:57.843" v="268" actId="2711"/>
          <ac:spMkLst>
            <pc:docMk/>
            <pc:sldMk cId="0" sldId="264"/>
            <ac:spMk id="187" creationId="{00000000-0000-0000-0000-000000000000}"/>
          </ac:spMkLst>
        </pc:spChg>
        <pc:spChg chg="mod">
          <ac:chgData name="אלכס גורבצ'וב" userId="8459a7c7-b354-45d8-a56f-77640536e27f" providerId="ADAL" clId="{7F854A39-2546-483F-9571-C984DD1AB726}" dt="2023-02-13T14:00:17.832" v="317"/>
          <ac:spMkLst>
            <pc:docMk/>
            <pc:sldMk cId="0" sldId="264"/>
            <ac:spMk id="188" creationId="{00000000-0000-0000-0000-000000000000}"/>
          </ac:spMkLst>
        </pc:spChg>
      </pc:sldChg>
      <pc:sldChg chg="modSp mod">
        <pc:chgData name="אלכס גורבצ'וב" userId="8459a7c7-b354-45d8-a56f-77640536e27f" providerId="ADAL" clId="{7F854A39-2546-483F-9571-C984DD1AB726}" dt="2023-02-13T14:02:23.949" v="498" actId="2711"/>
        <pc:sldMkLst>
          <pc:docMk/>
          <pc:sldMk cId="0" sldId="265"/>
        </pc:sldMkLst>
        <pc:spChg chg="mod">
          <ac:chgData name="אלכס גורבצ'וב" userId="8459a7c7-b354-45d8-a56f-77640536e27f" providerId="ADAL" clId="{7F854A39-2546-483F-9571-C984DD1AB726}" dt="2023-02-13T14:02:23.949" v="498" actId="2711"/>
          <ac:spMkLst>
            <pc:docMk/>
            <pc:sldMk cId="0" sldId="265"/>
            <ac:spMk id="193" creationId="{00000000-0000-0000-0000-000000000000}"/>
          </ac:spMkLst>
        </pc:spChg>
        <pc:spChg chg="mod">
          <ac:chgData name="אלכס גורבצ'וב" userId="8459a7c7-b354-45d8-a56f-77640536e27f" providerId="ADAL" clId="{7F854A39-2546-483F-9571-C984DD1AB726}" dt="2023-02-13T14:02:08.271" v="495" actId="14100"/>
          <ac:spMkLst>
            <pc:docMk/>
            <pc:sldMk cId="0" sldId="265"/>
            <ac:spMk id="194" creationId="{00000000-0000-0000-0000-000000000000}"/>
          </ac:spMkLst>
        </pc:spChg>
      </pc:sldChg>
      <pc:sldChg chg="modSp mod">
        <pc:chgData name="אלכס גורבצ'וב" userId="8459a7c7-b354-45d8-a56f-77640536e27f" providerId="ADAL" clId="{7F854A39-2546-483F-9571-C984DD1AB726}" dt="2023-02-13T14:09:59.709" v="554" actId="6549"/>
        <pc:sldMkLst>
          <pc:docMk/>
          <pc:sldMk cId="0" sldId="266"/>
        </pc:sldMkLst>
        <pc:spChg chg="mod">
          <ac:chgData name="אלכס גורבצ'וב" userId="8459a7c7-b354-45d8-a56f-77640536e27f" providerId="ADAL" clId="{7F854A39-2546-483F-9571-C984DD1AB726}" dt="2023-02-13T14:09:07.160" v="503" actId="2711"/>
          <ac:spMkLst>
            <pc:docMk/>
            <pc:sldMk cId="0" sldId="266"/>
            <ac:spMk id="199" creationId="{00000000-0000-0000-0000-000000000000}"/>
          </ac:spMkLst>
        </pc:spChg>
        <pc:spChg chg="mod">
          <ac:chgData name="אלכס גורבצ'וב" userId="8459a7c7-b354-45d8-a56f-77640536e27f" providerId="ADAL" clId="{7F854A39-2546-483F-9571-C984DD1AB726}" dt="2023-02-13T14:09:59.709" v="554" actId="6549"/>
          <ac:spMkLst>
            <pc:docMk/>
            <pc:sldMk cId="0" sldId="266"/>
            <ac:spMk id="200" creationId="{00000000-0000-0000-0000-000000000000}"/>
          </ac:spMkLst>
        </pc:spChg>
      </pc:sldChg>
      <pc:sldChg chg="addSp delSp modSp add mod ord">
        <pc:chgData name="אלכס גורבצ'וב" userId="8459a7c7-b354-45d8-a56f-77640536e27f" providerId="ADAL" clId="{7F854A39-2546-483F-9571-C984DD1AB726}" dt="2023-02-13T14:26:29.820" v="589" actId="1076"/>
        <pc:sldMkLst>
          <pc:docMk/>
          <pc:sldMk cId="3191274517" sldId="267"/>
        </pc:sldMkLst>
        <pc:spChg chg="add del mod">
          <ac:chgData name="אלכס גורבצ'וב" userId="8459a7c7-b354-45d8-a56f-77640536e27f" providerId="ADAL" clId="{7F854A39-2546-483F-9571-C984DD1AB726}" dt="2023-02-13T14:22:38.202" v="559" actId="1957"/>
          <ac:spMkLst>
            <pc:docMk/>
            <pc:sldMk cId="3191274517" sldId="267"/>
            <ac:spMk id="3" creationId="{CDB30661-8A12-9111-7D7F-7E536F21F852}"/>
          </ac:spMkLst>
        </pc:spChg>
        <pc:spChg chg="mod">
          <ac:chgData name="אלכס גורבצ'וב" userId="8459a7c7-b354-45d8-a56f-77640536e27f" providerId="ADAL" clId="{7F854A39-2546-483F-9571-C984DD1AB726}" dt="2023-02-13T14:25:03.115" v="587" actId="20577"/>
          <ac:spMkLst>
            <pc:docMk/>
            <pc:sldMk cId="3191274517" sldId="267"/>
            <ac:spMk id="162" creationId="{00000000-0000-0000-0000-000000000000}"/>
          </ac:spMkLst>
        </pc:spChg>
        <pc:spChg chg="del">
          <ac:chgData name="אלכס גורבצ'וב" userId="8459a7c7-b354-45d8-a56f-77640536e27f" providerId="ADAL" clId="{7F854A39-2546-483F-9571-C984DD1AB726}" dt="2023-02-13T14:22:30.596" v="556" actId="478"/>
          <ac:spMkLst>
            <pc:docMk/>
            <pc:sldMk cId="3191274517" sldId="267"/>
            <ac:spMk id="163" creationId="{00000000-0000-0000-0000-000000000000}"/>
          </ac:spMkLst>
        </pc:spChg>
        <pc:graphicFrameChg chg="add mod">
          <ac:chgData name="אלכס גורבצ'וב" userId="8459a7c7-b354-45d8-a56f-77640536e27f" providerId="ADAL" clId="{7F854A39-2546-483F-9571-C984DD1AB726}" dt="2023-02-13T14:26:29.820" v="589" actId="1076"/>
          <ac:graphicFrameMkLst>
            <pc:docMk/>
            <pc:sldMk cId="3191274517" sldId="267"/>
            <ac:graphicFrameMk id="6" creationId="{7B72F4FC-B859-B30C-78A6-70E6BF6520E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______________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כמות</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Pt>
            <c:idx val="0"/>
            <c:invertIfNegative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1-7A72-47AC-9FB7-406EBC3A00AD}"/>
              </c:ext>
            </c:extLst>
          </c:dPt>
          <c:dPt>
            <c:idx val="1"/>
            <c:invertIfNegative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3-7A72-47AC-9FB7-406EBC3A00AD}"/>
              </c:ext>
            </c:extLst>
          </c:dPt>
          <c:dPt>
            <c:idx val="2"/>
            <c:invertIfNegative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5-7A72-47AC-9FB7-406EBC3A00AD}"/>
              </c:ext>
            </c:extLst>
          </c:dPt>
          <c:dPt>
            <c:idx val="3"/>
            <c:invertIfNegative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7-7A72-47AC-9FB7-406EBC3A00A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באגים ברמה קריטית</c:v>
                </c:pt>
                <c:pt idx="1">
                  <c:v>באגים ברמה גבוה</c:v>
                </c:pt>
                <c:pt idx="2">
                  <c:v>באגים ברמה בינונית</c:v>
                </c:pt>
                <c:pt idx="3">
                  <c:v>באגים ברמה נמוכה</c:v>
                </c:pt>
              </c:strCache>
            </c:strRef>
          </c:cat>
          <c:val>
            <c:numRef>
              <c:f>Sheet1!$B$2:$B$5</c:f>
              <c:numCache>
                <c:formatCode>0%</c:formatCode>
                <c:ptCount val="4"/>
                <c:pt idx="0">
                  <c:v>0</c:v>
                </c:pt>
                <c:pt idx="1">
                  <c:v>0.2</c:v>
                </c:pt>
                <c:pt idx="2">
                  <c:v>0.1</c:v>
                </c:pt>
                <c:pt idx="3">
                  <c:v>0.7</c:v>
                </c:pt>
              </c:numCache>
            </c:numRef>
          </c:val>
          <c:extLst>
            <c:ext xmlns:c16="http://schemas.microsoft.com/office/drawing/2014/chart" uri="{C3380CC4-5D6E-409C-BE32-E72D297353CC}">
              <c16:uniqueId val="{00000000-5D0D-4C7A-AB78-EDFEEB6C07A2}"/>
            </c:ext>
          </c:extLst>
        </c:ser>
        <c:dLbls>
          <c:showLegendKey val="0"/>
          <c:showVal val="0"/>
          <c:showCatName val="0"/>
          <c:showSerName val="0"/>
          <c:showPercent val="0"/>
          <c:showBubbleSize val="0"/>
        </c:dLbls>
        <c:gapWidth val="100"/>
        <c:overlap val="100"/>
        <c:axId val="403087752"/>
        <c:axId val="403091032"/>
      </c:barChart>
      <c:catAx>
        <c:axId val="40308775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e-IL"/>
          </a:p>
        </c:txPr>
        <c:crossAx val="403091032"/>
        <c:auto val="1"/>
        <c:lblAlgn val="ctr"/>
        <c:lblOffset val="100"/>
        <c:noMultiLvlLbl val="0"/>
      </c:catAx>
      <c:valAx>
        <c:axId val="40309103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e-IL"/>
          </a:p>
        </c:txPr>
        <c:crossAx val="403087752"/>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e-I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5b3516b62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15b3516b62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5b3516b62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15b3516b62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5b3516b62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115b3516b62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5b3516b6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115b3516b6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5b3516b62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115b3516b62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5b3516b62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115b3516b62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5b3516b6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115b3516b6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5b3516b62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15b3516b62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432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5b3516b62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15b3516b62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5b3516b62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15b3516b62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5b3516b62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15b3516b62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5b3516b62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115b3516b62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9D6E9DEC-419B-4CC5-A080-3B06BD5A8291}" type="datetimeFigureOut">
              <a:rPr lang="en-US" smtClean="0"/>
              <a:t>2/16/2023</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224439006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11007434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26091861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18196934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805545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373541668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171783557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26767504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he-IL" smtClean="0"/>
              <a:t>לחץ כדי לערוך סגנון כותרת של תבנית בסיס</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154294376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16685892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331346231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he-IL" smtClean="0"/>
              <a:t>ערוך סגנונות טקסט של תבנית בסיס</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424326114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268926068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he-IL" smtClean="0"/>
              <a:t>ערוך סגנונות טקסט של תבנית בסיס</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8E36636D-D922-432D-A958-524484B5923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IL" smtClean="0"/>
              <a:t>‹#›</a:t>
            </a:fld>
            <a:endParaRPr lang="he-IL"/>
          </a:p>
        </p:txBody>
      </p:sp>
    </p:spTree>
    <p:extLst>
      <p:ext uri="{BB962C8B-B14F-4D97-AF65-F5344CB8AC3E}">
        <p14:creationId xmlns:p14="http://schemas.microsoft.com/office/powerpoint/2010/main" val="356413852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he-IL" smtClean="0"/>
              <a:t>ערוך סגנונות טקסט של תבנית בסיס</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8E36636D-D922-432D-A958-524484B5923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IL" smtClean="0"/>
              <a:t>‹#›</a:t>
            </a:fld>
            <a:endParaRPr lang="he-IL"/>
          </a:p>
        </p:txBody>
      </p:sp>
    </p:spTree>
    <p:extLst>
      <p:ext uri="{BB962C8B-B14F-4D97-AF65-F5344CB8AC3E}">
        <p14:creationId xmlns:p14="http://schemas.microsoft.com/office/powerpoint/2010/main" val="148669896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
        <p:nvSpPr>
          <p:cNvPr id="8" name="Title 1"/>
          <p:cNvSpPr>
            <a:spLocks noGrp="1"/>
          </p:cNvSpPr>
          <p:nvPr>
            <p:ph type="title"/>
          </p:nvPr>
        </p:nvSpPr>
        <p:spPr>
          <a:xfrm>
            <a:off x="514351" y="457201"/>
            <a:ext cx="7598569" cy="1092200"/>
          </a:xfrm>
        </p:spPr>
        <p:txBody>
          <a:bodyPr/>
          <a:lstStyle/>
          <a:p>
            <a:r>
              <a:rPr lang="he-IL" smtClean="0"/>
              <a:t>לחץ כדי לערוך סגנון כותרת של תבנית בסיס</a:t>
            </a:r>
            <a:endParaRPr lang="en-US" dirty="0"/>
          </a:p>
        </p:txBody>
      </p:sp>
    </p:spTree>
    <p:extLst>
      <p:ext uri="{BB962C8B-B14F-4D97-AF65-F5344CB8AC3E}">
        <p14:creationId xmlns:p14="http://schemas.microsoft.com/office/powerpoint/2010/main" val="1160967845"/>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he" smtClean="0"/>
              <a:t>‹#›</a:t>
            </a:fld>
            <a:endParaRPr lang="he"/>
          </a:p>
        </p:txBody>
      </p:sp>
    </p:spTree>
    <p:extLst>
      <p:ext uri="{BB962C8B-B14F-4D97-AF65-F5344CB8AC3E}">
        <p14:creationId xmlns:p14="http://schemas.microsoft.com/office/powerpoint/2010/main" val="11542912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2/16/2023</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he-IL" smtClean="0"/>
              <a:t>‹#›</a:t>
            </a:fld>
            <a:endParaRPr lang="he-IL"/>
          </a:p>
        </p:txBody>
      </p:sp>
    </p:spTree>
    <p:extLst>
      <p:ext uri="{BB962C8B-B14F-4D97-AF65-F5344CB8AC3E}">
        <p14:creationId xmlns:p14="http://schemas.microsoft.com/office/powerpoint/2010/main" val="4279959043"/>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sldNum="0" hdr="0" ftr="0" dt="0"/>
  <p:txStyles>
    <p:titleStyle>
      <a:lvl1pPr algn="l" defTabSz="342900" rtl="1" eaLnBrk="1" latinLnBrk="0" hangingPunct="1">
        <a:spcBef>
          <a:spcPct val="0"/>
        </a:spcBef>
        <a:buNone/>
        <a:defRPr sz="27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14313" indent="-214313" algn="r" defTabSz="342900" rtl="1"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r" defTabSz="342900" rtl="1"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r" defTabSz="342900" rtl="1"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r" defTabSz="342900" rtl="1"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r" defTabSz="342900" rtl="1"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r" defTabSz="342900" rtl="1"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r" defTabSz="342900" rtl="1"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r" defTabSz="342900" rtl="1"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r" defTabSz="342900" rtl="1"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r" defTabSz="342900" rtl="1" eaLnBrk="1" latinLnBrk="0" hangingPunct="1">
        <a:defRPr sz="1350" kern="1200">
          <a:solidFill>
            <a:schemeClr val="tx1"/>
          </a:solidFill>
          <a:latin typeface="+mn-lt"/>
          <a:ea typeface="+mn-ea"/>
          <a:cs typeface="+mn-cs"/>
        </a:defRPr>
      </a:lvl1pPr>
      <a:lvl2pPr marL="342900" algn="r" defTabSz="342900" rtl="1" eaLnBrk="1" latinLnBrk="0" hangingPunct="1">
        <a:defRPr sz="1350" kern="1200">
          <a:solidFill>
            <a:schemeClr val="tx1"/>
          </a:solidFill>
          <a:latin typeface="+mn-lt"/>
          <a:ea typeface="+mn-ea"/>
          <a:cs typeface="+mn-cs"/>
        </a:defRPr>
      </a:lvl2pPr>
      <a:lvl3pPr marL="685800" algn="r" defTabSz="342900" rtl="1" eaLnBrk="1" latinLnBrk="0" hangingPunct="1">
        <a:defRPr sz="1350" kern="1200">
          <a:solidFill>
            <a:schemeClr val="tx1"/>
          </a:solidFill>
          <a:latin typeface="+mn-lt"/>
          <a:ea typeface="+mn-ea"/>
          <a:cs typeface="+mn-cs"/>
        </a:defRPr>
      </a:lvl3pPr>
      <a:lvl4pPr marL="1028700" algn="r" defTabSz="342900" rtl="1" eaLnBrk="1" latinLnBrk="0" hangingPunct="1">
        <a:defRPr sz="1350" kern="1200">
          <a:solidFill>
            <a:schemeClr val="tx1"/>
          </a:solidFill>
          <a:latin typeface="+mn-lt"/>
          <a:ea typeface="+mn-ea"/>
          <a:cs typeface="+mn-cs"/>
        </a:defRPr>
      </a:lvl4pPr>
      <a:lvl5pPr marL="1371600" algn="r" defTabSz="342900" rtl="1" eaLnBrk="1" latinLnBrk="0" hangingPunct="1">
        <a:defRPr sz="1350" kern="1200">
          <a:solidFill>
            <a:schemeClr val="tx1"/>
          </a:solidFill>
          <a:latin typeface="+mn-lt"/>
          <a:ea typeface="+mn-ea"/>
          <a:cs typeface="+mn-cs"/>
        </a:defRPr>
      </a:lvl5pPr>
      <a:lvl6pPr marL="1714500" algn="r" defTabSz="342900" rtl="1" eaLnBrk="1" latinLnBrk="0" hangingPunct="1">
        <a:defRPr sz="1350" kern="1200">
          <a:solidFill>
            <a:schemeClr val="tx1"/>
          </a:solidFill>
          <a:latin typeface="+mn-lt"/>
          <a:ea typeface="+mn-ea"/>
          <a:cs typeface="+mn-cs"/>
        </a:defRPr>
      </a:lvl6pPr>
      <a:lvl7pPr marL="2057400" algn="r" defTabSz="342900" rtl="1" eaLnBrk="1" latinLnBrk="0" hangingPunct="1">
        <a:defRPr sz="1350" kern="1200">
          <a:solidFill>
            <a:schemeClr val="tx1"/>
          </a:solidFill>
          <a:latin typeface="+mn-lt"/>
          <a:ea typeface="+mn-ea"/>
          <a:cs typeface="+mn-cs"/>
        </a:defRPr>
      </a:lvl7pPr>
      <a:lvl8pPr marL="2400300" algn="r" defTabSz="342900" rtl="1" eaLnBrk="1" latinLnBrk="0" hangingPunct="1">
        <a:defRPr sz="1350" kern="1200">
          <a:solidFill>
            <a:schemeClr val="tx1"/>
          </a:solidFill>
          <a:latin typeface="+mn-lt"/>
          <a:ea typeface="+mn-ea"/>
          <a:cs typeface="+mn-cs"/>
        </a:defRPr>
      </a:lvl8pPr>
      <a:lvl9pPr marL="2743200" algn="r" defTabSz="3429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ctrTitle"/>
          </p:nvPr>
        </p:nvSpPr>
        <p:spPr>
          <a:xfrm>
            <a:off x="646200" y="599645"/>
            <a:ext cx="7851600" cy="1028700"/>
          </a:xfrm>
          <a:prstGeom prst="rect">
            <a:avLst/>
          </a:prstGeom>
          <a:noFill/>
          <a:ln>
            <a:noFill/>
          </a:ln>
        </p:spPr>
        <p:txBody>
          <a:bodyPr spcFirstLastPara="1" wrap="square" lIns="0" tIns="0" rIns="18275" bIns="0" anchor="b" anchorCtr="0">
            <a:normAutofit fontScale="90000"/>
          </a:bodyPr>
          <a:lstStyle/>
          <a:p>
            <a:pPr marL="0" lvl="0" indent="0" algn="ctr" rtl="1">
              <a:lnSpc>
                <a:spcPct val="200000"/>
              </a:lnSpc>
              <a:spcBef>
                <a:spcPts val="0"/>
              </a:spcBef>
              <a:spcAft>
                <a:spcPts val="0"/>
              </a:spcAft>
              <a:buClr>
                <a:srgbClr val="0C0C0C"/>
              </a:buClr>
              <a:buSzPts val="5600"/>
              <a:buFont typeface="Calibri"/>
              <a:buNone/>
            </a:pPr>
            <a:r>
              <a:rPr lang="iw" b="1" dirty="0">
                <a:cs typeface="+mn-cs"/>
              </a:rPr>
              <a:t>מסמך </a:t>
            </a:r>
            <a:r>
              <a:rPr lang="iw" b="1" dirty="0" smtClean="0">
                <a:cs typeface="+mn-cs"/>
              </a:rPr>
              <a:t>STR</a:t>
            </a:r>
            <a:r>
              <a:rPr lang="he-IL" b="1" dirty="0" smtClean="0">
                <a:cs typeface="+mn-cs"/>
              </a:rPr>
              <a:t> 5</a:t>
            </a:r>
            <a:r>
              <a:rPr lang="en-US" b="1" dirty="0" smtClean="0">
                <a:cs typeface="+mn-cs"/>
              </a:rPr>
              <a:t>H</a:t>
            </a:r>
            <a:endParaRPr b="1" dirty="0">
              <a:cs typeface="+mn-cs"/>
            </a:endParaRPr>
          </a:p>
        </p:txBody>
      </p:sp>
      <p:sp>
        <p:nvSpPr>
          <p:cNvPr id="139" name="Google Shape;139;p25"/>
          <p:cNvSpPr txBox="1">
            <a:spLocks noGrp="1"/>
          </p:cNvSpPr>
          <p:nvPr>
            <p:ph type="subTitle" idx="1"/>
          </p:nvPr>
        </p:nvSpPr>
        <p:spPr>
          <a:xfrm>
            <a:off x="694691" y="1749951"/>
            <a:ext cx="7854900" cy="1554900"/>
          </a:xfrm>
          <a:prstGeom prst="rect">
            <a:avLst/>
          </a:prstGeom>
          <a:noFill/>
          <a:ln>
            <a:noFill/>
          </a:ln>
        </p:spPr>
        <p:txBody>
          <a:bodyPr spcFirstLastPara="1" wrap="square" lIns="0" tIns="45700" rIns="18275" bIns="45700" anchor="t" anchorCtr="0">
            <a:noAutofit/>
          </a:bodyPr>
          <a:lstStyle/>
          <a:p>
            <a:pPr marL="0" marR="0" lvl="0" indent="0" algn="ctr" rtl="1">
              <a:lnSpc>
                <a:spcPct val="150000"/>
              </a:lnSpc>
              <a:spcBef>
                <a:spcPts val="0"/>
              </a:spcBef>
              <a:spcAft>
                <a:spcPts val="0"/>
              </a:spcAft>
              <a:buClr>
                <a:schemeClr val="dk1"/>
              </a:buClr>
              <a:buSzPts val="523"/>
              <a:buFont typeface="Arial"/>
              <a:buNone/>
            </a:pPr>
            <a:r>
              <a:rPr lang="iw" sz="1600" dirty="0" smtClean="0">
                <a:latin typeface="Arial"/>
                <a:ea typeface="Arial"/>
                <a:cs typeface="Arial"/>
                <a:sym typeface="Arial"/>
              </a:rPr>
              <a:t>כותב</a:t>
            </a:r>
            <a:r>
              <a:rPr lang="he-IL" sz="1600" dirty="0" smtClean="0">
                <a:latin typeface="Arial"/>
                <a:ea typeface="Arial"/>
                <a:cs typeface="Arial"/>
                <a:sym typeface="Arial"/>
              </a:rPr>
              <a:t>: יוסי אלבז</a:t>
            </a:r>
            <a:r>
              <a:rPr lang="iw" sz="1600" dirty="0">
                <a:latin typeface="Arial"/>
                <a:ea typeface="Arial"/>
                <a:cs typeface="Arial"/>
                <a:sym typeface="Arial"/>
              </a:rPr>
              <a:t/>
            </a:r>
            <a:br>
              <a:rPr lang="iw" sz="1600" dirty="0">
                <a:latin typeface="Arial"/>
                <a:ea typeface="Arial"/>
                <a:cs typeface="Arial"/>
                <a:sym typeface="Arial"/>
              </a:rPr>
            </a:br>
            <a:r>
              <a:rPr lang="iw" sz="1600" dirty="0" smtClean="0">
                <a:latin typeface="Arial"/>
                <a:ea typeface="Arial"/>
                <a:cs typeface="Arial"/>
                <a:sym typeface="Arial"/>
              </a:rPr>
              <a:t>גרסה:</a:t>
            </a:r>
            <a:r>
              <a:rPr lang="he-IL" sz="1600" dirty="0" smtClean="0">
                <a:latin typeface="Arial"/>
                <a:ea typeface="Arial"/>
                <a:cs typeface="Arial"/>
                <a:sym typeface="Arial"/>
              </a:rPr>
              <a:t> 001  </a:t>
            </a:r>
            <a:r>
              <a:rPr lang="iw" sz="1600" dirty="0">
                <a:latin typeface="Arial"/>
                <a:ea typeface="Arial"/>
                <a:cs typeface="Arial"/>
                <a:sym typeface="Arial"/>
              </a:rPr>
              <a:t/>
            </a:r>
            <a:br>
              <a:rPr lang="iw" sz="1600" dirty="0">
                <a:latin typeface="Arial"/>
                <a:ea typeface="Arial"/>
                <a:cs typeface="Arial"/>
                <a:sym typeface="Arial"/>
              </a:rPr>
            </a:br>
            <a:r>
              <a:rPr lang="iw" sz="1600" dirty="0" smtClean="0">
                <a:latin typeface="Arial"/>
                <a:ea typeface="Arial"/>
                <a:cs typeface="Arial"/>
                <a:sym typeface="Arial"/>
              </a:rPr>
              <a:t>מאשר</a:t>
            </a:r>
            <a:r>
              <a:rPr lang="he-IL" sz="1600" dirty="0" smtClean="0">
                <a:latin typeface="Arial"/>
                <a:ea typeface="Arial"/>
                <a:cs typeface="Arial"/>
                <a:sym typeface="Arial"/>
              </a:rPr>
              <a:t>:</a:t>
            </a:r>
            <a:r>
              <a:rPr lang="iw" sz="1600" dirty="0" smtClean="0">
                <a:latin typeface="Arial"/>
                <a:ea typeface="Arial"/>
                <a:cs typeface="Arial"/>
                <a:sym typeface="Arial"/>
              </a:rPr>
              <a:t> </a:t>
            </a:r>
            <a:r>
              <a:rPr lang="he-IL" sz="1600" dirty="0" smtClean="0">
                <a:latin typeface="Arial"/>
                <a:ea typeface="Arial"/>
                <a:cs typeface="Arial"/>
                <a:sym typeface="Arial"/>
              </a:rPr>
              <a:t>אלכס </a:t>
            </a:r>
            <a:r>
              <a:rPr lang="he-IL" sz="1600" dirty="0">
                <a:latin typeface="Arial"/>
                <a:ea typeface="Arial"/>
                <a:cs typeface="Arial"/>
                <a:sym typeface="Arial"/>
              </a:rPr>
              <a:t>גורבצ'וב</a:t>
            </a:r>
          </a:p>
          <a:p>
            <a:pPr marL="0" marR="0" lvl="0" indent="0" algn="ctr" rtl="1">
              <a:lnSpc>
                <a:spcPct val="150000"/>
              </a:lnSpc>
              <a:spcBef>
                <a:spcPts val="0"/>
              </a:spcBef>
              <a:spcAft>
                <a:spcPts val="0"/>
              </a:spcAft>
              <a:buClr>
                <a:schemeClr val="dk1"/>
              </a:buClr>
              <a:buSzPts val="523"/>
              <a:buFont typeface="Arial"/>
              <a:buNone/>
            </a:pPr>
            <a:r>
              <a:rPr lang="he-IL" sz="1600" dirty="0">
                <a:latin typeface="Arial"/>
                <a:ea typeface="Arial"/>
                <a:cs typeface="Arial"/>
                <a:sym typeface="Arial"/>
              </a:rPr>
              <a:t>תאריך: </a:t>
            </a:r>
            <a:r>
              <a:rPr lang="en-US" sz="1600" dirty="0" smtClean="0">
                <a:latin typeface="Arial"/>
                <a:ea typeface="Arial"/>
                <a:cs typeface="Arial"/>
                <a:sym typeface="Arial"/>
              </a:rPr>
              <a:t>16/2/23</a:t>
            </a:r>
            <a:endParaRPr lang="en-US" sz="16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457200" y="678483"/>
            <a:ext cx="8229600" cy="540600"/>
          </a:xfrm>
          <a:prstGeom prst="rect">
            <a:avLst/>
          </a:prstGeom>
          <a:noFill/>
          <a:ln>
            <a:noFill/>
          </a:ln>
        </p:spPr>
        <p:txBody>
          <a:bodyPr spcFirstLastPara="1" wrap="square" lIns="0" tIns="45700" rIns="0" bIns="0" anchor="b" anchorCtr="0">
            <a:noAutofit/>
          </a:bodyPr>
          <a:lstStyle/>
          <a:p>
            <a:pPr marL="0" lvl="0" indent="0" algn="ctr" rtl="1">
              <a:spcBef>
                <a:spcPts val="0"/>
              </a:spcBef>
              <a:spcAft>
                <a:spcPts val="0"/>
              </a:spcAft>
              <a:buNone/>
            </a:pPr>
            <a:r>
              <a:rPr lang="iw" sz="4000" dirty="0">
                <a:cs typeface="+mn-cs"/>
              </a:rPr>
              <a:t>סיכונים</a:t>
            </a:r>
            <a:endParaRPr sz="4000" dirty="0">
              <a:cs typeface="+mn-cs"/>
            </a:endParaRPr>
          </a:p>
        </p:txBody>
      </p:sp>
      <p:sp>
        <p:nvSpPr>
          <p:cNvPr id="188" name="Google Shape;188;p33"/>
          <p:cNvSpPr txBox="1">
            <a:spLocks noGrp="1"/>
          </p:cNvSpPr>
          <p:nvPr>
            <p:ph idx="1"/>
          </p:nvPr>
        </p:nvSpPr>
        <p:spPr>
          <a:xfrm>
            <a:off x="457200" y="1682219"/>
            <a:ext cx="8229600" cy="3291900"/>
          </a:xfrm>
          <a:prstGeom prst="rect">
            <a:avLst/>
          </a:prstGeom>
          <a:noFill/>
          <a:ln>
            <a:noFill/>
          </a:ln>
        </p:spPr>
        <p:txBody>
          <a:bodyPr spcFirstLastPara="1" wrap="square" lIns="91425" tIns="45700" rIns="91425" bIns="45700" anchor="t" anchorCtr="0">
            <a:noAutofit/>
          </a:bodyPr>
          <a:lstStyle/>
          <a:p>
            <a:pPr marL="273050" lvl="0" indent="-316865" algn="r" rtl="1">
              <a:lnSpc>
                <a:spcPct val="200000"/>
              </a:lnSpc>
              <a:spcBef>
                <a:spcPts val="400"/>
              </a:spcBef>
              <a:spcAft>
                <a:spcPts val="0"/>
              </a:spcAft>
              <a:buClr>
                <a:schemeClr val="accent3"/>
              </a:buClr>
              <a:buSzPts val="2400"/>
              <a:buFont typeface="Constantia"/>
              <a:buChar char="⚫"/>
            </a:pPr>
            <a:r>
              <a:rPr lang="iw" dirty="0" smtClean="0"/>
              <a:t>פרויקט נכתב </a:t>
            </a:r>
            <a:r>
              <a:rPr lang="iw" dirty="0"/>
              <a:t>בשלב תכנון הבדיקות </a:t>
            </a:r>
            <a:r>
              <a:rPr lang="iw" dirty="0" smtClean="0"/>
              <a:t>בSTP </a:t>
            </a:r>
            <a:r>
              <a:rPr lang="he-IL" dirty="0" smtClean="0"/>
              <a:t> הסתיים בהצלחה למרות עיכוב קל של יומיים. </a:t>
            </a:r>
            <a:r>
              <a:rPr lang="iw" dirty="0" smtClean="0"/>
              <a:t>במהלך </a:t>
            </a:r>
            <a:r>
              <a:rPr lang="iw" dirty="0"/>
              <a:t>הפרויקט - אי עמידה בלוח הזמנים שנקבע </a:t>
            </a:r>
            <a:r>
              <a:rPr lang="he-IL" dirty="0" smtClean="0"/>
              <a:t>תגרור הפסד כספי של הבודק. </a:t>
            </a:r>
            <a:endParaRPr dirty="0"/>
          </a:p>
          <a:p>
            <a:pPr marL="273050" lvl="0" indent="-316865" algn="r" rtl="1">
              <a:lnSpc>
                <a:spcPct val="200000"/>
              </a:lnSpc>
              <a:spcBef>
                <a:spcPts val="400"/>
              </a:spcBef>
              <a:spcAft>
                <a:spcPts val="0"/>
              </a:spcAft>
              <a:buSzPts val="2400"/>
              <a:buChar char="⚫"/>
            </a:pPr>
            <a:r>
              <a:rPr lang="he-IL" dirty="0" smtClean="0"/>
              <a:t>הבודק כיסה מעל ל95% מסך התסריטים</a:t>
            </a:r>
            <a:r>
              <a:rPr lang="iw" dirty="0" smtClean="0"/>
              <a:t>.</a:t>
            </a:r>
            <a:r>
              <a:rPr lang="he-IL" dirty="0" smtClean="0"/>
              <a:t> בנוסף ישנה הערה של הבודק ראה באג מס' 30 (גיליון טבלת באגים </a:t>
            </a:r>
            <a:r>
              <a:rPr lang="en-US" smtClean="0"/>
              <a:t>STD</a:t>
            </a:r>
            <a:r>
              <a:rPr lang="he-IL" smtClean="0"/>
              <a:t> )</a:t>
            </a:r>
            <a:endParaRPr dirty="0"/>
          </a:p>
          <a:p>
            <a:pPr marL="273050" lvl="0" indent="-316865" algn="r" rtl="1">
              <a:lnSpc>
                <a:spcPct val="200000"/>
              </a:lnSpc>
              <a:spcBef>
                <a:spcPts val="400"/>
              </a:spcBef>
              <a:spcAft>
                <a:spcPts val="0"/>
              </a:spcAft>
              <a:buSzPts val="2400"/>
              <a:buChar char="⚫"/>
            </a:pPr>
            <a:r>
              <a:rPr lang="iw" dirty="0" smtClean="0"/>
              <a:t>סיכון - </a:t>
            </a:r>
            <a:r>
              <a:rPr lang="he-IL" dirty="0" smtClean="0"/>
              <a:t> </a:t>
            </a:r>
            <a:r>
              <a:rPr lang="iw" dirty="0" smtClean="0"/>
              <a:t>התסריטים </a:t>
            </a:r>
            <a:r>
              <a:rPr lang="iw" dirty="0"/>
              <a:t>לא הורצו </a:t>
            </a:r>
            <a:r>
              <a:rPr lang="he-IL" dirty="0" smtClean="0"/>
              <a:t>בדפדפנים שהם לא גוגל כרום.</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457200" y="624891"/>
            <a:ext cx="8229600" cy="584400"/>
          </a:xfrm>
          <a:prstGeom prst="rect">
            <a:avLst/>
          </a:prstGeom>
          <a:noFill/>
          <a:ln>
            <a:noFill/>
          </a:ln>
        </p:spPr>
        <p:txBody>
          <a:bodyPr spcFirstLastPara="1" wrap="square" lIns="0" tIns="45700" rIns="0" bIns="0" anchor="b" anchorCtr="0">
            <a:noAutofit/>
          </a:bodyPr>
          <a:lstStyle/>
          <a:p>
            <a:pPr marL="0" lvl="0" indent="0" algn="ctr" rtl="1">
              <a:spcBef>
                <a:spcPts val="0"/>
              </a:spcBef>
              <a:spcAft>
                <a:spcPts val="0"/>
              </a:spcAft>
              <a:buNone/>
            </a:pPr>
            <a:r>
              <a:rPr lang="iw" sz="4000" dirty="0">
                <a:cs typeface="+mn-cs"/>
              </a:rPr>
              <a:t>הערכה והמלצות</a:t>
            </a:r>
            <a:endParaRPr dirty="0">
              <a:cs typeface="+mn-cs"/>
            </a:endParaRPr>
          </a:p>
        </p:txBody>
      </p:sp>
      <p:sp>
        <p:nvSpPr>
          <p:cNvPr id="194" name="Google Shape;194;p34"/>
          <p:cNvSpPr txBox="1">
            <a:spLocks noGrp="1"/>
          </p:cNvSpPr>
          <p:nvPr>
            <p:ph idx="1"/>
          </p:nvPr>
        </p:nvSpPr>
        <p:spPr>
          <a:xfrm>
            <a:off x="457200" y="1746297"/>
            <a:ext cx="8229600" cy="3201425"/>
          </a:xfrm>
          <a:prstGeom prst="rect">
            <a:avLst/>
          </a:prstGeom>
          <a:noFill/>
          <a:ln>
            <a:noFill/>
          </a:ln>
        </p:spPr>
        <p:txBody>
          <a:bodyPr spcFirstLastPara="1" wrap="square" lIns="91425" tIns="45700" rIns="91425" bIns="45700" anchor="t" anchorCtr="0">
            <a:noAutofit/>
          </a:bodyPr>
          <a:lstStyle/>
          <a:p>
            <a:pPr marL="273050" lvl="0" indent="-273050">
              <a:lnSpc>
                <a:spcPct val="200000"/>
              </a:lnSpc>
              <a:spcAft>
                <a:spcPts val="0"/>
              </a:spcAft>
              <a:buSzPts val="1900"/>
              <a:buChar char="⚫"/>
            </a:pPr>
            <a:r>
              <a:rPr lang="he-IL" dirty="0"/>
              <a:t>הערה: </a:t>
            </a:r>
            <a:r>
              <a:rPr lang="he-IL" dirty="0" smtClean="0"/>
              <a:t>בנושא באג מס' 30. דרישת </a:t>
            </a:r>
            <a:r>
              <a:rPr lang="he-IL" dirty="0"/>
              <a:t>הלקוח 4.1.3  </a:t>
            </a:r>
            <a:r>
              <a:rPr lang="he-IL" dirty="0" smtClean="0"/>
              <a:t>הנה "</a:t>
            </a:r>
            <a:r>
              <a:rPr lang="he-IL" dirty="0"/>
              <a:t> בתור משתמש לא רשום אני רוצה </a:t>
            </a:r>
            <a:r>
              <a:rPr lang="he-IL" dirty="0" err="1"/>
              <a:t>להכנס</a:t>
            </a:r>
            <a:r>
              <a:rPr lang="he-IL" dirty="0"/>
              <a:t> להירשם דרך האפשרות של </a:t>
            </a:r>
            <a:r>
              <a:rPr lang="en-US" dirty="0"/>
              <a:t>Sign in </a:t>
            </a:r>
            <a:r>
              <a:rPr lang="he-IL" dirty="0" smtClean="0"/>
              <a:t>"</a:t>
            </a:r>
            <a:r>
              <a:rPr lang="en-US" dirty="0" smtClean="0"/>
              <a:t/>
            </a:r>
            <a:br>
              <a:rPr lang="en-US" dirty="0" smtClean="0"/>
            </a:br>
            <a:r>
              <a:rPr lang="he-IL" dirty="0" smtClean="0"/>
              <a:t>לדעת הבודק הדרישה </a:t>
            </a:r>
            <a:r>
              <a:rPr lang="he-IL" dirty="0"/>
              <a:t>איננה </a:t>
            </a:r>
            <a:r>
              <a:rPr lang="he-IL" dirty="0" smtClean="0"/>
              <a:t>נכונה. במקום </a:t>
            </a:r>
            <a:r>
              <a:rPr lang="en-US" dirty="0" smtClean="0"/>
              <a:t> </a:t>
            </a:r>
            <a:r>
              <a:rPr lang="en-US" i="1" dirty="0" smtClean="0"/>
              <a:t>SING </a:t>
            </a:r>
            <a:r>
              <a:rPr lang="en-US" i="1" dirty="0"/>
              <a:t>IN </a:t>
            </a:r>
            <a:r>
              <a:rPr lang="he-IL" dirty="0"/>
              <a:t>כנראה התכוון </a:t>
            </a:r>
            <a:r>
              <a:rPr lang="he-IL" dirty="0" smtClean="0"/>
              <a:t>הלקוח ל </a:t>
            </a:r>
            <a:r>
              <a:rPr lang="en-US" i="1" dirty="0"/>
              <a:t>SING UP </a:t>
            </a:r>
            <a:r>
              <a:rPr lang="en-US" dirty="0" smtClean="0"/>
              <a:t/>
            </a:r>
            <a:br>
              <a:rPr lang="en-US" dirty="0" smtClean="0"/>
            </a:br>
            <a:r>
              <a:rPr lang="iw" dirty="0" smtClean="0"/>
              <a:t>באגים באבטחה</a:t>
            </a:r>
            <a:r>
              <a:rPr lang="he-IL" dirty="0" smtClean="0"/>
              <a:t> לא נבדקו. לכן, כיוון שמדובר באתר מכירות חובה לבצע בדיקות אבטחה לשמירה והגנה על פרטיות במשתמשים, פרטי כרטיסי האשראי ועוד.</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457200" y="727732"/>
            <a:ext cx="8229600" cy="4776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iw" sz="4000" dirty="0">
                <a:cs typeface="+mn-cs"/>
              </a:rPr>
              <a:t>אישורים</a:t>
            </a:r>
            <a:endParaRPr sz="4000" dirty="0">
              <a:cs typeface="+mn-cs"/>
            </a:endParaRPr>
          </a:p>
        </p:txBody>
      </p:sp>
      <p:sp>
        <p:nvSpPr>
          <p:cNvPr id="200" name="Google Shape;200;p35"/>
          <p:cNvSpPr txBox="1">
            <a:spLocks noGrp="1"/>
          </p:cNvSpPr>
          <p:nvPr>
            <p:ph idx="1"/>
          </p:nvPr>
        </p:nvSpPr>
        <p:spPr>
          <a:xfrm>
            <a:off x="457200" y="1723470"/>
            <a:ext cx="8229600" cy="2944783"/>
          </a:xfrm>
          <a:prstGeom prst="rect">
            <a:avLst/>
          </a:prstGeom>
          <a:noFill/>
          <a:ln>
            <a:noFill/>
          </a:ln>
        </p:spPr>
        <p:txBody>
          <a:bodyPr spcFirstLastPara="1" wrap="square" lIns="91425" tIns="45700" rIns="91425" bIns="45700" anchor="t" anchorCtr="0">
            <a:noAutofit/>
          </a:bodyPr>
          <a:lstStyle/>
          <a:p>
            <a:pPr marL="273050" lvl="0" indent="-273050" algn="r" rtl="1">
              <a:lnSpc>
                <a:spcPct val="200000"/>
              </a:lnSpc>
              <a:spcBef>
                <a:spcPts val="0"/>
              </a:spcBef>
              <a:spcAft>
                <a:spcPts val="0"/>
              </a:spcAft>
              <a:buSzPts val="1900"/>
              <a:buChar char="⚫"/>
            </a:pPr>
            <a:r>
              <a:rPr lang="he-IL" dirty="0"/>
              <a:t>מאשר: אלכס </a:t>
            </a:r>
            <a:r>
              <a:rPr lang="he-IL" dirty="0" err="1" smtClean="0"/>
              <a:t>גורבצ'וב</a:t>
            </a:r>
            <a:endParaRPr lang="he-IL"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436418" y="243722"/>
            <a:ext cx="8229600" cy="303533"/>
          </a:xfrm>
          <a:prstGeom prst="rect">
            <a:avLst/>
          </a:prstGeom>
          <a:noFill/>
          <a:ln>
            <a:noFill/>
          </a:ln>
        </p:spPr>
        <p:txBody>
          <a:bodyPr spcFirstLastPara="1" wrap="square" lIns="0" tIns="45700" rIns="0" bIns="0" anchor="b" anchorCtr="0">
            <a:noAutofit/>
          </a:bodyPr>
          <a:lstStyle/>
          <a:p>
            <a:pPr marL="0" lvl="0" indent="0" algn="ctr" rtl="1">
              <a:spcBef>
                <a:spcPts val="0"/>
              </a:spcBef>
              <a:spcAft>
                <a:spcPts val="0"/>
              </a:spcAft>
              <a:buNone/>
            </a:pPr>
            <a:r>
              <a:rPr lang="he-IL" sz="2400" dirty="0" smtClean="0">
                <a:cs typeface="+mn-cs"/>
              </a:rPr>
              <a:t>אודות </a:t>
            </a:r>
            <a:r>
              <a:rPr lang="he-IL" sz="2400" dirty="0">
                <a:cs typeface="+mn-cs"/>
              </a:rPr>
              <a:t>המערכת</a:t>
            </a:r>
            <a:endParaRPr sz="2400" dirty="0">
              <a:cs typeface="+mn-cs"/>
            </a:endParaRPr>
          </a:p>
        </p:txBody>
      </p:sp>
      <p:sp>
        <p:nvSpPr>
          <p:cNvPr id="145" name="Google Shape;145;p26"/>
          <p:cNvSpPr txBox="1">
            <a:spLocks noGrp="1"/>
          </p:cNvSpPr>
          <p:nvPr>
            <p:ph idx="1"/>
          </p:nvPr>
        </p:nvSpPr>
        <p:spPr>
          <a:xfrm>
            <a:off x="292820" y="824346"/>
            <a:ext cx="8516795" cy="3733800"/>
          </a:xfrm>
          <a:prstGeom prst="rect">
            <a:avLst/>
          </a:prstGeom>
          <a:noFill/>
          <a:ln>
            <a:noFill/>
          </a:ln>
        </p:spPr>
        <p:txBody>
          <a:bodyPr spcFirstLastPara="1" wrap="square" lIns="91425" tIns="45700" rIns="91425" bIns="45700" anchor="t" anchorCtr="0">
            <a:noAutofit/>
          </a:bodyPr>
          <a:lstStyle/>
          <a:p>
            <a:pPr marL="273050" lvl="0" indent="-278765" algn="r" rtl="1">
              <a:lnSpc>
                <a:spcPct val="150000"/>
              </a:lnSpc>
              <a:spcBef>
                <a:spcPts val="0"/>
              </a:spcBef>
              <a:spcAft>
                <a:spcPts val="0"/>
              </a:spcAft>
              <a:buSzPts val="1800"/>
              <a:buFont typeface="Arial"/>
              <a:buChar char="⚫"/>
            </a:pPr>
            <a:r>
              <a:rPr lang="he-IL" sz="1400" dirty="0" smtClean="0">
                <a:latin typeface="Arial"/>
                <a:ea typeface="Arial"/>
                <a:cs typeface="Arial"/>
                <a:sym typeface="Arial"/>
              </a:rPr>
              <a:t>אנו נבדוק מערכת </a:t>
            </a:r>
            <a:r>
              <a:rPr lang="en-US" sz="1400" dirty="0" smtClean="0">
                <a:latin typeface="Arial"/>
                <a:ea typeface="Arial"/>
                <a:cs typeface="Arial"/>
                <a:sym typeface="Arial"/>
              </a:rPr>
              <a:t>WEB</a:t>
            </a:r>
            <a:r>
              <a:rPr lang="he-IL" sz="1400" dirty="0" smtClean="0">
                <a:latin typeface="Arial"/>
                <a:ea typeface="Arial"/>
                <a:cs typeface="Arial"/>
                <a:sym typeface="Arial"/>
              </a:rPr>
              <a:t> אשר הנה בעצם אתר אינטרנט מכירתי של חיות. באתר ניתן לרכוש חיות מסוגים שונים. יהיה ניתן לרכוש ע"י סינונים של קטגוריה ותתי קטגוריה. כולל הרשמה לאתר וחיפוש מתקדם בתיבת החיפוש.</a:t>
            </a:r>
            <a:endParaRPr lang="he-IL" sz="1400" dirty="0">
              <a:latin typeface="Arial"/>
              <a:ea typeface="Arial"/>
              <a:cs typeface="Arial"/>
              <a:sym typeface="Arial"/>
            </a:endParaRPr>
          </a:p>
          <a:p>
            <a:r>
              <a:rPr lang="he-IL" sz="1400" dirty="0"/>
              <a:t>מאפיינים אותם נבדוק הם:</a:t>
            </a:r>
            <a:br>
              <a:rPr lang="he-IL" sz="1400" dirty="0"/>
            </a:br>
            <a:r>
              <a:rPr lang="he-IL" sz="1400" b="1" dirty="0"/>
              <a:t>מסכים וחלוניות:</a:t>
            </a:r>
            <a:r>
              <a:rPr lang="he-IL" sz="1400" dirty="0"/>
              <a:t> מסך ראשי, מסך רישום, מסך כניסה לאתר, מסך קטגוריה, מסך תת קטגוריה, מסך חיה, סל הקניות, מסך ביצוע הזמנה, מסך שינוי הכתובת למשלוח, מסך סיכום פרטי ההזמנה, מסך אישור הזמנה, מסך פרטי החשבון, מסך רשימת הזמנות שבוצעו בעבר, ניווט</a:t>
            </a:r>
            <a:br>
              <a:rPr lang="he-IL" sz="1400" dirty="0"/>
            </a:br>
            <a:r>
              <a:rPr lang="he-IL" sz="1400" b="1" dirty="0"/>
              <a:t>שדות חישוביים:</a:t>
            </a:r>
            <a:r>
              <a:rPr lang="he-IL" sz="1400" dirty="0"/>
              <a:t> סל הקניות - כמות פריטים, מחיר ליחידה, מחיר סופי לחיה, מחיר כל סל הקניות </a:t>
            </a:r>
            <a:br>
              <a:rPr lang="he-IL" sz="1400" dirty="0"/>
            </a:br>
            <a:r>
              <a:rPr lang="he-IL" sz="1400" b="1" dirty="0"/>
              <a:t>שחקנים:</a:t>
            </a:r>
            <a:r>
              <a:rPr lang="he-IL" sz="1400" dirty="0"/>
              <a:t> משתמש רשום, משתמש לא רשום, מנהלת </a:t>
            </a:r>
            <a:r>
              <a:rPr lang="he-IL" sz="1400" dirty="0" smtClean="0"/>
              <a:t>האתר.</a:t>
            </a:r>
            <a:r>
              <a:rPr lang="en-US" sz="1400" dirty="0" smtClean="0"/>
              <a:t/>
            </a:r>
            <a:br>
              <a:rPr lang="en-US" sz="1400" dirty="0" smtClean="0"/>
            </a:br>
            <a:r>
              <a:rPr lang="he-IL" sz="1400" dirty="0"/>
              <a:t/>
            </a:r>
            <a:br>
              <a:rPr lang="he-IL" sz="1400" dirty="0"/>
            </a:br>
            <a:r>
              <a:rPr lang="he-IL" sz="1400" dirty="0" smtClean="0"/>
              <a:t>תקינות </a:t>
            </a:r>
            <a:r>
              <a:rPr lang="he-IL" sz="1400" dirty="0"/>
              <a:t>אתר אינטרנט חנות חיות במסגרת הגדרת </a:t>
            </a:r>
            <a:r>
              <a:rPr lang="he-IL" sz="1400" dirty="0" smtClean="0"/>
              <a:t>לקוח, מסך </a:t>
            </a:r>
            <a:r>
              <a:rPr lang="he-IL" sz="1400" dirty="0"/>
              <a:t>ניהול פרטי </a:t>
            </a:r>
            <a:r>
              <a:rPr lang="he-IL" sz="1400" dirty="0" smtClean="0"/>
              <a:t>משתמש.</a:t>
            </a:r>
            <a:r>
              <a:rPr lang="he-IL" sz="1400" dirty="0"/>
              <a:t/>
            </a:r>
            <a:br>
              <a:rPr lang="he-IL" sz="1400" dirty="0"/>
            </a:br>
            <a:r>
              <a:rPr lang="he-IL" sz="1400" dirty="0" smtClean="0"/>
              <a:t>פונקציונליות </a:t>
            </a:r>
            <a:r>
              <a:rPr lang="he-IL" sz="1400" dirty="0"/>
              <a:t>של שדות בדף ניהול </a:t>
            </a:r>
            <a:r>
              <a:rPr lang="he-IL" sz="1400" dirty="0" smtClean="0"/>
              <a:t>משתמש, פונקציונליות </a:t>
            </a:r>
            <a:r>
              <a:rPr lang="he-IL" sz="1400" dirty="0"/>
              <a:t>של כפתורים בדפי ניהול משתמש, סל קניות </a:t>
            </a:r>
            <a:r>
              <a:rPr lang="he-IL" sz="1400" dirty="0" smtClean="0"/>
              <a:t>וקטגוריה.</a:t>
            </a:r>
            <a:r>
              <a:rPr lang="he-IL" sz="1400" dirty="0"/>
              <a:t/>
            </a:r>
            <a:br>
              <a:rPr lang="he-IL" sz="1400" dirty="0"/>
            </a:br>
            <a:r>
              <a:rPr lang="he-IL" sz="1400" dirty="0" smtClean="0"/>
              <a:t>פונקציונליות </a:t>
            </a:r>
            <a:r>
              <a:rPr lang="he-IL" sz="1400" dirty="0"/>
              <a:t>של אלמנטים בתור משתמש </a:t>
            </a:r>
            <a:r>
              <a:rPr lang="he-IL" sz="1400" dirty="0" smtClean="0"/>
              <a:t>קיים, פונקציונליות </a:t>
            </a:r>
            <a:r>
              <a:rPr lang="he-IL" sz="1400" dirty="0"/>
              <a:t>של אלמנטים בתור משתמש לא רשום (אורח</a:t>
            </a:r>
            <a:r>
              <a:rPr lang="he-IL" sz="1400" dirty="0" smtClean="0"/>
              <a:t>).</a:t>
            </a:r>
            <a:r>
              <a:rPr lang="he-IL" sz="1400" dirty="0"/>
              <a:t/>
            </a:r>
            <a:br>
              <a:rPr lang="he-IL" sz="1400" dirty="0"/>
            </a:br>
            <a:r>
              <a:rPr lang="he-IL" sz="1400" dirty="0" smtClean="0"/>
              <a:t>פונקציונליות </a:t>
            </a:r>
            <a:r>
              <a:rPr lang="he-IL" sz="1400" dirty="0"/>
              <a:t>של אלמנטים בסל </a:t>
            </a:r>
            <a:r>
              <a:rPr lang="he-IL" sz="1400" dirty="0" smtClean="0"/>
              <a:t>הקניות, פונקציונליות </a:t>
            </a:r>
            <a:r>
              <a:rPr lang="he-IL" sz="1400" dirty="0"/>
              <a:t>של אלמנטים בדף </a:t>
            </a:r>
            <a:r>
              <a:rPr lang="he-IL" sz="1400" dirty="0" smtClean="0"/>
              <a:t>קטגוריה.</a:t>
            </a:r>
            <a:endParaRPr lang="en-US" sz="1400" dirty="0"/>
          </a:p>
          <a:p>
            <a:r>
              <a:rPr lang="he-IL" sz="1400" b="1" dirty="0"/>
              <a:t>שיטות </a:t>
            </a:r>
            <a:r>
              <a:rPr lang="he-IL" sz="1400" b="1" dirty="0" smtClean="0"/>
              <a:t>בדיקה:</a:t>
            </a:r>
            <a:r>
              <a:rPr lang="he-IL" sz="1400" dirty="0"/>
              <a:t> </a:t>
            </a:r>
            <a:r>
              <a:rPr lang="he-IL" sz="1400" dirty="0" smtClean="0"/>
              <a:t>קופסה שחורה, חקירה, בדיקות מבוססות </a:t>
            </a:r>
            <a:r>
              <a:rPr lang="he-IL" sz="1400" dirty="0"/>
              <a:t>ניסיון</a:t>
            </a:r>
            <a:r>
              <a:rPr lang="he-IL" sz="1400" i="1" dirty="0"/>
              <a:t> </a:t>
            </a:r>
            <a:endParaRPr lang="he-IL" sz="1400" dirty="0"/>
          </a:p>
          <a:p>
            <a:r>
              <a:rPr lang="he-IL" dirty="0"/>
              <a:t>הפרויקט משתמש בגישה מבוססת תהליך פיתוח מהיר AGILE עם </a:t>
            </a:r>
            <a:r>
              <a:rPr lang="he-IL" dirty="0" err="1"/>
              <a:t>איטרציות</a:t>
            </a:r>
            <a:r>
              <a:rPr lang="he-IL" dirty="0"/>
              <a:t> שבועיות. </a:t>
            </a:r>
            <a:r>
              <a:rPr lang="he-IL" dirty="0" smtClean="0"/>
              <a:t>הבדיקות </a:t>
            </a:r>
            <a:r>
              <a:rPr lang="he-IL" dirty="0"/>
              <a:t>מכוונות לבדיקות פונקציונליות והשוואת האפיון מול האתר המסופק ללקוח. </a:t>
            </a:r>
            <a:br>
              <a:rPr lang="he-IL" dirty="0"/>
            </a:br>
            <a:endParaRPr lang="he-IL" sz="1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57200" y="382976"/>
            <a:ext cx="8229600" cy="5955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iw" sz="4000" dirty="0">
                <a:cs typeface="+mn-cs"/>
              </a:rPr>
              <a:t>צוות הבדיקות</a:t>
            </a:r>
            <a:endParaRPr sz="4000" dirty="0">
              <a:cs typeface="+mn-cs"/>
            </a:endParaRPr>
          </a:p>
        </p:txBody>
      </p:sp>
      <p:sp>
        <p:nvSpPr>
          <p:cNvPr id="151" name="Google Shape;151;p27"/>
          <p:cNvSpPr txBox="1">
            <a:spLocks noGrp="1"/>
          </p:cNvSpPr>
          <p:nvPr>
            <p:ph idx="1"/>
          </p:nvPr>
        </p:nvSpPr>
        <p:spPr>
          <a:xfrm>
            <a:off x="457200" y="1633394"/>
            <a:ext cx="8229600" cy="1506046"/>
          </a:xfrm>
          <a:prstGeom prst="rect">
            <a:avLst/>
          </a:prstGeom>
          <a:noFill/>
          <a:ln>
            <a:noFill/>
          </a:ln>
        </p:spPr>
        <p:txBody>
          <a:bodyPr spcFirstLastPara="1" wrap="square" lIns="91425" tIns="45700" rIns="91425" bIns="45700" anchor="t" anchorCtr="0">
            <a:noAutofit/>
          </a:bodyPr>
          <a:lstStyle/>
          <a:p>
            <a:pPr marL="273050" lvl="0" indent="-273050" algn="just" rtl="1">
              <a:lnSpc>
                <a:spcPct val="200000"/>
              </a:lnSpc>
              <a:spcBef>
                <a:spcPts val="0"/>
              </a:spcBef>
              <a:spcAft>
                <a:spcPts val="0"/>
              </a:spcAft>
              <a:buSzPts val="1900"/>
              <a:buChar char="⚫"/>
            </a:pPr>
            <a:r>
              <a:rPr lang="he-IL" dirty="0" smtClean="0">
                <a:latin typeface="Arial"/>
                <a:ea typeface="Arial"/>
                <a:cs typeface="Arial"/>
                <a:sym typeface="Arial"/>
              </a:rPr>
              <a:t>הבודק: יוסי אלבז</a:t>
            </a:r>
            <a:endParaRPr lang="he-IL" dirty="0">
              <a:latin typeface="Arial"/>
              <a:ea typeface="Arial"/>
              <a:cs typeface="Arial"/>
              <a:sym typeface="Arial"/>
            </a:endParaRPr>
          </a:p>
          <a:p>
            <a:pPr marL="273050" lvl="0" indent="-273050" algn="just" rtl="1">
              <a:lnSpc>
                <a:spcPct val="200000"/>
              </a:lnSpc>
              <a:spcBef>
                <a:spcPts val="400"/>
              </a:spcBef>
              <a:spcAft>
                <a:spcPts val="0"/>
              </a:spcAft>
              <a:buSzPts val="1900"/>
              <a:buChar char="⚫"/>
            </a:pPr>
            <a:r>
              <a:rPr lang="iw" dirty="0">
                <a:latin typeface="Arial"/>
                <a:ea typeface="Arial"/>
                <a:cs typeface="Arial"/>
                <a:sym typeface="Arial"/>
              </a:rPr>
              <a:t>תפקיד: </a:t>
            </a:r>
            <a:r>
              <a:rPr lang="iw" dirty="0" smtClean="0">
                <a:latin typeface="Arial"/>
                <a:ea typeface="Arial"/>
                <a:cs typeface="Arial"/>
                <a:sym typeface="Arial"/>
              </a:rPr>
              <a:t>בודקת</a:t>
            </a:r>
            <a:endParaRPr lang="he-IL" dirty="0" smtClean="0">
              <a:latin typeface="Arial"/>
              <a:ea typeface="Arial"/>
              <a:cs typeface="Arial"/>
              <a:sym typeface="Arial"/>
            </a:endParaRPr>
          </a:p>
          <a:p>
            <a:pPr marL="273050" lvl="0" indent="-273050" algn="just" rtl="1">
              <a:lnSpc>
                <a:spcPct val="200000"/>
              </a:lnSpc>
              <a:spcBef>
                <a:spcPts val="400"/>
              </a:spcBef>
              <a:spcAft>
                <a:spcPts val="0"/>
              </a:spcAft>
              <a:buSzPts val="1900"/>
              <a:buChar char="⚫"/>
            </a:pPr>
            <a:r>
              <a:rPr lang="iw" dirty="0" smtClean="0">
                <a:latin typeface="Arial"/>
                <a:ea typeface="Arial"/>
                <a:cs typeface="Arial"/>
                <a:sym typeface="Arial"/>
              </a:rPr>
              <a:t> </a:t>
            </a:r>
            <a:r>
              <a:rPr lang="he-IL" dirty="0" smtClean="0">
                <a:latin typeface="Arial"/>
                <a:ea typeface="Arial"/>
                <a:cs typeface="Arial"/>
                <a:sym typeface="Arial"/>
              </a:rPr>
              <a:t>קורס </a:t>
            </a:r>
            <a:r>
              <a:rPr lang="en-US" dirty="0" smtClean="0">
                <a:latin typeface="Arial"/>
                <a:ea typeface="Arial"/>
                <a:cs typeface="Arial"/>
                <a:sym typeface="Arial"/>
              </a:rPr>
              <a:t>QA</a:t>
            </a:r>
            <a:r>
              <a:rPr lang="he-IL" dirty="0" smtClean="0">
                <a:latin typeface="Arial"/>
                <a:ea typeface="Arial"/>
                <a:cs typeface="Arial"/>
                <a:sym typeface="Arial"/>
              </a:rPr>
              <a:t> פרויקט סיום </a:t>
            </a:r>
            <a:r>
              <a:rPr lang="en-US" dirty="0" smtClean="0">
                <a:latin typeface="Arial"/>
                <a:ea typeface="Arial"/>
                <a:cs typeface="Arial"/>
                <a:sym typeface="Arial"/>
              </a:rPr>
              <a:t>H</a:t>
            </a:r>
            <a:r>
              <a:rPr lang="he-IL" dirty="0" smtClean="0">
                <a:latin typeface="Arial"/>
                <a:ea typeface="Arial"/>
                <a:cs typeface="Arial"/>
                <a:sym typeface="Arial"/>
              </a:rPr>
              <a:t>5</a:t>
            </a:r>
            <a:endParaRPr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57200" y="644290"/>
            <a:ext cx="8229600" cy="595500"/>
          </a:xfrm>
          <a:prstGeom prst="rect">
            <a:avLst/>
          </a:prstGeom>
          <a:noFill/>
          <a:ln>
            <a:noFill/>
          </a:ln>
        </p:spPr>
        <p:txBody>
          <a:bodyPr spcFirstLastPara="1" wrap="square" lIns="0" tIns="45700" rIns="0" bIns="0" anchor="b" anchorCtr="0">
            <a:noAutofit/>
          </a:bodyPr>
          <a:lstStyle/>
          <a:p>
            <a:pPr marL="0" lvl="0" indent="0" algn="ctr" rtl="1">
              <a:spcBef>
                <a:spcPts val="0"/>
              </a:spcBef>
              <a:spcAft>
                <a:spcPts val="0"/>
              </a:spcAft>
              <a:buNone/>
            </a:pPr>
            <a:r>
              <a:rPr lang="iw" sz="4000" dirty="0">
                <a:cs typeface="+mn-cs"/>
              </a:rPr>
              <a:t>סטייה מהתכנון</a:t>
            </a:r>
            <a:endParaRPr dirty="0">
              <a:cs typeface="+mn-cs"/>
            </a:endParaRPr>
          </a:p>
        </p:txBody>
      </p:sp>
      <p:sp>
        <p:nvSpPr>
          <p:cNvPr id="157" name="Google Shape;157;p28"/>
          <p:cNvSpPr txBox="1">
            <a:spLocks noGrp="1"/>
          </p:cNvSpPr>
          <p:nvPr>
            <p:ph idx="1"/>
          </p:nvPr>
        </p:nvSpPr>
        <p:spPr>
          <a:xfrm>
            <a:off x="457200" y="1666813"/>
            <a:ext cx="8229600" cy="3291900"/>
          </a:xfrm>
          <a:prstGeom prst="rect">
            <a:avLst/>
          </a:prstGeom>
          <a:noFill/>
          <a:ln>
            <a:noFill/>
          </a:ln>
        </p:spPr>
        <p:txBody>
          <a:bodyPr spcFirstLastPara="1" wrap="square" lIns="91425" tIns="45700" rIns="91425" bIns="45700" anchor="t" anchorCtr="0">
            <a:noAutofit/>
          </a:bodyPr>
          <a:lstStyle/>
          <a:p>
            <a:pPr marL="273050" lvl="0" indent="-273050" algn="r" rtl="1">
              <a:lnSpc>
                <a:spcPct val="200000"/>
              </a:lnSpc>
              <a:spcBef>
                <a:spcPts val="400"/>
              </a:spcBef>
              <a:spcAft>
                <a:spcPts val="0"/>
              </a:spcAft>
              <a:buSzPts val="1900"/>
              <a:buChar char="⚫"/>
            </a:pPr>
            <a:r>
              <a:rPr lang="iw" dirty="0" smtClean="0">
                <a:latin typeface="Quattrocento Sans"/>
                <a:ea typeface="Quattrocento Sans"/>
                <a:sym typeface="Quattrocento Sans"/>
              </a:rPr>
              <a:t>הבודק עמד </a:t>
            </a:r>
            <a:r>
              <a:rPr lang="iw" dirty="0">
                <a:latin typeface="Quattrocento Sans"/>
                <a:ea typeface="Quattrocento Sans"/>
                <a:sym typeface="Quattrocento Sans"/>
              </a:rPr>
              <a:t>בתנאי הסף ליציאה שהוגדרו במסמך </a:t>
            </a:r>
            <a:r>
              <a:rPr lang="iw" dirty="0" smtClean="0">
                <a:latin typeface="Quattrocento Sans"/>
                <a:ea typeface="Quattrocento Sans"/>
                <a:sym typeface="Quattrocento Sans"/>
              </a:rPr>
              <a:t>הSTP</a:t>
            </a:r>
            <a:r>
              <a:rPr lang="en-US" dirty="0" smtClean="0">
                <a:latin typeface="Quattrocento Sans"/>
                <a:ea typeface="Quattrocento Sans"/>
                <a:sym typeface="Quattrocento Sans"/>
              </a:rPr>
              <a:t> </a:t>
            </a:r>
            <a:r>
              <a:rPr lang="iw" dirty="0" smtClean="0">
                <a:latin typeface="Quattrocento Sans"/>
                <a:ea typeface="Quattrocento Sans"/>
                <a:sym typeface="Quattrocento Sans"/>
              </a:rPr>
              <a:t>:</a:t>
            </a:r>
            <a:endParaRPr dirty="0">
              <a:latin typeface="Quattrocento Sans"/>
              <a:ea typeface="Quattrocento Sans"/>
              <a:sym typeface="Quattrocento Sans"/>
            </a:endParaRPr>
          </a:p>
          <a:p>
            <a:pPr marL="615950" lvl="0" indent="-342900" algn="r" rtl="1">
              <a:lnSpc>
                <a:spcPct val="200000"/>
              </a:lnSpc>
              <a:spcBef>
                <a:spcPts val="400"/>
              </a:spcBef>
              <a:spcAft>
                <a:spcPts val="0"/>
              </a:spcAft>
              <a:buFont typeface="Wingdings" panose="05000000000000000000" pitchFamily="2" charset="2"/>
              <a:buChar char="v"/>
            </a:pPr>
            <a:r>
              <a:rPr lang="iw" dirty="0">
                <a:latin typeface="Quattrocento Sans"/>
                <a:ea typeface="Quattrocento Sans"/>
                <a:sym typeface="Quattrocento Sans"/>
              </a:rPr>
              <a:t>נכתבו </a:t>
            </a:r>
            <a:r>
              <a:rPr lang="he-IL" dirty="0" smtClean="0">
                <a:latin typeface="Quattrocento Sans"/>
                <a:ea typeface="Quattrocento Sans"/>
                <a:sym typeface="Quattrocento Sans"/>
              </a:rPr>
              <a:t>100% מסך התסריטים</a:t>
            </a:r>
            <a:r>
              <a:rPr lang="iw" dirty="0" smtClean="0">
                <a:latin typeface="Quattrocento Sans"/>
                <a:ea typeface="Quattrocento Sans"/>
                <a:sym typeface="Quattrocento Sans"/>
              </a:rPr>
              <a:t>: </a:t>
            </a:r>
            <a:r>
              <a:rPr lang="he-IL" dirty="0" smtClean="0">
                <a:latin typeface="Quattrocento Sans"/>
                <a:ea typeface="Quattrocento Sans"/>
                <a:sym typeface="Quattrocento Sans"/>
              </a:rPr>
              <a:t>16</a:t>
            </a:r>
            <a:r>
              <a:rPr lang="iw" dirty="0" smtClean="0">
                <a:latin typeface="Quattrocento Sans"/>
                <a:ea typeface="Quattrocento Sans"/>
                <a:sym typeface="Quattrocento Sans"/>
              </a:rPr>
              <a:t> </a:t>
            </a:r>
            <a:r>
              <a:rPr lang="iw" dirty="0">
                <a:latin typeface="Quattrocento Sans"/>
                <a:ea typeface="Quattrocento Sans"/>
                <a:sym typeface="Quattrocento Sans"/>
              </a:rPr>
              <a:t>תסריטים מתוך </a:t>
            </a:r>
            <a:r>
              <a:rPr lang="en-US" dirty="0" smtClean="0">
                <a:latin typeface="Quattrocento Sans"/>
                <a:ea typeface="Quattrocento Sans"/>
                <a:sym typeface="Quattrocento Sans"/>
              </a:rPr>
              <a:t>16</a:t>
            </a:r>
            <a:r>
              <a:rPr lang="he-IL" dirty="0" smtClean="0">
                <a:latin typeface="Quattrocento Sans"/>
                <a:ea typeface="Quattrocento Sans"/>
                <a:sym typeface="Quattrocento Sans"/>
              </a:rPr>
              <a:t> (לא באמת)</a:t>
            </a:r>
            <a:endParaRPr lang="he-IL" dirty="0">
              <a:latin typeface="Quattrocento Sans"/>
              <a:ea typeface="Quattrocento Sans"/>
              <a:sym typeface="Quattrocento Sans"/>
            </a:endParaRPr>
          </a:p>
          <a:p>
            <a:pPr marL="615950" lvl="0" indent="-342900" algn="r">
              <a:lnSpc>
                <a:spcPct val="200000"/>
              </a:lnSpc>
              <a:spcBef>
                <a:spcPts val="400"/>
              </a:spcBef>
              <a:spcAft>
                <a:spcPts val="0"/>
              </a:spcAft>
              <a:buFont typeface="Wingdings" panose="05000000000000000000" pitchFamily="2" charset="2"/>
              <a:buChar char="v"/>
            </a:pPr>
            <a:r>
              <a:rPr lang="en-US" dirty="0" smtClean="0">
                <a:latin typeface="Quattrocento Sans"/>
                <a:ea typeface="Quattrocento Sans"/>
                <a:sym typeface="Quattrocento Sans"/>
              </a:rPr>
              <a:t> 100% </a:t>
            </a:r>
            <a:r>
              <a:rPr lang="iw" dirty="0" smtClean="0">
                <a:latin typeface="Quattrocento Sans"/>
                <a:ea typeface="Quattrocento Sans"/>
                <a:sym typeface="Quattrocento Sans"/>
              </a:rPr>
              <a:t>מהתסריטים </a:t>
            </a:r>
            <a:r>
              <a:rPr lang="iw" dirty="0">
                <a:latin typeface="Quattrocento Sans"/>
                <a:ea typeface="Quattrocento Sans"/>
                <a:sym typeface="Quattrocento Sans"/>
              </a:rPr>
              <a:t>הורצו </a:t>
            </a:r>
            <a:r>
              <a:rPr lang="iw" dirty="0" smtClean="0">
                <a:latin typeface="Quattrocento Sans"/>
                <a:ea typeface="Quattrocento Sans"/>
                <a:sym typeface="Quattrocento Sans"/>
              </a:rPr>
              <a:t>בהצלחה</a:t>
            </a:r>
            <a:r>
              <a:rPr lang="he-IL" dirty="0" smtClean="0">
                <a:latin typeface="Quattrocento Sans"/>
                <a:ea typeface="Quattrocento Sans"/>
                <a:sym typeface="Quattrocento Sans"/>
              </a:rPr>
              <a:t>.</a:t>
            </a:r>
            <a:r>
              <a:rPr lang="en-US" smtClean="0">
                <a:latin typeface="Quattrocento Sans"/>
                <a:ea typeface="Quattrocento Sans"/>
                <a:sym typeface="Quattrocento Sans"/>
              </a:rPr>
              <a:t> </a:t>
            </a:r>
            <a:r>
              <a:rPr lang="he-IL" smtClean="0">
                <a:latin typeface="Quattrocento Sans"/>
                <a:ea typeface="Quattrocento Sans"/>
                <a:sym typeface="Quattrocento Sans"/>
              </a:rPr>
              <a:t>16 תסריטים מתוך 16 סה"כ.</a:t>
            </a:r>
            <a:endParaRPr smtClean="0">
              <a:latin typeface="Quattrocento Sans"/>
              <a:ea typeface="Quattrocento Sans"/>
              <a:sym typeface="Quattrocento Sans"/>
            </a:endParaRPr>
          </a:p>
          <a:p>
            <a:pPr marL="615950" lvl="0" indent="-342900" algn="r" rtl="1">
              <a:lnSpc>
                <a:spcPct val="200000"/>
              </a:lnSpc>
              <a:spcBef>
                <a:spcPts val="400"/>
              </a:spcBef>
              <a:spcAft>
                <a:spcPts val="0"/>
              </a:spcAft>
              <a:buFont typeface="Wingdings" panose="05000000000000000000" pitchFamily="2" charset="2"/>
              <a:buChar char="v"/>
            </a:pPr>
            <a:r>
              <a:rPr lang="iw" dirty="0" smtClean="0">
                <a:latin typeface="Quattrocento Sans"/>
                <a:ea typeface="Quattrocento Sans"/>
                <a:sym typeface="Quattrocento Sans"/>
              </a:rPr>
              <a:t>נמצאו</a:t>
            </a:r>
            <a:r>
              <a:rPr lang="en-US" dirty="0" smtClean="0">
                <a:latin typeface="Quattrocento Sans"/>
                <a:ea typeface="Quattrocento Sans"/>
                <a:sym typeface="Quattrocento Sans"/>
              </a:rPr>
              <a:t> </a:t>
            </a:r>
            <a:r>
              <a:rPr lang="he-IL" smtClean="0">
                <a:latin typeface="Quattrocento Sans"/>
                <a:ea typeface="Quattrocento Sans"/>
                <a:sym typeface="Quattrocento Sans"/>
              </a:rPr>
              <a:t>8 באגים </a:t>
            </a:r>
            <a:r>
              <a:rPr lang="iw" dirty="0" smtClean="0">
                <a:latin typeface="Quattrocento Sans"/>
                <a:ea typeface="Quattrocento Sans"/>
                <a:sym typeface="Quattrocento Sans"/>
              </a:rPr>
              <a:t>מתו</a:t>
            </a:r>
            <a:r>
              <a:rPr lang="he-IL" dirty="0" err="1" smtClean="0">
                <a:latin typeface="Quattrocento Sans"/>
                <a:ea typeface="Quattrocento Sans"/>
                <a:sym typeface="Quattrocento Sans"/>
              </a:rPr>
              <a:t>כם</a:t>
            </a:r>
            <a:r>
              <a:rPr lang="he-IL" dirty="0" smtClean="0">
                <a:latin typeface="Quattrocento Sans"/>
                <a:ea typeface="Quattrocento Sans"/>
                <a:sym typeface="Quattrocento Sans"/>
              </a:rPr>
              <a:t>: 2 ברמה גבוהה, 1 ברמה בינונית, 5 ברמה נמוכה</a:t>
            </a:r>
            <a:endParaRPr dirty="0" smtClean="0">
              <a:latin typeface="Quattrocento Sans"/>
              <a:ea typeface="Quattrocento Sans"/>
              <a:sym typeface="Quattrocento Sans"/>
            </a:endParaRPr>
          </a:p>
          <a:p>
            <a:pPr marL="273050" lvl="0" indent="-273050" algn="r" rtl="1">
              <a:lnSpc>
                <a:spcPct val="200000"/>
              </a:lnSpc>
              <a:spcBef>
                <a:spcPts val="400"/>
              </a:spcBef>
              <a:spcAft>
                <a:spcPts val="0"/>
              </a:spcAft>
              <a:buClr>
                <a:schemeClr val="accent3"/>
              </a:buClr>
              <a:buSzPts val="1900"/>
              <a:buChar char="⚫"/>
            </a:pPr>
            <a:r>
              <a:rPr lang="iw" dirty="0" smtClean="0">
                <a:latin typeface="Quattrocento Sans"/>
                <a:ea typeface="Quattrocento Sans"/>
                <a:sym typeface="Quattrocento Sans"/>
              </a:rPr>
              <a:t>עקב </a:t>
            </a:r>
            <a:r>
              <a:rPr lang="iw" dirty="0">
                <a:latin typeface="Quattrocento Sans"/>
                <a:ea typeface="Quattrocento Sans"/>
                <a:sym typeface="Quattrocento Sans"/>
              </a:rPr>
              <a:t>בעיות </a:t>
            </a:r>
            <a:r>
              <a:rPr lang="he-IL" dirty="0" smtClean="0">
                <a:latin typeface="Quattrocento Sans"/>
                <a:ea typeface="Quattrocento Sans"/>
                <a:sym typeface="Quattrocento Sans"/>
              </a:rPr>
              <a:t>של חיסורים</a:t>
            </a:r>
            <a:r>
              <a:rPr lang="iw" dirty="0" smtClean="0">
                <a:latin typeface="Quattrocento Sans"/>
                <a:ea typeface="Quattrocento Sans"/>
                <a:sym typeface="Quattrocento Sans"/>
              </a:rPr>
              <a:t>, </a:t>
            </a:r>
            <a:r>
              <a:rPr lang="iw" dirty="0">
                <a:latin typeface="Quattrocento Sans"/>
                <a:ea typeface="Quattrocento Sans"/>
                <a:sym typeface="Quattrocento Sans"/>
              </a:rPr>
              <a:t>סיום הפרויקט התארך </a:t>
            </a:r>
            <a:r>
              <a:rPr lang="iw" dirty="0" smtClean="0">
                <a:latin typeface="Quattrocento Sans"/>
                <a:ea typeface="Quattrocento Sans"/>
                <a:sym typeface="Quattrocento Sans"/>
              </a:rPr>
              <a:t>ביומיים</a:t>
            </a:r>
            <a:r>
              <a:rPr lang="he-IL" dirty="0" smtClean="0">
                <a:latin typeface="Quattrocento Sans"/>
                <a:ea typeface="Quattrocento Sans"/>
                <a:sym typeface="Quattrocento Sans"/>
              </a:rPr>
              <a:t>. הייתי צריך לשנן את החומר ולהשלים את תהליך הבדיקות בשלמותו.</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0" y="276228"/>
            <a:ext cx="9036000" cy="595500"/>
          </a:xfrm>
          <a:prstGeom prst="rect">
            <a:avLst/>
          </a:prstGeom>
          <a:noFill/>
          <a:ln>
            <a:noFill/>
          </a:ln>
        </p:spPr>
        <p:txBody>
          <a:bodyPr spcFirstLastPara="1" wrap="square" lIns="0" tIns="45700" rIns="0" bIns="0" anchor="b" anchorCtr="0">
            <a:noAutofit/>
          </a:bodyPr>
          <a:lstStyle/>
          <a:p>
            <a:pPr marL="0" lvl="0" indent="0" algn="ctr" rtl="1">
              <a:spcBef>
                <a:spcPts val="0"/>
              </a:spcBef>
              <a:spcAft>
                <a:spcPts val="0"/>
              </a:spcAft>
              <a:buNone/>
            </a:pPr>
            <a:r>
              <a:rPr lang="he-IL" sz="3600" dirty="0">
                <a:cs typeface="+mn-cs"/>
              </a:rPr>
              <a:t>מצב באגים</a:t>
            </a:r>
            <a:endParaRPr dirty="0">
              <a:cs typeface="+mn-cs"/>
            </a:endParaRPr>
          </a:p>
        </p:txBody>
      </p:sp>
      <p:graphicFrame>
        <p:nvGraphicFramePr>
          <p:cNvPr id="6" name="Content Placeholder 5">
            <a:extLst>
              <a:ext uri="{FF2B5EF4-FFF2-40B4-BE49-F238E27FC236}">
                <a16:creationId xmlns:a16="http://schemas.microsoft.com/office/drawing/2014/main" id="{7B72F4FC-B859-B30C-78A6-70E6BF6520E5}"/>
              </a:ext>
            </a:extLst>
          </p:cNvPr>
          <p:cNvGraphicFramePr>
            <a:graphicFrameLocks noGrp="1"/>
          </p:cNvGraphicFramePr>
          <p:nvPr>
            <p:ph idx="1"/>
            <p:extLst>
              <p:ext uri="{D42A27DB-BD31-4B8C-83A1-F6EECF244321}">
                <p14:modId xmlns:p14="http://schemas.microsoft.com/office/powerpoint/2010/main" val="1368023930"/>
              </p:ext>
            </p:extLst>
          </p:nvPr>
        </p:nvGraphicFramePr>
        <p:xfrm>
          <a:off x="626466" y="1417320"/>
          <a:ext cx="7210425" cy="31715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127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54000" y="680088"/>
            <a:ext cx="9036000" cy="595500"/>
          </a:xfrm>
          <a:prstGeom prst="rect">
            <a:avLst/>
          </a:prstGeom>
          <a:noFill/>
          <a:ln>
            <a:noFill/>
          </a:ln>
        </p:spPr>
        <p:txBody>
          <a:bodyPr spcFirstLastPara="1" wrap="square" lIns="0" tIns="45700" rIns="0" bIns="0" anchor="b" anchorCtr="0">
            <a:noAutofit/>
          </a:bodyPr>
          <a:lstStyle/>
          <a:p>
            <a:pPr marL="0" lvl="0" indent="0" algn="ctr" rtl="1">
              <a:spcBef>
                <a:spcPts val="0"/>
              </a:spcBef>
              <a:spcAft>
                <a:spcPts val="0"/>
              </a:spcAft>
              <a:buNone/>
            </a:pPr>
            <a:r>
              <a:rPr lang="iw" sz="3600" dirty="0" smtClean="0">
                <a:cs typeface="+mn-cs"/>
              </a:rPr>
              <a:t>כיסוי</a:t>
            </a:r>
            <a:r>
              <a:rPr lang="he-IL" sz="3600" dirty="0" smtClean="0">
                <a:cs typeface="+mn-cs"/>
              </a:rPr>
              <a:t> הבדיקות</a:t>
            </a:r>
            <a:endParaRPr dirty="0">
              <a:cs typeface="+mn-cs"/>
            </a:endParaRPr>
          </a:p>
        </p:txBody>
      </p:sp>
      <p:sp>
        <p:nvSpPr>
          <p:cNvPr id="163" name="Google Shape;163;p29"/>
          <p:cNvSpPr txBox="1">
            <a:spLocks noGrp="1"/>
          </p:cNvSpPr>
          <p:nvPr>
            <p:ph idx="1"/>
          </p:nvPr>
        </p:nvSpPr>
        <p:spPr>
          <a:xfrm>
            <a:off x="319050" y="1749309"/>
            <a:ext cx="8505900" cy="3104574"/>
          </a:xfrm>
          <a:prstGeom prst="rect">
            <a:avLst/>
          </a:prstGeom>
          <a:noFill/>
          <a:ln>
            <a:noFill/>
          </a:ln>
        </p:spPr>
        <p:txBody>
          <a:bodyPr spcFirstLastPara="1" wrap="square" lIns="91425" tIns="45700" rIns="91425" bIns="45700" anchor="t" anchorCtr="0">
            <a:noAutofit/>
          </a:bodyPr>
          <a:lstStyle/>
          <a:p>
            <a:pPr marL="273050" lvl="0" indent="-273050">
              <a:lnSpc>
                <a:spcPct val="200000"/>
              </a:lnSpc>
              <a:spcBef>
                <a:spcPts val="400"/>
              </a:spcBef>
              <a:spcAft>
                <a:spcPts val="0"/>
              </a:spcAft>
              <a:buSzPts val="1900"/>
              <a:buChar char="⚫"/>
            </a:pPr>
            <a:r>
              <a:rPr lang="iw" sz="1400" dirty="0" smtClean="0"/>
              <a:t>הבודק </a:t>
            </a:r>
            <a:r>
              <a:rPr lang="iw" sz="1400" dirty="0"/>
              <a:t>הגיעה </a:t>
            </a:r>
            <a:r>
              <a:rPr lang="he-IL" sz="1400" dirty="0" smtClean="0"/>
              <a:t>100% כיסוי </a:t>
            </a:r>
            <a:r>
              <a:rPr lang="iw" sz="1400" dirty="0" smtClean="0"/>
              <a:t>תסריטים </a:t>
            </a:r>
            <a:r>
              <a:rPr lang="iw" sz="1400" dirty="0"/>
              <a:t>לבדיקה</a:t>
            </a:r>
            <a:endParaRPr sz="1400" dirty="0"/>
          </a:p>
          <a:p>
            <a:pPr marL="273050" lvl="0" indent="-273050">
              <a:lnSpc>
                <a:spcPct val="200000"/>
              </a:lnSpc>
              <a:spcBef>
                <a:spcPts val="400"/>
              </a:spcBef>
              <a:spcAft>
                <a:spcPts val="0"/>
              </a:spcAft>
              <a:buSzPts val="1900"/>
              <a:buChar char="⚫"/>
            </a:pPr>
            <a:r>
              <a:rPr lang="iw" sz="1400" dirty="0"/>
              <a:t>בתום מחזור הבדיקות נמצא</a:t>
            </a:r>
            <a:r>
              <a:rPr lang="he-IL" sz="1400" dirty="0"/>
              <a:t>ו</a:t>
            </a:r>
            <a:r>
              <a:rPr lang="iw" sz="1400" dirty="0"/>
              <a:t> אזור</a:t>
            </a:r>
            <a:r>
              <a:rPr lang="he-IL" sz="1400" dirty="0"/>
              <a:t>ים</a:t>
            </a:r>
            <a:r>
              <a:rPr lang="iw" sz="1400" dirty="0"/>
              <a:t> הבעייתי</a:t>
            </a:r>
            <a:r>
              <a:rPr lang="he-IL" sz="1400" dirty="0" smtClean="0"/>
              <a:t>ים: </a:t>
            </a:r>
            <a:r>
              <a:rPr lang="en-US" sz="1400" dirty="0" smtClean="0"/>
              <a:t/>
            </a:r>
            <a:br>
              <a:rPr lang="en-US" sz="1400" dirty="0" smtClean="0"/>
            </a:br>
            <a:r>
              <a:rPr lang="he-IL" sz="1400" dirty="0" smtClean="0"/>
              <a:t>דף </a:t>
            </a:r>
            <a:r>
              <a:rPr lang="he-IL" sz="1400" dirty="0" smtClean="0"/>
              <a:t>עריכת פרטי משתמש – שדות לא מתפקדים </a:t>
            </a:r>
            <a:r>
              <a:rPr lang="he-IL" sz="1400" dirty="0" smtClean="0"/>
              <a:t>כנדרש</a:t>
            </a:r>
            <a:r>
              <a:rPr lang="en-US" sz="1400" dirty="0"/>
              <a:t/>
            </a:r>
            <a:br>
              <a:rPr lang="en-US" sz="1400" dirty="0"/>
            </a:br>
            <a:r>
              <a:rPr lang="en-US" sz="1400" dirty="0"/>
              <a:t>https://jpetstore.aspectran.com/account/editAccountForm</a:t>
            </a:r>
            <a:endParaRPr lang="he-IL"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54000" y="645712"/>
            <a:ext cx="9036000" cy="595500"/>
          </a:xfrm>
          <a:prstGeom prst="rect">
            <a:avLst/>
          </a:prstGeom>
          <a:noFill/>
          <a:ln>
            <a:noFill/>
          </a:ln>
        </p:spPr>
        <p:txBody>
          <a:bodyPr spcFirstLastPara="1" wrap="square" lIns="0" tIns="45700" rIns="0" bIns="0" anchor="b" anchorCtr="0">
            <a:noAutofit/>
          </a:bodyPr>
          <a:lstStyle/>
          <a:p>
            <a:pPr marL="0" lvl="0" indent="0" algn="ctr" rtl="1">
              <a:spcBef>
                <a:spcPts val="0"/>
              </a:spcBef>
              <a:spcAft>
                <a:spcPts val="0"/>
              </a:spcAft>
              <a:buNone/>
            </a:pPr>
            <a:r>
              <a:rPr lang="iw" sz="3600" dirty="0">
                <a:cs typeface="+mn-cs"/>
              </a:rPr>
              <a:t>התקדמות הבדיקות</a:t>
            </a:r>
            <a:endParaRPr dirty="0">
              <a:cs typeface="+mn-cs"/>
            </a:endParaRPr>
          </a:p>
        </p:txBody>
      </p:sp>
      <p:sp>
        <p:nvSpPr>
          <p:cNvPr id="169" name="Google Shape;169;p30"/>
          <p:cNvSpPr txBox="1">
            <a:spLocks noGrp="1"/>
          </p:cNvSpPr>
          <p:nvPr>
            <p:ph idx="1"/>
          </p:nvPr>
        </p:nvSpPr>
        <p:spPr>
          <a:xfrm>
            <a:off x="213360" y="1639308"/>
            <a:ext cx="8532990" cy="3280200"/>
          </a:xfrm>
          <a:prstGeom prst="rect">
            <a:avLst/>
          </a:prstGeom>
          <a:noFill/>
          <a:ln>
            <a:noFill/>
          </a:ln>
        </p:spPr>
        <p:txBody>
          <a:bodyPr spcFirstLastPara="1" wrap="square" lIns="91425" tIns="45700" rIns="91425" bIns="45700" anchor="t" anchorCtr="0">
            <a:noAutofit/>
          </a:bodyPr>
          <a:lstStyle/>
          <a:p>
            <a:pPr marL="666750" lvl="0" indent="-214312" algn="r" rtl="1">
              <a:lnSpc>
                <a:spcPct val="200000"/>
              </a:lnSpc>
              <a:spcBef>
                <a:spcPts val="360"/>
              </a:spcBef>
              <a:spcAft>
                <a:spcPts val="0"/>
              </a:spcAft>
              <a:buSzPts val="1710"/>
              <a:buChar char="⚫"/>
            </a:pPr>
            <a:r>
              <a:rPr lang="he-IL" sz="1800" dirty="0" smtClean="0"/>
              <a:t>16 </a:t>
            </a:r>
            <a:r>
              <a:rPr lang="iw" sz="1800" dirty="0" smtClean="0"/>
              <a:t>תסריטי  בדיקה</a:t>
            </a:r>
            <a:r>
              <a:rPr lang="he-IL" sz="1800" dirty="0" smtClean="0"/>
              <a:t> סה"כ</a:t>
            </a:r>
            <a:endParaRPr sz="1800" dirty="0"/>
          </a:p>
          <a:p>
            <a:pPr marL="666750" lvl="0" indent="-214312" algn="r" rtl="1">
              <a:lnSpc>
                <a:spcPct val="200000"/>
              </a:lnSpc>
              <a:spcBef>
                <a:spcPts val="360"/>
              </a:spcBef>
              <a:spcAft>
                <a:spcPts val="0"/>
              </a:spcAft>
              <a:buSzPts val="1710"/>
              <a:buChar char="⚫"/>
            </a:pPr>
            <a:r>
              <a:rPr lang="iw" sz="1800" dirty="0"/>
              <a:t>משאבים שנעשה בהם שימוש</a:t>
            </a:r>
            <a:r>
              <a:rPr lang="iw" sz="1800" dirty="0" smtClean="0"/>
              <a:t>:</a:t>
            </a:r>
            <a:r>
              <a:rPr lang="he-IL" sz="1800" dirty="0" smtClean="0"/>
              <a:t> </a:t>
            </a:r>
            <a:r>
              <a:rPr lang="iw" sz="1800" dirty="0" smtClean="0"/>
              <a:t>מחשב נייד</a:t>
            </a:r>
            <a:r>
              <a:rPr lang="he-IL" sz="1800" dirty="0" smtClean="0"/>
              <a:t>, מחשב נייח,</a:t>
            </a:r>
            <a:r>
              <a:rPr lang="iw" sz="1800" dirty="0" smtClean="0"/>
              <a:t> סמאטרפון</a:t>
            </a:r>
            <a:r>
              <a:rPr lang="he-IL" sz="1800" dirty="0" smtClean="0"/>
              <a:t> אנדרואיד </a:t>
            </a:r>
            <a:r>
              <a:rPr lang="he-IL" sz="1800" dirty="0" err="1" smtClean="0"/>
              <a:t>ואייפון</a:t>
            </a:r>
            <a:r>
              <a:rPr lang="he-IL" sz="1800" dirty="0" smtClean="0"/>
              <a:t> </a:t>
            </a:r>
            <a:r>
              <a:rPr lang="en-US" sz="1800" smtClean="0"/>
              <a:t>IOS</a:t>
            </a:r>
            <a:r>
              <a:rPr lang="he-IL" sz="1800" smtClean="0"/>
              <a:t> ,</a:t>
            </a:r>
            <a:r>
              <a:rPr lang="iw" sz="1800" dirty="0"/>
              <a:t>excel </a:t>
            </a:r>
            <a:r>
              <a:rPr lang="he-IL" sz="1800" dirty="0"/>
              <a:t>,</a:t>
            </a:r>
            <a:r>
              <a:rPr lang="iw" sz="1800" dirty="0"/>
              <a:t>word </a:t>
            </a:r>
            <a:r>
              <a:rPr lang="iw" sz="1800" dirty="0" smtClean="0"/>
              <a:t>powerpoint</a:t>
            </a:r>
            <a:r>
              <a:rPr lang="he-IL" sz="1800" dirty="0" smtClean="0"/>
              <a:t>, דפדפני גוגל כרום בלבד.</a:t>
            </a:r>
            <a:endParaRPr sz="1800" dirty="0"/>
          </a:p>
          <a:p>
            <a:pPr marL="666750" lvl="0" indent="-220027" algn="r" rtl="1">
              <a:lnSpc>
                <a:spcPct val="200000"/>
              </a:lnSpc>
              <a:spcBef>
                <a:spcPts val="360"/>
              </a:spcBef>
              <a:spcAft>
                <a:spcPts val="0"/>
              </a:spcAft>
              <a:buSzPts val="1800"/>
              <a:buChar char="⚫"/>
            </a:pPr>
            <a:r>
              <a:rPr lang="iw" sz="1800" dirty="0"/>
              <a:t>לא נעשה שימוש</a:t>
            </a:r>
            <a:r>
              <a:rPr lang="iw" sz="1800" dirty="0" smtClean="0"/>
              <a:t>:</a:t>
            </a:r>
            <a:r>
              <a:rPr lang="he-IL" sz="1800" dirty="0" smtClean="0"/>
              <a:t> דפדפני </a:t>
            </a:r>
            <a:r>
              <a:rPr lang="he-IL" sz="1800" dirty="0" err="1" smtClean="0"/>
              <a:t>פייקפוקס</a:t>
            </a:r>
            <a:r>
              <a:rPr lang="he-IL" sz="1800" dirty="0" smtClean="0"/>
              <a:t> </a:t>
            </a:r>
            <a:r>
              <a:rPr lang="he-IL" sz="1800" dirty="0" err="1" smtClean="0"/>
              <a:t>בינג</a:t>
            </a:r>
            <a:r>
              <a:rPr lang="he-IL" sz="1800" dirty="0" smtClean="0"/>
              <a:t> </a:t>
            </a:r>
            <a:r>
              <a:rPr lang="he-IL" sz="1800" dirty="0" err="1" smtClean="0"/>
              <a:t>וכו</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57200" y="207287"/>
            <a:ext cx="8229600" cy="701186"/>
          </a:xfrm>
          <a:prstGeom prst="rect">
            <a:avLst/>
          </a:prstGeom>
          <a:noFill/>
          <a:ln>
            <a:noFill/>
          </a:ln>
        </p:spPr>
        <p:txBody>
          <a:bodyPr spcFirstLastPara="1" wrap="square" lIns="0" tIns="45700" rIns="0" bIns="0" anchor="b" anchorCtr="0">
            <a:noAutofit/>
          </a:bodyPr>
          <a:lstStyle/>
          <a:p>
            <a:pPr marL="0" lvl="0" indent="0" algn="ctr" rtl="1">
              <a:spcBef>
                <a:spcPts val="0"/>
              </a:spcBef>
              <a:spcAft>
                <a:spcPts val="0"/>
              </a:spcAft>
              <a:buNone/>
            </a:pPr>
            <a:r>
              <a:rPr lang="iw" sz="4000" dirty="0">
                <a:cs typeface="+mn-cs"/>
              </a:rPr>
              <a:t>איכות</a:t>
            </a:r>
            <a:endParaRPr dirty="0">
              <a:cs typeface="+mn-cs"/>
            </a:endParaRPr>
          </a:p>
        </p:txBody>
      </p:sp>
      <p:sp>
        <p:nvSpPr>
          <p:cNvPr id="175" name="Google Shape;175;p31"/>
          <p:cNvSpPr txBox="1">
            <a:spLocks noGrp="1"/>
          </p:cNvSpPr>
          <p:nvPr>
            <p:ph idx="1"/>
          </p:nvPr>
        </p:nvSpPr>
        <p:spPr>
          <a:xfrm>
            <a:off x="709232" y="908473"/>
            <a:ext cx="7429500" cy="2869532"/>
          </a:xfrm>
          <a:prstGeom prst="rect">
            <a:avLst/>
          </a:prstGeom>
          <a:noFill/>
          <a:ln>
            <a:noFill/>
          </a:ln>
        </p:spPr>
        <p:txBody>
          <a:bodyPr spcFirstLastPara="1" wrap="square" lIns="91425" tIns="45700" rIns="91425" bIns="45700" anchor="t" anchorCtr="0">
            <a:noAutofit/>
          </a:bodyPr>
          <a:lstStyle/>
          <a:p>
            <a:pPr marL="639762" lvl="1" indent="-246062" algn="r" rtl="1">
              <a:lnSpc>
                <a:spcPct val="200000"/>
              </a:lnSpc>
              <a:spcBef>
                <a:spcPts val="320"/>
              </a:spcBef>
              <a:spcAft>
                <a:spcPts val="0"/>
              </a:spcAft>
              <a:buSzPts val="1360"/>
              <a:buChar char="⚫"/>
            </a:pPr>
            <a:r>
              <a:rPr lang="iw" sz="1800" dirty="0">
                <a:latin typeface="Arial"/>
                <a:ea typeface="Arial"/>
                <a:cs typeface="Arial"/>
                <a:sym typeface="Arial"/>
              </a:rPr>
              <a:t>סה"כ </a:t>
            </a:r>
            <a:r>
              <a:rPr lang="iw" sz="1800" dirty="0" smtClean="0">
                <a:latin typeface="Arial"/>
                <a:ea typeface="Arial"/>
                <a:cs typeface="Arial"/>
                <a:sym typeface="Arial"/>
              </a:rPr>
              <a:t>תסריטים</a:t>
            </a:r>
            <a:r>
              <a:rPr lang="en-US" sz="1800" dirty="0" smtClean="0">
                <a:latin typeface="Arial"/>
                <a:ea typeface="Arial"/>
                <a:cs typeface="Arial"/>
                <a:sym typeface="Arial"/>
              </a:rPr>
              <a:t>16 </a:t>
            </a:r>
            <a:endParaRPr sz="1800" dirty="0">
              <a:latin typeface="Arial"/>
              <a:ea typeface="Arial"/>
              <a:cs typeface="Arial"/>
              <a:sym typeface="Arial"/>
            </a:endParaRPr>
          </a:p>
          <a:p>
            <a:pPr marL="639762" lvl="1" indent="-246062" algn="r" rtl="1">
              <a:lnSpc>
                <a:spcPct val="200000"/>
              </a:lnSpc>
              <a:spcBef>
                <a:spcPts val="320"/>
              </a:spcBef>
              <a:spcAft>
                <a:spcPts val="0"/>
              </a:spcAft>
              <a:buSzPts val="1360"/>
              <a:buChar char="⚫"/>
            </a:pPr>
            <a:r>
              <a:rPr lang="he-IL" sz="1800" dirty="0" smtClean="0">
                <a:latin typeface="Arial"/>
                <a:ea typeface="Arial"/>
                <a:cs typeface="Arial"/>
                <a:sym typeface="Arial"/>
              </a:rPr>
              <a:t>כל הבאגים שנמצאו במהלך הבדיקות נמצאים במצב פתוח ומחכים לטיפול של מפתח וראש צוות הבדיקות.</a:t>
            </a:r>
            <a:endParaRPr sz="1800" dirty="0">
              <a:latin typeface="Arial"/>
              <a:ea typeface="Arial"/>
              <a:cs typeface="Arial"/>
              <a:sym typeface="Arial"/>
            </a:endParaRPr>
          </a:p>
          <a:p>
            <a:pPr marL="639762" lvl="1" indent="-246062" algn="r" rtl="1">
              <a:lnSpc>
                <a:spcPct val="200000"/>
              </a:lnSpc>
              <a:spcBef>
                <a:spcPts val="320"/>
              </a:spcBef>
              <a:spcAft>
                <a:spcPts val="0"/>
              </a:spcAft>
              <a:buSzPts val="1360"/>
              <a:buChar char="⚫"/>
            </a:pPr>
            <a:r>
              <a:rPr lang="iw" sz="1800" dirty="0">
                <a:latin typeface="Arial"/>
                <a:ea typeface="Arial"/>
                <a:cs typeface="Arial"/>
                <a:sym typeface="Arial"/>
              </a:rPr>
              <a:t>האזור הבעייתי ביותר</a:t>
            </a:r>
            <a:r>
              <a:rPr lang="he-IL" sz="1800" dirty="0" smtClean="0">
                <a:latin typeface="Arial"/>
                <a:ea typeface="Arial"/>
                <a:cs typeface="Arial"/>
                <a:sym typeface="Arial"/>
              </a:rPr>
              <a:t>: דף הרשמה לאתר פרטים אישיים</a:t>
            </a:r>
            <a:endParaRPr sz="1800" dirty="0">
              <a:latin typeface="Arial"/>
              <a:ea typeface="Arial"/>
              <a:cs typeface="Arial"/>
              <a:sym typeface="Arial"/>
            </a:endParaRPr>
          </a:p>
          <a:p>
            <a:pPr marL="639762" lvl="1" indent="-246062">
              <a:lnSpc>
                <a:spcPct val="200000"/>
              </a:lnSpc>
              <a:spcBef>
                <a:spcPts val="320"/>
              </a:spcBef>
              <a:spcAft>
                <a:spcPts val="0"/>
              </a:spcAft>
              <a:buSzPts val="1360"/>
              <a:buChar char="⚫"/>
            </a:pPr>
            <a:r>
              <a:rPr lang="iw" sz="1800" dirty="0">
                <a:latin typeface="Arial"/>
                <a:ea typeface="Arial"/>
                <a:cs typeface="Arial"/>
                <a:sym typeface="Arial"/>
              </a:rPr>
              <a:t>האזור בו נמצאו רוב הבאגים הו</a:t>
            </a:r>
            <a:r>
              <a:rPr lang="he-IL" sz="1800" dirty="0">
                <a:latin typeface="Arial"/>
                <a:ea typeface="Arial"/>
                <a:cs typeface="Arial"/>
                <a:sym typeface="Arial"/>
              </a:rPr>
              <a:t>א: דף הרשמה לאתר פרטים </a:t>
            </a:r>
            <a:r>
              <a:rPr lang="he-IL" sz="1800" dirty="0" smtClean="0">
                <a:latin typeface="Arial"/>
                <a:ea typeface="Arial"/>
                <a:cs typeface="Arial"/>
                <a:sym typeface="Arial"/>
              </a:rPr>
              <a:t>אישיים</a:t>
            </a:r>
            <a:r>
              <a:rPr lang="en-US" sz="1800">
                <a:latin typeface="Arial"/>
                <a:ea typeface="Arial"/>
                <a:cs typeface="Arial"/>
                <a:sym typeface="Arial"/>
              </a:rPr>
              <a:t/>
            </a:r>
            <a:br>
              <a:rPr lang="en-US" sz="1800">
                <a:latin typeface="Arial"/>
                <a:ea typeface="Arial"/>
                <a:cs typeface="Arial"/>
                <a:sym typeface="Arial"/>
              </a:rPr>
            </a:br>
            <a:r>
              <a:rPr lang="en-US" sz="1800">
                <a:latin typeface="Arial"/>
                <a:ea typeface="Arial"/>
                <a:cs typeface="Arial"/>
                <a:sym typeface="Arial"/>
              </a:rPr>
              <a:t>https://jpetstore.aspectran.com/account/editAccountForm</a:t>
            </a:r>
            <a:r>
              <a:rPr lang="he-IL" sz="1800" smtClean="0">
                <a:latin typeface="Arial"/>
                <a:ea typeface="Arial"/>
                <a:cs typeface="Arial"/>
                <a:sym typeface="Arial"/>
              </a:rPr>
              <a:t> </a:t>
            </a:r>
            <a:r>
              <a:rPr lang="en-US" sz="1800" dirty="0" smtClean="0">
                <a:latin typeface="Arial"/>
                <a:ea typeface="Arial"/>
                <a:cs typeface="Arial"/>
                <a:sym typeface="Arial"/>
              </a:rPr>
              <a:t/>
            </a:r>
            <a:br>
              <a:rPr lang="en-US" sz="1800" dirty="0" smtClean="0">
                <a:latin typeface="Arial"/>
                <a:ea typeface="Arial"/>
                <a:cs typeface="Arial"/>
                <a:sym typeface="Arial"/>
              </a:rPr>
            </a:br>
            <a:endParaRPr sz="240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457200" y="691106"/>
            <a:ext cx="8229600" cy="531000"/>
          </a:xfrm>
          <a:prstGeom prst="rect">
            <a:avLst/>
          </a:prstGeom>
          <a:noFill/>
          <a:ln>
            <a:noFill/>
          </a:ln>
        </p:spPr>
        <p:txBody>
          <a:bodyPr spcFirstLastPara="1" wrap="square" lIns="0" tIns="45700" rIns="0" bIns="0" anchor="b" anchorCtr="0">
            <a:noAutofit/>
          </a:bodyPr>
          <a:lstStyle/>
          <a:p>
            <a:pPr marL="0" lvl="0" indent="0" algn="ctr" rtl="1">
              <a:spcBef>
                <a:spcPts val="0"/>
              </a:spcBef>
              <a:spcAft>
                <a:spcPts val="0"/>
              </a:spcAft>
              <a:buNone/>
            </a:pPr>
            <a:r>
              <a:rPr lang="iw" sz="4000" dirty="0">
                <a:cs typeface="+mn-cs"/>
              </a:rPr>
              <a:t>תנאי סף ליציאה</a:t>
            </a:r>
            <a:endParaRPr sz="4000" dirty="0">
              <a:cs typeface="+mn-cs"/>
            </a:endParaRPr>
          </a:p>
        </p:txBody>
      </p:sp>
      <p:graphicFrame>
        <p:nvGraphicFramePr>
          <p:cNvPr id="181" name="Google Shape;181;p32"/>
          <p:cNvGraphicFramePr/>
          <p:nvPr>
            <p:extLst>
              <p:ext uri="{D42A27DB-BD31-4B8C-83A1-F6EECF244321}">
                <p14:modId xmlns:p14="http://schemas.microsoft.com/office/powerpoint/2010/main" val="2586369941"/>
              </p:ext>
            </p:extLst>
          </p:nvPr>
        </p:nvGraphicFramePr>
        <p:xfrm>
          <a:off x="827887" y="1399104"/>
          <a:ext cx="7488225" cy="3154500"/>
        </p:xfrm>
        <a:graphic>
          <a:graphicData uri="http://schemas.openxmlformats.org/drawingml/2006/table">
            <a:tbl>
              <a:tblPr firstRow="1" bandRow="1">
                <a:noFill/>
                <a:tableStyleId>{0B538E1A-07BE-4021-83F5-A2A023053742}</a:tableStyleId>
              </a:tblPr>
              <a:tblGrid>
                <a:gridCol w="1810350">
                  <a:extLst>
                    <a:ext uri="{9D8B030D-6E8A-4147-A177-3AD203B41FA5}">
                      <a16:colId xmlns:a16="http://schemas.microsoft.com/office/drawing/2014/main" val="20000"/>
                    </a:ext>
                  </a:extLst>
                </a:gridCol>
                <a:gridCol w="2833850">
                  <a:extLst>
                    <a:ext uri="{9D8B030D-6E8A-4147-A177-3AD203B41FA5}">
                      <a16:colId xmlns:a16="http://schemas.microsoft.com/office/drawing/2014/main" val="20001"/>
                    </a:ext>
                  </a:extLst>
                </a:gridCol>
                <a:gridCol w="2844025">
                  <a:extLst>
                    <a:ext uri="{9D8B030D-6E8A-4147-A177-3AD203B41FA5}">
                      <a16:colId xmlns:a16="http://schemas.microsoft.com/office/drawing/2014/main" val="20002"/>
                    </a:ext>
                  </a:extLst>
                </a:gridCol>
              </a:tblGrid>
              <a:tr h="558172">
                <a:tc>
                  <a:txBody>
                    <a:bodyPr/>
                    <a:lstStyle/>
                    <a:p>
                      <a:pPr marL="0" marR="0" lvl="0" indent="0" algn="ctr" rtl="1">
                        <a:spcBef>
                          <a:spcPts val="0"/>
                        </a:spcBef>
                        <a:spcAft>
                          <a:spcPts val="0"/>
                        </a:spcAft>
                        <a:buNone/>
                      </a:pPr>
                      <a:r>
                        <a:rPr lang="iw" sz="1800" u="none" strike="noStrike" cap="none" dirty="0">
                          <a:latin typeface="+mn-lt"/>
                          <a:cs typeface="+mn-cs"/>
                        </a:rPr>
                        <a:t>סטטוס -</a:t>
                      </a:r>
                      <a:endParaRPr sz="1800" b="1" u="none" strike="noStrike" cap="none" dirty="0">
                        <a:solidFill>
                          <a:schemeClr val="lt1"/>
                        </a:solidFill>
                        <a:latin typeface="+mn-lt"/>
                        <a:ea typeface="Constantia"/>
                        <a:cs typeface="+mn-cs"/>
                        <a:sym typeface="Constantia"/>
                      </a:endParaRPr>
                    </a:p>
                    <a:p>
                      <a:pPr marL="0" marR="0" lvl="0" indent="0" algn="ctr" rtl="1">
                        <a:spcBef>
                          <a:spcPts val="0"/>
                        </a:spcBef>
                        <a:spcAft>
                          <a:spcPts val="0"/>
                        </a:spcAft>
                        <a:buNone/>
                      </a:pPr>
                      <a:r>
                        <a:rPr lang="iw" sz="1800" b="1" u="none" strike="noStrike" cap="none" dirty="0">
                          <a:solidFill>
                            <a:schemeClr val="lt1"/>
                          </a:solidFill>
                          <a:latin typeface="+mn-lt"/>
                          <a:ea typeface="Constantia"/>
                          <a:cs typeface="+mn-cs"/>
                          <a:sym typeface="Constantia"/>
                        </a:rPr>
                        <a:t>מומש כן או לא</a:t>
                      </a:r>
                      <a:endParaRPr sz="1800" u="none" strike="noStrike" cap="none" dirty="0">
                        <a:latin typeface="+mn-lt"/>
                        <a:cs typeface="+mn-cs"/>
                      </a:endParaRPr>
                    </a:p>
                  </a:txBody>
                  <a:tcPr marL="91425" marR="91425" marT="34275" marB="34275" anchor="ctr">
                    <a:cell3D prstMaterial="dkEdge">
                      <a:bevel prst="coolSlant"/>
                      <a:lightRig rig="flood" dir="t"/>
                    </a:cell3D>
                  </a:tcPr>
                </a:tc>
                <a:tc>
                  <a:txBody>
                    <a:bodyPr/>
                    <a:lstStyle/>
                    <a:p>
                      <a:pPr marL="0" marR="0" lvl="0" indent="0" algn="ctr" rtl="1">
                        <a:spcBef>
                          <a:spcPts val="0"/>
                        </a:spcBef>
                        <a:spcAft>
                          <a:spcPts val="0"/>
                        </a:spcAft>
                        <a:buNone/>
                      </a:pPr>
                      <a:r>
                        <a:rPr lang="iw" sz="1800" u="none" strike="noStrike" cap="none" dirty="0">
                          <a:latin typeface="+mn-lt"/>
                          <a:cs typeface="+mn-cs"/>
                        </a:rPr>
                        <a:t>תנאי סף ב</a:t>
                      </a:r>
                      <a:r>
                        <a:rPr lang="he-IL" sz="1800" u="none" strike="noStrike" cap="none" dirty="0">
                          <a:latin typeface="+mn-lt"/>
                          <a:cs typeface="+mn-cs"/>
                        </a:rPr>
                        <a:t>-</a:t>
                      </a:r>
                      <a:r>
                        <a:rPr lang="iw" sz="1800" u="none" strike="noStrike" cap="none" dirty="0">
                          <a:latin typeface="+mn-lt"/>
                          <a:cs typeface="+mn-cs"/>
                        </a:rPr>
                        <a:t>STR</a:t>
                      </a:r>
                      <a:endParaRPr sz="1400" dirty="0">
                        <a:latin typeface="+mn-lt"/>
                        <a:cs typeface="+mn-cs"/>
                      </a:endParaRPr>
                    </a:p>
                  </a:txBody>
                  <a:tcPr marL="91425" marR="91425" marT="34275" marB="34275" anchor="ctr">
                    <a:cell3D prstMaterial="dkEdge">
                      <a:bevel prst="coolSlant"/>
                      <a:lightRig rig="flood" dir="t"/>
                    </a:cell3D>
                  </a:tcPr>
                </a:tc>
                <a:tc>
                  <a:txBody>
                    <a:bodyPr/>
                    <a:lstStyle/>
                    <a:p>
                      <a:pPr marL="0" marR="0" lvl="0" indent="0" algn="ctr" rtl="1">
                        <a:spcBef>
                          <a:spcPts val="0"/>
                        </a:spcBef>
                        <a:spcAft>
                          <a:spcPts val="0"/>
                        </a:spcAft>
                        <a:buNone/>
                      </a:pPr>
                      <a:r>
                        <a:rPr lang="iw" sz="1800" u="none" strike="noStrike" cap="none" dirty="0">
                          <a:latin typeface="+mn-lt"/>
                          <a:cs typeface="+mn-cs"/>
                        </a:rPr>
                        <a:t>תנאי סף ב</a:t>
                      </a:r>
                      <a:r>
                        <a:rPr lang="he-IL" sz="1800" u="none" strike="noStrike" cap="none" dirty="0">
                          <a:latin typeface="+mn-lt"/>
                          <a:cs typeface="+mn-cs"/>
                        </a:rPr>
                        <a:t>-</a:t>
                      </a:r>
                      <a:r>
                        <a:rPr lang="iw" sz="1800" u="none" strike="noStrike" cap="none" dirty="0">
                          <a:latin typeface="+mn-lt"/>
                          <a:cs typeface="+mn-cs"/>
                        </a:rPr>
                        <a:t>STP</a:t>
                      </a:r>
                      <a:endParaRPr sz="1400" dirty="0">
                        <a:latin typeface="+mn-lt"/>
                        <a:cs typeface="+mn-cs"/>
                      </a:endParaRPr>
                    </a:p>
                  </a:txBody>
                  <a:tcPr marL="91425" marR="91425" marT="34275" marB="34275" anchor="ctr">
                    <a:cell3D prstMaterial="dkEdge">
                      <a:bevel prst="coolSlant"/>
                      <a:lightRig rig="flood" dir="t"/>
                    </a:cell3D>
                  </a:tcPr>
                </a:tc>
                <a:extLst>
                  <a:ext uri="{0D108BD9-81ED-4DB2-BD59-A6C34878D82A}">
                    <a16:rowId xmlns:a16="http://schemas.microsoft.com/office/drawing/2014/main" val="10000"/>
                  </a:ext>
                </a:extLst>
              </a:tr>
              <a:tr h="310084">
                <a:tc>
                  <a:txBody>
                    <a:bodyPr/>
                    <a:lstStyle/>
                    <a:p>
                      <a:pPr marL="0" marR="0" lvl="0" indent="0" algn="ctr" rtl="1">
                        <a:spcBef>
                          <a:spcPts val="0"/>
                        </a:spcBef>
                        <a:spcAft>
                          <a:spcPts val="0"/>
                        </a:spcAft>
                        <a:buNone/>
                      </a:pPr>
                      <a:r>
                        <a:rPr lang="he-IL" sz="1800" u="none" strike="noStrike" cap="none" dirty="0" smtClean="0">
                          <a:latin typeface="+mn-lt"/>
                          <a:cs typeface="+mn-cs"/>
                        </a:rPr>
                        <a:t>כן</a:t>
                      </a:r>
                      <a:r>
                        <a:rPr lang="he-IL" sz="1800" u="none" strike="noStrike" cap="none" baseline="0" dirty="0" smtClean="0">
                          <a:latin typeface="+mn-lt"/>
                          <a:cs typeface="+mn-cs"/>
                        </a:rPr>
                        <a:t> - עובר</a:t>
                      </a:r>
                      <a:endParaRPr sz="1800" u="none" strike="noStrike" cap="none" dirty="0">
                        <a:latin typeface="+mn-lt"/>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r>
                        <a:rPr lang="he-IL" sz="1800" dirty="0" smtClean="0">
                          <a:latin typeface="+mn-lt"/>
                          <a:cs typeface="+mn-cs"/>
                        </a:rPr>
                        <a:t>1</a:t>
                      </a:r>
                      <a:r>
                        <a:rPr lang="en-US" sz="1800" dirty="0" smtClean="0">
                          <a:latin typeface="+mn-lt"/>
                          <a:cs typeface="+mn-cs"/>
                        </a:rPr>
                        <a:t> </a:t>
                      </a:r>
                      <a:r>
                        <a:rPr lang="iw" sz="1800" u="none" strike="noStrike" cap="none" dirty="0" smtClean="0">
                          <a:latin typeface="+mn-lt"/>
                          <a:cs typeface="+mn-cs"/>
                        </a:rPr>
                        <a:t>תקלה </a:t>
                      </a:r>
                      <a:r>
                        <a:rPr lang="iw" sz="1800" u="none" strike="noStrike" cap="none" dirty="0">
                          <a:latin typeface="+mn-lt"/>
                          <a:cs typeface="+mn-cs"/>
                        </a:rPr>
                        <a:t>קריטית</a:t>
                      </a:r>
                      <a:endParaRPr sz="1800" u="none" strike="noStrike" cap="none" dirty="0">
                        <a:latin typeface="+mn-lt"/>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r>
                        <a:rPr lang="he-IL" sz="1800" u="none" strike="noStrike" cap="none" dirty="0" smtClean="0">
                          <a:latin typeface="+mn-lt"/>
                          <a:cs typeface="+mn-cs"/>
                        </a:rPr>
                        <a:t>2</a:t>
                      </a:r>
                      <a:r>
                        <a:rPr lang="en-US" sz="1800" u="none" strike="noStrike" cap="none" dirty="0" smtClean="0">
                          <a:latin typeface="+mn-lt"/>
                          <a:cs typeface="+mn-cs"/>
                        </a:rPr>
                        <a:t> </a:t>
                      </a:r>
                      <a:r>
                        <a:rPr lang="iw" sz="1800" u="none" strike="noStrike" cap="none" dirty="0" smtClean="0">
                          <a:latin typeface="+mn-lt"/>
                          <a:cs typeface="+mn-cs"/>
                        </a:rPr>
                        <a:t>תקלות </a:t>
                      </a:r>
                      <a:r>
                        <a:rPr lang="iw" sz="1800" u="none" strike="noStrike" cap="none" dirty="0">
                          <a:latin typeface="+mn-lt"/>
                          <a:cs typeface="+mn-cs"/>
                        </a:rPr>
                        <a:t>קריטיות</a:t>
                      </a:r>
                      <a:endParaRPr sz="1800" u="none" strike="noStrike" cap="none" dirty="0">
                        <a:latin typeface="+mn-lt"/>
                        <a:cs typeface="+mn-cs"/>
                      </a:endParaRPr>
                    </a:p>
                  </a:txBody>
                  <a:tcPr marL="91425" marR="91425" marT="34275" marB="34275">
                    <a:cell3D prstMaterial="dkEdge">
                      <a:bevel prst="coolSlant"/>
                      <a:lightRig rig="flood" dir="t"/>
                    </a:cell3D>
                  </a:tcPr>
                </a:tc>
                <a:extLst>
                  <a:ext uri="{0D108BD9-81ED-4DB2-BD59-A6C34878D82A}">
                    <a16:rowId xmlns:a16="http://schemas.microsoft.com/office/drawing/2014/main" val="10001"/>
                  </a:ext>
                </a:extLst>
              </a:tr>
              <a:tr h="558172">
                <a:tc>
                  <a:txBody>
                    <a:bodyPr/>
                    <a:lstStyle/>
                    <a:p>
                      <a:pPr marL="0" marR="0" lvl="0" indent="0" algn="ctr" defTabSz="342900" rtl="1" eaLnBrk="1" fontAlgn="auto" latinLnBrk="0" hangingPunct="1">
                        <a:lnSpc>
                          <a:spcPct val="100000"/>
                        </a:lnSpc>
                        <a:spcBef>
                          <a:spcPts val="0"/>
                        </a:spcBef>
                        <a:spcAft>
                          <a:spcPts val="0"/>
                        </a:spcAft>
                        <a:buClrTx/>
                        <a:buSzTx/>
                        <a:buFontTx/>
                        <a:buNone/>
                        <a:tabLst/>
                        <a:defRPr/>
                      </a:pPr>
                      <a:r>
                        <a:rPr lang="he-IL" sz="1800" b="0" i="0" u="none" strike="noStrike" kern="1200" cap="none" dirty="0" smtClean="0">
                          <a:solidFill>
                            <a:schemeClr val="dk1"/>
                          </a:solidFill>
                          <a:latin typeface="+mn-lt"/>
                          <a:ea typeface="Constantia"/>
                          <a:cs typeface="Constantia"/>
                        </a:rPr>
                        <a:t>כן</a:t>
                      </a:r>
                      <a:r>
                        <a:rPr lang="he-IL" sz="1800" b="0" i="0" u="none" strike="noStrike" kern="1200" cap="none" baseline="0" dirty="0" smtClean="0">
                          <a:solidFill>
                            <a:schemeClr val="dk1"/>
                          </a:solidFill>
                          <a:latin typeface="+mn-lt"/>
                          <a:ea typeface="Constantia"/>
                          <a:cs typeface="Constantia"/>
                        </a:rPr>
                        <a:t> - עובר</a:t>
                      </a:r>
                      <a:endParaRPr lang="he-IL" sz="1800" b="0" i="0" u="none" strike="noStrike" kern="1200" cap="none" dirty="0" smtClean="0">
                        <a:solidFill>
                          <a:schemeClr val="dk1"/>
                        </a:solidFill>
                        <a:latin typeface="+mn-lt"/>
                        <a:ea typeface="Constantia"/>
                        <a:cs typeface="Constantia"/>
                      </a:endParaRPr>
                    </a:p>
                    <a:p>
                      <a:pPr marL="0" marR="0" lvl="0" indent="0" algn="ctr" rtl="1">
                        <a:spcBef>
                          <a:spcPts val="0"/>
                        </a:spcBef>
                        <a:spcAft>
                          <a:spcPts val="0"/>
                        </a:spcAft>
                        <a:buNone/>
                      </a:pPr>
                      <a:endParaRPr sz="1800" dirty="0">
                        <a:latin typeface="+mn-lt"/>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r>
                        <a:rPr lang="en-US" sz="1800" dirty="0" smtClean="0">
                          <a:latin typeface="+mn-lt"/>
                          <a:cs typeface="+mn-cs"/>
                        </a:rPr>
                        <a:t>95%</a:t>
                      </a:r>
                      <a:endParaRPr sz="1800" u="none" strike="noStrike" cap="none" dirty="0">
                        <a:latin typeface="+mn-lt"/>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r>
                        <a:rPr lang="he-IL" sz="1800" u="none" strike="noStrike" cap="none" baseline="0" dirty="0" smtClean="0">
                          <a:latin typeface="+mn-lt"/>
                          <a:cs typeface="+mn-cs"/>
                        </a:rPr>
                        <a:t>95%</a:t>
                      </a:r>
                      <a:r>
                        <a:rPr lang="en-US" sz="1800" u="none" strike="noStrike" cap="none" baseline="0" dirty="0" smtClean="0">
                          <a:latin typeface="+mn-lt"/>
                          <a:cs typeface="+mn-cs"/>
                        </a:rPr>
                        <a:t> </a:t>
                      </a:r>
                      <a:r>
                        <a:rPr lang="en-US" sz="1800" u="none" strike="noStrike" cap="none" dirty="0" smtClean="0">
                          <a:latin typeface="+mn-lt"/>
                          <a:cs typeface="+mn-cs"/>
                        </a:rPr>
                        <a:t> </a:t>
                      </a:r>
                      <a:r>
                        <a:rPr lang="iw" sz="1800" dirty="0" smtClean="0">
                          <a:latin typeface="+mn-lt"/>
                          <a:cs typeface="+mn-cs"/>
                        </a:rPr>
                        <a:t>כתיבת </a:t>
                      </a:r>
                      <a:r>
                        <a:rPr lang="iw" sz="1800" u="none" strike="noStrike" cap="none" dirty="0">
                          <a:latin typeface="+mn-lt"/>
                          <a:cs typeface="+mn-cs"/>
                        </a:rPr>
                        <a:t>תסריטים</a:t>
                      </a:r>
                      <a:endParaRPr sz="1800" u="none" strike="noStrike" cap="none" dirty="0">
                        <a:latin typeface="+mn-lt"/>
                        <a:cs typeface="+mn-cs"/>
                      </a:endParaRPr>
                    </a:p>
                  </a:txBody>
                  <a:tcPr marL="91425" marR="91425" marT="34275" marB="34275">
                    <a:cell3D prstMaterial="dkEdge">
                      <a:bevel prst="coolSlant"/>
                      <a:lightRig rig="flood" dir="t"/>
                    </a:cell3D>
                  </a:tcPr>
                </a:tc>
                <a:extLst>
                  <a:ext uri="{0D108BD9-81ED-4DB2-BD59-A6C34878D82A}">
                    <a16:rowId xmlns:a16="http://schemas.microsoft.com/office/drawing/2014/main" val="10002"/>
                  </a:ext>
                </a:extLst>
              </a:tr>
              <a:tr h="558172">
                <a:tc>
                  <a:txBody>
                    <a:bodyPr/>
                    <a:lstStyle/>
                    <a:p>
                      <a:pPr marL="0" marR="0" lvl="0" indent="0" algn="ctr" defTabSz="342900" rtl="1" eaLnBrk="1" fontAlgn="auto" latinLnBrk="0" hangingPunct="1">
                        <a:lnSpc>
                          <a:spcPct val="100000"/>
                        </a:lnSpc>
                        <a:spcBef>
                          <a:spcPts val="0"/>
                        </a:spcBef>
                        <a:spcAft>
                          <a:spcPts val="0"/>
                        </a:spcAft>
                        <a:buClrTx/>
                        <a:buSzTx/>
                        <a:buFontTx/>
                        <a:buNone/>
                        <a:tabLst/>
                        <a:defRPr/>
                      </a:pPr>
                      <a:r>
                        <a:rPr lang="he-IL" sz="1800" b="0" i="0" u="none" strike="noStrike" kern="1200" cap="none" dirty="0" smtClean="0">
                          <a:solidFill>
                            <a:schemeClr val="dk1"/>
                          </a:solidFill>
                          <a:latin typeface="+mn-lt"/>
                          <a:ea typeface="Constantia"/>
                          <a:cs typeface="Constantia"/>
                        </a:rPr>
                        <a:t>כן</a:t>
                      </a:r>
                      <a:r>
                        <a:rPr lang="he-IL" sz="1800" b="0" i="0" u="none" strike="noStrike" kern="1200" cap="none" baseline="0" dirty="0" smtClean="0">
                          <a:solidFill>
                            <a:schemeClr val="dk1"/>
                          </a:solidFill>
                          <a:latin typeface="+mn-lt"/>
                          <a:ea typeface="Constantia"/>
                          <a:cs typeface="Constantia"/>
                        </a:rPr>
                        <a:t> - עובר</a:t>
                      </a:r>
                      <a:endParaRPr lang="he-IL" sz="1800" b="0" i="0" u="none" strike="noStrike" kern="1200" cap="none" dirty="0" smtClean="0">
                        <a:solidFill>
                          <a:schemeClr val="dk1"/>
                        </a:solidFill>
                        <a:latin typeface="+mn-lt"/>
                        <a:ea typeface="Constantia"/>
                        <a:cs typeface="Constantia"/>
                      </a:endParaRPr>
                    </a:p>
                    <a:p>
                      <a:pPr marL="0" marR="0" lvl="0" indent="0" algn="ctr" rtl="1">
                        <a:spcBef>
                          <a:spcPts val="0"/>
                        </a:spcBef>
                        <a:spcAft>
                          <a:spcPts val="0"/>
                        </a:spcAft>
                        <a:buNone/>
                      </a:pPr>
                      <a:endParaRPr sz="1800" dirty="0">
                        <a:latin typeface="+mn-lt"/>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r>
                        <a:rPr lang="en-US" sz="1800" dirty="0" smtClean="0">
                          <a:latin typeface="+mn-lt"/>
                          <a:cs typeface="+mn-cs"/>
                        </a:rPr>
                        <a:t>90%</a:t>
                      </a:r>
                      <a:endParaRPr sz="1800" u="none" strike="noStrike" cap="none" dirty="0">
                        <a:latin typeface="+mn-lt"/>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r>
                        <a:rPr lang="en-US" sz="1800" u="none" strike="noStrike" cap="none" dirty="0" smtClean="0">
                          <a:latin typeface="+mn-lt"/>
                          <a:cs typeface="+mn-cs"/>
                        </a:rPr>
                        <a:t> 90%</a:t>
                      </a:r>
                      <a:r>
                        <a:rPr lang="iw" sz="1800" u="none" strike="noStrike" cap="none" dirty="0" smtClean="0">
                          <a:latin typeface="+mn-lt"/>
                          <a:cs typeface="+mn-cs"/>
                        </a:rPr>
                        <a:t> </a:t>
                      </a:r>
                      <a:r>
                        <a:rPr lang="iw" sz="1800" dirty="0">
                          <a:latin typeface="+mn-lt"/>
                          <a:cs typeface="+mn-cs"/>
                        </a:rPr>
                        <a:t>מהתסריטים רצו בהצלחה</a:t>
                      </a:r>
                      <a:r>
                        <a:rPr lang="iw" sz="1800" u="none" strike="noStrike" cap="none" dirty="0">
                          <a:latin typeface="+mn-lt"/>
                          <a:cs typeface="+mn-cs"/>
                        </a:rPr>
                        <a:t> </a:t>
                      </a:r>
                      <a:endParaRPr sz="1800" u="none" strike="noStrike" cap="none" dirty="0">
                        <a:latin typeface="+mn-lt"/>
                        <a:cs typeface="+mn-cs"/>
                      </a:endParaRPr>
                    </a:p>
                  </a:txBody>
                  <a:tcPr marL="91425" marR="91425" marT="34275" marB="34275">
                    <a:cell3D prstMaterial="dkEdge">
                      <a:bevel prst="coolSlant"/>
                      <a:lightRig rig="flood" dir="t"/>
                    </a:cell3D>
                  </a:tcPr>
                </a:tc>
                <a:extLst>
                  <a:ext uri="{0D108BD9-81ED-4DB2-BD59-A6C34878D82A}">
                    <a16:rowId xmlns:a16="http://schemas.microsoft.com/office/drawing/2014/main" val="10003"/>
                  </a:ext>
                </a:extLst>
              </a:tr>
              <a:tr h="558172">
                <a:tc>
                  <a:txBody>
                    <a:bodyPr/>
                    <a:lstStyle/>
                    <a:p>
                      <a:pPr marL="0" marR="0" lvl="0" indent="0" algn="ctr" defTabSz="342900" rtl="1" eaLnBrk="1" fontAlgn="auto" latinLnBrk="0" hangingPunct="1">
                        <a:lnSpc>
                          <a:spcPct val="100000"/>
                        </a:lnSpc>
                        <a:spcBef>
                          <a:spcPts val="0"/>
                        </a:spcBef>
                        <a:spcAft>
                          <a:spcPts val="0"/>
                        </a:spcAft>
                        <a:buClrTx/>
                        <a:buSzTx/>
                        <a:buFontTx/>
                        <a:buNone/>
                        <a:tabLst/>
                        <a:defRPr/>
                      </a:pPr>
                      <a:r>
                        <a:rPr lang="he-IL" sz="1800" b="0" i="0" u="none" strike="noStrike" kern="1200" cap="none" dirty="0" smtClean="0">
                          <a:solidFill>
                            <a:schemeClr val="dk1"/>
                          </a:solidFill>
                          <a:latin typeface="+mn-lt"/>
                          <a:ea typeface="Constantia"/>
                          <a:cs typeface="Constantia"/>
                        </a:rPr>
                        <a:t>כן</a:t>
                      </a:r>
                      <a:r>
                        <a:rPr lang="he-IL" sz="1800" b="0" i="0" u="none" strike="noStrike" kern="1200" cap="none" baseline="0" dirty="0" smtClean="0">
                          <a:solidFill>
                            <a:schemeClr val="dk1"/>
                          </a:solidFill>
                          <a:latin typeface="+mn-lt"/>
                          <a:ea typeface="Constantia"/>
                          <a:cs typeface="Constantia"/>
                        </a:rPr>
                        <a:t> - עובר</a:t>
                      </a:r>
                      <a:endParaRPr lang="he-IL" sz="1800" b="0" i="0" u="none" strike="noStrike" kern="1200" cap="none" dirty="0" smtClean="0">
                        <a:solidFill>
                          <a:schemeClr val="dk1"/>
                        </a:solidFill>
                        <a:latin typeface="+mn-lt"/>
                        <a:ea typeface="Constantia"/>
                        <a:cs typeface="Constantia"/>
                      </a:endParaRPr>
                    </a:p>
                    <a:p>
                      <a:pPr marL="0" marR="0" lvl="0" indent="0" algn="ctr" rtl="1">
                        <a:spcBef>
                          <a:spcPts val="0"/>
                        </a:spcBef>
                        <a:spcAft>
                          <a:spcPts val="0"/>
                        </a:spcAft>
                        <a:buNone/>
                      </a:pPr>
                      <a:endParaRPr sz="1800" u="none" strike="noStrike" cap="none" dirty="0">
                        <a:latin typeface="+mn-lt"/>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r>
                        <a:rPr lang="he-IL" sz="1800" b="0" i="0" kern="1200" dirty="0" smtClean="0">
                          <a:solidFill>
                            <a:schemeClr val="dk1"/>
                          </a:solidFill>
                          <a:latin typeface="+mn-lt"/>
                          <a:ea typeface="Constantia"/>
                          <a:cs typeface="Constantia"/>
                        </a:rPr>
                        <a:t>90%</a:t>
                      </a:r>
                      <a:r>
                        <a:rPr lang="en-US" sz="1800" b="0" i="0" kern="1200" dirty="0" smtClean="0">
                          <a:solidFill>
                            <a:schemeClr val="dk1"/>
                          </a:solidFill>
                          <a:latin typeface="+mn-lt"/>
                          <a:ea typeface="Constantia"/>
                          <a:cs typeface="Constantia"/>
                        </a:rPr>
                        <a:t> </a:t>
                      </a:r>
                      <a:endParaRPr sz="1800" u="none" strike="noStrike" cap="none" dirty="0">
                        <a:latin typeface="+mn-lt"/>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r>
                        <a:rPr lang="he-IL" sz="1800" dirty="0" smtClean="0">
                          <a:latin typeface="+mn-lt"/>
                          <a:cs typeface="+mn-cs"/>
                        </a:rPr>
                        <a:t>90%</a:t>
                      </a:r>
                      <a:r>
                        <a:rPr lang="en-US" sz="1800" dirty="0" smtClean="0">
                          <a:latin typeface="+mn-lt"/>
                          <a:cs typeface="+mn-cs"/>
                        </a:rPr>
                        <a:t> </a:t>
                      </a:r>
                      <a:r>
                        <a:rPr lang="iw" sz="1800" dirty="0" smtClean="0">
                          <a:latin typeface="+mn-lt"/>
                          <a:cs typeface="+mn-cs"/>
                        </a:rPr>
                        <a:t> </a:t>
                      </a:r>
                      <a:r>
                        <a:rPr lang="iw" sz="1800" dirty="0">
                          <a:latin typeface="+mn-lt"/>
                          <a:cs typeface="+mn-cs"/>
                        </a:rPr>
                        <a:t>מדרישות הבן נכתבו</a:t>
                      </a:r>
                      <a:endParaRPr sz="1800" u="none" strike="noStrike" cap="none" dirty="0">
                        <a:latin typeface="+mn-lt"/>
                        <a:cs typeface="+mn-cs"/>
                      </a:endParaRPr>
                    </a:p>
                  </a:txBody>
                  <a:tcPr marL="91425" marR="91425" marT="34275" marB="34275">
                    <a:cell3D prstMaterial="dkEdge">
                      <a:bevel prst="coolSlant"/>
                      <a:lightRig rig="flood" dir="t"/>
                    </a:cell3D>
                  </a:tcPr>
                </a:tc>
                <a:extLst>
                  <a:ext uri="{0D108BD9-81ED-4DB2-BD59-A6C34878D82A}">
                    <a16:rowId xmlns:a16="http://schemas.microsoft.com/office/drawing/2014/main" val="10004"/>
                  </a:ext>
                </a:extLst>
              </a:tr>
              <a:tr h="310084">
                <a:tc>
                  <a:txBody>
                    <a:bodyPr/>
                    <a:lstStyle/>
                    <a:p>
                      <a:pPr marL="0" marR="0" lvl="0" indent="0" algn="ctr" defTabSz="342900" rtl="1" eaLnBrk="1" fontAlgn="auto" latinLnBrk="0" hangingPunct="1">
                        <a:lnSpc>
                          <a:spcPct val="100000"/>
                        </a:lnSpc>
                        <a:spcBef>
                          <a:spcPts val="0"/>
                        </a:spcBef>
                        <a:spcAft>
                          <a:spcPts val="0"/>
                        </a:spcAft>
                        <a:buClrTx/>
                        <a:buSzTx/>
                        <a:buFontTx/>
                        <a:buNone/>
                        <a:tabLst/>
                        <a:defRPr/>
                      </a:pPr>
                      <a:endParaRPr sz="1800" u="none" strike="noStrike" cap="none" dirty="0">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endParaRPr sz="1800" u="none" strike="noStrike" cap="none">
                        <a:cs typeface="+mn-cs"/>
                      </a:endParaRPr>
                    </a:p>
                  </a:txBody>
                  <a:tcPr marL="91425" marR="91425" marT="34275" marB="34275">
                    <a:cell3D prstMaterial="dkEdge">
                      <a:bevel prst="coolSlant"/>
                      <a:lightRig rig="flood" dir="t"/>
                    </a:cell3D>
                  </a:tcPr>
                </a:tc>
                <a:tc>
                  <a:txBody>
                    <a:bodyPr/>
                    <a:lstStyle/>
                    <a:p>
                      <a:pPr marL="0" marR="0" lvl="0" indent="0" algn="ctr" rtl="1">
                        <a:spcBef>
                          <a:spcPts val="0"/>
                        </a:spcBef>
                        <a:spcAft>
                          <a:spcPts val="0"/>
                        </a:spcAft>
                        <a:buNone/>
                      </a:pPr>
                      <a:endParaRPr sz="1800" u="none" strike="noStrike" cap="none" dirty="0">
                        <a:cs typeface="+mn-cs"/>
                      </a:endParaRPr>
                    </a:p>
                  </a:txBody>
                  <a:tcPr marL="91425" marR="91425" marT="34275" marB="34275">
                    <a:cell3D prstMaterial="dkEdge">
                      <a:bevel prst="coolSlant"/>
                      <a:lightRig rig="flood" dir="t"/>
                    </a:cell3D>
                  </a:tcPr>
                </a:tc>
                <a:extLst>
                  <a:ext uri="{0D108BD9-81ED-4DB2-BD59-A6C34878D82A}">
                    <a16:rowId xmlns:a16="http://schemas.microsoft.com/office/drawing/2014/main" val="10005"/>
                  </a:ext>
                </a:extLst>
              </a:tr>
            </a:tbl>
          </a:graphicData>
        </a:graphic>
      </p:graphicFrame>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שמימי">
  <a:themeElements>
    <a:clrScheme name="שמימי">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שמימ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מימי">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404</Words>
  <Application>Microsoft Office PowerPoint</Application>
  <PresentationFormat>‫הצגה על המסך (16:9)</PresentationFormat>
  <Paragraphs>56</Paragraphs>
  <Slides>12</Slides>
  <Notes>12</Notes>
  <HiddenSlides>0</HiddenSlides>
  <MMClips>0</MMClips>
  <ScaleCrop>false</ScaleCrop>
  <HeadingPairs>
    <vt:vector size="6" baseType="variant">
      <vt:variant>
        <vt:lpstr>גופנים בשימוש</vt:lpstr>
      </vt:variant>
      <vt:variant>
        <vt:i4>7</vt:i4>
      </vt:variant>
      <vt:variant>
        <vt:lpstr>ערכת נושא</vt:lpstr>
      </vt:variant>
      <vt:variant>
        <vt:i4>2</vt:i4>
      </vt:variant>
      <vt:variant>
        <vt:lpstr>כותרות שקופיות</vt:lpstr>
      </vt:variant>
      <vt:variant>
        <vt:i4>12</vt:i4>
      </vt:variant>
    </vt:vector>
  </HeadingPairs>
  <TitlesOfParts>
    <vt:vector size="21" baseType="lpstr">
      <vt:lpstr>Calibri Light</vt:lpstr>
      <vt:lpstr>Times New Roman</vt:lpstr>
      <vt:lpstr>Calibri</vt:lpstr>
      <vt:lpstr>Constantia</vt:lpstr>
      <vt:lpstr>Arial</vt:lpstr>
      <vt:lpstr>Wingdings</vt:lpstr>
      <vt:lpstr>Quattrocento Sans</vt:lpstr>
      <vt:lpstr>Simple Light</vt:lpstr>
      <vt:lpstr>שמימי</vt:lpstr>
      <vt:lpstr>מסמך STR 5H</vt:lpstr>
      <vt:lpstr>אודות המערכת</vt:lpstr>
      <vt:lpstr>צוות הבדיקות</vt:lpstr>
      <vt:lpstr>סטייה מהתכנון</vt:lpstr>
      <vt:lpstr>מצב באגים</vt:lpstr>
      <vt:lpstr>כיסוי הבדיקות</vt:lpstr>
      <vt:lpstr>התקדמות הבדיקות</vt:lpstr>
      <vt:lpstr>איכות</vt:lpstr>
      <vt:lpstr>תנאי סף ליציאה</vt:lpstr>
      <vt:lpstr>סיכונים</vt:lpstr>
      <vt:lpstr>הערכה והמלצות</vt:lpstr>
      <vt:lpstr>אישורים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מסמך STR</dc:title>
  <dc:creator>אלכס גורבצ'וב</dc:creator>
  <cp:lastModifiedBy>User</cp:lastModifiedBy>
  <cp:revision>15</cp:revision>
  <dcterms:modified xsi:type="dcterms:W3CDTF">2023-02-15T23:36:39Z</dcterms:modified>
</cp:coreProperties>
</file>