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8" r:id="rId1"/>
    <p:sldMasterId id="2147483757" r:id="rId2"/>
    <p:sldMasterId id="2147483769" r:id="rId3"/>
  </p:sldMasterIdLst>
  <p:notesMasterIdLst>
    <p:notesMasterId r:id="rId33"/>
  </p:notesMasterIdLst>
  <p:handoutMasterIdLst>
    <p:handoutMasterId r:id="rId34"/>
  </p:handoutMasterIdLst>
  <p:sldIdLst>
    <p:sldId id="261" r:id="rId4"/>
    <p:sldId id="437" r:id="rId5"/>
    <p:sldId id="438" r:id="rId6"/>
    <p:sldId id="439" r:id="rId7"/>
    <p:sldId id="441" r:id="rId8"/>
    <p:sldId id="446" r:id="rId9"/>
    <p:sldId id="442" r:id="rId10"/>
    <p:sldId id="449" r:id="rId11"/>
    <p:sldId id="444" r:id="rId12"/>
    <p:sldId id="447" r:id="rId13"/>
    <p:sldId id="450" r:id="rId14"/>
    <p:sldId id="448" r:id="rId15"/>
    <p:sldId id="451" r:id="rId16"/>
    <p:sldId id="452" r:id="rId17"/>
    <p:sldId id="453" r:id="rId18"/>
    <p:sldId id="454" r:id="rId19"/>
    <p:sldId id="455" r:id="rId20"/>
    <p:sldId id="456" r:id="rId21"/>
    <p:sldId id="457" r:id="rId22"/>
    <p:sldId id="459" r:id="rId23"/>
    <p:sldId id="458" r:id="rId24"/>
    <p:sldId id="460" r:id="rId25"/>
    <p:sldId id="463" r:id="rId26"/>
    <p:sldId id="461" r:id="rId27"/>
    <p:sldId id="462" r:id="rId28"/>
    <p:sldId id="464" r:id="rId29"/>
    <p:sldId id="465" r:id="rId30"/>
    <p:sldId id="466" r:id="rId31"/>
    <p:sldId id="265" r:id="rId32"/>
  </p:sldIdLst>
  <p:sldSz cx="9144000" cy="6858000" type="screen4x3"/>
  <p:notesSz cx="6858000" cy="9144000"/>
  <p:defaultTextStyle>
    <a:defPPr>
      <a:defRPr lang="he-I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A26"/>
    <a:srgbClr val="FF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653" autoAdjust="0"/>
    <p:restoredTop sz="92998" autoAdjust="0"/>
  </p:normalViewPr>
  <p:slideViewPr>
    <p:cSldViewPr>
      <p:cViewPr varScale="1">
        <p:scale>
          <a:sx n="85" d="100"/>
          <a:sy n="85" d="100"/>
        </p:scale>
        <p:origin x="1470" y="84"/>
      </p:cViewPr>
      <p:guideLst>
        <p:guide orient="horz" pos="2160"/>
        <p:guide pos="2880"/>
      </p:guideLst>
    </p:cSldViewPr>
  </p:slideViewPr>
  <p:notesTextViewPr>
    <p:cViewPr>
      <p:scale>
        <a:sx n="3" d="2"/>
        <a:sy n="3" d="2"/>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3"/>
          </p:nvPr>
        </p:nvSpPr>
        <p:spPr>
          <a:xfrm>
            <a:off x="549275" y="8459788"/>
            <a:ext cx="5759450" cy="458787"/>
          </a:xfrm>
          <a:prstGeom prst="rect">
            <a:avLst/>
          </a:prstGeom>
        </p:spPr>
        <p:txBody>
          <a:bodyPr vert="horz" lIns="91440" tIns="45720" rIns="91440" bIns="45720" rtlCol="1" anchor="b"/>
          <a:lstStyle>
            <a:lvl1pPr algn="ctr">
              <a:defRPr sz="1200"/>
            </a:lvl1pPr>
          </a:lstStyle>
          <a:p>
            <a:pPr>
              <a:defRPr/>
            </a:pPr>
            <a:fld id="{D394D045-0739-4726-AF35-80EAB36C56DF}" type="slidenum">
              <a:rPr lang="he-IL"/>
              <a:pPr>
                <a:defRPr/>
              </a:pPr>
              <a:t>‹#›</a:t>
            </a:fld>
            <a:endParaRPr lang="he-IL"/>
          </a:p>
        </p:txBody>
      </p:sp>
    </p:spTree>
    <p:extLst>
      <p:ext uri="{BB962C8B-B14F-4D97-AF65-F5344CB8AC3E}">
        <p14:creationId xmlns:p14="http://schemas.microsoft.com/office/powerpoint/2010/main" val="3818419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668E5F-D7AF-46DC-8F85-E729FFF1DDF0}" type="datetimeFigureOut">
              <a:rPr lang="he-IL" smtClean="0"/>
              <a:t>י"ט/כסלו/תשע"ט</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3543612-1602-49CF-A332-3305EBBAAF56}" type="slidenum">
              <a:rPr lang="he-IL" smtClean="0"/>
              <a:t>‹#›</a:t>
            </a:fld>
            <a:endParaRPr lang="he-IL"/>
          </a:p>
        </p:txBody>
      </p:sp>
    </p:spTree>
    <p:extLst>
      <p:ext uri="{BB962C8B-B14F-4D97-AF65-F5344CB8AC3E}">
        <p14:creationId xmlns:p14="http://schemas.microsoft.com/office/powerpoint/2010/main" val="197355499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6172200"/>
            <a:ext cx="12938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304800" y="762000"/>
            <a:ext cx="6912768" cy="1079500"/>
          </a:xfrm>
        </p:spPr>
        <p:txBody>
          <a:bodyPr/>
          <a:lstStyle>
            <a:lvl1pPr algn="l">
              <a:defRPr/>
            </a:lvl1pPr>
          </a:lstStyle>
          <a:p>
            <a:r>
              <a:rPr lang="he-IL"/>
              <a:t>לחץ כדי לערוך סגנון כותרת של תבנית בסיס</a:t>
            </a:r>
            <a:endParaRPr lang="he-IL" dirty="0"/>
          </a:p>
        </p:txBody>
      </p:sp>
      <p:sp>
        <p:nvSpPr>
          <p:cNvPr id="5" name="Text Placeholder 7"/>
          <p:cNvSpPr>
            <a:spLocks noGrp="1"/>
          </p:cNvSpPr>
          <p:nvPr>
            <p:ph type="body" idx="1"/>
          </p:nvPr>
        </p:nvSpPr>
        <p:spPr>
          <a:xfrm>
            <a:off x="467544" y="5732463"/>
            <a:ext cx="7599562" cy="576263"/>
          </a:xfrm>
        </p:spPr>
        <p:txBody>
          <a:bodyPr/>
          <a:lstStyle>
            <a:lvl1pPr marL="0" indent="0" algn="l" rtl="0">
              <a:buNone/>
              <a:defRPr/>
            </a:lvl1pPr>
          </a:lstStyle>
          <a:p>
            <a:pPr lvl="0"/>
            <a:r>
              <a:rPr lang="he-IL" altLang="he-IL"/>
              <a:t>לחץ כדי לערוך סגנונות טקסט של תבנית בסיס</a:t>
            </a:r>
          </a:p>
        </p:txBody>
      </p:sp>
    </p:spTree>
    <p:extLst>
      <p:ext uri="{BB962C8B-B14F-4D97-AF65-F5344CB8AC3E}">
        <p14:creationId xmlns:p14="http://schemas.microsoft.com/office/powerpoint/2010/main" val="352538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פריסה מותאמת אישית">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he-IL"/>
              <a:t>לחץ כדי לערוך סגנון כותרת של תבנית בסיס</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he-IL"/>
              <a:t>לחץ כדי לערוך סגנונות טקסט של תבנית בסיס</a:t>
            </a:r>
          </a:p>
        </p:txBody>
      </p:sp>
    </p:spTree>
    <p:extLst>
      <p:ext uri="{BB962C8B-B14F-4D97-AF65-F5344CB8AC3E}">
        <p14:creationId xmlns:p14="http://schemas.microsoft.com/office/powerpoint/2010/main" val="30475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128035"/>
            <a:ext cx="6048672" cy="780685"/>
          </a:xfrm>
        </p:spPr>
        <p:txBody>
          <a:bodyPr/>
          <a:lstStyle>
            <a:lvl1pPr algn="l" rtl="0">
              <a:defRPr sz="3200"/>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251520" y="1484784"/>
            <a:ext cx="8064896" cy="2160240"/>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
        <p:nvSpPr>
          <p:cNvPr id="4" name="Content Placeholder 2"/>
          <p:cNvSpPr>
            <a:spLocks noGrp="1"/>
          </p:cNvSpPr>
          <p:nvPr>
            <p:ph idx="10"/>
          </p:nvPr>
        </p:nvSpPr>
        <p:spPr>
          <a:xfrm>
            <a:off x="251520" y="3933056"/>
            <a:ext cx="7992888" cy="2376264"/>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225229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he-IL"/>
              <a:t>לחץ כדי לערוך סגנון כותרת של תבנית בסיס</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he-IL"/>
              <a:t>לחץ כדי לערוך סגנונות טקסט של תבנית בסיס</a:t>
            </a:r>
          </a:p>
        </p:txBody>
      </p:sp>
    </p:spTree>
    <p:extLst>
      <p:ext uri="{BB962C8B-B14F-4D97-AF65-F5344CB8AC3E}">
        <p14:creationId xmlns:p14="http://schemas.microsoft.com/office/powerpoint/2010/main" val="24856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252933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43925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4096416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455426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3681562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2166685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221560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0"/>
            <a:ext cx="7772400" cy="1470025"/>
          </a:xfrm>
        </p:spPr>
        <p:txBody>
          <a:bodyPr/>
          <a:lstStyle>
            <a:lvl1pPr rtl="0">
              <a:defRPr>
                <a:solidFill>
                  <a:srgbClr val="E01A26"/>
                </a:solidFill>
              </a:defRPr>
            </a:lvl1pPr>
          </a:lstStyle>
          <a:p>
            <a:r>
              <a:rPr lang="he-IL"/>
              <a:t>לחץ כדי לערוך סגנון כותרת של תבנית בסיס</a:t>
            </a:r>
            <a:endParaRPr lang="he-IL" dirty="0"/>
          </a:p>
        </p:txBody>
      </p:sp>
      <p:sp>
        <p:nvSpPr>
          <p:cNvPr id="3" name="Subtitle 2"/>
          <p:cNvSpPr>
            <a:spLocks noGrp="1"/>
          </p:cNvSpPr>
          <p:nvPr>
            <p:ph type="subTitle" idx="1"/>
          </p:nvPr>
        </p:nvSpPr>
        <p:spPr>
          <a:xfrm>
            <a:off x="1371600" y="3548608"/>
            <a:ext cx="6400800" cy="1752600"/>
          </a:xfrm>
        </p:spPr>
        <p:txBody>
          <a:bodyPr/>
          <a:lstStyle>
            <a:lvl1pPr marL="0" indent="0" algn="ctr" rtl="0">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2546623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1496548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1337275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1835763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738ED6-935A-4501-BFBD-5ABCF2E78AA8}" type="slidenum">
              <a:rPr lang="he-IL" smtClean="0"/>
              <a:t>‹#›</a:t>
            </a:fld>
            <a:endParaRPr lang="he-IL"/>
          </a:p>
        </p:txBody>
      </p:sp>
    </p:spTree>
    <p:extLst>
      <p:ext uri="{BB962C8B-B14F-4D97-AF65-F5344CB8AC3E}">
        <p14:creationId xmlns:p14="http://schemas.microsoft.com/office/powerpoint/2010/main" val="849191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פריסה מותאמת אישית">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506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פריסה מותאמת אישית">
    <p:spTree>
      <p:nvGrpSpPr>
        <p:cNvPr id="1" name=""/>
        <p:cNvGrpSpPr/>
        <p:nvPr/>
      </p:nvGrpSpPr>
      <p:grpSpPr>
        <a:xfrm>
          <a:off x="0" y="0"/>
          <a:ext cx="0" cy="0"/>
          <a:chOff x="0" y="0"/>
          <a:chExt cx="0" cy="0"/>
        </a:xfrm>
      </p:grpSpPr>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11925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שקופית כותרת">
    <p:spTree>
      <p:nvGrpSpPr>
        <p:cNvPr id="1" name=""/>
        <p:cNvGrpSpPr/>
        <p:nvPr/>
      </p:nvGrpSpPr>
      <p:grpSpPr>
        <a:xfrm>
          <a:off x="0" y="0"/>
          <a:ext cx="0" cy="0"/>
          <a:chOff x="0" y="0"/>
          <a:chExt cx="0" cy="0"/>
        </a:xfrm>
      </p:grpSpPr>
      <p:pic>
        <p:nvPicPr>
          <p:cNvPr id="11" name="תמונה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841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5760640" cy="1080120"/>
          </a:xfrm>
        </p:spPr>
        <p:txBody>
          <a:bodyPr anchor="t"/>
          <a:lstStyle>
            <a:lvl1pPr algn="l" rtl="0">
              <a:defRPr sz="2800" b="1" cap="all">
                <a:solidFill>
                  <a:srgbClr val="E01A26"/>
                </a:solidFill>
              </a:defRPr>
            </a:lvl1pPr>
          </a:lstStyle>
          <a:p>
            <a:r>
              <a:rPr lang="he-IL"/>
              <a:t>לחץ כדי לערוך סגנון כותרת של תבנית בסיס</a:t>
            </a:r>
            <a:endParaRPr lang="he-IL" dirty="0"/>
          </a:p>
        </p:txBody>
      </p:sp>
      <p:sp>
        <p:nvSpPr>
          <p:cNvPr id="3" name="Text Placeholder 2"/>
          <p:cNvSpPr>
            <a:spLocks noGrp="1"/>
          </p:cNvSpPr>
          <p:nvPr>
            <p:ph type="body" idx="1"/>
          </p:nvPr>
        </p:nvSpPr>
        <p:spPr>
          <a:xfrm>
            <a:off x="722313" y="1340768"/>
            <a:ext cx="7772400" cy="576064"/>
          </a:xfrm>
        </p:spPr>
        <p:txBody>
          <a:bodyPr/>
          <a:lstStyle>
            <a:lvl1pPr marL="0" indent="0">
              <a:buNone/>
              <a:defRPr sz="24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Tree>
    <p:extLst>
      <p:ext uri="{BB962C8B-B14F-4D97-AF65-F5344CB8AC3E}">
        <p14:creationId xmlns:p14="http://schemas.microsoft.com/office/powerpoint/2010/main" val="413722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79512" y="128035"/>
            <a:ext cx="6048672" cy="780685"/>
          </a:xfrm>
        </p:spPr>
        <p:txBody>
          <a:bodyPr/>
          <a:lstStyle>
            <a:lvl1pPr algn="l" rtl="0">
              <a:defRPr sz="3200">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457200" y="1484784"/>
            <a:ext cx="8229600" cy="4896544"/>
          </a:xfrm>
        </p:spPr>
        <p:txBody>
          <a:bodyPr/>
          <a:lstStyle>
            <a:lvl1pPr marL="0" inden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2298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128035"/>
            <a:ext cx="6048672" cy="780685"/>
          </a:xfrm>
        </p:spPr>
        <p:txBody>
          <a:bodyPr/>
          <a:lstStyle>
            <a:lvl1pPr algn="l" rtl="0">
              <a:defRPr sz="3200">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251520" y="1484784"/>
            <a:ext cx="8208912" cy="2160240"/>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
        <p:nvSpPr>
          <p:cNvPr id="4" name="Content Placeholder 2"/>
          <p:cNvSpPr>
            <a:spLocks noGrp="1"/>
          </p:cNvSpPr>
          <p:nvPr>
            <p:ph idx="10"/>
          </p:nvPr>
        </p:nvSpPr>
        <p:spPr>
          <a:xfrm>
            <a:off x="251520" y="3933056"/>
            <a:ext cx="8208912" cy="2376264"/>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128033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0">
              <a:defRPr>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he-IL" dirty="0"/>
          </a:p>
        </p:txBody>
      </p:sp>
    </p:spTree>
    <p:extLst>
      <p:ext uri="{BB962C8B-B14F-4D97-AF65-F5344CB8AC3E}">
        <p14:creationId xmlns:p14="http://schemas.microsoft.com/office/powerpoint/2010/main" val="314832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rtl="0">
              <a:defRPr sz="4000" b="1" cap="all">
                <a:solidFill>
                  <a:srgbClr val="E01A26"/>
                </a:solidFill>
              </a:defRPr>
            </a:lvl1pPr>
          </a:lstStyle>
          <a:p>
            <a:r>
              <a:rPr lang="he-IL"/>
              <a:t>לחץ כדי לערוך סגנון כותרת של תבנית בסיס</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Tree>
    <p:extLst>
      <p:ext uri="{BB962C8B-B14F-4D97-AF65-F5344CB8AC3E}">
        <p14:creationId xmlns:p14="http://schemas.microsoft.com/office/powerpoint/2010/main" val="126025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0">
              <a:defRPr>
                <a:solidFill>
                  <a:srgbClr val="E01A26"/>
                </a:solidFill>
              </a:defRPr>
            </a:lvl1pPr>
          </a:lstStyle>
          <a:p>
            <a:r>
              <a:rPr lang="he-IL"/>
              <a:t>לחץ כדי לערוך סגנון כותרת של תבנית בסיס</a:t>
            </a:r>
            <a:endParaRPr lang="he-IL" dirty="0"/>
          </a:p>
        </p:txBody>
      </p:sp>
    </p:spTree>
    <p:extLst>
      <p:ext uri="{BB962C8B-B14F-4D97-AF65-F5344CB8AC3E}">
        <p14:creationId xmlns:p14="http://schemas.microsoft.com/office/powerpoint/2010/main" val="8668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1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5.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9" name="תמונה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457200" y="1341438"/>
            <a:ext cx="822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dirty="0"/>
              <a:t>Click to edit the title</a:t>
            </a:r>
          </a:p>
        </p:txBody>
      </p:sp>
      <p:sp>
        <p:nvSpPr>
          <p:cNvPr id="1027" name="Rectangle 3"/>
          <p:cNvSpPr>
            <a:spLocks noGrp="1" noChangeArrowheads="1"/>
          </p:cNvSpPr>
          <p:nvPr>
            <p:ph type="body" idx="1"/>
          </p:nvPr>
        </p:nvSpPr>
        <p:spPr bwMode="auto">
          <a:xfrm>
            <a:off x="457200" y="2420938"/>
            <a:ext cx="82296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Click to edit</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45" r:id="rId11"/>
    <p:sldLayoutId id="2147483746" r:id="rId12"/>
  </p:sldLayoutIdLst>
  <p:txStyles>
    <p:titleStyle>
      <a:lvl1pPr algn="ctr" rtl="1" eaLnBrk="1" fontAlgn="base" hangingPunct="1">
        <a:spcBef>
          <a:spcPct val="0"/>
        </a:spcBef>
        <a:spcAft>
          <a:spcPct val="0"/>
        </a:spcAft>
        <a:defRPr sz="3400" b="1">
          <a:solidFill>
            <a:srgbClr val="FF0000"/>
          </a:solidFill>
          <a:latin typeface="Calibri" panose="020F0502020204030204" pitchFamily="34" charset="0"/>
          <a:ea typeface="+mj-ea"/>
          <a:cs typeface="+mj-cs"/>
        </a:defRPr>
      </a:lvl1pPr>
      <a:lvl2pPr algn="ctr" rtl="1" eaLnBrk="1" fontAlgn="base" hangingPunct="1">
        <a:spcBef>
          <a:spcPct val="0"/>
        </a:spcBef>
        <a:spcAft>
          <a:spcPct val="0"/>
        </a:spcAft>
        <a:defRPr sz="3400" b="1">
          <a:solidFill>
            <a:srgbClr val="FF0000"/>
          </a:solidFill>
          <a:latin typeface="Arial" pitchFamily="34" charset="0"/>
          <a:cs typeface="Arial" pitchFamily="34" charset="0"/>
        </a:defRPr>
      </a:lvl2pPr>
      <a:lvl3pPr algn="ctr" rtl="1" eaLnBrk="1" fontAlgn="base" hangingPunct="1">
        <a:spcBef>
          <a:spcPct val="0"/>
        </a:spcBef>
        <a:spcAft>
          <a:spcPct val="0"/>
        </a:spcAft>
        <a:defRPr sz="3400" b="1">
          <a:solidFill>
            <a:srgbClr val="FF0000"/>
          </a:solidFill>
          <a:latin typeface="Arial" pitchFamily="34" charset="0"/>
          <a:cs typeface="Arial" pitchFamily="34" charset="0"/>
        </a:defRPr>
      </a:lvl3pPr>
      <a:lvl4pPr algn="ctr" rtl="1" eaLnBrk="1" fontAlgn="base" hangingPunct="1">
        <a:spcBef>
          <a:spcPct val="0"/>
        </a:spcBef>
        <a:spcAft>
          <a:spcPct val="0"/>
        </a:spcAft>
        <a:defRPr sz="3400" b="1">
          <a:solidFill>
            <a:srgbClr val="FF0000"/>
          </a:solidFill>
          <a:latin typeface="Arial" pitchFamily="34" charset="0"/>
          <a:cs typeface="Arial" pitchFamily="34" charset="0"/>
        </a:defRPr>
      </a:lvl4pPr>
      <a:lvl5pPr algn="ctr" rtl="1" eaLnBrk="1" fontAlgn="base" hangingPunct="1">
        <a:spcBef>
          <a:spcPct val="0"/>
        </a:spcBef>
        <a:spcAft>
          <a:spcPct val="0"/>
        </a:spcAft>
        <a:defRPr sz="3400" b="1">
          <a:solidFill>
            <a:srgbClr val="FF0000"/>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eaLnBrk="1" fontAlgn="base" hangingPunct="1">
        <a:spcBef>
          <a:spcPct val="20000"/>
        </a:spcBef>
        <a:spcAft>
          <a:spcPct val="0"/>
        </a:spcAft>
        <a:buChar char="•"/>
        <a:defRPr sz="2500">
          <a:solidFill>
            <a:schemeClr val="tx1"/>
          </a:solidFill>
          <a:latin typeface="Calibri Light" panose="020F0302020204030204" pitchFamily="34" charset="0"/>
          <a:ea typeface="+mn-ea"/>
          <a:cs typeface="+mn-cs"/>
        </a:defRPr>
      </a:lvl1pPr>
      <a:lvl2pPr marL="742950" indent="-28575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2pPr>
      <a:lvl3pPr marL="11430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3pPr>
      <a:lvl4pPr marL="16002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4pPr>
      <a:lvl5pPr marL="20574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5pPr>
      <a:lvl6pPr marL="2514600" indent="-228600" algn="r" rtl="1" eaLnBrk="1" fontAlgn="base" hangingPunct="1">
        <a:spcBef>
          <a:spcPct val="20000"/>
        </a:spcBef>
        <a:spcAft>
          <a:spcPct val="0"/>
        </a:spcAft>
        <a:buChar char="»"/>
        <a:defRPr sz="2000">
          <a:solidFill>
            <a:schemeClr val="tx1"/>
          </a:solidFill>
          <a:latin typeface="+mn-lt"/>
          <a:cs typeface="+mn-cs"/>
        </a:defRPr>
      </a:lvl6pPr>
      <a:lvl7pPr marL="2971800" indent="-228600" algn="r" rtl="1" eaLnBrk="1" fontAlgn="base" hangingPunct="1">
        <a:spcBef>
          <a:spcPct val="20000"/>
        </a:spcBef>
        <a:spcAft>
          <a:spcPct val="0"/>
        </a:spcAft>
        <a:buChar char="»"/>
        <a:defRPr sz="2000">
          <a:solidFill>
            <a:schemeClr val="tx1"/>
          </a:solidFill>
          <a:latin typeface="+mn-lt"/>
          <a:cs typeface="+mn-cs"/>
        </a:defRPr>
      </a:lvl7pPr>
      <a:lvl8pPr marL="3429000" indent="-228600" algn="r" rtl="1" eaLnBrk="1" fontAlgn="base" hangingPunct="1">
        <a:spcBef>
          <a:spcPct val="20000"/>
        </a:spcBef>
        <a:spcAft>
          <a:spcPct val="0"/>
        </a:spcAft>
        <a:buChar char="»"/>
        <a:defRPr sz="2000">
          <a:solidFill>
            <a:schemeClr val="tx1"/>
          </a:solidFill>
          <a:latin typeface="+mn-lt"/>
          <a:cs typeface="+mn-cs"/>
        </a:defRPr>
      </a:lvl8pPr>
      <a:lvl9pPr marL="3886200" indent="-228600" algn="r" rtl="1" eaLnBrk="1" fontAlgn="base" hangingPunct="1">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13608-9A88-4711-9283-38385CCC7821}" type="datetimeFigureOut">
              <a:rPr lang="he-IL" smtClean="0"/>
              <a:t>י"ט/כסלו/תשע"ט</a:t>
            </a:fld>
            <a:endParaRPr lang="he-IL"/>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38ED6-935A-4501-BFBD-5ABCF2E78AA8}" type="slidenum">
              <a:rPr lang="he-IL" smtClean="0"/>
              <a:t>‹#›</a:t>
            </a:fld>
            <a:endParaRPr lang="he-IL"/>
          </a:p>
        </p:txBody>
      </p:sp>
    </p:spTree>
    <p:extLst>
      <p:ext uri="{BB962C8B-B14F-4D97-AF65-F5344CB8AC3E}">
        <p14:creationId xmlns:p14="http://schemas.microsoft.com/office/powerpoint/2010/main" val="316080098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תמונה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6029296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1289" y="2895600"/>
            <a:ext cx="9155289" cy="1536700"/>
          </a:xfrm>
          <a:prstGeom prst="rect">
            <a:avLst/>
          </a:prstGeom>
        </p:spPr>
        <p:txBody>
          <a:bodyPr/>
          <a:lstStyle/>
          <a:p>
            <a:pPr algn="ctr">
              <a:defRPr/>
            </a:pPr>
            <a:r>
              <a:rPr lang="en-US" sz="4800" b="1" dirty="0" err="1">
                <a:solidFill>
                  <a:schemeClr val="bg1"/>
                </a:solidFill>
              </a:rPr>
              <a:t>Javascript</a:t>
            </a:r>
            <a:r>
              <a:rPr lang="en-US" sz="4800" b="1" dirty="0">
                <a:solidFill>
                  <a:schemeClr val="bg1"/>
                </a:solidFill>
              </a:rPr>
              <a:t> new generation</a:t>
            </a:r>
            <a:endParaRPr lang="he-IL" sz="4800" b="1" dirty="0">
              <a:solidFill>
                <a:schemeClr val="bg1"/>
              </a:solidFill>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6AAF4D-AF82-454A-B107-44639593B46D}"/>
              </a:ext>
            </a:extLst>
          </p:cNvPr>
          <p:cNvSpPr>
            <a:spLocks noGrp="1"/>
          </p:cNvSpPr>
          <p:nvPr>
            <p:ph type="title"/>
          </p:nvPr>
        </p:nvSpPr>
        <p:spPr/>
        <p:txBody>
          <a:bodyPr/>
          <a:lstStyle/>
          <a:p>
            <a:r>
              <a:rPr lang="en-US" b="0" dirty="0"/>
              <a:t>Es6 Module != Angular Module</a:t>
            </a:r>
            <a:br>
              <a:rPr lang="en-US" b="0" dirty="0"/>
            </a:br>
            <a:endParaRPr lang="en-US" dirty="0"/>
          </a:p>
        </p:txBody>
      </p:sp>
      <p:sp>
        <p:nvSpPr>
          <p:cNvPr id="3" name="מציין מיקום טקסט 2">
            <a:extLst>
              <a:ext uri="{FF2B5EF4-FFF2-40B4-BE49-F238E27FC236}">
                <a16:creationId xmlns:a16="http://schemas.microsoft.com/office/drawing/2014/main" id="{1CF005D0-2714-4632-AA51-4CAD50845908}"/>
              </a:ext>
            </a:extLst>
          </p:cNvPr>
          <p:cNvSpPr>
            <a:spLocks noGrp="1"/>
          </p:cNvSpPr>
          <p:nvPr>
            <p:ph type="body" idx="1"/>
          </p:nvPr>
        </p:nvSpPr>
        <p:spPr>
          <a:xfrm>
            <a:off x="381000" y="1295400"/>
            <a:ext cx="7772400" cy="576064"/>
          </a:xfrm>
        </p:spPr>
        <p:txBody>
          <a:bodyPr/>
          <a:lstStyle/>
          <a:p>
            <a:pPr algn="l" rtl="0"/>
            <a:r>
              <a:rPr lang="en-US" b="0" dirty="0"/>
              <a:t>Angular modules represent a core concept and play a fundamental role in structuring Angular applications.</a:t>
            </a:r>
          </a:p>
          <a:p>
            <a:pPr algn="l" rtl="0"/>
            <a:endParaRPr lang="en-US" b="0" dirty="0"/>
          </a:p>
          <a:p>
            <a:pPr algn="l" rtl="0"/>
            <a:r>
              <a:rPr lang="en-US" b="0" dirty="0"/>
              <a:t>An Angular Module groups together a set of Angular artifacts, namely components, directives, pipes and services that are part of that very same module. That said, it represents a logical grouping into what can be called a feature area of our application (i.e. contacts module, admin module,…). Moreover, an Angular Module also defines dependencies to other modules, that is, what other modules it needs to import and in turn which components, directives or pipes get exported.</a:t>
            </a:r>
          </a:p>
        </p:txBody>
      </p:sp>
      <p:sp>
        <p:nvSpPr>
          <p:cNvPr id="4" name="מלבן 3">
            <a:extLst>
              <a:ext uri="{FF2B5EF4-FFF2-40B4-BE49-F238E27FC236}">
                <a16:creationId xmlns:a16="http://schemas.microsoft.com/office/drawing/2014/main" id="{9535592F-F399-449F-8FAE-E6D1200678C1}"/>
              </a:ext>
            </a:extLst>
          </p:cNvPr>
          <p:cNvSpPr/>
          <p:nvPr/>
        </p:nvSpPr>
        <p:spPr>
          <a:xfrm>
            <a:off x="2286000" y="5867400"/>
            <a:ext cx="4572000" cy="646331"/>
          </a:xfrm>
          <a:prstGeom prst="rect">
            <a:avLst/>
          </a:prstGeom>
        </p:spPr>
        <p:txBody>
          <a:bodyPr>
            <a:spAutoFit/>
          </a:bodyPr>
          <a:lstStyle/>
          <a:p>
            <a:r>
              <a:rPr lang="en-US" b="1" i="1" dirty="0">
                <a:latin typeface="lora"/>
              </a:rPr>
              <a:t>Angular modules are a logical grouping of multiple</a:t>
            </a:r>
            <a:r>
              <a:rPr lang="en-US" i="1" dirty="0">
                <a:latin typeface="lora"/>
              </a:rPr>
              <a:t> </a:t>
            </a:r>
            <a:r>
              <a:rPr lang="en-US" b="1" i="1" dirty="0">
                <a:latin typeface="lora"/>
              </a:rPr>
              <a:t>symbols (components, services,…)</a:t>
            </a:r>
            <a:endParaRPr lang="en-US" dirty="0"/>
          </a:p>
        </p:txBody>
      </p:sp>
    </p:spTree>
    <p:extLst>
      <p:ext uri="{BB962C8B-B14F-4D97-AF65-F5344CB8AC3E}">
        <p14:creationId xmlns:p14="http://schemas.microsoft.com/office/powerpoint/2010/main" val="350144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Creating objects</a:t>
            </a:r>
            <a:endParaRPr lang="en-US" sz="3600" dirty="0"/>
          </a:p>
        </p:txBody>
      </p:sp>
    </p:spTree>
    <p:extLst>
      <p:ext uri="{BB962C8B-B14F-4D97-AF65-F5344CB8AC3E}">
        <p14:creationId xmlns:p14="http://schemas.microsoft.com/office/powerpoint/2010/main" val="77249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E60BE0-11A5-45E6-AC92-1E11187C043B}"/>
              </a:ext>
            </a:extLst>
          </p:cNvPr>
          <p:cNvSpPr>
            <a:spLocks noGrp="1"/>
          </p:cNvSpPr>
          <p:nvPr>
            <p:ph type="title"/>
          </p:nvPr>
        </p:nvSpPr>
        <p:spPr/>
        <p:txBody>
          <a:bodyPr/>
          <a:lstStyle/>
          <a:p>
            <a:r>
              <a:rPr lang="en-US" dirty="0"/>
              <a:t>Object literal</a:t>
            </a:r>
            <a:br>
              <a:rPr lang="en-US" dirty="0"/>
            </a:br>
            <a:endParaRPr lang="en-US" dirty="0"/>
          </a:p>
        </p:txBody>
      </p:sp>
      <p:sp>
        <p:nvSpPr>
          <p:cNvPr id="3" name="מציין מיקום טקסט 2">
            <a:extLst>
              <a:ext uri="{FF2B5EF4-FFF2-40B4-BE49-F238E27FC236}">
                <a16:creationId xmlns:a16="http://schemas.microsoft.com/office/drawing/2014/main" id="{F16B61B2-7BF5-43E5-AA0C-611E77B2A8FC}"/>
              </a:ext>
            </a:extLst>
          </p:cNvPr>
          <p:cNvSpPr>
            <a:spLocks noGrp="1"/>
          </p:cNvSpPr>
          <p:nvPr>
            <p:ph type="body" idx="1"/>
          </p:nvPr>
        </p:nvSpPr>
        <p:spPr/>
        <p:txBody>
          <a:bodyPr/>
          <a:lstStyle/>
          <a:p>
            <a:r>
              <a:rPr lang="en-US" b="0" dirty="0"/>
              <a:t>Object literal offers a simple, elegant way of creating objects.</a:t>
            </a:r>
          </a:p>
          <a:p>
            <a:endParaRPr lang="en-US" dirty="0"/>
          </a:p>
        </p:txBody>
      </p:sp>
      <p:pic>
        <p:nvPicPr>
          <p:cNvPr id="4" name="תמונה 3">
            <a:extLst>
              <a:ext uri="{FF2B5EF4-FFF2-40B4-BE49-F238E27FC236}">
                <a16:creationId xmlns:a16="http://schemas.microsoft.com/office/drawing/2014/main" id="{9B81B249-360C-4248-A13A-41ED1A4C904F}"/>
              </a:ext>
            </a:extLst>
          </p:cNvPr>
          <p:cNvPicPr>
            <a:picLocks noChangeAspect="1"/>
          </p:cNvPicPr>
          <p:nvPr/>
        </p:nvPicPr>
        <p:blipFill>
          <a:blip r:embed="rId2"/>
          <a:stretch>
            <a:fillRect/>
          </a:stretch>
        </p:blipFill>
        <p:spPr>
          <a:xfrm>
            <a:off x="1147762" y="2638425"/>
            <a:ext cx="6848475" cy="1581150"/>
          </a:xfrm>
          <a:prstGeom prst="rect">
            <a:avLst/>
          </a:prstGeom>
        </p:spPr>
      </p:pic>
    </p:spTree>
    <p:extLst>
      <p:ext uri="{BB962C8B-B14F-4D97-AF65-F5344CB8AC3E}">
        <p14:creationId xmlns:p14="http://schemas.microsoft.com/office/powerpoint/2010/main" val="162131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7A66BB-D103-4B49-B5A2-4C872028B2B0}"/>
              </a:ext>
            </a:extLst>
          </p:cNvPr>
          <p:cNvSpPr>
            <a:spLocks noGrp="1"/>
          </p:cNvSpPr>
          <p:nvPr>
            <p:ph type="title"/>
          </p:nvPr>
        </p:nvSpPr>
        <p:spPr>
          <a:xfrm>
            <a:off x="323528" y="44624"/>
            <a:ext cx="5760640" cy="1080120"/>
          </a:xfrm>
        </p:spPr>
        <p:txBody>
          <a:bodyPr/>
          <a:lstStyle/>
          <a:p>
            <a:r>
              <a:rPr lang="en-US" dirty="0"/>
              <a:t>Function Constructor</a:t>
            </a:r>
          </a:p>
        </p:txBody>
      </p:sp>
      <p:sp>
        <p:nvSpPr>
          <p:cNvPr id="6" name="מציין מיקום טקסט 5">
            <a:extLst>
              <a:ext uri="{FF2B5EF4-FFF2-40B4-BE49-F238E27FC236}">
                <a16:creationId xmlns:a16="http://schemas.microsoft.com/office/drawing/2014/main" id="{788583D3-6635-4B9C-ADBB-76B06C271470}"/>
              </a:ext>
            </a:extLst>
          </p:cNvPr>
          <p:cNvSpPr>
            <a:spLocks noGrp="1"/>
          </p:cNvSpPr>
          <p:nvPr>
            <p:ph type="body" idx="1"/>
          </p:nvPr>
        </p:nvSpPr>
        <p:spPr>
          <a:xfrm>
            <a:off x="722313" y="1340768"/>
            <a:ext cx="7772400" cy="1021432"/>
          </a:xfrm>
        </p:spPr>
        <p:txBody>
          <a:bodyPr/>
          <a:lstStyle/>
          <a:p>
            <a:pPr algn="l" rtl="0"/>
            <a:r>
              <a:rPr lang="en-US" b="0" dirty="0"/>
              <a:t>Initially, the language proposed the function constructor as a sugar syntax for all this</a:t>
            </a:r>
            <a:endParaRPr lang="en-US" dirty="0"/>
          </a:p>
        </p:txBody>
      </p:sp>
      <p:pic>
        <p:nvPicPr>
          <p:cNvPr id="8" name="תמונה 7">
            <a:extLst>
              <a:ext uri="{FF2B5EF4-FFF2-40B4-BE49-F238E27FC236}">
                <a16:creationId xmlns:a16="http://schemas.microsoft.com/office/drawing/2014/main" id="{8BC5781C-947D-4546-ABC5-ED6ED86BE260}"/>
              </a:ext>
            </a:extLst>
          </p:cNvPr>
          <p:cNvPicPr>
            <a:picLocks noChangeAspect="1"/>
          </p:cNvPicPr>
          <p:nvPr/>
        </p:nvPicPr>
        <p:blipFill>
          <a:blip r:embed="rId2"/>
          <a:stretch>
            <a:fillRect/>
          </a:stretch>
        </p:blipFill>
        <p:spPr>
          <a:xfrm>
            <a:off x="722313" y="2863907"/>
            <a:ext cx="6800850" cy="2619375"/>
          </a:xfrm>
          <a:prstGeom prst="rect">
            <a:avLst/>
          </a:prstGeom>
        </p:spPr>
      </p:pic>
    </p:spTree>
    <p:extLst>
      <p:ext uri="{BB962C8B-B14F-4D97-AF65-F5344CB8AC3E}">
        <p14:creationId xmlns:p14="http://schemas.microsoft.com/office/powerpoint/2010/main" val="73607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A6A30D-2851-4DFB-A884-20B048702387}"/>
              </a:ext>
            </a:extLst>
          </p:cNvPr>
          <p:cNvSpPr>
            <a:spLocks noGrp="1"/>
          </p:cNvSpPr>
          <p:nvPr>
            <p:ph type="title"/>
          </p:nvPr>
        </p:nvSpPr>
        <p:spPr/>
        <p:txBody>
          <a:bodyPr/>
          <a:lstStyle/>
          <a:p>
            <a:r>
              <a:rPr lang="en-US" dirty="0"/>
              <a:t>Class</a:t>
            </a:r>
          </a:p>
        </p:txBody>
      </p:sp>
      <p:sp>
        <p:nvSpPr>
          <p:cNvPr id="3" name="מציין מיקום טקסט 2">
            <a:extLst>
              <a:ext uri="{FF2B5EF4-FFF2-40B4-BE49-F238E27FC236}">
                <a16:creationId xmlns:a16="http://schemas.microsoft.com/office/drawing/2014/main" id="{E4E7CC18-E23E-48FE-BB57-FB193E82654D}"/>
              </a:ext>
            </a:extLst>
          </p:cNvPr>
          <p:cNvSpPr>
            <a:spLocks noGrp="1"/>
          </p:cNvSpPr>
          <p:nvPr>
            <p:ph type="body" idx="1"/>
          </p:nvPr>
        </p:nvSpPr>
        <p:spPr>
          <a:xfrm>
            <a:off x="722313" y="1340768"/>
            <a:ext cx="7772400" cy="1080120"/>
          </a:xfrm>
        </p:spPr>
        <p:txBody>
          <a:bodyPr/>
          <a:lstStyle/>
          <a:p>
            <a:pPr algn="l"/>
            <a:r>
              <a:rPr lang="en-US" dirty="0"/>
              <a:t>EcmaScript2015 comes with a much better sugar syntax for all this.</a:t>
            </a:r>
          </a:p>
        </p:txBody>
      </p:sp>
      <p:pic>
        <p:nvPicPr>
          <p:cNvPr id="4" name="תמונה 3">
            <a:extLst>
              <a:ext uri="{FF2B5EF4-FFF2-40B4-BE49-F238E27FC236}">
                <a16:creationId xmlns:a16="http://schemas.microsoft.com/office/drawing/2014/main" id="{1F9F2CF5-95AA-412F-A314-D21E9B517DC1}"/>
              </a:ext>
            </a:extLst>
          </p:cNvPr>
          <p:cNvPicPr>
            <a:picLocks noChangeAspect="1"/>
          </p:cNvPicPr>
          <p:nvPr/>
        </p:nvPicPr>
        <p:blipFill>
          <a:blip r:embed="rId2"/>
          <a:stretch>
            <a:fillRect/>
          </a:stretch>
        </p:blipFill>
        <p:spPr>
          <a:xfrm>
            <a:off x="762000" y="2420888"/>
            <a:ext cx="7067550" cy="2038350"/>
          </a:xfrm>
          <a:prstGeom prst="rect">
            <a:avLst/>
          </a:prstGeom>
        </p:spPr>
      </p:pic>
    </p:spTree>
    <p:extLst>
      <p:ext uri="{BB962C8B-B14F-4D97-AF65-F5344CB8AC3E}">
        <p14:creationId xmlns:p14="http://schemas.microsoft.com/office/powerpoint/2010/main" val="362965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Async Programing</a:t>
            </a:r>
            <a:endParaRPr lang="en-US" sz="3600" dirty="0"/>
          </a:p>
        </p:txBody>
      </p:sp>
    </p:spTree>
    <p:extLst>
      <p:ext uri="{BB962C8B-B14F-4D97-AF65-F5344CB8AC3E}">
        <p14:creationId xmlns:p14="http://schemas.microsoft.com/office/powerpoint/2010/main" val="9062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7533A5-0FDC-4B6E-85BA-2FAE88DCB47A}"/>
              </a:ext>
            </a:extLst>
          </p:cNvPr>
          <p:cNvSpPr>
            <a:spLocks noGrp="1"/>
          </p:cNvSpPr>
          <p:nvPr>
            <p:ph type="title"/>
          </p:nvPr>
        </p:nvSpPr>
        <p:spPr/>
        <p:txBody>
          <a:bodyPr/>
          <a:lstStyle/>
          <a:p>
            <a:r>
              <a:rPr lang="en-US" dirty="0"/>
              <a:t>Promise</a:t>
            </a:r>
          </a:p>
        </p:txBody>
      </p:sp>
      <p:sp>
        <p:nvSpPr>
          <p:cNvPr id="3" name="מציין מיקום טקסט 2">
            <a:extLst>
              <a:ext uri="{FF2B5EF4-FFF2-40B4-BE49-F238E27FC236}">
                <a16:creationId xmlns:a16="http://schemas.microsoft.com/office/drawing/2014/main" id="{012C959F-917F-44E0-9120-C9BF0A09398F}"/>
              </a:ext>
            </a:extLst>
          </p:cNvPr>
          <p:cNvSpPr>
            <a:spLocks noGrp="1"/>
          </p:cNvSpPr>
          <p:nvPr>
            <p:ph type="body" idx="1"/>
          </p:nvPr>
        </p:nvSpPr>
        <p:spPr>
          <a:xfrm>
            <a:off x="722313" y="1340768"/>
            <a:ext cx="7772400" cy="1080120"/>
          </a:xfrm>
        </p:spPr>
        <p:txBody>
          <a:bodyPr/>
          <a:lstStyle/>
          <a:p>
            <a:pPr algn="l" rtl="0"/>
            <a:r>
              <a:rPr lang="en-US" dirty="0"/>
              <a:t>The Promise object represents the eventual completion (or failure) of an asynchronous operation, and its resulting value.</a:t>
            </a:r>
          </a:p>
        </p:txBody>
      </p:sp>
      <p:pic>
        <p:nvPicPr>
          <p:cNvPr id="4" name="תמונה 3">
            <a:extLst>
              <a:ext uri="{FF2B5EF4-FFF2-40B4-BE49-F238E27FC236}">
                <a16:creationId xmlns:a16="http://schemas.microsoft.com/office/drawing/2014/main" id="{8A9E2FC6-7FD4-47F8-B41C-A402DC36E01F}"/>
              </a:ext>
            </a:extLst>
          </p:cNvPr>
          <p:cNvPicPr>
            <a:picLocks noChangeAspect="1"/>
          </p:cNvPicPr>
          <p:nvPr/>
        </p:nvPicPr>
        <p:blipFill>
          <a:blip r:embed="rId2"/>
          <a:stretch>
            <a:fillRect/>
          </a:stretch>
        </p:blipFill>
        <p:spPr>
          <a:xfrm>
            <a:off x="266700" y="2971800"/>
            <a:ext cx="8610600" cy="2433974"/>
          </a:xfrm>
          <a:prstGeom prst="rect">
            <a:avLst/>
          </a:prstGeom>
        </p:spPr>
      </p:pic>
    </p:spTree>
    <p:extLst>
      <p:ext uri="{BB962C8B-B14F-4D97-AF65-F5344CB8AC3E}">
        <p14:creationId xmlns:p14="http://schemas.microsoft.com/office/powerpoint/2010/main" val="64048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D8F375-9F6A-4E44-A18F-C319CC0ED4D3}"/>
              </a:ext>
            </a:extLst>
          </p:cNvPr>
          <p:cNvSpPr>
            <a:spLocks noGrp="1"/>
          </p:cNvSpPr>
          <p:nvPr>
            <p:ph type="title"/>
          </p:nvPr>
        </p:nvSpPr>
        <p:spPr/>
        <p:txBody>
          <a:bodyPr/>
          <a:lstStyle/>
          <a:p>
            <a:r>
              <a:rPr lang="en-US" dirty="0"/>
              <a:t>Async / await</a:t>
            </a:r>
          </a:p>
        </p:txBody>
      </p:sp>
      <p:sp>
        <p:nvSpPr>
          <p:cNvPr id="3" name="מציין מיקום טקסט 2">
            <a:extLst>
              <a:ext uri="{FF2B5EF4-FFF2-40B4-BE49-F238E27FC236}">
                <a16:creationId xmlns:a16="http://schemas.microsoft.com/office/drawing/2014/main" id="{EF6CC8CF-B612-42C0-B7CC-59DA0568AA96}"/>
              </a:ext>
            </a:extLst>
          </p:cNvPr>
          <p:cNvSpPr>
            <a:spLocks noGrp="1"/>
          </p:cNvSpPr>
          <p:nvPr>
            <p:ph type="body" idx="1"/>
          </p:nvPr>
        </p:nvSpPr>
        <p:spPr/>
        <p:txBody>
          <a:bodyPr/>
          <a:lstStyle/>
          <a:p>
            <a:pPr algn="l" rtl="0"/>
            <a:r>
              <a:rPr lang="en-US" dirty="0"/>
              <a:t>There’s a special syntax to work with promises in a more comfortable fashion, called “async/await”. It’s surprisingly easy to understand and use.</a:t>
            </a:r>
          </a:p>
        </p:txBody>
      </p:sp>
    </p:spTree>
    <p:extLst>
      <p:ext uri="{BB962C8B-B14F-4D97-AF65-F5344CB8AC3E}">
        <p14:creationId xmlns:p14="http://schemas.microsoft.com/office/powerpoint/2010/main" val="306460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D8F375-9F6A-4E44-A18F-C319CC0ED4D3}"/>
              </a:ext>
            </a:extLst>
          </p:cNvPr>
          <p:cNvSpPr>
            <a:spLocks noGrp="1"/>
          </p:cNvSpPr>
          <p:nvPr>
            <p:ph type="title"/>
          </p:nvPr>
        </p:nvSpPr>
        <p:spPr/>
        <p:txBody>
          <a:bodyPr/>
          <a:lstStyle/>
          <a:p>
            <a:r>
              <a:rPr lang="en-US" dirty="0"/>
              <a:t>Async / await</a:t>
            </a:r>
          </a:p>
        </p:txBody>
      </p:sp>
      <p:pic>
        <p:nvPicPr>
          <p:cNvPr id="4" name="תמונה 3">
            <a:extLst>
              <a:ext uri="{FF2B5EF4-FFF2-40B4-BE49-F238E27FC236}">
                <a16:creationId xmlns:a16="http://schemas.microsoft.com/office/drawing/2014/main" id="{8413B4A1-5E35-4115-93C3-1AE0B6E67B51}"/>
              </a:ext>
            </a:extLst>
          </p:cNvPr>
          <p:cNvPicPr>
            <a:picLocks noChangeAspect="1"/>
          </p:cNvPicPr>
          <p:nvPr/>
        </p:nvPicPr>
        <p:blipFill>
          <a:blip r:embed="rId2"/>
          <a:stretch>
            <a:fillRect/>
          </a:stretch>
        </p:blipFill>
        <p:spPr>
          <a:xfrm>
            <a:off x="733425" y="1247775"/>
            <a:ext cx="7677150" cy="4362450"/>
          </a:xfrm>
          <a:prstGeom prst="rect">
            <a:avLst/>
          </a:prstGeom>
        </p:spPr>
      </p:pic>
    </p:spTree>
    <p:extLst>
      <p:ext uri="{BB962C8B-B14F-4D97-AF65-F5344CB8AC3E}">
        <p14:creationId xmlns:p14="http://schemas.microsoft.com/office/powerpoint/2010/main" val="359796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D8F375-9F6A-4E44-A18F-C319CC0ED4D3}"/>
              </a:ext>
            </a:extLst>
          </p:cNvPr>
          <p:cNvSpPr>
            <a:spLocks noGrp="1"/>
          </p:cNvSpPr>
          <p:nvPr>
            <p:ph type="title"/>
          </p:nvPr>
        </p:nvSpPr>
        <p:spPr/>
        <p:txBody>
          <a:bodyPr/>
          <a:lstStyle/>
          <a:p>
            <a:r>
              <a:rPr lang="en-US" dirty="0"/>
              <a:t>observables</a:t>
            </a:r>
          </a:p>
        </p:txBody>
      </p:sp>
      <p:sp>
        <p:nvSpPr>
          <p:cNvPr id="3" name="מציין מיקום טקסט 2">
            <a:extLst>
              <a:ext uri="{FF2B5EF4-FFF2-40B4-BE49-F238E27FC236}">
                <a16:creationId xmlns:a16="http://schemas.microsoft.com/office/drawing/2014/main" id="{EF6CC8CF-B612-42C0-B7CC-59DA0568AA96}"/>
              </a:ext>
            </a:extLst>
          </p:cNvPr>
          <p:cNvSpPr>
            <a:spLocks noGrp="1"/>
          </p:cNvSpPr>
          <p:nvPr>
            <p:ph type="body" idx="1"/>
          </p:nvPr>
        </p:nvSpPr>
        <p:spPr>
          <a:xfrm>
            <a:off x="533400" y="2057400"/>
            <a:ext cx="7772400" cy="576064"/>
          </a:xfrm>
        </p:spPr>
        <p:txBody>
          <a:bodyPr/>
          <a:lstStyle/>
          <a:p>
            <a:pPr algn="l" rtl="0"/>
            <a:r>
              <a:rPr lang="en-US" dirty="0"/>
              <a:t>Observables offer significant benefits over other techniques for event handling, asynchronous programming, and handling multiple values. Observables are declarative—that is, you define a function for publishing values, but it is not executed until a consumer subscribes to it.</a:t>
            </a:r>
          </a:p>
        </p:txBody>
      </p:sp>
    </p:spTree>
    <p:extLst>
      <p:ext uri="{BB962C8B-B14F-4D97-AF65-F5344CB8AC3E}">
        <p14:creationId xmlns:p14="http://schemas.microsoft.com/office/powerpoint/2010/main" val="55003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228600" y="167670"/>
            <a:ext cx="5334000" cy="990600"/>
          </a:xfrm>
        </p:spPr>
        <p:txBody>
          <a:bodyPr/>
          <a:lstStyle/>
          <a:p>
            <a:pPr algn="ctr"/>
            <a:r>
              <a:rPr lang="en-US" b="0" dirty="0"/>
              <a:t>first things first…   </a:t>
            </a:r>
            <a:r>
              <a:rPr lang="en-US" sz="6000" dirty="0"/>
              <a:t> </a:t>
            </a:r>
            <a:r>
              <a:rPr lang="en-US" sz="6000" dirty="0">
                <a:sym typeface="Wingdings" panose="05000000000000000000" pitchFamily="2" charset="2"/>
              </a:rPr>
              <a:t></a:t>
            </a:r>
            <a:r>
              <a:rPr lang="en-US" sz="6000" dirty="0"/>
              <a:t/>
            </a:r>
            <a:br>
              <a:rPr lang="en-US" sz="6000" dirty="0"/>
            </a:br>
            <a:endParaRPr lang="en-US" sz="3600" dirty="0"/>
          </a:p>
        </p:txBody>
      </p:sp>
      <p:sp>
        <p:nvSpPr>
          <p:cNvPr id="3" name="מלבן 2">
            <a:extLst>
              <a:ext uri="{FF2B5EF4-FFF2-40B4-BE49-F238E27FC236}">
                <a16:creationId xmlns:a16="http://schemas.microsoft.com/office/drawing/2014/main" id="{453F1CC6-BA36-4BDB-A604-8E89BC54C529}"/>
              </a:ext>
            </a:extLst>
          </p:cNvPr>
          <p:cNvSpPr/>
          <p:nvPr/>
        </p:nvSpPr>
        <p:spPr>
          <a:xfrm>
            <a:off x="533400" y="2286000"/>
            <a:ext cx="7543800" cy="3139321"/>
          </a:xfrm>
          <a:prstGeom prst="rect">
            <a:avLst/>
          </a:prstGeom>
        </p:spPr>
        <p:txBody>
          <a:bodyPr wrap="square">
            <a:spAutoFit/>
          </a:bodyPr>
          <a:lstStyle/>
          <a:p>
            <a:r>
              <a:rPr lang="en-US" dirty="0"/>
              <a:t>JavaScript</a:t>
            </a:r>
            <a:br>
              <a:rPr lang="en-US" dirty="0"/>
            </a:br>
            <a:endParaRPr lang="en-US" dirty="0"/>
          </a:p>
          <a:p>
            <a:r>
              <a:rPr lang="en-US" dirty="0"/>
              <a:t>OOP</a:t>
            </a:r>
            <a:br>
              <a:rPr lang="en-US" dirty="0"/>
            </a:br>
            <a:endParaRPr lang="en-US" dirty="0"/>
          </a:p>
          <a:p>
            <a:r>
              <a:rPr lang="en-US" dirty="0"/>
              <a:t>Interfaces</a:t>
            </a:r>
            <a:br>
              <a:rPr lang="en-US" dirty="0"/>
            </a:br>
            <a:endParaRPr lang="en-US" dirty="0"/>
          </a:p>
          <a:p>
            <a:r>
              <a:rPr lang="en-US" dirty="0"/>
              <a:t>Design Patterns</a:t>
            </a:r>
            <a:br>
              <a:rPr lang="en-US" dirty="0"/>
            </a:br>
            <a:endParaRPr lang="en-US" dirty="0"/>
          </a:p>
          <a:p>
            <a:r>
              <a:rPr lang="en-US" dirty="0" err="1"/>
              <a:t>Jquery</a:t>
            </a:r>
            <a:r>
              <a:rPr lang="en-US" dirty="0"/>
              <a:t/>
            </a:r>
            <a:br>
              <a:rPr lang="en-US" dirty="0"/>
            </a:br>
            <a:endParaRPr lang="en-US" dirty="0"/>
          </a:p>
          <a:p>
            <a:r>
              <a:rPr lang="en-US" dirty="0"/>
              <a:t>Ajax</a:t>
            </a:r>
          </a:p>
        </p:txBody>
      </p:sp>
      <p:sp>
        <p:nvSpPr>
          <p:cNvPr id="5" name="כותרת 1">
            <a:extLst>
              <a:ext uri="{FF2B5EF4-FFF2-40B4-BE49-F238E27FC236}">
                <a16:creationId xmlns:a16="http://schemas.microsoft.com/office/drawing/2014/main" id="{4827E5ED-D41C-4047-BF29-6EAEB0371927}"/>
              </a:ext>
            </a:extLst>
          </p:cNvPr>
          <p:cNvSpPr txBox="1">
            <a:spLocks/>
          </p:cNvSpPr>
          <p:nvPr/>
        </p:nvSpPr>
        <p:spPr bwMode="auto">
          <a:xfrm>
            <a:off x="-457200" y="1371600"/>
            <a:ext cx="7391400" cy="48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b="1" cap="all">
                <a:solidFill>
                  <a:srgbClr val="E01A26"/>
                </a:solidFill>
                <a:latin typeface="Calibri" panose="020F0502020204030204" pitchFamily="34" charset="0"/>
                <a:ea typeface="+mj-ea"/>
                <a:cs typeface="+mj-cs"/>
              </a:defRPr>
            </a:lvl1pPr>
            <a:lvl2pPr algn="ctr" rtl="1" eaLnBrk="1" fontAlgn="base" hangingPunct="1">
              <a:spcBef>
                <a:spcPct val="0"/>
              </a:spcBef>
              <a:spcAft>
                <a:spcPct val="0"/>
              </a:spcAft>
              <a:defRPr sz="3400" b="1">
                <a:solidFill>
                  <a:srgbClr val="FF0000"/>
                </a:solidFill>
                <a:latin typeface="Arial" pitchFamily="34" charset="0"/>
                <a:cs typeface="Arial" pitchFamily="34" charset="0"/>
              </a:defRPr>
            </a:lvl2pPr>
            <a:lvl3pPr algn="ctr" rtl="1" eaLnBrk="1" fontAlgn="base" hangingPunct="1">
              <a:spcBef>
                <a:spcPct val="0"/>
              </a:spcBef>
              <a:spcAft>
                <a:spcPct val="0"/>
              </a:spcAft>
              <a:defRPr sz="3400" b="1">
                <a:solidFill>
                  <a:srgbClr val="FF0000"/>
                </a:solidFill>
                <a:latin typeface="Arial" pitchFamily="34" charset="0"/>
                <a:cs typeface="Arial" pitchFamily="34" charset="0"/>
              </a:defRPr>
            </a:lvl3pPr>
            <a:lvl4pPr algn="ctr" rtl="1" eaLnBrk="1" fontAlgn="base" hangingPunct="1">
              <a:spcBef>
                <a:spcPct val="0"/>
              </a:spcBef>
              <a:spcAft>
                <a:spcPct val="0"/>
              </a:spcAft>
              <a:defRPr sz="3400" b="1">
                <a:solidFill>
                  <a:srgbClr val="FF0000"/>
                </a:solidFill>
                <a:latin typeface="Arial" pitchFamily="34" charset="0"/>
                <a:cs typeface="Arial" pitchFamily="34" charset="0"/>
              </a:defRPr>
            </a:lvl4pPr>
            <a:lvl5pPr algn="ctr" rtl="1" eaLnBrk="1" fontAlgn="base" hangingPunct="1">
              <a:spcBef>
                <a:spcPct val="0"/>
              </a:spcBef>
              <a:spcAft>
                <a:spcPct val="0"/>
              </a:spcAft>
              <a:defRPr sz="3400" b="1">
                <a:solidFill>
                  <a:srgbClr val="FF0000"/>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cs typeface="Arial" pitchFamily="34" charset="0"/>
              </a:defRPr>
            </a:lvl9pPr>
          </a:lstStyle>
          <a:p>
            <a:pPr algn="ctr"/>
            <a:r>
              <a:rPr lang="en-US" sz="1600" b="0" kern="0" dirty="0"/>
              <a:t>it is good to come to this seminar if you already know</a:t>
            </a:r>
            <a:endParaRPr lang="en-US" sz="1600" kern="0" dirty="0"/>
          </a:p>
        </p:txBody>
      </p:sp>
      <p:sp>
        <p:nvSpPr>
          <p:cNvPr id="6" name="מלבן 5">
            <a:extLst>
              <a:ext uri="{FF2B5EF4-FFF2-40B4-BE49-F238E27FC236}">
                <a16:creationId xmlns:a16="http://schemas.microsoft.com/office/drawing/2014/main" id="{1C00C0EE-9A8A-46E1-A2EF-0CDECC264184}"/>
              </a:ext>
            </a:extLst>
          </p:cNvPr>
          <p:cNvSpPr/>
          <p:nvPr/>
        </p:nvSpPr>
        <p:spPr>
          <a:xfrm>
            <a:off x="1475639" y="5562600"/>
            <a:ext cx="6192721"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All of today’s demos are available here:</a:t>
            </a:r>
            <a:br>
              <a:rPr lang="en-US" sz="2000" b="1" dirty="0">
                <a:ln/>
                <a:solidFill>
                  <a:schemeClr val="accent4"/>
                </a:solidFill>
              </a:rPr>
            </a:br>
            <a:r>
              <a:rPr lang="en-US" sz="2000" b="1" dirty="0">
                <a:ln/>
                <a:solidFill>
                  <a:schemeClr val="accent4"/>
                </a:solidFill>
              </a:rPr>
              <a:t>https://github.com/yossibo/oracleweekjsdemo.git</a:t>
            </a:r>
            <a:endParaRPr lang="he-IL" sz="2000" b="1" cap="none" spc="0" dirty="0">
              <a:ln/>
              <a:solidFill>
                <a:schemeClr val="accent4"/>
              </a:solidFill>
              <a:effectLst/>
            </a:endParaRPr>
          </a:p>
        </p:txBody>
      </p:sp>
    </p:spTree>
    <p:extLst>
      <p:ext uri="{BB962C8B-B14F-4D97-AF65-F5344CB8AC3E}">
        <p14:creationId xmlns:p14="http://schemas.microsoft.com/office/powerpoint/2010/main" val="1467808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More features</a:t>
            </a:r>
            <a:endParaRPr lang="en-US" sz="3600" dirty="0"/>
          </a:p>
        </p:txBody>
      </p:sp>
    </p:spTree>
    <p:extLst>
      <p:ext uri="{BB962C8B-B14F-4D97-AF65-F5344CB8AC3E}">
        <p14:creationId xmlns:p14="http://schemas.microsoft.com/office/powerpoint/2010/main" val="287601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D8F375-9F6A-4E44-A18F-C319CC0ED4D3}"/>
              </a:ext>
            </a:extLst>
          </p:cNvPr>
          <p:cNvSpPr>
            <a:spLocks noGrp="1"/>
          </p:cNvSpPr>
          <p:nvPr>
            <p:ph type="title"/>
          </p:nvPr>
        </p:nvSpPr>
        <p:spPr/>
        <p:txBody>
          <a:bodyPr/>
          <a:lstStyle/>
          <a:p>
            <a:r>
              <a:rPr lang="en-US" dirty="0"/>
              <a:t>Demo time</a:t>
            </a:r>
          </a:p>
        </p:txBody>
      </p:sp>
      <p:sp>
        <p:nvSpPr>
          <p:cNvPr id="3" name="מציין מיקום טקסט 2">
            <a:extLst>
              <a:ext uri="{FF2B5EF4-FFF2-40B4-BE49-F238E27FC236}">
                <a16:creationId xmlns:a16="http://schemas.microsoft.com/office/drawing/2014/main" id="{EF6CC8CF-B612-42C0-B7CC-59DA0568AA96}"/>
              </a:ext>
            </a:extLst>
          </p:cNvPr>
          <p:cNvSpPr>
            <a:spLocks noGrp="1"/>
          </p:cNvSpPr>
          <p:nvPr>
            <p:ph type="body" idx="1"/>
          </p:nvPr>
        </p:nvSpPr>
        <p:spPr>
          <a:xfrm>
            <a:off x="353706" y="1295400"/>
            <a:ext cx="7772400" cy="3962400"/>
          </a:xfrm>
        </p:spPr>
        <p:txBody>
          <a:bodyPr/>
          <a:lstStyle/>
          <a:p>
            <a:pPr algn="l"/>
            <a:r>
              <a:rPr lang="en-US" dirty="0"/>
              <a:t>- Trailing commas</a:t>
            </a:r>
          </a:p>
          <a:p>
            <a:pPr algn="l"/>
            <a:r>
              <a:rPr lang="en-US" dirty="0"/>
              <a:t>- </a:t>
            </a:r>
            <a:r>
              <a:rPr lang="en-US" dirty="0" err="1"/>
              <a:t>GetOwnPropertyDescription</a:t>
            </a:r>
            <a:endParaRPr lang="en-US" dirty="0"/>
          </a:p>
          <a:p>
            <a:pPr algn="l"/>
            <a:r>
              <a:rPr lang="en-US" dirty="0"/>
              <a:t>- </a:t>
            </a:r>
            <a:r>
              <a:rPr lang="en-US" dirty="0" err="1"/>
              <a:t>Iteratos</a:t>
            </a:r>
            <a:endParaRPr lang="en-US" dirty="0"/>
          </a:p>
          <a:p>
            <a:pPr algn="l"/>
            <a:r>
              <a:rPr lang="en-US" dirty="0"/>
              <a:t>- Default parameters</a:t>
            </a:r>
          </a:p>
          <a:p>
            <a:pPr algn="l"/>
            <a:r>
              <a:rPr lang="en-US" dirty="0"/>
              <a:t>- Template literals</a:t>
            </a:r>
          </a:p>
          <a:p>
            <a:pPr algn="l"/>
            <a:r>
              <a:rPr lang="en-US" dirty="0"/>
              <a:t>- Multi line strings</a:t>
            </a:r>
          </a:p>
          <a:p>
            <a:pPr algn="l"/>
            <a:r>
              <a:rPr lang="en-US" dirty="0"/>
              <a:t>- Proxy and reflection usages</a:t>
            </a:r>
          </a:p>
          <a:p>
            <a:pPr algn="l"/>
            <a:r>
              <a:rPr lang="en-US" dirty="0"/>
              <a:t>- Array and objects matching</a:t>
            </a:r>
          </a:p>
        </p:txBody>
      </p:sp>
      <p:sp>
        <p:nvSpPr>
          <p:cNvPr id="4" name="מלבן 3">
            <a:extLst>
              <a:ext uri="{FF2B5EF4-FFF2-40B4-BE49-F238E27FC236}">
                <a16:creationId xmlns:a16="http://schemas.microsoft.com/office/drawing/2014/main" id="{725AD5A0-6377-4EAF-A910-503BF18E5D3D}"/>
              </a:ext>
            </a:extLst>
          </p:cNvPr>
          <p:cNvSpPr/>
          <p:nvPr/>
        </p:nvSpPr>
        <p:spPr>
          <a:xfrm>
            <a:off x="1143545" y="5362545"/>
            <a:ext cx="6192721"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https://github.com/yossibo/oracleweekjsdemo.git</a:t>
            </a:r>
            <a:endParaRPr lang="he-IL" sz="2000" b="1" cap="none" spc="0" dirty="0">
              <a:ln/>
              <a:solidFill>
                <a:schemeClr val="accent4"/>
              </a:solidFill>
              <a:effectLst/>
            </a:endParaRPr>
          </a:p>
        </p:txBody>
      </p:sp>
    </p:spTree>
    <p:extLst>
      <p:ext uri="{BB962C8B-B14F-4D97-AF65-F5344CB8AC3E}">
        <p14:creationId xmlns:p14="http://schemas.microsoft.com/office/powerpoint/2010/main" val="16245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typescript</a:t>
            </a:r>
            <a:endParaRPr lang="en-US" sz="3600" dirty="0"/>
          </a:p>
        </p:txBody>
      </p:sp>
    </p:spTree>
    <p:extLst>
      <p:ext uri="{BB962C8B-B14F-4D97-AF65-F5344CB8AC3E}">
        <p14:creationId xmlns:p14="http://schemas.microsoft.com/office/powerpoint/2010/main" val="113125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F6FC3F-0C42-4883-A8D9-D7890DF718BE}"/>
              </a:ext>
            </a:extLst>
          </p:cNvPr>
          <p:cNvSpPr>
            <a:spLocks noGrp="1"/>
          </p:cNvSpPr>
          <p:nvPr>
            <p:ph type="title"/>
          </p:nvPr>
        </p:nvSpPr>
        <p:spPr/>
        <p:txBody>
          <a:bodyPr/>
          <a:lstStyle/>
          <a:p>
            <a:r>
              <a:rPr lang="en-US" dirty="0"/>
              <a:t>What is typescript</a:t>
            </a:r>
          </a:p>
        </p:txBody>
      </p:sp>
      <p:sp>
        <p:nvSpPr>
          <p:cNvPr id="3" name="מציין מיקום טקסט 2">
            <a:extLst>
              <a:ext uri="{FF2B5EF4-FFF2-40B4-BE49-F238E27FC236}">
                <a16:creationId xmlns:a16="http://schemas.microsoft.com/office/drawing/2014/main" id="{5DAE3C52-B1E3-47CC-B296-B4A633CA61C7}"/>
              </a:ext>
            </a:extLst>
          </p:cNvPr>
          <p:cNvSpPr>
            <a:spLocks noGrp="1"/>
          </p:cNvSpPr>
          <p:nvPr>
            <p:ph type="body" idx="1"/>
          </p:nvPr>
        </p:nvSpPr>
        <p:spPr>
          <a:xfrm>
            <a:off x="323528" y="1524000"/>
            <a:ext cx="7772400" cy="3078832"/>
          </a:xfrm>
        </p:spPr>
        <p:txBody>
          <a:bodyPr/>
          <a:lstStyle/>
          <a:p>
            <a:pPr algn="l"/>
            <a:r>
              <a:rPr lang="en-US" dirty="0"/>
              <a:t>TypeScript is an open-source programming language developed and maintained by Microsoft. It is a strict syntactical superset of JavaScript, and adds optional static typing to the language. TypeScript is designed for development of large applications and </a:t>
            </a:r>
            <a:r>
              <a:rPr lang="en-US" dirty="0" err="1"/>
              <a:t>transcompiles</a:t>
            </a:r>
            <a:r>
              <a:rPr lang="en-US" dirty="0"/>
              <a:t> to JavaScript.</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https://www.typescriptlang.org/</a:t>
            </a:r>
          </a:p>
        </p:txBody>
      </p:sp>
    </p:spTree>
    <p:extLst>
      <p:ext uri="{BB962C8B-B14F-4D97-AF65-F5344CB8AC3E}">
        <p14:creationId xmlns:p14="http://schemas.microsoft.com/office/powerpoint/2010/main" val="27852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A14BDB-EA33-4773-9476-9F80B7A7C840}"/>
              </a:ext>
            </a:extLst>
          </p:cNvPr>
          <p:cNvSpPr>
            <a:spLocks noGrp="1"/>
          </p:cNvSpPr>
          <p:nvPr>
            <p:ph type="title"/>
          </p:nvPr>
        </p:nvSpPr>
        <p:spPr/>
        <p:txBody>
          <a:bodyPr/>
          <a:lstStyle/>
          <a:p>
            <a:r>
              <a:rPr lang="en-US" dirty="0"/>
              <a:t>Typescript’s  5 principles</a:t>
            </a:r>
          </a:p>
        </p:txBody>
      </p:sp>
      <p:sp>
        <p:nvSpPr>
          <p:cNvPr id="3" name="מציין מיקום טקסט 2">
            <a:extLst>
              <a:ext uri="{FF2B5EF4-FFF2-40B4-BE49-F238E27FC236}">
                <a16:creationId xmlns:a16="http://schemas.microsoft.com/office/drawing/2014/main" id="{0C5BFA4A-4F89-4606-B616-A90A7B835F9A}"/>
              </a:ext>
            </a:extLst>
          </p:cNvPr>
          <p:cNvSpPr>
            <a:spLocks noGrp="1"/>
          </p:cNvSpPr>
          <p:nvPr>
            <p:ph type="body" idx="1"/>
          </p:nvPr>
        </p:nvSpPr>
        <p:spPr>
          <a:xfrm>
            <a:off x="323528" y="1447800"/>
            <a:ext cx="7772400" cy="4907632"/>
          </a:xfrm>
        </p:spPr>
        <p:txBody>
          <a:bodyPr/>
          <a:lstStyle/>
          <a:p>
            <a:pPr algn="l" rtl="0"/>
            <a:r>
              <a:rPr lang="en-US" dirty="0"/>
              <a:t>Single responsibility principle: a class should have one, and only one, reason to change;</a:t>
            </a:r>
            <a:br>
              <a:rPr lang="en-US" dirty="0"/>
            </a:br>
            <a:endParaRPr lang="en-US" dirty="0"/>
          </a:p>
          <a:p>
            <a:pPr algn="l" rtl="0"/>
            <a:r>
              <a:rPr lang="en-US" dirty="0"/>
              <a:t>Open-closed principle: it should be possible to extend the </a:t>
            </a:r>
            <a:r>
              <a:rPr lang="en-US" dirty="0" err="1"/>
              <a:t>behavoir</a:t>
            </a:r>
            <a:r>
              <a:rPr lang="en-US" dirty="0"/>
              <a:t> of a class without  modifying it;</a:t>
            </a:r>
            <a:br>
              <a:rPr lang="en-US" dirty="0"/>
            </a:br>
            <a:endParaRPr lang="en-US" dirty="0"/>
          </a:p>
          <a:p>
            <a:pPr algn="l" rtl="0"/>
            <a:r>
              <a:rPr lang="en-US" dirty="0" err="1"/>
              <a:t>Liskov</a:t>
            </a:r>
            <a:r>
              <a:rPr lang="en-US" dirty="0"/>
              <a:t> Substitution principle: subclasses should be substitutable for their </a:t>
            </a:r>
            <a:r>
              <a:rPr lang="en-US" dirty="0" err="1"/>
              <a:t>superclasses</a:t>
            </a:r>
            <a:r>
              <a:rPr lang="en-US" dirty="0"/>
              <a:t>;</a:t>
            </a:r>
            <a:br>
              <a:rPr lang="en-US" dirty="0"/>
            </a:br>
            <a:endParaRPr lang="en-US" dirty="0"/>
          </a:p>
        </p:txBody>
      </p:sp>
    </p:spTree>
    <p:extLst>
      <p:ext uri="{BB962C8B-B14F-4D97-AF65-F5344CB8AC3E}">
        <p14:creationId xmlns:p14="http://schemas.microsoft.com/office/powerpoint/2010/main" val="3739154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2DF70A-C2EC-4B01-B0FB-C83C93FD34DE}"/>
              </a:ext>
            </a:extLst>
          </p:cNvPr>
          <p:cNvSpPr>
            <a:spLocks noGrp="1"/>
          </p:cNvSpPr>
          <p:nvPr>
            <p:ph type="title"/>
          </p:nvPr>
        </p:nvSpPr>
        <p:spPr/>
        <p:txBody>
          <a:bodyPr/>
          <a:lstStyle/>
          <a:p>
            <a:r>
              <a:rPr lang="en-US" dirty="0"/>
              <a:t>Typescript’s 5 principles</a:t>
            </a:r>
          </a:p>
        </p:txBody>
      </p:sp>
      <p:sp>
        <p:nvSpPr>
          <p:cNvPr id="3" name="מציין מיקום טקסט 2">
            <a:extLst>
              <a:ext uri="{FF2B5EF4-FFF2-40B4-BE49-F238E27FC236}">
                <a16:creationId xmlns:a16="http://schemas.microsoft.com/office/drawing/2014/main" id="{89737524-EB18-437D-9EE6-631ADC397C71}"/>
              </a:ext>
            </a:extLst>
          </p:cNvPr>
          <p:cNvSpPr>
            <a:spLocks noGrp="1"/>
          </p:cNvSpPr>
          <p:nvPr>
            <p:ph type="body" idx="1"/>
          </p:nvPr>
        </p:nvSpPr>
        <p:spPr>
          <a:xfrm>
            <a:off x="325791" y="1447800"/>
            <a:ext cx="7772400" cy="3764632"/>
          </a:xfrm>
        </p:spPr>
        <p:txBody>
          <a:bodyPr/>
          <a:lstStyle/>
          <a:p>
            <a:pPr algn="l"/>
            <a:endParaRPr lang="en-US" dirty="0"/>
          </a:p>
          <a:p>
            <a:pPr algn="l"/>
            <a:r>
              <a:rPr lang="en-US" dirty="0"/>
              <a:t>Interface segregation principle: many small, client-specific interfaces are better than one general purpose interface;</a:t>
            </a:r>
          </a:p>
          <a:p>
            <a:pPr algn="l"/>
            <a:r>
              <a:rPr lang="en-US" dirty="0"/>
              <a:t/>
            </a:r>
            <a:br>
              <a:rPr lang="en-US" dirty="0"/>
            </a:br>
            <a:r>
              <a:rPr lang="en-US" dirty="0"/>
              <a:t>Dependency inversion principle: depends on abstractions not concretions;</a:t>
            </a:r>
          </a:p>
          <a:p>
            <a:pPr algn="l"/>
            <a:endParaRPr lang="en-US" dirty="0"/>
          </a:p>
        </p:txBody>
      </p:sp>
    </p:spTree>
    <p:extLst>
      <p:ext uri="{BB962C8B-B14F-4D97-AF65-F5344CB8AC3E}">
        <p14:creationId xmlns:p14="http://schemas.microsoft.com/office/powerpoint/2010/main" val="7114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react</a:t>
            </a:r>
            <a:endParaRPr lang="en-US" sz="3600" dirty="0"/>
          </a:p>
        </p:txBody>
      </p:sp>
    </p:spTree>
    <p:extLst>
      <p:ext uri="{BB962C8B-B14F-4D97-AF65-F5344CB8AC3E}">
        <p14:creationId xmlns:p14="http://schemas.microsoft.com/office/powerpoint/2010/main" val="1330323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0A5B96-11BE-482D-8E40-B97070F7D33E}"/>
              </a:ext>
            </a:extLst>
          </p:cNvPr>
          <p:cNvSpPr>
            <a:spLocks noGrp="1"/>
          </p:cNvSpPr>
          <p:nvPr>
            <p:ph type="title"/>
          </p:nvPr>
        </p:nvSpPr>
        <p:spPr/>
        <p:txBody>
          <a:bodyPr/>
          <a:lstStyle/>
          <a:p>
            <a:r>
              <a:rPr lang="en-US" dirty="0"/>
              <a:t>react</a:t>
            </a:r>
          </a:p>
        </p:txBody>
      </p:sp>
      <p:sp>
        <p:nvSpPr>
          <p:cNvPr id="3" name="מציין מיקום טקסט 2">
            <a:extLst>
              <a:ext uri="{FF2B5EF4-FFF2-40B4-BE49-F238E27FC236}">
                <a16:creationId xmlns:a16="http://schemas.microsoft.com/office/drawing/2014/main" id="{0607A1FE-26C7-48C2-8143-449D6AA001FD}"/>
              </a:ext>
            </a:extLst>
          </p:cNvPr>
          <p:cNvSpPr>
            <a:spLocks noGrp="1"/>
          </p:cNvSpPr>
          <p:nvPr>
            <p:ph type="body" idx="1"/>
          </p:nvPr>
        </p:nvSpPr>
        <p:spPr>
          <a:xfrm>
            <a:off x="323528" y="1371600"/>
            <a:ext cx="7772400" cy="576064"/>
          </a:xfrm>
        </p:spPr>
        <p:txBody>
          <a:bodyPr/>
          <a:lstStyle/>
          <a:p>
            <a:pPr algn="l"/>
            <a:r>
              <a:rPr lang="en-US" dirty="0"/>
              <a:t>React is a JavaScript library for building user interfaces. It is maintained by Facebook and a community of individual developers and companies. React can be used as a base in the development of single-page or mobile applications.</a:t>
            </a:r>
            <a:br>
              <a:rPr lang="en-US" dirty="0"/>
            </a:br>
            <a:r>
              <a:rPr lang="en-US" dirty="0"/>
              <a:t/>
            </a:r>
            <a:br>
              <a:rPr lang="en-US" dirty="0"/>
            </a:br>
            <a:r>
              <a:rPr lang="en-US" dirty="0"/>
              <a:t/>
            </a:r>
            <a:br>
              <a:rPr lang="en-US" dirty="0"/>
            </a:br>
            <a:r>
              <a:rPr lang="en-US" dirty="0"/>
              <a:t/>
            </a:r>
            <a:br>
              <a:rPr lang="en-US" dirty="0"/>
            </a:br>
            <a:r>
              <a:rPr lang="en-US" dirty="0"/>
              <a:t>https://reactjs.org/</a:t>
            </a:r>
          </a:p>
        </p:txBody>
      </p:sp>
    </p:spTree>
    <p:extLst>
      <p:ext uri="{BB962C8B-B14F-4D97-AF65-F5344CB8AC3E}">
        <p14:creationId xmlns:p14="http://schemas.microsoft.com/office/powerpoint/2010/main" val="185582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07E117-476D-4096-B574-1AD67A4E7C8A}"/>
              </a:ext>
            </a:extLst>
          </p:cNvPr>
          <p:cNvSpPr>
            <a:spLocks noGrp="1"/>
          </p:cNvSpPr>
          <p:nvPr>
            <p:ph type="title"/>
          </p:nvPr>
        </p:nvSpPr>
        <p:spPr/>
        <p:txBody>
          <a:bodyPr/>
          <a:lstStyle/>
          <a:p>
            <a:r>
              <a:rPr lang="en-US" dirty="0" err="1"/>
              <a:t>React’s</a:t>
            </a:r>
            <a:r>
              <a:rPr lang="en-US" dirty="0"/>
              <a:t> concepts</a:t>
            </a:r>
          </a:p>
        </p:txBody>
      </p:sp>
      <p:sp>
        <p:nvSpPr>
          <p:cNvPr id="3" name="מציין מיקום טקסט 2">
            <a:extLst>
              <a:ext uri="{FF2B5EF4-FFF2-40B4-BE49-F238E27FC236}">
                <a16:creationId xmlns:a16="http://schemas.microsoft.com/office/drawing/2014/main" id="{8C8E9BCF-30F7-44FA-926C-D8F01184E099}"/>
              </a:ext>
            </a:extLst>
          </p:cNvPr>
          <p:cNvSpPr>
            <a:spLocks noGrp="1"/>
          </p:cNvSpPr>
          <p:nvPr>
            <p:ph type="body" idx="1"/>
          </p:nvPr>
        </p:nvSpPr>
        <p:spPr>
          <a:xfrm>
            <a:off x="346162" y="1371600"/>
            <a:ext cx="7772400" cy="4450432"/>
          </a:xfrm>
        </p:spPr>
        <p:txBody>
          <a:bodyPr/>
          <a:lstStyle/>
          <a:p>
            <a:pPr algn="l"/>
            <a:r>
              <a:rPr lang="en-US" dirty="0"/>
              <a:t>1. Components.</a:t>
            </a:r>
            <a:br>
              <a:rPr lang="en-US" dirty="0"/>
            </a:br>
            <a:endParaRPr lang="en-US" dirty="0"/>
          </a:p>
          <a:p>
            <a:pPr algn="l"/>
            <a:r>
              <a:rPr lang="en-US" dirty="0"/>
              <a:t>2. JSX.</a:t>
            </a:r>
            <a:br>
              <a:rPr lang="en-US" dirty="0"/>
            </a:br>
            <a:endParaRPr lang="en-US" dirty="0"/>
          </a:p>
          <a:p>
            <a:pPr algn="l"/>
            <a:r>
              <a:rPr lang="en-US" dirty="0"/>
              <a:t>3. Props &amp; State.</a:t>
            </a:r>
            <a:br>
              <a:rPr lang="en-US" dirty="0"/>
            </a:br>
            <a:endParaRPr lang="en-US" dirty="0"/>
          </a:p>
          <a:p>
            <a:pPr algn="l"/>
            <a:r>
              <a:rPr lang="en-US" dirty="0"/>
              <a:t>4. The Component API.</a:t>
            </a:r>
            <a:br>
              <a:rPr lang="en-US" dirty="0"/>
            </a:br>
            <a:endParaRPr lang="en-US" dirty="0"/>
          </a:p>
          <a:p>
            <a:pPr algn="l"/>
            <a:r>
              <a:rPr lang="en-US" dirty="0"/>
              <a:t>5. Component Types.</a:t>
            </a:r>
          </a:p>
        </p:txBody>
      </p:sp>
    </p:spTree>
    <p:extLst>
      <p:ext uri="{BB962C8B-B14F-4D97-AF65-F5344CB8AC3E}">
        <p14:creationId xmlns:p14="http://schemas.microsoft.com/office/powerpoint/2010/main" val="1642423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785516-EEEC-4858-8421-12D0F0F4E11A}"/>
              </a:ext>
            </a:extLst>
          </p:cNvPr>
          <p:cNvSpPr>
            <a:spLocks noGrp="1"/>
          </p:cNvSpPr>
          <p:nvPr>
            <p:ph type="title"/>
          </p:nvPr>
        </p:nvSpPr>
        <p:spPr/>
        <p:txBody>
          <a:bodyPr/>
          <a:lstStyle/>
          <a:p>
            <a:r>
              <a:rPr lang="en-US" dirty="0"/>
              <a:t>Object oriented </a:t>
            </a:r>
            <a:r>
              <a:rPr lang="en-US" dirty="0" err="1"/>
              <a:t>javascript</a:t>
            </a:r>
            <a:r>
              <a:rPr lang="en-US" dirty="0"/>
              <a:t/>
            </a:r>
            <a:br>
              <a:rPr lang="en-US" dirty="0"/>
            </a:br>
            <a:r>
              <a:rPr lang="en-US" dirty="0"/>
              <a:t>over the years . . .</a:t>
            </a:r>
          </a:p>
        </p:txBody>
      </p:sp>
      <p:pic>
        <p:nvPicPr>
          <p:cNvPr id="4" name="תמונה 3">
            <a:extLst>
              <a:ext uri="{FF2B5EF4-FFF2-40B4-BE49-F238E27FC236}">
                <a16:creationId xmlns:a16="http://schemas.microsoft.com/office/drawing/2014/main" id="{BF7E531F-211E-4CB4-BBB6-4F3969D20E0F}"/>
              </a:ext>
            </a:extLst>
          </p:cNvPr>
          <p:cNvPicPr>
            <a:picLocks noChangeAspect="1"/>
          </p:cNvPicPr>
          <p:nvPr/>
        </p:nvPicPr>
        <p:blipFill>
          <a:blip r:embed="rId2"/>
          <a:stretch>
            <a:fillRect/>
          </a:stretch>
        </p:blipFill>
        <p:spPr>
          <a:xfrm>
            <a:off x="228600" y="1371600"/>
            <a:ext cx="5534025" cy="4691150"/>
          </a:xfrm>
          <a:prstGeom prst="rect">
            <a:avLst/>
          </a:prstGeom>
        </p:spPr>
      </p:pic>
    </p:spTree>
    <p:extLst>
      <p:ext uri="{BB962C8B-B14F-4D97-AF65-F5344CB8AC3E}">
        <p14:creationId xmlns:p14="http://schemas.microsoft.com/office/powerpoint/2010/main" val="166523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D31250E8-CEFB-4FD1-89F1-0B9A00FBA4BD}"/>
              </a:ext>
            </a:extLst>
          </p:cNvPr>
          <p:cNvPicPr>
            <a:picLocks noChangeAspect="1"/>
          </p:cNvPicPr>
          <p:nvPr/>
        </p:nvPicPr>
        <p:blipFill>
          <a:blip r:embed="rId2"/>
          <a:stretch>
            <a:fillRect/>
          </a:stretch>
        </p:blipFill>
        <p:spPr>
          <a:xfrm>
            <a:off x="223837" y="1199253"/>
            <a:ext cx="7243763" cy="5201548"/>
          </a:xfrm>
          <a:prstGeom prst="rect">
            <a:avLst/>
          </a:prstGeom>
        </p:spPr>
      </p:pic>
      <p:sp>
        <p:nvSpPr>
          <p:cNvPr id="5" name="כותרת 1">
            <a:extLst>
              <a:ext uri="{FF2B5EF4-FFF2-40B4-BE49-F238E27FC236}">
                <a16:creationId xmlns:a16="http://schemas.microsoft.com/office/drawing/2014/main" id="{9D5B3CED-72B4-4B36-ACC4-8BCDA13D5DBF}"/>
              </a:ext>
            </a:extLst>
          </p:cNvPr>
          <p:cNvSpPr>
            <a:spLocks noGrp="1"/>
          </p:cNvSpPr>
          <p:nvPr>
            <p:ph type="title"/>
          </p:nvPr>
        </p:nvSpPr>
        <p:spPr>
          <a:xfrm>
            <a:off x="323528" y="44624"/>
            <a:ext cx="5760640" cy="1080120"/>
          </a:xfrm>
        </p:spPr>
        <p:txBody>
          <a:bodyPr/>
          <a:lstStyle/>
          <a:p>
            <a:r>
              <a:rPr lang="en-US" dirty="0"/>
              <a:t>OOP in </a:t>
            </a:r>
            <a:r>
              <a:rPr lang="en-US" dirty="0" err="1"/>
              <a:t>Javascript</a:t>
            </a:r>
            <a:endParaRPr lang="en-US" dirty="0"/>
          </a:p>
        </p:txBody>
      </p:sp>
    </p:spTree>
    <p:extLst>
      <p:ext uri="{BB962C8B-B14F-4D97-AF65-F5344CB8AC3E}">
        <p14:creationId xmlns:p14="http://schemas.microsoft.com/office/powerpoint/2010/main" val="40569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AD8F5F-600B-4D51-8928-611C614851B2}"/>
              </a:ext>
            </a:extLst>
          </p:cNvPr>
          <p:cNvSpPr>
            <a:spLocks noGrp="1"/>
          </p:cNvSpPr>
          <p:nvPr>
            <p:ph type="title"/>
          </p:nvPr>
        </p:nvSpPr>
        <p:spPr/>
        <p:txBody>
          <a:bodyPr/>
          <a:lstStyle/>
          <a:p>
            <a:r>
              <a:rPr lang="en-US" dirty="0"/>
              <a:t>OOP in </a:t>
            </a:r>
            <a:r>
              <a:rPr lang="en-US" dirty="0" err="1"/>
              <a:t>Javascript</a:t>
            </a:r>
            <a:endParaRPr lang="en-US" dirty="0"/>
          </a:p>
        </p:txBody>
      </p:sp>
      <p:pic>
        <p:nvPicPr>
          <p:cNvPr id="4" name="תמונה 3">
            <a:extLst>
              <a:ext uri="{FF2B5EF4-FFF2-40B4-BE49-F238E27FC236}">
                <a16:creationId xmlns:a16="http://schemas.microsoft.com/office/drawing/2014/main" id="{A1D1FB47-34E9-4AC6-8769-BAE547793448}"/>
              </a:ext>
            </a:extLst>
          </p:cNvPr>
          <p:cNvPicPr>
            <a:picLocks noChangeAspect="1"/>
          </p:cNvPicPr>
          <p:nvPr/>
        </p:nvPicPr>
        <p:blipFill>
          <a:blip r:embed="rId2"/>
          <a:stretch>
            <a:fillRect/>
          </a:stretch>
        </p:blipFill>
        <p:spPr>
          <a:xfrm>
            <a:off x="323528" y="1219200"/>
            <a:ext cx="5624513" cy="5279215"/>
          </a:xfrm>
          <a:prstGeom prst="rect">
            <a:avLst/>
          </a:prstGeom>
        </p:spPr>
      </p:pic>
    </p:spTree>
    <p:extLst>
      <p:ext uri="{BB962C8B-B14F-4D97-AF65-F5344CB8AC3E}">
        <p14:creationId xmlns:p14="http://schemas.microsoft.com/office/powerpoint/2010/main" val="399915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Es 6-8 features</a:t>
            </a:r>
            <a:endParaRPr lang="en-US" sz="3600" dirty="0"/>
          </a:p>
        </p:txBody>
      </p:sp>
    </p:spTree>
    <p:extLst>
      <p:ext uri="{BB962C8B-B14F-4D97-AF65-F5344CB8AC3E}">
        <p14:creationId xmlns:p14="http://schemas.microsoft.com/office/powerpoint/2010/main" val="41563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AD8F5F-600B-4D51-8928-611C614851B2}"/>
              </a:ext>
            </a:extLst>
          </p:cNvPr>
          <p:cNvSpPr>
            <a:spLocks noGrp="1"/>
          </p:cNvSpPr>
          <p:nvPr>
            <p:ph type="title"/>
          </p:nvPr>
        </p:nvSpPr>
        <p:spPr/>
        <p:txBody>
          <a:bodyPr/>
          <a:lstStyle/>
          <a:p>
            <a:r>
              <a:rPr lang="en-US" dirty="0">
                <a:cs typeface="Calibri" panose="020F0502020204030204" pitchFamily="34" charset="0"/>
              </a:rPr>
              <a:t>Es6-8 new features</a:t>
            </a:r>
          </a:p>
        </p:txBody>
      </p:sp>
      <p:sp>
        <p:nvSpPr>
          <p:cNvPr id="4" name="מלבן 3">
            <a:extLst>
              <a:ext uri="{FF2B5EF4-FFF2-40B4-BE49-F238E27FC236}">
                <a16:creationId xmlns:a16="http://schemas.microsoft.com/office/drawing/2014/main" id="{F738BDDE-3FD2-4C53-ACAD-88126E88387F}"/>
              </a:ext>
            </a:extLst>
          </p:cNvPr>
          <p:cNvSpPr/>
          <p:nvPr/>
        </p:nvSpPr>
        <p:spPr>
          <a:xfrm>
            <a:off x="291841" y="1145869"/>
            <a:ext cx="6019800" cy="5262979"/>
          </a:xfrm>
          <a:prstGeom prst="rect">
            <a:avLst/>
          </a:prstGeom>
        </p:spPr>
        <p:txBody>
          <a:bodyPr wrap="square">
            <a:spAutoFit/>
          </a:bodyPr>
          <a:lstStyle/>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Let vs Var – Scoping</a:t>
            </a:r>
          </a:p>
          <a:p>
            <a:pPr algn="just">
              <a:buFont typeface="Arial" panose="020B0604020202020204" pitchFamily="34" charset="0"/>
              <a:buChar char="•"/>
            </a:pPr>
            <a:endParaRPr lang="en-US" sz="2800" dirty="0">
              <a:solidFill>
                <a:srgbClr val="333333"/>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Const</a:t>
            </a:r>
          </a:p>
          <a:p>
            <a:pPr algn="just">
              <a:buFont typeface="Arial" panose="020B0604020202020204" pitchFamily="34" charset="0"/>
              <a:buChar char="•"/>
            </a:pPr>
            <a:endParaRPr lang="en-US" sz="2800" dirty="0">
              <a:solidFill>
                <a:srgbClr val="333333"/>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Arrow Functions Vs es5 Function and this key word</a:t>
            </a:r>
          </a:p>
          <a:p>
            <a:pPr algn="just">
              <a:buFont typeface="Arial" panose="020B0604020202020204" pitchFamily="34" charset="0"/>
              <a:buChar char="•"/>
            </a:pPr>
            <a:endParaRPr lang="en-US" sz="2800" dirty="0">
              <a:solidFill>
                <a:srgbClr val="333333"/>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Extended parameters handling</a:t>
            </a:r>
          </a:p>
          <a:p>
            <a:pPr algn="just">
              <a:buFont typeface="Arial" panose="020B0604020202020204" pitchFamily="34" charset="0"/>
              <a:buChar char="•"/>
            </a:pPr>
            <a:endParaRPr lang="en-US" sz="2800" dirty="0">
              <a:solidFill>
                <a:srgbClr val="333333"/>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Template literals</a:t>
            </a:r>
          </a:p>
          <a:p>
            <a:pPr algn="just">
              <a:buFont typeface="Arial" panose="020B0604020202020204" pitchFamily="34" charset="0"/>
              <a:buChar char="•"/>
            </a:pPr>
            <a:endParaRPr lang="en-US" sz="2800" dirty="0">
              <a:solidFill>
                <a:srgbClr val="333333"/>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 String </a:t>
            </a:r>
            <a:r>
              <a:rPr lang="en-US" sz="2800" dirty="0" err="1">
                <a:solidFill>
                  <a:srgbClr val="333333"/>
                </a:solidFill>
                <a:latin typeface="Calibri" panose="020F0502020204030204" pitchFamily="34" charset="0"/>
                <a:cs typeface="Calibri" panose="020F0502020204030204" pitchFamily="34" charset="0"/>
              </a:rPr>
              <a:t>interpulations</a:t>
            </a:r>
            <a:endParaRPr lang="en-US" sz="28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5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EE5640-1614-4AC4-B9B5-4DC68BA1FB95}"/>
              </a:ext>
            </a:extLst>
          </p:cNvPr>
          <p:cNvSpPr>
            <a:spLocks noGrp="1"/>
          </p:cNvSpPr>
          <p:nvPr>
            <p:ph type="title"/>
          </p:nvPr>
        </p:nvSpPr>
        <p:spPr>
          <a:xfrm>
            <a:off x="1691680" y="2888940"/>
            <a:ext cx="5760640" cy="1080120"/>
          </a:xfrm>
        </p:spPr>
        <p:txBody>
          <a:bodyPr/>
          <a:lstStyle/>
          <a:p>
            <a:pPr algn="ctr"/>
            <a:r>
              <a:rPr lang="en-US" sz="6000" dirty="0"/>
              <a:t>modules</a:t>
            </a:r>
            <a:endParaRPr lang="en-US" sz="3600" dirty="0"/>
          </a:p>
        </p:txBody>
      </p:sp>
    </p:spTree>
    <p:extLst>
      <p:ext uri="{BB962C8B-B14F-4D97-AF65-F5344CB8AC3E}">
        <p14:creationId xmlns:p14="http://schemas.microsoft.com/office/powerpoint/2010/main" val="355079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099AF3-7308-44C2-BC17-FED1FB5FA846}"/>
              </a:ext>
            </a:extLst>
          </p:cNvPr>
          <p:cNvSpPr>
            <a:spLocks noGrp="1"/>
          </p:cNvSpPr>
          <p:nvPr>
            <p:ph type="title"/>
          </p:nvPr>
        </p:nvSpPr>
        <p:spPr/>
        <p:txBody>
          <a:bodyPr/>
          <a:lstStyle/>
          <a:p>
            <a:r>
              <a:rPr lang="en-US" b="0" dirty="0"/>
              <a:t>Modules</a:t>
            </a:r>
            <a:endParaRPr lang="en-US" dirty="0"/>
          </a:p>
        </p:txBody>
      </p:sp>
      <p:sp>
        <p:nvSpPr>
          <p:cNvPr id="4" name="מלבן 3">
            <a:extLst>
              <a:ext uri="{FF2B5EF4-FFF2-40B4-BE49-F238E27FC236}">
                <a16:creationId xmlns:a16="http://schemas.microsoft.com/office/drawing/2014/main" id="{0D162915-A48B-46C2-B795-D7C927C27759}"/>
              </a:ext>
            </a:extLst>
          </p:cNvPr>
          <p:cNvSpPr/>
          <p:nvPr/>
        </p:nvSpPr>
        <p:spPr>
          <a:xfrm>
            <a:off x="533400" y="1720840"/>
            <a:ext cx="6324600" cy="4154984"/>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we need JavaScript modules:</a:t>
            </a:r>
          </a:p>
          <a:p>
            <a:endParaRPr lang="en-US" sz="2400" dirty="0">
              <a:latin typeface="Calibri" panose="020F0502020204030204" pitchFamily="34" charset="0"/>
              <a:cs typeface="Calibri" panose="020F0502020204030204" pitchFamily="34" charset="0"/>
            </a:endParaRPr>
          </a:p>
          <a:p>
            <a:pPr marL="342900" indent="-342900">
              <a:buAutoNum type="arabicPeriod"/>
            </a:pPr>
            <a:r>
              <a:rPr lang="en-US" sz="2400" dirty="0">
                <a:latin typeface="Calibri" panose="020F0502020204030204" pitchFamily="34" charset="0"/>
                <a:cs typeface="Calibri" panose="020F0502020204030204" pitchFamily="34" charset="0"/>
              </a:rPr>
              <a:t>to avoid leaking code to the global namespace and thus to avoid naming collisions</a:t>
            </a:r>
          </a:p>
          <a:p>
            <a:pPr marL="342900" indent="-342900">
              <a:buAutoNum type="arabicPeriod"/>
            </a:pPr>
            <a:r>
              <a:rPr lang="en-US" sz="2400" dirty="0">
                <a:latin typeface="Calibri" panose="020F0502020204030204" pitchFamily="34" charset="0"/>
                <a:cs typeface="Calibri" panose="020F0502020204030204" pitchFamily="34" charset="0"/>
              </a:rPr>
              <a:t>to encapsulate code; to hide implementation details and control what gets exposed to the “outside”</a:t>
            </a:r>
          </a:p>
          <a:p>
            <a:r>
              <a:rPr lang="en-US" sz="2400" dirty="0">
                <a:latin typeface="Calibri" panose="020F0502020204030204" pitchFamily="34" charset="0"/>
                <a:cs typeface="Calibri" panose="020F0502020204030204" pitchFamily="34" charset="0"/>
              </a:rPr>
              <a:t>3. to structure our applications (we cannot use a single files)</a:t>
            </a:r>
          </a:p>
          <a:p>
            <a:r>
              <a:rPr lang="en-US" sz="2400" dirty="0">
                <a:latin typeface="Calibri" panose="020F0502020204030204" pitchFamily="34" charset="0"/>
                <a:cs typeface="Calibri" panose="020F0502020204030204" pitchFamily="34" charset="0"/>
              </a:rPr>
              <a:t>4. to manage dependencies</a:t>
            </a:r>
          </a:p>
          <a:p>
            <a:r>
              <a:rPr lang="en-US" sz="2400" dirty="0">
                <a:latin typeface="Calibri" panose="020F0502020204030204" pitchFamily="34" charset="0"/>
                <a:cs typeface="Calibri" panose="020F0502020204030204" pitchFamily="34" charset="0"/>
              </a:rPr>
              <a:t>5. to reuse code</a:t>
            </a:r>
          </a:p>
        </p:txBody>
      </p:sp>
    </p:spTree>
    <p:extLst>
      <p:ext uri="{BB962C8B-B14F-4D97-AF65-F5344CB8AC3E}">
        <p14:creationId xmlns:p14="http://schemas.microsoft.com/office/powerpoint/2010/main" val="1554106815"/>
      </p:ext>
    </p:extLst>
  </p:cSld>
  <p:clrMapOvr>
    <a:masterClrMapping/>
  </p:clrMapOvr>
</p:sld>
</file>

<file path=ppt/theme/theme1.xml><?xml version="1.0" encoding="utf-8"?>
<a:theme xmlns:a="http://schemas.openxmlformats.org/drawingml/2006/main" name="JBh - ENG">
  <a:themeElements>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english-presentation" id="{C7565C36-56DB-493F-9B0D-582E6C9DC348}" vid="{EAAB3A16-B62B-4D67-901A-78AA3DEAF79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8eng">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8eng" id="{3F5A2252-068D-40CC-B13B-017F17912A17}" vid="{8DCD32E3-97B3-4003-9370-920A1F493954}"/>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jbh-english-presentation</Template>
  <TotalTime>5100</TotalTime>
  <Words>571</Words>
  <Application>Microsoft Office PowerPoint</Application>
  <PresentationFormat>On-screen Show (4:3)</PresentationFormat>
  <Paragraphs>86</Paragraphs>
  <Slides>29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Calibri</vt:lpstr>
      <vt:lpstr>Calibri Light</vt:lpstr>
      <vt:lpstr>lora</vt:lpstr>
      <vt:lpstr>Times New Roman</vt:lpstr>
      <vt:lpstr>Wingdings</vt:lpstr>
      <vt:lpstr>JBh - ENG</vt:lpstr>
      <vt:lpstr>Custom Design</vt:lpstr>
      <vt:lpstr>18eng</vt:lpstr>
      <vt:lpstr>Javascript new generation</vt:lpstr>
      <vt:lpstr>first things first…     </vt:lpstr>
      <vt:lpstr>Object oriented javascript over the years . . .</vt:lpstr>
      <vt:lpstr>OOP in Javascript</vt:lpstr>
      <vt:lpstr>OOP in Javascript</vt:lpstr>
      <vt:lpstr>Es 6-8 features</vt:lpstr>
      <vt:lpstr>Es6-8 new features</vt:lpstr>
      <vt:lpstr>modules</vt:lpstr>
      <vt:lpstr>Modules</vt:lpstr>
      <vt:lpstr>Es6 Module != Angular Module </vt:lpstr>
      <vt:lpstr>Creating objects</vt:lpstr>
      <vt:lpstr>Object literal </vt:lpstr>
      <vt:lpstr>Function Constructor</vt:lpstr>
      <vt:lpstr>Class</vt:lpstr>
      <vt:lpstr>Async Programing</vt:lpstr>
      <vt:lpstr>Promise</vt:lpstr>
      <vt:lpstr>Async / await</vt:lpstr>
      <vt:lpstr>Async / await</vt:lpstr>
      <vt:lpstr>observables</vt:lpstr>
      <vt:lpstr>More features</vt:lpstr>
      <vt:lpstr>Demo time</vt:lpstr>
      <vt:lpstr>typescript</vt:lpstr>
      <vt:lpstr>What is typescript</vt:lpstr>
      <vt:lpstr>Typescript’s  5 principles</vt:lpstr>
      <vt:lpstr>Typescript’s 5 principles</vt:lpstr>
      <vt:lpstr>react</vt:lpstr>
      <vt:lpstr>react</vt:lpstr>
      <vt:lpstr>React’s concepts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Yuna Drori</dc:creator>
  <cp:lastModifiedBy>Zina Boguslavsky</cp:lastModifiedBy>
  <cp:revision>87</cp:revision>
  <dcterms:created xsi:type="dcterms:W3CDTF">2017-12-28T08:07:05Z</dcterms:created>
  <dcterms:modified xsi:type="dcterms:W3CDTF">2018-11-27T14:25:20Z</dcterms:modified>
</cp:coreProperties>
</file>