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</p:sldIdLst>
  <p:sldSz cx="18288000" cy="10287000"/>
  <p:notesSz cx="6858000" cy="9144000"/>
  <p:embeddedFontLst>
    <p:embeddedFont>
      <p:font typeface="Almarai" charset="1" panose="00000000000000000000"/>
      <p:regular r:id="rId55"/>
    </p:embeddedFont>
    <p:embeddedFont>
      <p:font typeface="Almarai Bold" charset="1" panose="00000000000000000000"/>
      <p:regular r:id="rId56"/>
    </p:embeddedFont>
    <p:embeddedFont>
      <p:font typeface="Canva Sans" charset="1" panose="020B0503030501040103"/>
      <p:regular r:id="rId57"/>
    </p:embeddedFont>
    <p:embeddedFont>
      <p:font typeface="Canva Sans Bold" charset="1" panose="020B0803030501040103"/>
      <p:regular r:id="rId58"/>
    </p:embeddedFont>
    <p:embeddedFont>
      <p:font typeface="Arial Bold" charset="1" panose="020B0802020202020204"/>
      <p:regular r:id="rId5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fonts/font55.fntdata" Type="http://schemas.openxmlformats.org/officeDocument/2006/relationships/font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fonts/font58.fntdata" Type="http://schemas.openxmlformats.org/officeDocument/2006/relationships/font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Relationship Id="rId5" Target="../media/image4.pn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4.pn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5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1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2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4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5.pn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6.png" Type="http://schemas.openxmlformats.org/officeDocument/2006/relationships/image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8.png" Type="http://schemas.openxmlformats.org/officeDocument/2006/relationships/image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29.png" Type="http://schemas.openxmlformats.org/officeDocument/2006/relationships/image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0.png" Type="http://schemas.openxmlformats.org/officeDocument/2006/relationships/image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3.jpe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4.png" Type="http://schemas.openxmlformats.org/officeDocument/2006/relationships/image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5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6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7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8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31E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65940" y="-491592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8" y="0"/>
                </a:lnTo>
                <a:lnTo>
                  <a:pt x="8754598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4"/>
              <a:stretch>
                <a:fillRect l="-57142" t="0" r="-57142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2201419" y="5061812"/>
            <a:ext cx="5246522" cy="7495031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-10800000">
            <a:off x="9144000" y="6196748"/>
            <a:ext cx="2564685" cy="3663835"/>
            <a:chOff x="0" y="0"/>
            <a:chExt cx="4445000" cy="6350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6"/>
              <a:stretch>
                <a:fillRect l="-21428" t="0" r="-21428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805262" y="-3450194"/>
            <a:ext cx="6752859" cy="9646942"/>
            <a:chOff x="0" y="0"/>
            <a:chExt cx="4445000" cy="635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5"/>
              <a:stretch>
                <a:fillRect l="-201730" t="0" r="-201730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5400000">
            <a:off x="16605949" y="3464712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l="-126211" t="0" r="-126211" b="0"/>
              </a:stretch>
            </a:blipFill>
          </p:spPr>
        </p:sp>
      </p:grpSp>
      <p:sp>
        <p:nvSpPr>
          <p:cNvPr name="Freeform 17" id="17"/>
          <p:cNvSpPr/>
          <p:nvPr/>
        </p:nvSpPr>
        <p:spPr>
          <a:xfrm flipH="false" flipV="false" rot="0">
            <a:off x="-5976625" y="4306703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9"/>
                </a:lnTo>
                <a:lnTo>
                  <a:pt x="0" y="87545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410028" y="6855859"/>
            <a:ext cx="5689887" cy="4464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  <a:r>
              <a:rPr lang="en-US" sz="2829" spc="432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Presented by: Team 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27710" y="3149177"/>
            <a:ext cx="8377552" cy="147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ECOMMERCE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4723686"/>
            <a:ext cx="7231514" cy="14730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66"/>
              </a:lnSpc>
            </a:pPr>
            <a:r>
              <a:rPr lang="en-US" sz="9555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CHURN</a:t>
            </a:r>
            <a:r>
              <a:rPr lang="en-US" sz="9555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19841" y="1271386"/>
            <a:ext cx="10865155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Key Business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5111" y="3082150"/>
            <a:ext cx="17452889" cy="491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3- Why do customers leave, and what signs can help us predict churn?</a:t>
            </a:r>
          </a:p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4 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Does the distance between the warehouse and a customer’s home affect complaints?</a:t>
            </a:r>
          </a:p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5- 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Does the number of saved addresses impact customer loyalty?</a:t>
            </a:r>
          </a:p>
          <a:p>
            <a:pPr algn="l">
              <a:lnSpc>
                <a:spcPts val="556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2780976" y="2832456"/>
            <a:ext cx="12734763" cy="6743705"/>
          </a:xfrm>
          <a:custGeom>
            <a:avLst/>
            <a:gdLst/>
            <a:ahLst/>
            <a:cxnLst/>
            <a:rect r="r" b="b" t="t" l="l"/>
            <a:pathLst>
              <a:path h="6743705" w="12734763">
                <a:moveTo>
                  <a:pt x="0" y="0"/>
                </a:moveTo>
                <a:lnTo>
                  <a:pt x="12734763" y="0"/>
                </a:lnTo>
                <a:lnTo>
                  <a:pt x="12734763" y="6743705"/>
                </a:lnTo>
                <a:lnTo>
                  <a:pt x="0" y="674370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675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229445" y="1271386"/>
            <a:ext cx="14357841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Customer Segmentation By Days Since Last Order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984903" y="2066886"/>
            <a:ext cx="8790330" cy="7638215"/>
          </a:xfrm>
          <a:custGeom>
            <a:avLst/>
            <a:gdLst/>
            <a:ahLst/>
            <a:cxnLst/>
            <a:rect r="r" b="b" t="t" l="l"/>
            <a:pathLst>
              <a:path h="7638215" w="8790330">
                <a:moveTo>
                  <a:pt x="0" y="0"/>
                </a:moveTo>
                <a:lnTo>
                  <a:pt x="8790329" y="0"/>
                </a:lnTo>
                <a:lnTo>
                  <a:pt x="8790329" y="7638215"/>
                </a:lnTo>
                <a:lnTo>
                  <a:pt x="0" y="76382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4048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102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  <a:r>
              <a:rPr lang="en-US" b="true" sz="60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Risk Rate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1025" y="2980563"/>
            <a:ext cx="7626596" cy="50585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Count of Customers at risk  =  65</a:t>
            </a:r>
          </a:p>
          <a:p>
            <a:pPr algn="l">
              <a:lnSpc>
                <a:spcPts val="5703"/>
              </a:lnSpc>
              <a:spcBef>
                <a:spcPct val="0"/>
              </a:spcBef>
            </a:pPr>
          </a:p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Count of Customers at risk &amp; didn't churn =  60</a:t>
            </a:r>
          </a:p>
          <a:p>
            <a:pPr algn="l">
              <a:lnSpc>
                <a:spcPts val="5703"/>
              </a:lnSpc>
              <a:spcBef>
                <a:spcPct val="0"/>
              </a:spcBef>
            </a:pPr>
          </a:p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Count of Customers at risk &amp; churned already  =  5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380332" y="2066886"/>
            <a:ext cx="7878968" cy="7538301"/>
          </a:xfrm>
          <a:custGeom>
            <a:avLst/>
            <a:gdLst/>
            <a:ahLst/>
            <a:cxnLst/>
            <a:rect r="r" b="b" t="t" l="l"/>
            <a:pathLst>
              <a:path h="7538301" w="7878968">
                <a:moveTo>
                  <a:pt x="0" y="0"/>
                </a:moveTo>
                <a:lnTo>
                  <a:pt x="7878968" y="0"/>
                </a:lnTo>
                <a:lnTo>
                  <a:pt x="7878968" y="7538300"/>
                </a:lnTo>
                <a:lnTo>
                  <a:pt x="0" y="75383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8035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102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  <a:r>
              <a:rPr lang="en-US" b="true" sz="60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Risk  Customers Gender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1025" y="1671954"/>
            <a:ext cx="7626596" cy="8687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</a:pPr>
          </a:p>
          <a:p>
            <a:pPr algn="l">
              <a:lnSpc>
                <a:spcPts val="5703"/>
              </a:lnSpc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42 Males VS 23 Females</a:t>
            </a:r>
          </a:p>
          <a:p>
            <a:pPr algn="l">
              <a:lnSpc>
                <a:spcPts val="5703"/>
              </a:lnSpc>
            </a:pPr>
            <a:r>
              <a:rPr lang="en-US" sz="413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  <a:p>
            <a:pPr algn="l">
              <a:lnSpc>
                <a:spcPts val="5703"/>
              </a:lnSpc>
            </a:pPr>
          </a:p>
          <a:p>
            <a:pPr algn="l" marL="892386" indent="-446193" lvl="1">
              <a:lnSpc>
                <a:spcPts val="5703"/>
              </a:lnSpc>
              <a:buFont typeface="Arial"/>
              <a:buChar char="•"/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Create male-targeted offers </a:t>
            </a:r>
          </a:p>
          <a:p>
            <a:pPr algn="l">
              <a:lnSpc>
                <a:spcPts val="5703"/>
              </a:lnSpc>
            </a:pPr>
          </a:p>
          <a:p>
            <a:pPr algn="l" marL="892386" indent="-446193" lvl="1">
              <a:lnSpc>
                <a:spcPts val="5703"/>
              </a:lnSpc>
              <a:buFont typeface="Arial"/>
              <a:buChar char="•"/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Use personalized emails, ads, and recommendations.</a:t>
            </a:r>
          </a:p>
          <a:p>
            <a:pPr algn="l">
              <a:lnSpc>
                <a:spcPts val="5703"/>
              </a:lnSpc>
            </a:pPr>
          </a:p>
          <a:p>
            <a:pPr algn="l" marL="892386" indent="-446193" lvl="1">
              <a:lnSpc>
                <a:spcPts val="5703"/>
              </a:lnSpc>
              <a:buFont typeface="Arial"/>
              <a:buChar char="•"/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Implement loyalty programs tailored for male users.</a:t>
            </a:r>
          </a:p>
          <a:p>
            <a:pPr algn="l">
              <a:lnSpc>
                <a:spcPts val="57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236903" y="2511610"/>
            <a:ext cx="10802736" cy="6746690"/>
          </a:xfrm>
          <a:custGeom>
            <a:avLst/>
            <a:gdLst/>
            <a:ahLst/>
            <a:cxnLst/>
            <a:rect r="r" b="b" t="t" l="l"/>
            <a:pathLst>
              <a:path h="6746690" w="10802736">
                <a:moveTo>
                  <a:pt x="0" y="0"/>
                </a:moveTo>
                <a:lnTo>
                  <a:pt x="10802735" y="0"/>
                </a:lnTo>
                <a:lnTo>
                  <a:pt x="10802735" y="6746690"/>
                </a:lnTo>
                <a:lnTo>
                  <a:pt x="0" y="6746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312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Prefer Order Category</a:t>
            </a:r>
          </a:p>
          <a:p>
            <a:pPr algn="ctr">
              <a:lnSpc>
                <a:spcPts val="8287"/>
              </a:lnSpc>
            </a:pP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732919"/>
            <a:ext cx="14357841" cy="312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Prefer Order Category</a:t>
            </a:r>
          </a:p>
          <a:p>
            <a:pPr algn="ctr">
              <a:lnSpc>
                <a:spcPts val="8287"/>
              </a:lnSpc>
            </a:pP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81025" y="1990686"/>
            <a:ext cx="14805516" cy="6337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  <a:r>
              <a:rPr lang="en-US" sz="4031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  <a:p>
            <a:pPr algn="ctr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According to groceries:</a:t>
            </a:r>
          </a:p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Strengthen Grocery Sales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Increase Upselling &amp; Cross-Selling: Recommend complementary products 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Limited-Time Discounts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732919"/>
            <a:ext cx="14357841" cy="3120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Prefer Order Category</a:t>
            </a:r>
          </a:p>
          <a:p>
            <a:pPr algn="ctr">
              <a:lnSpc>
                <a:spcPts val="8287"/>
              </a:lnSpc>
            </a:pP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990686"/>
            <a:ext cx="14805516" cy="70325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Improve Laptop &amp; Accessories Sales</a:t>
            </a:r>
          </a:p>
          <a:p>
            <a:pPr algn="l">
              <a:lnSpc>
                <a:spcPts val="5563"/>
              </a:lnSpc>
            </a:pP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Educate Customers</a:t>
            </a:r>
          </a:p>
          <a:p>
            <a:pPr algn="l">
              <a:lnSpc>
                <a:spcPts val="5563"/>
              </a:lnSpc>
            </a:pP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Seasonal &amp; Event-Based Promotions: Target back-to-school, holiday sales, and business promotions for laptops.</a:t>
            </a:r>
          </a:p>
          <a:p>
            <a:pPr algn="l">
              <a:lnSpc>
                <a:spcPts val="5563"/>
              </a:lnSpc>
            </a:pP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Partner with Tech Influencers: Run campaigns with influencers reviewing or showcasing the products.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553299" y="1757679"/>
            <a:ext cx="8115300" cy="7929480"/>
          </a:xfrm>
          <a:custGeom>
            <a:avLst/>
            <a:gdLst/>
            <a:ahLst/>
            <a:cxnLst/>
            <a:rect r="r" b="b" t="t" l="l"/>
            <a:pathLst>
              <a:path h="7929480" w="8115300">
                <a:moveTo>
                  <a:pt x="0" y="0"/>
                </a:moveTo>
                <a:lnTo>
                  <a:pt x="8115300" y="0"/>
                </a:lnTo>
                <a:lnTo>
                  <a:pt x="8115300" y="7929480"/>
                </a:lnTo>
                <a:lnTo>
                  <a:pt x="0" y="79294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5387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207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by City Tier</a:t>
            </a: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81025" y="2980563"/>
            <a:ext cx="8326263" cy="57824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CityTier </a:t>
            </a:r>
          </a:p>
          <a:p>
            <a:pPr algn="l" marL="892386" indent="-446193" lvl="1">
              <a:lnSpc>
                <a:spcPts val="5703"/>
              </a:lnSpc>
              <a:buFont typeface="Arial"/>
              <a:buChar char="•"/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Tier 1 Cities:  high purchasing power and digital adoption.</a:t>
            </a:r>
          </a:p>
          <a:p>
            <a:pPr algn="l">
              <a:lnSpc>
                <a:spcPts val="5703"/>
              </a:lnSpc>
            </a:pPr>
          </a:p>
          <a:p>
            <a:pPr algn="l" marL="892386" indent="-446193" lvl="1">
              <a:lnSpc>
                <a:spcPts val="5703"/>
              </a:lnSpc>
              <a:buFont typeface="Arial"/>
              <a:buChar char="•"/>
            </a:pPr>
            <a:r>
              <a:rPr lang="en-US" sz="413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Tier 3 Cities: Smaller towns with lower purchasing power but growing internet penetration</a:t>
            </a:r>
          </a:p>
          <a:p>
            <a:pPr algn="l">
              <a:lnSpc>
                <a:spcPts val="570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732919"/>
            <a:ext cx="14357841" cy="207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by City Tier</a:t>
            </a: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83344"/>
            <a:ext cx="17259300" cy="632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Recommendations for City Tier 1 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focus on maintaining loyalty and increasing basket size.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Premiumization: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Use "exclusive" and "premium" messaging in ads.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Loyalty &amp; Subscription Programs: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Offer VIP memberships for free delivery, early access to sales, or bonus rewards.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732919"/>
            <a:ext cx="14357841" cy="207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by City Tier</a:t>
            </a: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383344"/>
            <a:ext cx="11078617" cy="6327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Recommendations for City Tier 3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Discounted &amp; Affordable Pricing Strategy: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Localized Marketing Campaigns:</a:t>
            </a:r>
          </a:p>
          <a:p>
            <a:pPr algn="l" marL="870348" indent="-435174" lvl="1">
              <a:lnSpc>
                <a:spcPts val="5563"/>
              </a:lnSpc>
              <a:spcBef>
                <a:spcPct val="0"/>
              </a:spcBef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Use regional languages in ads and promotions.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  <a:p>
            <a:pPr algn="l">
              <a:lnSpc>
                <a:spcPts val="5563"/>
              </a:lnSpc>
              <a:spcBef>
                <a:spcPct val="0"/>
              </a:spcBef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Referral &amp; Word-of-Mouth Programs:</a:t>
            </a:r>
          </a:p>
          <a:p>
            <a:pPr algn="l">
              <a:lnSpc>
                <a:spcPts val="55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7100" y="3531559"/>
            <a:ext cx="721898" cy="1044852"/>
          </a:xfrm>
          <a:custGeom>
            <a:avLst/>
            <a:gdLst/>
            <a:ahLst/>
            <a:cxnLst/>
            <a:rect r="r" b="b" t="t" l="l"/>
            <a:pathLst>
              <a:path h="1044852" w="721898">
                <a:moveTo>
                  <a:pt x="0" y="0"/>
                </a:moveTo>
                <a:lnTo>
                  <a:pt x="721898" y="0"/>
                </a:lnTo>
                <a:lnTo>
                  <a:pt x="721898" y="1044852"/>
                </a:lnTo>
                <a:lnTo>
                  <a:pt x="0" y="1044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613775" y="-4787359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96106" y="7929818"/>
            <a:ext cx="1683983" cy="2405689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2929983" y="7929818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638097" y="4536740"/>
            <a:ext cx="7505903" cy="26643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059"/>
              </a:lnSpc>
              <a:spcBef>
                <a:spcPct val="0"/>
              </a:spcBef>
            </a:pPr>
            <a:r>
              <a:rPr lang="en-US" sz="51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Customer churn is a major challenge for e-commerce businesses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373249" y="1199272"/>
            <a:ext cx="595295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1"/>
              </a:lnSpc>
              <a:spcBef>
                <a:spcPct val="0"/>
              </a:spcBef>
            </a:pPr>
            <a:r>
              <a:rPr lang="en-US" sz="6842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PROBLEM OVERVIEW</a:t>
            </a:r>
          </a:p>
        </p:txBody>
      </p:sp>
      <p:grpSp>
        <p:nvGrpSpPr>
          <p:cNvPr name="Group 23" id="23"/>
          <p:cNvGrpSpPr/>
          <p:nvPr/>
        </p:nvGrpSpPr>
        <p:grpSpPr>
          <a:xfrm rot="5400000">
            <a:off x="5512144" y="1218322"/>
            <a:ext cx="1224824" cy="1224824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5396433" y="1361174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732919"/>
            <a:ext cx="14357841" cy="20725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287"/>
              </a:lnSpc>
            </a:pPr>
            <a:r>
              <a:rPr lang="en-US" sz="6005" b="true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Risk Customers by Maital Status</a:t>
            </a:r>
          </a:p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822554" y="2805429"/>
            <a:ext cx="11125639" cy="6452871"/>
          </a:xfrm>
          <a:custGeom>
            <a:avLst/>
            <a:gdLst/>
            <a:ahLst/>
            <a:cxnLst/>
            <a:rect r="r" b="b" t="t" l="l"/>
            <a:pathLst>
              <a:path h="6452871" w="11125639">
                <a:moveTo>
                  <a:pt x="0" y="0"/>
                </a:moveTo>
                <a:lnTo>
                  <a:pt x="11125639" y="0"/>
                </a:lnTo>
                <a:lnTo>
                  <a:pt x="11125639" y="6452871"/>
                </a:lnTo>
                <a:lnTo>
                  <a:pt x="0" y="64528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8808489" y="2066886"/>
            <a:ext cx="8450811" cy="7783140"/>
          </a:xfrm>
          <a:custGeom>
            <a:avLst/>
            <a:gdLst/>
            <a:ahLst/>
            <a:cxnLst/>
            <a:rect r="r" b="b" t="t" l="l"/>
            <a:pathLst>
              <a:path h="7783140" w="8450811">
                <a:moveTo>
                  <a:pt x="0" y="0"/>
                </a:moveTo>
                <a:lnTo>
                  <a:pt x="8450811" y="0"/>
                </a:lnTo>
                <a:lnTo>
                  <a:pt x="8450811" y="7783140"/>
                </a:lnTo>
                <a:lnTo>
                  <a:pt x="0" y="77831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102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  <a:r>
              <a:rPr lang="en-US" b="true" sz="60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Complaints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7439" y="4011382"/>
            <a:ext cx="6552205" cy="81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b="true" sz="470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27439" y="5872731"/>
            <a:ext cx="7880181" cy="299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3"/>
              </a:lnSpc>
              <a:spcBef>
                <a:spcPct val="0"/>
              </a:spcBef>
            </a:pPr>
            <a:r>
              <a:rPr lang="en-US" sz="4299">
                <a:solidFill>
                  <a:srgbClr val="FFFBFB"/>
                </a:solidFill>
                <a:latin typeface="Almarai"/>
                <a:ea typeface="Almarai"/>
                <a:cs typeface="Almarai"/>
                <a:sym typeface="Almarai"/>
              </a:rPr>
              <a:t>Competitive Benchmarking: Ensure your pricing, features, and customer service match or exceed competitors.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312988" y="2536493"/>
            <a:ext cx="8456567" cy="6843925"/>
          </a:xfrm>
          <a:custGeom>
            <a:avLst/>
            <a:gdLst/>
            <a:ahLst/>
            <a:cxnLst/>
            <a:rect r="r" b="b" t="t" l="l"/>
            <a:pathLst>
              <a:path h="6843925" w="8456567">
                <a:moveTo>
                  <a:pt x="0" y="0"/>
                </a:moveTo>
                <a:lnTo>
                  <a:pt x="8456566" y="0"/>
                </a:lnTo>
                <a:lnTo>
                  <a:pt x="8456566" y="6843925"/>
                </a:lnTo>
                <a:lnTo>
                  <a:pt x="0" y="68439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2456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732919"/>
            <a:ext cx="14357841" cy="10247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87"/>
              </a:lnSpc>
              <a:spcBef>
                <a:spcPct val="0"/>
              </a:spcBef>
            </a:pPr>
            <a:r>
              <a:rPr lang="en-US" b="true" sz="60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Used Channels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7439" y="4011382"/>
            <a:ext cx="6552205" cy="8163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93"/>
              </a:lnSpc>
              <a:spcBef>
                <a:spcPct val="0"/>
              </a:spcBef>
            </a:pPr>
            <a:r>
              <a:rPr lang="en-US" b="true" sz="4705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81025" y="5518005"/>
            <a:ext cx="7880181" cy="2997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933"/>
              </a:lnSpc>
            </a:pPr>
            <a:r>
              <a:rPr lang="en-US" sz="4299">
                <a:solidFill>
                  <a:srgbClr val="FFFBFB"/>
                </a:solidFill>
                <a:latin typeface="Almarai"/>
                <a:ea typeface="Almarai"/>
                <a:cs typeface="Almarai"/>
                <a:sym typeface="Almarai"/>
              </a:rPr>
              <a:t>1-Optimize Mobile UX &amp; Performance</a:t>
            </a:r>
          </a:p>
          <a:p>
            <a:pPr algn="l">
              <a:lnSpc>
                <a:spcPts val="5933"/>
              </a:lnSpc>
            </a:pPr>
            <a:r>
              <a:rPr lang="en-US" sz="4299">
                <a:solidFill>
                  <a:srgbClr val="FFFBFB"/>
                </a:solidFill>
                <a:latin typeface="Almarai"/>
                <a:ea typeface="Almarai"/>
                <a:cs typeface="Almarai"/>
                <a:sym typeface="Almarai"/>
              </a:rPr>
              <a:t>2-Push Notifications</a:t>
            </a:r>
          </a:p>
          <a:p>
            <a:pPr algn="l">
              <a:lnSpc>
                <a:spcPts val="5933"/>
              </a:lnSpc>
              <a:spcBef>
                <a:spcPct val="0"/>
              </a:spcBef>
            </a:pPr>
            <a:r>
              <a:rPr lang="en-US" sz="4299">
                <a:solidFill>
                  <a:srgbClr val="FFFBFB"/>
                </a:solidFill>
                <a:latin typeface="Almarai"/>
                <a:ea typeface="Almarai"/>
                <a:cs typeface="Almarai"/>
                <a:sym typeface="Almarai"/>
              </a:rPr>
              <a:t>3-Gamefication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95811" y="4713154"/>
            <a:ext cx="12910595" cy="10213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  <a:spcBef>
                <a:spcPct val="0"/>
              </a:spcBef>
            </a:pPr>
            <a:r>
              <a:rPr lang="en-US" b="true" sz="588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What About Gender Based Behavior?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306462" y="1862827"/>
            <a:ext cx="9476204" cy="7211761"/>
          </a:xfrm>
          <a:custGeom>
            <a:avLst/>
            <a:gdLst/>
            <a:ahLst/>
            <a:cxnLst/>
            <a:rect r="r" b="b" t="t" l="l"/>
            <a:pathLst>
              <a:path h="7211761" w="9476204">
                <a:moveTo>
                  <a:pt x="0" y="0"/>
                </a:moveTo>
                <a:lnTo>
                  <a:pt x="9476204" y="0"/>
                </a:lnTo>
                <a:lnTo>
                  <a:pt x="9476204" y="7211761"/>
                </a:lnTo>
                <a:lnTo>
                  <a:pt x="0" y="7211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39723" y="1147690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Churn Rate by Gender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39723" y="2359349"/>
            <a:ext cx="6260275" cy="176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Males have a higher churn rate (17.73%) compared to females (15.49%).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39723" y="473925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49146" y="5756813"/>
            <a:ext cx="7899415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Understanding why males leave—survey churned customers to identify pain points.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Loyalty programs &amp; personalized retention emails for male customers.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808872" y="2375119"/>
            <a:ext cx="9166189" cy="6187178"/>
          </a:xfrm>
          <a:custGeom>
            <a:avLst/>
            <a:gdLst/>
            <a:ahLst/>
            <a:cxnLst/>
            <a:rect r="r" b="b" t="t" l="l"/>
            <a:pathLst>
              <a:path h="6187178" w="9166189">
                <a:moveTo>
                  <a:pt x="0" y="0"/>
                </a:moveTo>
                <a:lnTo>
                  <a:pt x="9166189" y="0"/>
                </a:lnTo>
                <a:lnTo>
                  <a:pt x="9166189" y="6187177"/>
                </a:lnTo>
                <a:lnTo>
                  <a:pt x="0" y="6187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4585323" y="5263992"/>
            <a:ext cx="5754080" cy="8220114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579780" y="1289002"/>
            <a:ext cx="9159015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Average Order Frequency by Gender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79780" y="2480796"/>
            <a:ext cx="6260275" cy="11700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Females order slightly more frequently than males.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9731" y="4420743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0" y="5610225"/>
            <a:ext cx="7899415" cy="4122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Encourage male customers to order more frequently through personalized incentives.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Introduce premium membership programs with exclusive perks for frequent shoppers.</a:t>
            </a:r>
          </a:p>
          <a:p>
            <a:pPr algn="l">
              <a:lnSpc>
                <a:spcPts val="4691"/>
              </a:lnSpc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7683828" y="2978561"/>
            <a:ext cx="10508029" cy="6396763"/>
          </a:xfrm>
          <a:custGeom>
            <a:avLst/>
            <a:gdLst/>
            <a:ahLst/>
            <a:cxnLst/>
            <a:rect r="r" b="b" t="t" l="l"/>
            <a:pathLst>
              <a:path h="6396763" w="10508029">
                <a:moveTo>
                  <a:pt x="0" y="0"/>
                </a:moveTo>
                <a:lnTo>
                  <a:pt x="10508029" y="0"/>
                </a:lnTo>
                <a:lnTo>
                  <a:pt x="10508029" y="6396763"/>
                </a:lnTo>
                <a:lnTo>
                  <a:pt x="0" y="63967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39723" y="1147690"/>
            <a:ext cx="10544278" cy="14542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Order Count vs. Hours Spent on App (Trend by Gender)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9723" y="2702433"/>
            <a:ext cx="6260275" cy="176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 positive correlation exists between time spent on the app and order count for both genders.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9723" y="473925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146" y="5756813"/>
            <a:ext cx="7172732" cy="353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Increase App Engagement through: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Introduce interactive features  to keep users engaged.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Optimize the app experience (faster loading, better navigation) to retain users longer.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048561" y="1961608"/>
            <a:ext cx="10122665" cy="7296692"/>
          </a:xfrm>
          <a:custGeom>
            <a:avLst/>
            <a:gdLst/>
            <a:ahLst/>
            <a:cxnLst/>
            <a:rect r="r" b="b" t="t" l="l"/>
            <a:pathLst>
              <a:path h="7296692" w="10122665">
                <a:moveTo>
                  <a:pt x="0" y="0"/>
                </a:moveTo>
                <a:lnTo>
                  <a:pt x="10122665" y="0"/>
                </a:lnTo>
                <a:lnTo>
                  <a:pt x="10122665" y="7296692"/>
                </a:lnTo>
                <a:lnTo>
                  <a:pt x="0" y="729669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303470" y="1238851"/>
            <a:ext cx="8182559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Average Complaints per Gender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9723" y="2359349"/>
            <a:ext cx="6260275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Fem</a:t>
            </a: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ales have a slightly higher complaint rate.</a:t>
            </a:r>
          </a:p>
          <a:p>
            <a:pPr algn="just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Addressing complaints improves satisfaction and reduces churn.</a:t>
            </a:r>
          </a:p>
          <a:p>
            <a:pPr algn="just">
              <a:lnSpc>
                <a:spcPts val="4691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303470" y="5064466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146" y="6157341"/>
            <a:ext cx="7331694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Enhance customer support, especially for female shoppers.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Analyze common complaint types and proactively address issues.</a:t>
            </a:r>
          </a:p>
          <a:p>
            <a:pPr algn="l">
              <a:lnSpc>
                <a:spcPts val="4691"/>
              </a:lnSpc>
            </a:pP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8215216" y="2826123"/>
            <a:ext cx="9838894" cy="6432177"/>
          </a:xfrm>
          <a:custGeom>
            <a:avLst/>
            <a:gdLst/>
            <a:ahLst/>
            <a:cxnLst/>
            <a:rect r="r" b="b" t="t" l="l"/>
            <a:pathLst>
              <a:path h="6432177" w="9838894">
                <a:moveTo>
                  <a:pt x="0" y="0"/>
                </a:moveTo>
                <a:lnTo>
                  <a:pt x="9838894" y="0"/>
                </a:lnTo>
                <a:lnTo>
                  <a:pt x="9838894" y="6432177"/>
                </a:lnTo>
                <a:lnTo>
                  <a:pt x="0" y="64321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3" id="13"/>
          <p:cNvSpPr txBox="true"/>
          <p:nvPr/>
        </p:nvSpPr>
        <p:spPr>
          <a:xfrm rot="0">
            <a:off x="439723" y="1147690"/>
            <a:ext cx="8091723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Days Since Last Order by Gender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9723" y="2359349"/>
            <a:ext cx="6260275" cy="1760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Males tend to have slightly longer gaps between orders, with some extreme cases of long inactivity.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39723" y="473925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9146" y="5756813"/>
            <a:ext cx="7899415" cy="353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Offer personalized discounts or limited-time offers to encourage repeat purchases.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Create exclusive promotions for loyal customers to maintain their engagement.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439723" y="1147690"/>
            <a:ext cx="8432356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Preferred Login Device by Gender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39723" y="2359349"/>
            <a:ext cx="7034008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Males and females both prefer mobile devices, but males have a stronger preference.</a:t>
            </a:r>
          </a:p>
          <a:p>
            <a:pPr algn="l">
              <a:lnSpc>
                <a:spcPts val="4691"/>
              </a:lnSpc>
            </a:pPr>
          </a:p>
          <a:p>
            <a:pPr algn="ctr">
              <a:lnSpc>
                <a:spcPts val="4691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439723" y="473925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49146" y="5756813"/>
            <a:ext cx="7127314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Optimize the mobile shopping experience (faster checkout, smoother UI).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Offer mobile-exclusive discounts to increase purchases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7473731" y="3299928"/>
            <a:ext cx="10584843" cy="6483216"/>
          </a:xfrm>
          <a:custGeom>
            <a:avLst/>
            <a:gdLst/>
            <a:ahLst/>
            <a:cxnLst/>
            <a:rect r="r" b="b" t="t" l="l"/>
            <a:pathLst>
              <a:path h="6483216" w="10584843">
                <a:moveTo>
                  <a:pt x="0" y="0"/>
                </a:moveTo>
                <a:lnTo>
                  <a:pt x="10584843" y="0"/>
                </a:lnTo>
                <a:lnTo>
                  <a:pt x="10584843" y="6483216"/>
                </a:lnTo>
                <a:lnTo>
                  <a:pt x="0" y="64832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77100" y="3531559"/>
            <a:ext cx="721898" cy="1044852"/>
          </a:xfrm>
          <a:custGeom>
            <a:avLst/>
            <a:gdLst/>
            <a:ahLst/>
            <a:cxnLst/>
            <a:rect r="r" b="b" t="t" l="l"/>
            <a:pathLst>
              <a:path h="1044852" w="721898">
                <a:moveTo>
                  <a:pt x="0" y="0"/>
                </a:moveTo>
                <a:lnTo>
                  <a:pt x="721898" y="0"/>
                </a:lnTo>
                <a:lnTo>
                  <a:pt x="721898" y="1044852"/>
                </a:lnTo>
                <a:lnTo>
                  <a:pt x="0" y="10448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15966396" y="9258300"/>
            <a:ext cx="13457996" cy="3264379"/>
            <a:chOff x="0" y="0"/>
            <a:chExt cx="17943995" cy="4352506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0"/>
                  </a:lnTo>
                  <a:lnTo>
                    <a:pt x="0" y="41496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4600097" y="861572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1" y="0"/>
                  </a:lnTo>
                  <a:lnTo>
                    <a:pt x="4149651" y="3288078"/>
                  </a:lnTo>
                  <a:lnTo>
                    <a:pt x="0" y="328807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6202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9194248" y="202855"/>
              <a:ext cx="4149650" cy="4149650"/>
            </a:xfrm>
            <a:custGeom>
              <a:avLst/>
              <a:gdLst/>
              <a:ahLst/>
              <a:cxnLst/>
              <a:rect r="r" b="b" t="t" l="l"/>
              <a:pathLst>
                <a:path h="4149650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4149651"/>
                  </a:lnTo>
                  <a:lnTo>
                    <a:pt x="0" y="41496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3794345" y="1064427"/>
              <a:ext cx="4149650" cy="3288079"/>
            </a:xfrm>
            <a:custGeom>
              <a:avLst/>
              <a:gdLst/>
              <a:ahLst/>
              <a:cxnLst/>
              <a:rect r="r" b="b" t="t" l="l"/>
              <a:pathLst>
                <a:path h="3288079" w="4149650">
                  <a:moveTo>
                    <a:pt x="0" y="0"/>
                  </a:moveTo>
                  <a:lnTo>
                    <a:pt x="4149650" y="0"/>
                  </a:lnTo>
                  <a:lnTo>
                    <a:pt x="4149650" y="3288079"/>
                  </a:lnTo>
                  <a:lnTo>
                    <a:pt x="0" y="3288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-26202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4613775" y="-4787359"/>
            <a:ext cx="8754599" cy="8754599"/>
          </a:xfrm>
          <a:custGeom>
            <a:avLst/>
            <a:gdLst/>
            <a:ahLst/>
            <a:cxnLst/>
            <a:rect r="r" b="b" t="t" l="l"/>
            <a:pathLst>
              <a:path h="8754599" w="8754599">
                <a:moveTo>
                  <a:pt x="0" y="0"/>
                </a:moveTo>
                <a:lnTo>
                  <a:pt x="8754599" y="0"/>
                </a:lnTo>
                <a:lnTo>
                  <a:pt x="8754599" y="8754598"/>
                </a:lnTo>
                <a:lnTo>
                  <a:pt x="0" y="875459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5763958" y="-781916"/>
            <a:ext cx="1683983" cy="2405689"/>
            <a:chOff x="0" y="0"/>
            <a:chExt cx="4445000" cy="63500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-10800000">
            <a:off x="796106" y="7929818"/>
            <a:ext cx="1683983" cy="2405689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5400000">
            <a:off x="14472073" y="781782"/>
            <a:ext cx="841991" cy="841991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-5400000">
            <a:off x="2929983" y="7929818"/>
            <a:ext cx="841991" cy="841991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8"/>
              <a:stretch>
                <a:fillRect l="-201730" t="0" r="-201730" b="0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6373249" y="1199272"/>
            <a:ext cx="5952955" cy="20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211"/>
              </a:lnSpc>
              <a:spcBef>
                <a:spcPct val="0"/>
              </a:spcBef>
            </a:pPr>
            <a:r>
              <a:rPr lang="en-US" sz="6842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PROBLEM OVERVIEW</a:t>
            </a:r>
          </a:p>
        </p:txBody>
      </p:sp>
      <p:grpSp>
        <p:nvGrpSpPr>
          <p:cNvPr name="Group 22" id="22"/>
          <p:cNvGrpSpPr/>
          <p:nvPr/>
        </p:nvGrpSpPr>
        <p:grpSpPr>
          <a:xfrm rot="5400000">
            <a:off x="5512144" y="1218322"/>
            <a:ext cx="1224824" cy="1224824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8"/>
              <a:stretch>
                <a:fillRect l="-126211" t="0" r="-126211" b="0"/>
              </a:stretch>
            </a:blipFill>
          </p:spPr>
        </p:sp>
      </p:grpSp>
      <p:sp>
        <p:nvSpPr>
          <p:cNvPr name="TextBox 24" id="24"/>
          <p:cNvSpPr txBox="true"/>
          <p:nvPr/>
        </p:nvSpPr>
        <p:spPr>
          <a:xfrm rot="0">
            <a:off x="5396433" y="1361174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2008100" y="4576411"/>
            <a:ext cx="3209221" cy="3209221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582C8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0"/>
              <a:ext cx="660400" cy="736600"/>
            </a:xfrm>
            <a:prstGeom prst="rect">
              <a:avLst/>
            </a:prstGeom>
          </p:spPr>
          <p:txBody>
            <a:bodyPr anchor="ctr" rtlCol="false" tIns="80562" lIns="80562" bIns="80562" rIns="80562"/>
            <a:lstStyle/>
            <a:p>
              <a:pPr algn="ctr">
                <a:lnSpc>
                  <a:spcPts val="5502"/>
                </a:lnSpc>
              </a:pPr>
              <a:r>
                <a:rPr lang="en-US" b="true" sz="3987">
                  <a:solidFill>
                    <a:srgbClr val="031E40"/>
                  </a:solidFill>
                  <a:latin typeface="Almarai Bold"/>
                  <a:ea typeface="Almarai Bold"/>
                  <a:cs typeface="Almarai Bold"/>
                  <a:sym typeface="Almarai Bold"/>
                </a:rPr>
                <a:t>Business Impact</a:t>
              </a:r>
            </a:p>
          </p:txBody>
        </p:sp>
      </p:grpSp>
      <p:sp>
        <p:nvSpPr>
          <p:cNvPr name="AutoShape 28" id="28"/>
          <p:cNvSpPr/>
          <p:nvPr/>
        </p:nvSpPr>
        <p:spPr>
          <a:xfrm flipV="true">
            <a:off x="5217321" y="4576411"/>
            <a:ext cx="2634562" cy="1604610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29" id="29"/>
          <p:cNvSpPr/>
          <p:nvPr/>
        </p:nvSpPr>
        <p:spPr>
          <a:xfrm>
            <a:off x="5217321" y="6181022"/>
            <a:ext cx="2634562" cy="105889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0" id="30"/>
          <p:cNvSpPr/>
          <p:nvPr/>
        </p:nvSpPr>
        <p:spPr>
          <a:xfrm>
            <a:off x="5217321" y="6181022"/>
            <a:ext cx="2634562" cy="2169792"/>
          </a:xfrm>
          <a:prstGeom prst="line">
            <a:avLst/>
          </a:prstGeom>
          <a:ln cap="flat" w="57150">
            <a:solidFill>
              <a:srgbClr val="FFFFFF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TextBox 31" id="31"/>
          <p:cNvSpPr txBox="true"/>
          <p:nvPr/>
        </p:nvSpPr>
        <p:spPr>
          <a:xfrm rot="0">
            <a:off x="8061982" y="4122646"/>
            <a:ext cx="3837682" cy="821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9"/>
              </a:lnSpc>
              <a:spcBef>
                <a:spcPct val="0"/>
              </a:spcBef>
            </a:pPr>
            <a:r>
              <a:rPr lang="en-US" sz="488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Revenue Loss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8200997" y="5714796"/>
            <a:ext cx="6135142" cy="838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7"/>
              </a:lnSpc>
              <a:spcBef>
                <a:spcPct val="0"/>
              </a:spcBef>
            </a:pPr>
            <a:r>
              <a:rPr lang="en-US" sz="498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High Acquisition Costs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8061982" y="7861234"/>
            <a:ext cx="4907310" cy="874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15"/>
              </a:lnSpc>
              <a:spcBef>
                <a:spcPct val="0"/>
              </a:spcBef>
            </a:pPr>
            <a:r>
              <a:rPr lang="en-US" sz="5083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Brand Reputation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5400000">
            <a:off x="1391927" y="2426024"/>
            <a:ext cx="1224824" cy="12248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8000948" y="3272987"/>
            <a:ext cx="9989312" cy="6443106"/>
          </a:xfrm>
          <a:custGeom>
            <a:avLst/>
            <a:gdLst/>
            <a:ahLst/>
            <a:cxnLst/>
            <a:rect r="r" b="b" t="t" l="l"/>
            <a:pathLst>
              <a:path h="6443106" w="9989312">
                <a:moveTo>
                  <a:pt x="0" y="0"/>
                </a:moveTo>
                <a:lnTo>
                  <a:pt x="9989312" y="0"/>
                </a:lnTo>
                <a:lnTo>
                  <a:pt x="9989312" y="6443106"/>
                </a:lnTo>
                <a:lnTo>
                  <a:pt x="0" y="6443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439723" y="1147690"/>
            <a:ext cx="8909242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Preferred Order Category by Gender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39723" y="2359349"/>
            <a:ext cx="7214047" cy="29417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Mobile Phones are the dominant for male customers.</a:t>
            </a:r>
          </a:p>
          <a:p>
            <a:pPr algn="l">
              <a:lnSpc>
                <a:spcPts val="4691"/>
              </a:lnSpc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Laptops &amp; Accessories are the dominant for female customers.</a:t>
            </a:r>
          </a:p>
          <a:p>
            <a:pPr algn="l">
              <a:lnSpc>
                <a:spcPts val="4691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439723" y="5215325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0" y="6183842"/>
            <a:ext cx="7127314" cy="3532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Promote latest phone launches, gaming features, and high-performance specs for males.</a:t>
            </a:r>
          </a:p>
          <a:p>
            <a:pPr algn="l" marL="734059" indent="-367030" lvl="1">
              <a:lnSpc>
                <a:spcPts val="4691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Provide exclusive deals on accessories like bags and wireless devices for females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3646922"/>
            <a:ext cx="18288000" cy="20629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21"/>
              </a:lnSpc>
              <a:spcBef>
                <a:spcPct val="0"/>
              </a:spcBef>
            </a:pPr>
            <a:r>
              <a:rPr lang="en-US" b="true" sz="588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 Why our customers churn and possible churn indicators  ?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64277" y="-871079"/>
            <a:ext cx="1683983" cy="2405689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327495" y="1938676"/>
            <a:ext cx="7510809" cy="6018175"/>
          </a:xfrm>
          <a:custGeom>
            <a:avLst/>
            <a:gdLst/>
            <a:ahLst/>
            <a:cxnLst/>
            <a:rect r="r" b="b" t="t" l="l"/>
            <a:pathLst>
              <a:path h="6018175" w="7510809">
                <a:moveTo>
                  <a:pt x="0" y="0"/>
                </a:moveTo>
                <a:lnTo>
                  <a:pt x="7510809" y="0"/>
                </a:lnTo>
                <a:lnTo>
                  <a:pt x="7510809" y="6018175"/>
                </a:lnTo>
                <a:lnTo>
                  <a:pt x="0" y="601817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581562" y="1041996"/>
            <a:ext cx="3668638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Tenure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139238" y="4626293"/>
            <a:ext cx="9525" cy="100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4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581562" y="2151518"/>
            <a:ext cx="8376701" cy="55391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92"/>
              </a:lnSpc>
            </a:pPr>
            <a:r>
              <a:rPr lang="en-US" sz="39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Address High Early Churn</a:t>
            </a:r>
          </a:p>
          <a:p>
            <a:pPr algn="l">
              <a:lnSpc>
                <a:spcPts val="5492"/>
              </a:lnSpc>
            </a:pPr>
            <a:r>
              <a:rPr lang="en-US" sz="39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</a:t>
            </a:r>
            <a:r>
              <a:rPr lang="en-US" sz="39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Reduce churn in the first year</a:t>
            </a:r>
          </a:p>
          <a:p>
            <a:pPr algn="l">
              <a:lnSpc>
                <a:spcPts val="5492"/>
              </a:lnSpc>
            </a:pPr>
            <a:r>
              <a:rPr lang="en-US" sz="39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Investigate Long-Term Churn Increase</a:t>
            </a:r>
          </a:p>
          <a:p>
            <a:pPr algn="l">
              <a:lnSpc>
                <a:spcPts val="5492"/>
              </a:lnSpc>
            </a:pPr>
            <a:r>
              <a:rPr lang="en-US" sz="39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Goal:</a:t>
            </a:r>
            <a:r>
              <a:rPr lang="en-US" sz="39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Develop targeted retention strategies for long-term customers.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73567" y="1017403"/>
            <a:ext cx="14832701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City Tier 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14664277" y="-871079"/>
            <a:ext cx="1683983" cy="2405689"/>
            <a:chOff x="0" y="0"/>
            <a:chExt cx="4445000" cy="63500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3" id="13"/>
          <p:cNvSpPr/>
          <p:nvPr/>
        </p:nvSpPr>
        <p:spPr>
          <a:xfrm flipH="false" flipV="false" rot="0">
            <a:off x="9153525" y="2105128"/>
            <a:ext cx="7789431" cy="6076745"/>
          </a:xfrm>
          <a:custGeom>
            <a:avLst/>
            <a:gdLst/>
            <a:ahLst/>
            <a:cxnLst/>
            <a:rect r="r" b="b" t="t" l="l"/>
            <a:pathLst>
              <a:path h="6076745" w="7789431">
                <a:moveTo>
                  <a:pt x="0" y="0"/>
                </a:moveTo>
                <a:lnTo>
                  <a:pt x="7789431" y="0"/>
                </a:lnTo>
                <a:lnTo>
                  <a:pt x="7789431" y="6076744"/>
                </a:lnTo>
                <a:lnTo>
                  <a:pt x="0" y="60767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53229" y="1579215"/>
            <a:ext cx="8785740" cy="7068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52"/>
              </a:lnSpc>
            </a:pPr>
          </a:p>
          <a:p>
            <a:pPr algn="l">
              <a:lnSpc>
                <a:spcPts val="4652"/>
              </a:lnSpc>
            </a:pPr>
            <a:r>
              <a:rPr lang="en-US" b="true" sz="3323" u="sng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Tier I: </a:t>
            </a:r>
          </a:p>
          <a:p>
            <a:pPr algn="l">
              <a:lnSpc>
                <a:spcPts val="4652"/>
              </a:lnSpc>
            </a:pPr>
            <a:r>
              <a:rPr lang="en-US" sz="33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Upsell &amp; Cross-Sell</a:t>
            </a:r>
          </a:p>
          <a:p>
            <a:pPr algn="l">
              <a:lnSpc>
                <a:spcPts val="4652"/>
              </a:lnSpc>
            </a:pPr>
          </a:p>
          <a:p>
            <a:pPr algn="l">
              <a:lnSpc>
                <a:spcPts val="4652"/>
              </a:lnSpc>
            </a:pPr>
            <a:r>
              <a:rPr lang="en-US" sz="3323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Tier II:</a:t>
            </a:r>
            <a:r>
              <a:rPr lang="en-US" sz="332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l">
              <a:lnSpc>
                <a:spcPts val="4652"/>
              </a:lnSpc>
            </a:pPr>
            <a:r>
              <a:rPr lang="en-US" sz="33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Provide rewards </a:t>
            </a:r>
          </a:p>
          <a:p>
            <a:pPr algn="l">
              <a:lnSpc>
                <a:spcPts val="4652"/>
              </a:lnSpc>
            </a:pPr>
            <a:r>
              <a:rPr lang="en-US" sz="33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Expand Payment Options:</a:t>
            </a:r>
          </a:p>
          <a:p>
            <a:pPr algn="l">
              <a:lnSpc>
                <a:spcPts val="4652"/>
              </a:lnSpc>
            </a:pPr>
          </a:p>
          <a:p>
            <a:pPr algn="l">
              <a:lnSpc>
                <a:spcPts val="4652"/>
              </a:lnSpc>
            </a:pPr>
            <a:r>
              <a:rPr lang="en-US" sz="3323" u="sng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Tier III: </a:t>
            </a:r>
          </a:p>
          <a:p>
            <a:pPr algn="l">
              <a:lnSpc>
                <a:spcPts val="4652"/>
              </a:lnSpc>
            </a:pPr>
            <a:r>
              <a:rPr lang="en-US" sz="3323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offer low-cost plans or discounted subscriptions to encourage long-term engagement.</a:t>
            </a: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0127749" y="2358300"/>
            <a:ext cx="7437768" cy="6187590"/>
          </a:xfrm>
          <a:custGeom>
            <a:avLst/>
            <a:gdLst/>
            <a:ahLst/>
            <a:cxnLst/>
            <a:rect r="r" b="b" t="t" l="l"/>
            <a:pathLst>
              <a:path h="6187590" w="7437768">
                <a:moveTo>
                  <a:pt x="0" y="0"/>
                </a:moveTo>
                <a:lnTo>
                  <a:pt x="7437768" y="0"/>
                </a:lnTo>
                <a:lnTo>
                  <a:pt x="7437768" y="6187590"/>
                </a:lnTo>
                <a:lnTo>
                  <a:pt x="0" y="61875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187143" y="1041996"/>
            <a:ext cx="14832701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Warehouse To Home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87143" y="2469817"/>
            <a:ext cx="8135572" cy="5907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37"/>
              </a:lnSpc>
            </a:pPr>
            <a:r>
              <a:rPr lang="en-US" sz="2947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Conduct surveys, interviews, and review analysis to understand why customers are churning.</a:t>
            </a:r>
          </a:p>
          <a:p>
            <a:pPr algn="ctr">
              <a:lnSpc>
                <a:spcPts val="3537"/>
              </a:lnSpc>
            </a:pPr>
            <a:r>
              <a:rPr lang="en-US" sz="2947" b="true">
                <a:solidFill>
                  <a:srgbClr val="FFFFFF"/>
                </a:solidFill>
                <a:latin typeface="Arial Bold"/>
                <a:ea typeface="Arial Bold"/>
                <a:cs typeface="Arial Bold"/>
                <a:sym typeface="Arial Bold"/>
              </a:rPr>
              <a:t>Categorize feedback into common themes (e.g., pricing issues, service dissatisfaction, product quality).</a:t>
            </a:r>
          </a:p>
          <a:p>
            <a:pPr algn="ctr">
              <a:lnSpc>
                <a:spcPts val="3537"/>
              </a:lnSpc>
            </a:pPr>
          </a:p>
          <a:p>
            <a:pPr algn="ctr" marL="636448" indent="-318224" lvl="1">
              <a:lnSpc>
                <a:spcPts val="3537"/>
              </a:lnSpc>
              <a:buFont typeface="Arial"/>
              <a:buChar char="•"/>
            </a:pPr>
            <a:r>
              <a:rPr lang="en-US" b="true" sz="294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Long delivery times?</a:t>
            </a:r>
          </a:p>
          <a:p>
            <a:pPr algn="ctr" marL="636448" indent="-318224" lvl="1">
              <a:lnSpc>
                <a:spcPts val="3537"/>
              </a:lnSpc>
              <a:buFont typeface="Arial"/>
              <a:buChar char="•"/>
            </a:pPr>
            <a:r>
              <a:rPr lang="en-US" b="true" sz="294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Poor customer support?</a:t>
            </a:r>
          </a:p>
          <a:p>
            <a:pPr algn="ctr" marL="636448" indent="-318224" lvl="1">
              <a:lnSpc>
                <a:spcPts val="3537"/>
              </a:lnSpc>
              <a:buFont typeface="Arial"/>
              <a:buChar char="•"/>
            </a:pPr>
            <a:r>
              <a:rPr lang="en-US" b="true" sz="294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High product/service cost?</a:t>
            </a:r>
          </a:p>
          <a:p>
            <a:pPr algn="ctr" marL="636448" indent="-318224" lvl="1">
              <a:lnSpc>
                <a:spcPts val="3537"/>
              </a:lnSpc>
              <a:buFont typeface="Arial"/>
              <a:buChar char="•"/>
            </a:pPr>
            <a:r>
              <a:rPr lang="en-US" b="true" sz="294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Lack of desired features?</a:t>
            </a:r>
          </a:p>
          <a:p>
            <a:pPr algn="ctr">
              <a:lnSpc>
                <a:spcPts val="3537"/>
              </a:lnSpc>
            </a:pPr>
          </a:p>
          <a:p>
            <a:pPr algn="ctr">
              <a:lnSpc>
                <a:spcPts val="353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664277" y="-871079"/>
            <a:ext cx="1683983" cy="2405689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6417309" y="1645890"/>
            <a:ext cx="841991" cy="841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9144000" y="2319700"/>
            <a:ext cx="7995823" cy="6517604"/>
          </a:xfrm>
          <a:custGeom>
            <a:avLst/>
            <a:gdLst/>
            <a:ahLst/>
            <a:cxnLst/>
            <a:rect r="r" b="b" t="t" l="l"/>
            <a:pathLst>
              <a:path h="6517604" w="7995823">
                <a:moveTo>
                  <a:pt x="0" y="0"/>
                </a:moveTo>
                <a:lnTo>
                  <a:pt x="7995823" y="0"/>
                </a:lnTo>
                <a:lnTo>
                  <a:pt x="7995823" y="6517604"/>
                </a:lnTo>
                <a:lnTo>
                  <a:pt x="0" y="65176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884898" y="1019175"/>
            <a:ext cx="13779380" cy="1872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324"/>
              </a:lnSpc>
            </a:pPr>
            <a:r>
              <a:rPr lang="en-US" sz="610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Preferred Login Device</a:t>
            </a:r>
          </a:p>
          <a:p>
            <a:pPr algn="l" marL="0" indent="0" lvl="0">
              <a:lnSpc>
                <a:spcPts val="7324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33234" y="2478356"/>
            <a:ext cx="8505991" cy="5720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36767" indent="-368383" lvl="1">
              <a:lnSpc>
                <a:spcPts val="4095"/>
              </a:lnSpc>
              <a:buFont typeface="Arial"/>
              <a:buChar char="•"/>
            </a:pP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</a:t>
            </a: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mprove the Desktop User Experience</a:t>
            </a:r>
          </a:p>
          <a:p>
            <a:pPr algn="l">
              <a:lnSpc>
                <a:spcPts val="4095"/>
              </a:lnSpc>
            </a:pPr>
          </a:p>
          <a:p>
            <a:pPr algn="l" marL="736767" indent="-368383" lvl="1">
              <a:lnSpc>
                <a:spcPts val="4095"/>
              </a:lnSpc>
              <a:buFont typeface="Arial"/>
              <a:buChar char="•"/>
            </a:pP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Align Features Across Devices</a:t>
            </a:r>
          </a:p>
          <a:p>
            <a:pPr algn="l">
              <a:lnSpc>
                <a:spcPts val="4095"/>
              </a:lnSpc>
            </a:pPr>
          </a:p>
          <a:p>
            <a:pPr algn="l" marL="736767" indent="-368383" lvl="1">
              <a:lnSpc>
                <a:spcPts val="4095"/>
              </a:lnSpc>
              <a:buFont typeface="Arial"/>
              <a:buChar char="•"/>
            </a:pP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Provide interactive guides for first-time desktop users.</a:t>
            </a:r>
          </a:p>
          <a:p>
            <a:pPr algn="l">
              <a:lnSpc>
                <a:spcPts val="4095"/>
              </a:lnSpc>
            </a:pPr>
          </a:p>
          <a:p>
            <a:pPr algn="l" marL="736767" indent="-368383" lvl="1">
              <a:lnSpc>
                <a:spcPts val="4095"/>
              </a:lnSpc>
              <a:buFont typeface="Arial"/>
              <a:buChar char="•"/>
            </a:pP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Gather feedback on pain points and expectations.</a:t>
            </a:r>
          </a:p>
          <a:p>
            <a:pPr algn="l">
              <a:lnSpc>
                <a:spcPts val="4095"/>
              </a:lnSpc>
            </a:pPr>
          </a:p>
          <a:p>
            <a:pPr algn="l" marL="736767" indent="-368383" lvl="1">
              <a:lnSpc>
                <a:spcPts val="4095"/>
              </a:lnSpc>
              <a:buFont typeface="Arial"/>
              <a:buChar char="•"/>
            </a:pPr>
            <a:r>
              <a:rPr lang="en-US" b="true" sz="3412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Push for Mobile Migration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970767" y="2066886"/>
            <a:ext cx="9836357" cy="6415015"/>
          </a:xfrm>
          <a:custGeom>
            <a:avLst/>
            <a:gdLst/>
            <a:ahLst/>
            <a:cxnLst/>
            <a:rect r="r" b="b" t="t" l="l"/>
            <a:pathLst>
              <a:path h="6415015" w="9836357">
                <a:moveTo>
                  <a:pt x="0" y="0"/>
                </a:moveTo>
                <a:lnTo>
                  <a:pt x="9836357" y="0"/>
                </a:lnTo>
                <a:lnTo>
                  <a:pt x="9836357" y="6415015"/>
                </a:lnTo>
                <a:lnTo>
                  <a:pt x="0" y="641501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11493"/>
            <a:ext cx="14832701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Number Of Device Registered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9600" y="2490642"/>
            <a:ext cx="7703382" cy="55568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ACCOUNT SHARING &amp; MULTIPLE USERS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INCREASED COMPLEXITY &amp; FRUSTRATION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MORE OPPORTUNITIES TO NOTICE ISSUES</a:t>
            </a:r>
          </a:p>
          <a:p>
            <a:pPr algn="l">
              <a:lnSpc>
                <a:spcPts val="3600"/>
              </a:lnSpc>
            </a:pPr>
          </a:p>
          <a:p>
            <a:pPr algn="l" marL="647700" indent="-323850" lvl="1">
              <a:lnSpc>
                <a:spcPts val="3600"/>
              </a:lnSpc>
              <a:buFont typeface="Arial"/>
              <a:buChar char="•"/>
            </a:pPr>
            <a:r>
              <a:rPr lang="en-US" b="true" sz="30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WORKPLACE VS. PERSONAL USE DISCREPANCY</a:t>
            </a:r>
          </a:p>
          <a:p>
            <a:pPr algn="l">
              <a:lnSpc>
                <a:spcPts val="3600"/>
              </a:lnSpc>
            </a:pP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463544" y="7799071"/>
            <a:ext cx="2374761" cy="3392515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9700632" y="1028700"/>
            <a:ext cx="7802398" cy="8647753"/>
          </a:xfrm>
          <a:custGeom>
            <a:avLst/>
            <a:gdLst/>
            <a:ahLst/>
            <a:cxnLst/>
            <a:rect r="r" b="b" t="t" l="l"/>
            <a:pathLst>
              <a:path h="8647753" w="7802398">
                <a:moveTo>
                  <a:pt x="0" y="0"/>
                </a:moveTo>
                <a:lnTo>
                  <a:pt x="7802398" y="0"/>
                </a:lnTo>
                <a:lnTo>
                  <a:pt x="7802398" y="8647753"/>
                </a:lnTo>
                <a:lnTo>
                  <a:pt x="0" y="86477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389" r="-32" b="-1304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834418"/>
            <a:ext cx="14832701" cy="853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599"/>
              </a:lnSpc>
              <a:spcBef>
                <a:spcPct val="0"/>
              </a:spcBef>
            </a:pPr>
            <a:r>
              <a:rPr lang="en-US" b="true" sz="5499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Prefered Order Cat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3185983"/>
            <a:ext cx="8671932" cy="4673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0"/>
              </a:lnSpc>
            </a:pPr>
            <a:r>
              <a:rPr lang="en-US" sz="3408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For Mobile &amp; Laptops, focus on after-sales service, trade-in programs, and loyalty rewards.</a:t>
            </a:r>
          </a:p>
          <a:p>
            <a:pPr algn="l">
              <a:lnSpc>
                <a:spcPts val="4090"/>
              </a:lnSpc>
            </a:pPr>
          </a:p>
          <a:p>
            <a:pPr algn="l">
              <a:lnSpc>
                <a:spcPts val="4090"/>
              </a:lnSpc>
            </a:pPr>
          </a:p>
          <a:p>
            <a:pPr algn="l">
              <a:lnSpc>
                <a:spcPts val="4090"/>
              </a:lnSpc>
            </a:pPr>
            <a:r>
              <a:rPr lang="en-US" sz="3408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For Fashion, improve size accuracy, personalized recommendations, and frequent new collection</a:t>
            </a:r>
          </a:p>
          <a:p>
            <a:pPr algn="l">
              <a:lnSpc>
                <a:spcPts val="409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081969" y="1842956"/>
            <a:ext cx="11893389" cy="7705677"/>
          </a:xfrm>
          <a:custGeom>
            <a:avLst/>
            <a:gdLst/>
            <a:ahLst/>
            <a:cxnLst/>
            <a:rect r="r" b="b" t="t" l="l"/>
            <a:pathLst>
              <a:path h="7705677" w="11893389">
                <a:moveTo>
                  <a:pt x="0" y="0"/>
                </a:moveTo>
                <a:lnTo>
                  <a:pt x="11893389" y="0"/>
                </a:lnTo>
                <a:lnTo>
                  <a:pt x="11893389" y="7705677"/>
                </a:lnTo>
                <a:lnTo>
                  <a:pt x="0" y="7705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16" t="0" r="-101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468884"/>
            <a:ext cx="5956754" cy="18515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Paradoxical Churn: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 High satisfaction,</a:t>
            </a:r>
          </a:p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b="true" sz="3999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 High Loss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17748" y="818066"/>
            <a:ext cx="7070646" cy="1024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84"/>
              </a:lnSpc>
              <a:spcBef>
                <a:spcPct val="0"/>
              </a:spcBef>
            </a:pPr>
            <a:r>
              <a:rPr lang="en-US" b="true" sz="657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S</a:t>
            </a:r>
            <a:r>
              <a:rPr lang="en-US" b="true" sz="657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atisfaction score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389" y="6371939"/>
            <a:ext cx="6008998" cy="50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b="true" sz="3156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1)    </a:t>
            </a:r>
            <a:r>
              <a:rPr lang="en-US" b="true" sz="3156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Investigate the root causes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780950" y="7447000"/>
            <a:ext cx="7162342" cy="961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2"/>
              </a:lnSpc>
              <a:spcBef>
                <a:spcPct val="0"/>
              </a:spcBef>
            </a:pPr>
            <a:r>
              <a:rPr lang="en-US" b="true" sz="3085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2)  </a:t>
            </a:r>
            <a:r>
              <a:rPr lang="en-US" b="true" sz="3085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Develop targeted retention programs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3246" y="8596529"/>
            <a:ext cx="5644361" cy="50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8"/>
              </a:lnSpc>
              <a:spcBef>
                <a:spcPct val="0"/>
              </a:spcBef>
            </a:pPr>
            <a:r>
              <a:rPr lang="en-US" b="true" sz="3156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3) </a:t>
            </a:r>
            <a:r>
              <a:rPr lang="en-US" b="true" sz="3156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Refine customer experience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3246" y="523100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 u="sng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174304" y="1079103"/>
            <a:ext cx="10878326" cy="8225950"/>
          </a:xfrm>
          <a:custGeom>
            <a:avLst/>
            <a:gdLst/>
            <a:ahLst/>
            <a:cxnLst/>
            <a:rect r="r" b="b" t="t" l="l"/>
            <a:pathLst>
              <a:path h="8225950" w="10878326">
                <a:moveTo>
                  <a:pt x="0" y="0"/>
                </a:moveTo>
                <a:lnTo>
                  <a:pt x="10878326" y="0"/>
                </a:lnTo>
                <a:lnTo>
                  <a:pt x="10878326" y="8225950"/>
                </a:lnTo>
                <a:lnTo>
                  <a:pt x="0" y="82259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220495" y="2079228"/>
            <a:ext cx="7658685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Complaints as a Churn Predictor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172974" y="164703"/>
            <a:ext cx="4021485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2"/>
              </a:lnSpc>
              <a:spcBef>
                <a:spcPct val="0"/>
              </a:spcBef>
            </a:pPr>
            <a:r>
              <a:rPr lang="en-US" b="true" sz="586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Complaints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9278" y="5762738"/>
            <a:ext cx="6421228" cy="117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7"/>
              </a:lnSpc>
              <a:spcBef>
                <a:spcPct val="0"/>
              </a:spcBef>
            </a:pP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1)    </a:t>
            </a: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Improve Complaint Resolution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20495" y="7087544"/>
            <a:ext cx="6414954" cy="1175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7"/>
              </a:lnSpc>
              <a:spcBef>
                <a:spcPct val="0"/>
              </a:spcBef>
            </a:pP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2)    </a:t>
            </a: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Analyze Complaint Trends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91671" y="8412349"/>
            <a:ext cx="4990621" cy="59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27"/>
              </a:lnSpc>
              <a:spcBef>
                <a:spcPct val="0"/>
              </a:spcBef>
            </a:pP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3)   </a:t>
            </a:r>
            <a:r>
              <a:rPr lang="en-US" b="true" sz="37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Proactive Outreach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8233" y="4420743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 u="sng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93253" y="3029354"/>
            <a:ext cx="911914" cy="91191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A6C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369235" y="4784813"/>
            <a:ext cx="911914" cy="91191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A6C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97819" y="6287277"/>
            <a:ext cx="911914" cy="91191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A6C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4771272" y="7641767"/>
            <a:ext cx="911914" cy="91191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83A6C2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05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016575" y="-1489570"/>
            <a:ext cx="4202211" cy="6003158"/>
            <a:chOff x="0" y="0"/>
            <a:chExt cx="4445000" cy="6350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16" id="16"/>
          <p:cNvGrpSpPr/>
          <p:nvPr/>
        </p:nvGrpSpPr>
        <p:grpSpPr>
          <a:xfrm rot="5400000">
            <a:off x="16605949" y="8402070"/>
            <a:ext cx="841991" cy="841991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20" id="20"/>
          <p:cNvSpPr txBox="true"/>
          <p:nvPr/>
        </p:nvSpPr>
        <p:spPr>
          <a:xfrm rot="0">
            <a:off x="2766869" y="1477050"/>
            <a:ext cx="5763947" cy="965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73"/>
              </a:lnSpc>
              <a:spcBef>
                <a:spcPct val="0"/>
              </a:spcBef>
            </a:pPr>
            <a:r>
              <a:rPr lang="en-US" b="true" sz="622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OBJECTIVE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76223" y="3104765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01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401121" y="4860225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529705" y="6362689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754242" y="7717179"/>
            <a:ext cx="880028" cy="68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526"/>
              </a:lnSpc>
              <a:spcBef>
                <a:spcPct val="0"/>
              </a:spcBef>
            </a:pPr>
            <a:r>
              <a:rPr lang="en-US" b="true" sz="4004">
                <a:solidFill>
                  <a:srgbClr val="051D40"/>
                </a:solidFill>
                <a:latin typeface="Almarai Bold"/>
                <a:ea typeface="Almarai Bold"/>
                <a:cs typeface="Almarai Bold"/>
                <a:sym typeface="Almarai Bold"/>
              </a:rPr>
              <a:t>04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613736" y="2962679"/>
            <a:ext cx="7054870" cy="11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  <a:r>
              <a:rPr lang="en-US" sz="33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 Identify at-risk customers using data-driven churn prediction models.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3529705" y="4526192"/>
            <a:ext cx="6138901" cy="1170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  <a:r>
              <a:rPr lang="en-US" sz="33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Analyze key factors influencing customer churn 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4771272" y="6362689"/>
            <a:ext cx="6138901" cy="606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800"/>
              </a:lnSpc>
              <a:spcBef>
                <a:spcPct val="0"/>
              </a:spcBef>
            </a:pPr>
            <a:r>
              <a:rPr lang="en-US" sz="34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Enhance customer experience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978779" y="7654372"/>
            <a:ext cx="6138901" cy="17610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62"/>
              </a:lnSpc>
              <a:spcBef>
                <a:spcPct val="0"/>
              </a:spcBef>
            </a:pPr>
            <a:r>
              <a:rPr lang="en-US" sz="3378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Increase customer lifetime value (CLV) and reduce acquisition costs</a:t>
            </a:r>
          </a:p>
        </p:txBody>
      </p:sp>
      <p:grpSp>
        <p:nvGrpSpPr>
          <p:cNvPr name="Group 29" id="29"/>
          <p:cNvGrpSpPr/>
          <p:nvPr/>
        </p:nvGrpSpPr>
        <p:grpSpPr>
          <a:xfrm rot="0">
            <a:off x="12543681" y="1640457"/>
            <a:ext cx="4904260" cy="7006086"/>
            <a:chOff x="0" y="0"/>
            <a:chExt cx="4445000" cy="63500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57142" t="0" r="-57142" b="0"/>
              </a:stretch>
            </a:blipFill>
          </p:spPr>
        </p:sp>
      </p:grpSp>
      <p:grpSp>
        <p:nvGrpSpPr>
          <p:cNvPr name="Group 31" id="31"/>
          <p:cNvGrpSpPr/>
          <p:nvPr/>
        </p:nvGrpSpPr>
        <p:grpSpPr>
          <a:xfrm rot="-10800000">
            <a:off x="16605949" y="1202778"/>
            <a:ext cx="5246522" cy="7495031"/>
            <a:chOff x="0" y="0"/>
            <a:chExt cx="4445000" cy="63500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33" id="33"/>
          <p:cNvGrpSpPr/>
          <p:nvPr/>
        </p:nvGrpSpPr>
        <p:grpSpPr>
          <a:xfrm rot="5400000">
            <a:off x="1144411" y="1337805"/>
            <a:ext cx="1224824" cy="1224824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35" id="35"/>
          <p:cNvSpPr txBox="true"/>
          <p:nvPr/>
        </p:nvSpPr>
        <p:spPr>
          <a:xfrm rot="0">
            <a:off x="1028700" y="1480657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02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908563" y="1928163"/>
            <a:ext cx="11131651" cy="7564237"/>
          </a:xfrm>
          <a:custGeom>
            <a:avLst/>
            <a:gdLst/>
            <a:ahLst/>
            <a:cxnLst/>
            <a:rect r="r" b="b" t="t" l="l"/>
            <a:pathLst>
              <a:path h="7564237" w="11131651">
                <a:moveTo>
                  <a:pt x="0" y="0"/>
                </a:moveTo>
                <a:lnTo>
                  <a:pt x="11131650" y="0"/>
                </a:lnTo>
                <a:lnTo>
                  <a:pt x="11131650" y="7564237"/>
                </a:lnTo>
                <a:lnTo>
                  <a:pt x="0" y="7564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89694" y="236392"/>
            <a:ext cx="1490589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87"/>
              </a:lnSpc>
              <a:spcBef>
                <a:spcPct val="0"/>
              </a:spcBef>
            </a:pPr>
            <a:r>
              <a:rPr lang="en-US" b="true" sz="5072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Cashback as a Churn Deterrent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9694" y="4101321"/>
            <a:ext cx="6300037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1)    </a:t>
            </a: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Personalized Cashback  Offers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9694" y="6439786"/>
            <a:ext cx="6908563" cy="1552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2)   Increase Customer Lifetime Value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9694" y="2335625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 u="sng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445643" y="1831233"/>
            <a:ext cx="11524450" cy="6946461"/>
          </a:xfrm>
          <a:custGeom>
            <a:avLst/>
            <a:gdLst/>
            <a:ahLst/>
            <a:cxnLst/>
            <a:rect r="r" b="b" t="t" l="l"/>
            <a:pathLst>
              <a:path h="6946461" w="11524450">
                <a:moveTo>
                  <a:pt x="0" y="0"/>
                </a:moveTo>
                <a:lnTo>
                  <a:pt x="11524450" y="0"/>
                </a:lnTo>
                <a:lnTo>
                  <a:pt x="11524450" y="6946462"/>
                </a:lnTo>
                <a:lnTo>
                  <a:pt x="0" y="69464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13732" y="247650"/>
            <a:ext cx="14786521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C</a:t>
            </a: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ustomer churn in relation to purchase frequency.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31826" y="1794314"/>
            <a:ext cx="5443258" cy="1395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16"/>
              </a:lnSpc>
              <a:spcBef>
                <a:spcPct val="0"/>
              </a:spcBef>
            </a:pPr>
            <a:r>
              <a:rPr lang="en-US" b="true" sz="4513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Two Faces of Churn:</a:t>
            </a:r>
          </a:p>
          <a:p>
            <a:pPr algn="ctr">
              <a:lnSpc>
                <a:spcPts val="5416"/>
              </a:lnSpc>
              <a:spcBef>
                <a:spcPct val="0"/>
              </a:spcBef>
            </a:pPr>
            <a:r>
              <a:rPr lang="en-US" b="true" sz="4513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Early and Late Stage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401257" y="4769519"/>
            <a:ext cx="5981730" cy="126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2"/>
              </a:lnSpc>
              <a:spcBef>
                <a:spcPct val="0"/>
              </a:spcBef>
            </a:pP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1)   </a:t>
            </a: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Stay Fresh &amp; Competitive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00" y="6304663"/>
            <a:ext cx="6121410" cy="1261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2"/>
              </a:lnSpc>
              <a:spcBef>
                <a:spcPct val="0"/>
              </a:spcBef>
            </a:pP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2)  </a:t>
            </a: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Loyalty Points &amp; Rewards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531" y="7839806"/>
            <a:ext cx="4720942" cy="635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62"/>
              </a:lnSpc>
              <a:spcBef>
                <a:spcPct val="0"/>
              </a:spcBef>
            </a:pP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3)  </a:t>
            </a:r>
            <a:r>
              <a:rPr lang="en-US" b="true" sz="4051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Gather Feedback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587" y="3580037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 u="sng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</a:t>
            </a: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974842" y="1557455"/>
            <a:ext cx="12011023" cy="7540960"/>
          </a:xfrm>
          <a:custGeom>
            <a:avLst/>
            <a:gdLst/>
            <a:ahLst/>
            <a:cxnLst/>
            <a:rect r="r" b="b" t="t" l="l"/>
            <a:pathLst>
              <a:path h="7540960" w="12011023">
                <a:moveTo>
                  <a:pt x="0" y="0"/>
                </a:moveTo>
                <a:lnTo>
                  <a:pt x="12011023" y="0"/>
                </a:lnTo>
                <a:lnTo>
                  <a:pt x="12011023" y="7540960"/>
                </a:lnTo>
                <a:lnTo>
                  <a:pt x="0" y="75409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1432" y="476250"/>
            <a:ext cx="11027432" cy="781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N</a:t>
            </a:r>
            <a:r>
              <a:rPr lang="en-US" b="true" sz="50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umber of stored addresses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85199" y="2505075"/>
            <a:ext cx="4604445" cy="1381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5"/>
              </a:lnSpc>
              <a:spcBef>
                <a:spcPct val="0"/>
              </a:spcBef>
            </a:pPr>
            <a:r>
              <a:rPr lang="en-US" b="true" sz="4488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More Addresses, </a:t>
            </a:r>
          </a:p>
          <a:p>
            <a:pPr algn="ctr">
              <a:lnSpc>
                <a:spcPts val="5385"/>
              </a:lnSpc>
              <a:spcBef>
                <a:spcPct val="0"/>
              </a:spcBef>
            </a:pPr>
            <a:r>
              <a:rPr lang="en-US" b="true" sz="4488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More Churn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-54056" y="6101024"/>
            <a:ext cx="5769786" cy="1409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  <a:spcBef>
                <a:spcPct val="0"/>
              </a:spcBef>
            </a:pPr>
            <a:r>
              <a:rPr lang="en-US" b="true" sz="45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1) </a:t>
            </a:r>
            <a:r>
              <a:rPr lang="en-US" b="true" sz="45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Enhance User  Shipping Experience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58233" y="4739259"/>
            <a:ext cx="5457497" cy="72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3"/>
              </a:lnSpc>
              <a:spcBef>
                <a:spcPct val="0"/>
              </a:spcBef>
            </a:pPr>
            <a:r>
              <a:rPr lang="en-US" b="true" sz="4133" u="sng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Business Actions: 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30657" y="4157100"/>
            <a:ext cx="13273232" cy="1882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50"/>
              </a:lnSpc>
              <a:spcBef>
                <a:spcPct val="0"/>
              </a:spcBef>
            </a:pPr>
            <a:r>
              <a:rPr lang="en-US" b="true" sz="5398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Does the distance between warehouse and home impact complaints?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6490116" y="8837304"/>
            <a:ext cx="841991" cy="8419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5032884" y="1235337"/>
            <a:ext cx="1447708" cy="1447708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82374" y="1805859"/>
            <a:ext cx="11689653" cy="8308715"/>
          </a:xfrm>
          <a:custGeom>
            <a:avLst/>
            <a:gdLst/>
            <a:ahLst/>
            <a:cxnLst/>
            <a:rect r="r" b="b" t="t" l="l"/>
            <a:pathLst>
              <a:path h="8308715" w="11689653">
                <a:moveTo>
                  <a:pt x="0" y="0"/>
                </a:moveTo>
                <a:lnTo>
                  <a:pt x="11689654" y="0"/>
                </a:lnTo>
                <a:lnTo>
                  <a:pt x="11689654" y="8308715"/>
                </a:lnTo>
                <a:lnTo>
                  <a:pt x="0" y="83087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914" r="0" b="-191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574" y="1170070"/>
            <a:ext cx="4841081" cy="6357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89"/>
              </a:lnSpc>
              <a:spcBef>
                <a:spcPct val="0"/>
              </a:spcBef>
            </a:pPr>
            <a:r>
              <a:rPr lang="en-US" b="true" sz="36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1-</a:t>
            </a:r>
            <a:r>
              <a:rPr lang="en-US" b="true" sz="36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Minimal Correlation:</a:t>
            </a:r>
          </a:p>
        </p:txBody>
      </p:sp>
      <p:grpSp>
        <p:nvGrpSpPr>
          <p:cNvPr name="Group 4" id="4"/>
          <p:cNvGrpSpPr/>
          <p:nvPr/>
        </p:nvGrpSpPr>
        <p:grpSpPr>
          <a:xfrm rot="5400000">
            <a:off x="14280986" y="6424834"/>
            <a:ext cx="841991" cy="841991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46805" y="1739650"/>
            <a:ext cx="12102074" cy="8273424"/>
          </a:xfrm>
          <a:custGeom>
            <a:avLst/>
            <a:gdLst/>
            <a:ahLst/>
            <a:cxnLst/>
            <a:rect r="r" b="b" t="t" l="l"/>
            <a:pathLst>
              <a:path h="8273424" w="12102074">
                <a:moveTo>
                  <a:pt x="0" y="0"/>
                </a:moveTo>
                <a:lnTo>
                  <a:pt x="12102075" y="0"/>
                </a:lnTo>
                <a:lnTo>
                  <a:pt x="12102075" y="8273423"/>
                </a:lnTo>
                <a:lnTo>
                  <a:pt x="0" y="82734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7" t="-1013" r="-2337" b="-585"/>
            </a:stretch>
          </a:blipFill>
        </p:spPr>
      </p:sp>
      <p:grpSp>
        <p:nvGrpSpPr>
          <p:cNvPr name="Group 3" id="3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2196341" y="897658"/>
            <a:ext cx="841991" cy="841991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451972" y="1208155"/>
            <a:ext cx="5934670" cy="531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80"/>
              </a:lnSpc>
              <a:spcBef>
                <a:spcPct val="0"/>
              </a:spcBef>
            </a:pPr>
            <a:r>
              <a:rPr lang="en-US" b="true" sz="3400">
                <a:solidFill>
                  <a:srgbClr val="FFFBFB"/>
                </a:solidFill>
                <a:latin typeface="Almarai Bold"/>
                <a:ea typeface="Almarai Bold"/>
                <a:cs typeface="Almarai Bold"/>
                <a:sym typeface="Almarai Bold"/>
              </a:rPr>
              <a:t>Similar Average Distances: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7554" y="2028238"/>
            <a:ext cx="13706278" cy="7230062"/>
          </a:xfrm>
          <a:custGeom>
            <a:avLst/>
            <a:gdLst/>
            <a:ahLst/>
            <a:cxnLst/>
            <a:rect r="r" b="b" t="t" l="l"/>
            <a:pathLst>
              <a:path h="7230062" w="13706278">
                <a:moveTo>
                  <a:pt x="0" y="0"/>
                </a:moveTo>
                <a:lnTo>
                  <a:pt x="13706279" y="0"/>
                </a:lnTo>
                <a:lnTo>
                  <a:pt x="13706279" y="7230062"/>
                </a:lnTo>
                <a:lnTo>
                  <a:pt x="0" y="72300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50179" y="1312205"/>
            <a:ext cx="7113747" cy="443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1"/>
              </a:lnSpc>
              <a:spcBef>
                <a:spcPct val="0"/>
              </a:spcBef>
            </a:pPr>
            <a:r>
              <a:rPr lang="en-US" b="true" sz="25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3. Distribution of Complaints Across Distances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3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11231680" y="913978"/>
            <a:ext cx="841991" cy="841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21553" y="3944816"/>
            <a:ext cx="16696785" cy="1617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</a:pPr>
            <a:r>
              <a:rPr lang="en-US" sz="3043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Our data-driven analysis demonstrates that the distance from the warehouse to the customer's home has little to no impact on the frequency of customer complaints</a:t>
            </a:r>
          </a:p>
          <a:p>
            <a:pPr algn="ctr">
              <a:lnSpc>
                <a:spcPts val="4475"/>
              </a:lnSpc>
            </a:pPr>
            <a:r>
              <a:rPr lang="en-US" b="true" sz="3243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42042" y="2407122"/>
            <a:ext cx="4185166" cy="980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8"/>
              </a:lnSpc>
              <a:spcBef>
                <a:spcPct val="0"/>
              </a:spcBef>
            </a:pPr>
            <a:r>
              <a:rPr lang="en-US" b="true" sz="5687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 Conclusion:</a:t>
            </a:r>
          </a:p>
        </p:txBody>
      </p:sp>
      <p:grpSp>
        <p:nvGrpSpPr>
          <p:cNvPr name="Group 4" id="4"/>
          <p:cNvGrpSpPr/>
          <p:nvPr/>
        </p:nvGrpSpPr>
        <p:grpSpPr>
          <a:xfrm rot="-10800000">
            <a:off x="-4725380" y="6176943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5400000">
            <a:off x="6480591" y="8837304"/>
            <a:ext cx="841991" cy="84199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8" id="8"/>
          <p:cNvGrpSpPr/>
          <p:nvPr/>
        </p:nvGrpSpPr>
        <p:grpSpPr>
          <a:xfrm rot="5400000">
            <a:off x="10965590" y="1221603"/>
            <a:ext cx="1728205" cy="1728205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44676" y="1672035"/>
            <a:ext cx="5914906" cy="796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0"/>
              </a:lnSpc>
              <a:spcBef>
                <a:spcPct val="0"/>
              </a:spcBef>
            </a:pPr>
            <a:r>
              <a:rPr lang="en-US" b="true" sz="51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Recommendations: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99765" y="3749391"/>
            <a:ext cx="11690271" cy="75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57911" indent="-528956" lvl="1">
              <a:lnSpc>
                <a:spcPts val="5880"/>
              </a:lnSpc>
              <a:buFont typeface="Arial"/>
              <a:buChar char="•"/>
            </a:pPr>
            <a:r>
              <a:rPr lang="en-US" b="true" sz="49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Improve Delivery and Service Quality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99765" y="5143500"/>
            <a:ext cx="14775732" cy="731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36322" indent="-518161" lvl="1">
              <a:lnSpc>
                <a:spcPts val="5760"/>
              </a:lnSpc>
              <a:buFont typeface="Arial"/>
              <a:buChar char="•"/>
            </a:pPr>
            <a:r>
              <a:rPr lang="en-US" b="true" sz="4800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Segment and Target Customers More Effectively</a:t>
            </a:r>
          </a:p>
        </p:txBody>
      </p:sp>
      <p:grpSp>
        <p:nvGrpSpPr>
          <p:cNvPr name="Group 5" id="5"/>
          <p:cNvGrpSpPr/>
          <p:nvPr/>
        </p:nvGrpSpPr>
        <p:grpSpPr>
          <a:xfrm rot="5400000">
            <a:off x="10965590" y="1221603"/>
            <a:ext cx="1728205" cy="172820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6159426" y="7530095"/>
            <a:ext cx="803219" cy="80321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57911" y="4258365"/>
            <a:ext cx="5735021" cy="12103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623"/>
              </a:lnSpc>
            </a:pPr>
            <a:r>
              <a:rPr lang="en-US" b="true" sz="6873" spc="419">
                <a:solidFill>
                  <a:srgbClr val="A3C6F2"/>
                </a:solidFill>
                <a:latin typeface="Almarai Bold"/>
                <a:ea typeface="Almarai Bold"/>
                <a:cs typeface="Almarai Bold"/>
                <a:sym typeface="Almarai Bold"/>
              </a:rPr>
              <a:t>THANK YOU</a:t>
            </a:r>
          </a:p>
        </p:txBody>
      </p:sp>
      <p:grpSp>
        <p:nvGrpSpPr>
          <p:cNvPr name="Group 3" id="3"/>
          <p:cNvGrpSpPr/>
          <p:nvPr/>
        </p:nvGrpSpPr>
        <p:grpSpPr>
          <a:xfrm rot="-10800000">
            <a:off x="-4725380" y="5468707"/>
            <a:ext cx="5754080" cy="8220114"/>
            <a:chOff x="0" y="0"/>
            <a:chExt cx="4445000" cy="63500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5400000">
            <a:off x="10965590" y="1221603"/>
            <a:ext cx="1728205" cy="1728205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5400000">
            <a:off x="8178278" y="7626731"/>
            <a:ext cx="694289" cy="694289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6" id="6"/>
          <p:cNvGrpSpPr/>
          <p:nvPr/>
        </p:nvGrpSpPr>
        <p:grpSpPr>
          <a:xfrm rot="0">
            <a:off x="11125023" y="1612793"/>
            <a:ext cx="6134277" cy="613427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3140913" y="1557132"/>
            <a:ext cx="7297240" cy="7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034"/>
              </a:lnSpc>
              <a:spcBef>
                <a:spcPct val="0"/>
              </a:spcBef>
            </a:pPr>
            <a:r>
              <a:rPr lang="en-US" b="true" sz="5028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FEATURES USED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96196" y="2562748"/>
            <a:ext cx="6134277" cy="613427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386393" y="3884431"/>
            <a:ext cx="7181462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AECED9"/>
                </a:solidFill>
                <a:latin typeface="Almarai Bold"/>
                <a:ea typeface="Almarai Bold"/>
                <a:cs typeface="Almarai Bold"/>
                <a:sym typeface="Almarai Bold"/>
              </a:rPr>
              <a:t>Customer Demographics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4613256"/>
            <a:ext cx="9877896" cy="5313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265"/>
              </a:lnSpc>
              <a:spcBef>
                <a:spcPct val="0"/>
              </a:spcBef>
            </a:pPr>
          </a:p>
          <a:p>
            <a:pPr algn="l" marL="823814" indent="-411907" lvl="1">
              <a:lnSpc>
                <a:spcPts val="5265"/>
              </a:lnSpc>
              <a:spcBef>
                <a:spcPct val="0"/>
              </a:spcBef>
              <a:buFont typeface="Arial"/>
              <a:buChar char="•"/>
            </a:pPr>
            <a:r>
              <a:rPr lang="en-US" sz="3815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CustomerID: Unique identifier for each customer</a:t>
            </a:r>
          </a:p>
          <a:p>
            <a:pPr algn="l">
              <a:lnSpc>
                <a:spcPts val="5265"/>
              </a:lnSpc>
              <a:spcBef>
                <a:spcPct val="0"/>
              </a:spcBef>
            </a:pPr>
          </a:p>
          <a:p>
            <a:pPr algn="l" marL="823814" indent="-411907" lvl="1">
              <a:lnSpc>
                <a:spcPts val="5265"/>
              </a:lnSpc>
              <a:spcBef>
                <a:spcPct val="0"/>
              </a:spcBef>
              <a:buFont typeface="Arial"/>
              <a:buChar char="•"/>
            </a:pPr>
            <a:r>
              <a:rPr lang="en-US" sz="3815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Gender: Male/Female</a:t>
            </a:r>
          </a:p>
          <a:p>
            <a:pPr algn="l">
              <a:lnSpc>
                <a:spcPts val="5265"/>
              </a:lnSpc>
              <a:spcBef>
                <a:spcPct val="0"/>
              </a:spcBef>
            </a:pPr>
          </a:p>
          <a:p>
            <a:pPr algn="l" marL="823814" indent="-411907" lvl="1">
              <a:lnSpc>
                <a:spcPts val="5265"/>
              </a:lnSpc>
              <a:spcBef>
                <a:spcPct val="0"/>
              </a:spcBef>
              <a:buFont typeface="Arial"/>
              <a:buChar char="•"/>
            </a:pPr>
            <a:r>
              <a:rPr lang="en-US" sz="3815" strike="noStrike" u="none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MaritalStatus: Single/Married</a:t>
            </a:r>
          </a:p>
          <a:p>
            <a:pPr algn="l" marL="0" indent="0" lvl="0">
              <a:lnSpc>
                <a:spcPts val="5265"/>
              </a:lnSpc>
              <a:spcBef>
                <a:spcPct val="0"/>
              </a:spcBef>
            </a:pPr>
          </a:p>
        </p:txBody>
      </p:sp>
      <p:grpSp>
        <p:nvGrpSpPr>
          <p:cNvPr name="Group 13" id="13"/>
          <p:cNvGrpSpPr/>
          <p:nvPr/>
        </p:nvGrpSpPr>
        <p:grpSpPr>
          <a:xfrm rot="5400000">
            <a:off x="1674649" y="1337924"/>
            <a:ext cx="1224824" cy="1224824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126211" t="0" r="-126211" b="0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558938" y="1480776"/>
            <a:ext cx="1456246" cy="843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17"/>
              </a:lnSpc>
            </a:pPr>
            <a:r>
              <a:rPr lang="en-US" sz="4940" b="true">
                <a:solidFill>
                  <a:srgbClr val="FFFFFF"/>
                </a:solidFill>
                <a:latin typeface="Almarai Bold"/>
                <a:ea typeface="Almarai Bold"/>
                <a:cs typeface="Almarai Bold"/>
                <a:sym typeface="Almarai Bold"/>
              </a:rPr>
              <a:t>03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377789"/>
            <a:ext cx="7181462" cy="160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Customer Engagement &amp; Behavior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1025" y="3107701"/>
            <a:ext cx="9877896" cy="529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97"/>
              </a:lnSpc>
            </a:pPr>
          </a:p>
          <a:p>
            <a:pPr algn="l" marL="823814" indent="-411907" lvl="1">
              <a:lnSpc>
                <a:spcPts val="7097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Tenure</a:t>
            </a:r>
          </a:p>
          <a:p>
            <a:pPr algn="l" marL="823814" indent="-411907" lvl="1">
              <a:lnSpc>
                <a:spcPts val="7097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HourSpendOnApp</a:t>
            </a:r>
          </a:p>
          <a:p>
            <a:pPr algn="l" marL="823814" indent="-411907" lvl="1">
              <a:lnSpc>
                <a:spcPts val="7097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NumberOfDeviceRegistered</a:t>
            </a:r>
          </a:p>
          <a:p>
            <a:pPr algn="l" marL="823814" indent="-411907" lvl="1">
              <a:lnSpc>
                <a:spcPts val="7097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NumberOfAddress</a:t>
            </a:r>
          </a:p>
          <a:p>
            <a:pPr algn="l" marL="823814" indent="-411907" lvl="1">
              <a:lnSpc>
                <a:spcPts val="7097"/>
              </a:lnSpc>
              <a:buFont typeface="Arial"/>
              <a:buChar char="•"/>
            </a:pPr>
            <a:r>
              <a:rPr lang="en-US" sz="3815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DaySinceLastOrder</a:t>
            </a:r>
          </a:p>
        </p:txBody>
      </p:sp>
      <p:sp>
        <p:nvSpPr>
          <p:cNvPr name="AutoShape 8" id="8"/>
          <p:cNvSpPr/>
          <p:nvPr/>
        </p:nvSpPr>
        <p:spPr>
          <a:xfrm>
            <a:off x="9144000" y="1473039"/>
            <a:ext cx="0" cy="6925053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555991" y="1411753"/>
            <a:ext cx="8389891" cy="814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Shopping &amp; Order Preferences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55991" y="2622472"/>
            <a:ext cx="6313170" cy="55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8"/>
              </a:lnSpc>
            </a:pP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PreferredLoginDevice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PreferredPaymentMode 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PreferedOrderCat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CityTier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WarehouseToHome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92545" y="1971636"/>
            <a:ext cx="7851455" cy="160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Shopping &amp; Order Preferences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4320" y="2786191"/>
            <a:ext cx="6313736" cy="557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8"/>
              </a:lnSpc>
            </a:pP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PreferredLoginDevice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PreferredPaymentMode 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PreferedOrderCat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CityTier</a:t>
            </a:r>
          </a:p>
          <a:p>
            <a:pPr algn="l" marL="870348" indent="-435174" lvl="1">
              <a:lnSpc>
                <a:spcPts val="749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WarehouseToHome</a:t>
            </a:r>
          </a:p>
        </p:txBody>
      </p:sp>
      <p:sp>
        <p:nvSpPr>
          <p:cNvPr name="AutoShape 8" id="8"/>
          <p:cNvSpPr/>
          <p:nvPr/>
        </p:nvSpPr>
        <p:spPr>
          <a:xfrm flipH="true">
            <a:off x="8920163" y="1595576"/>
            <a:ext cx="0" cy="7662724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9144000" y="1971636"/>
            <a:ext cx="8682225" cy="16010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Transaction &amp; Retention Insights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3496471"/>
            <a:ext cx="8102947" cy="4460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er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Cou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nt </a:t>
            </a: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er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AmountHik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F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omLastY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</a:t>
            </a:r>
          </a:p>
          <a:p>
            <a:pPr algn="l" marL="870348" indent="-435174" lvl="1">
              <a:lnSpc>
                <a:spcPts val="7538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ouponUs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e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</a:t>
            </a:r>
          </a:p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backAm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ou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nt</a:t>
            </a:r>
          </a:p>
          <a:p>
            <a:pPr algn="l">
              <a:lnSpc>
                <a:spcPts val="5563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621511"/>
            <a:ext cx="10865155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Customer Satisfaction &amp; Complaints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81025" y="3244970"/>
            <a:ext cx="4806553" cy="232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70348" indent="-435174" lvl="1">
              <a:lnSpc>
                <a:spcPts val="5563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Satis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f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ct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i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n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S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o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re</a:t>
            </a:r>
          </a:p>
          <a:p>
            <a:pPr algn="l" marL="870348" indent="-435174" lvl="1">
              <a:lnSpc>
                <a:spcPts val="7417"/>
              </a:lnSpc>
              <a:buFont typeface="Arial"/>
              <a:buChar char="•"/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Co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m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p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l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ain</a:t>
            </a:r>
          </a:p>
          <a:p>
            <a:pPr algn="l">
              <a:lnSpc>
                <a:spcPts val="5563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51D4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2066886"/>
            <a:ext cx="5754080" cy="8220114"/>
            <a:chOff x="0" y="0"/>
            <a:chExt cx="4445000" cy="6350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-5173055" y="-2043171"/>
            <a:ext cx="5754080" cy="8220114"/>
            <a:chOff x="0" y="0"/>
            <a:chExt cx="4445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445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4445000">
                  <a:moveTo>
                    <a:pt x="2222500" y="6350000"/>
                  </a:moveTo>
                  <a:cubicBezTo>
                    <a:pt x="995680" y="6350000"/>
                    <a:pt x="0" y="5354320"/>
                    <a:pt x="0" y="4127500"/>
                  </a:cubicBezTo>
                  <a:lnTo>
                    <a:pt x="0" y="2222500"/>
                  </a:lnTo>
                  <a:cubicBezTo>
                    <a:pt x="0" y="995680"/>
                    <a:pt x="995680" y="0"/>
                    <a:pt x="2222500" y="0"/>
                  </a:cubicBezTo>
                  <a:cubicBezTo>
                    <a:pt x="3449320" y="0"/>
                    <a:pt x="4445000" y="995680"/>
                    <a:pt x="4445000" y="2222500"/>
                  </a:cubicBezTo>
                  <a:lnTo>
                    <a:pt x="4445000" y="4127500"/>
                  </a:lnTo>
                  <a:cubicBezTo>
                    <a:pt x="4445000" y="5354320"/>
                    <a:pt x="3449320" y="6350000"/>
                    <a:pt x="2222500" y="6350000"/>
                  </a:cubicBezTo>
                  <a:close/>
                </a:path>
              </a:pathLst>
            </a:custGeom>
            <a:blipFill>
              <a:blip r:embed="rId2"/>
              <a:stretch>
                <a:fillRect l="-201730" t="0" r="-201730" b="0"/>
              </a:stretch>
            </a:blipFill>
          </p:spPr>
        </p:sp>
      </p:grpSp>
      <p:sp>
        <p:nvSpPr>
          <p:cNvPr name="TextBox 6" id="6"/>
          <p:cNvSpPr txBox="true"/>
          <p:nvPr/>
        </p:nvSpPr>
        <p:spPr>
          <a:xfrm rot="0">
            <a:off x="1247127" y="764650"/>
            <a:ext cx="10865155" cy="795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355"/>
              </a:lnSpc>
              <a:spcBef>
                <a:spcPct val="0"/>
              </a:spcBef>
            </a:pPr>
            <a:r>
              <a:rPr lang="en-US" b="true" sz="4605">
                <a:solidFill>
                  <a:srgbClr val="83A6C2"/>
                </a:solidFill>
                <a:latin typeface="Almarai Bold"/>
                <a:ea typeface="Almarai Bold"/>
                <a:cs typeface="Almarai Bold"/>
                <a:sym typeface="Almarai Bold"/>
              </a:rPr>
              <a:t>Key Business Questions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35111" y="2563705"/>
            <a:ext cx="17452889" cy="4914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1- 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How can we use the time since a customer’s last order to offer better discounts and marketing campaigns?</a:t>
            </a:r>
          </a:p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</a:pPr>
          </a:p>
          <a:p>
            <a:pPr algn="l">
              <a:lnSpc>
                <a:spcPts val="5563"/>
              </a:lnSpc>
            </a:pP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2-</a:t>
            </a:r>
            <a:r>
              <a:rPr lang="en-US" sz="4031">
                <a:solidFill>
                  <a:srgbClr val="FFFFFF"/>
                </a:solidFill>
                <a:latin typeface="Almarai"/>
                <a:ea typeface="Almarai"/>
                <a:cs typeface="Almarai"/>
                <a:sym typeface="Almarai"/>
              </a:rPr>
              <a:t>Do male and female customers shop differently? How can we use this insight?</a:t>
            </a:r>
          </a:p>
          <a:p>
            <a:pPr algn="l">
              <a:lnSpc>
                <a:spcPts val="5563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DAGfBNAdpM0</dc:identifier>
  <dcterms:modified xsi:type="dcterms:W3CDTF">2011-08-01T06:04:30Z</dcterms:modified>
  <cp:revision>1</cp:revision>
  <dc:title>Blue Professional Business Project Presentation </dc:title>
</cp:coreProperties>
</file>