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57"/>
  </p:notesMasterIdLst>
  <p:handoutMasterIdLst>
    <p:handoutMasterId r:id="rId58"/>
  </p:handoutMasterIdLst>
  <p:sldIdLst>
    <p:sldId id="498" r:id="rId2"/>
    <p:sldId id="473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336699"/>
    <a:srgbClr val="660066"/>
    <a:srgbClr val="00FF00"/>
    <a:srgbClr val="0000FF"/>
    <a:srgbClr val="008080"/>
    <a:srgbClr val="5F5F5F"/>
    <a:srgbClr val="0000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082" autoAdjust="0"/>
  </p:normalViewPr>
  <p:slideViewPr>
    <p:cSldViewPr snapToGrid="0">
      <p:cViewPr varScale="1">
        <p:scale>
          <a:sx n="95" d="100"/>
          <a:sy n="95" d="100"/>
        </p:scale>
        <p:origin x="989" y="77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4"/>
    </p:cViewPr>
  </p:sorterViewPr>
  <p:notesViewPr>
    <p:cSldViewPr snapToGrid="0">
      <p:cViewPr>
        <p:scale>
          <a:sx n="59" d="100"/>
          <a:sy n="59" d="100"/>
        </p:scale>
        <p:origin x="-2742" y="90"/>
      </p:cViewPr>
      <p:guideLst>
        <p:guide orient="horz" pos="2972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Staud" userId="10030000A22C5CA9@LIVE.COM" providerId="AD" clId="Web-{ED484C8A-14BA-41A3-A164-ADC6BEF3DA66}"/>
    <pc:docChg chg="modSld">
      <pc:chgData name="William Staud" userId="10030000A22C5CA9@LIVE.COM" providerId="AD" clId="Web-{ED484C8A-14BA-41A3-A164-ADC6BEF3DA66}" dt="2018-03-20T15:48:07.124" v="1"/>
      <pc:docMkLst>
        <pc:docMk/>
      </pc:docMkLst>
      <pc:sldChg chg="modSp">
        <pc:chgData name="William Staud" userId="10030000A22C5CA9@LIVE.COM" providerId="AD" clId="Web-{ED484C8A-14BA-41A3-A164-ADC6BEF3DA66}" dt="2018-03-20T15:48:07.124" v="1"/>
        <pc:sldMkLst>
          <pc:docMk/>
          <pc:sldMk cId="1468452855" sldId="501"/>
        </pc:sldMkLst>
        <pc:spChg chg="mod">
          <ac:chgData name="William Staud" userId="10030000A22C5CA9@LIVE.COM" providerId="AD" clId="Web-{ED484C8A-14BA-41A3-A164-ADC6BEF3DA66}" dt="2018-03-20T15:48:07.124" v="1"/>
          <ac:spMkLst>
            <pc:docMk/>
            <pc:sldMk cId="1468452855" sldId="501"/>
            <ac:spMk id="6" creationId="{00000000-0000-0000-0000-000000000000}"/>
          </ac:spMkLst>
        </pc:spChg>
      </pc:sldChg>
    </pc:docChg>
  </pc:docChgLst>
  <pc:docChgLst>
    <pc:chgData name="William Staud" userId="S::wstaud@silotechgroup.com::e26e624f-2a90-4e0a-92b9-b5772258a062" providerId="AD" clId="Web-{D3F7EA4B-5E63-4982-AEE1-613ACF8FC482}"/>
    <pc:docChg chg="modSld">
      <pc:chgData name="William Staud" userId="S::wstaud@silotechgroup.com::e26e624f-2a90-4e0a-92b9-b5772258a062" providerId="AD" clId="Web-{D3F7EA4B-5E63-4982-AEE1-613ACF8FC482}" dt="2018-03-21T15:01:34.972" v="3"/>
      <pc:docMkLst>
        <pc:docMk/>
      </pc:docMkLst>
      <pc:sldChg chg="modSp">
        <pc:chgData name="William Staud" userId="S::wstaud@silotechgroup.com::e26e624f-2a90-4e0a-92b9-b5772258a062" providerId="AD" clId="Web-{D3F7EA4B-5E63-4982-AEE1-613ACF8FC482}" dt="2018-03-21T15:01:34.972" v="3"/>
        <pc:sldMkLst>
          <pc:docMk/>
          <pc:sldMk cId="3593084726" sldId="512"/>
        </pc:sldMkLst>
        <pc:spChg chg="mod">
          <ac:chgData name="William Staud" userId="S::wstaud@silotechgroup.com::e26e624f-2a90-4e0a-92b9-b5772258a062" providerId="AD" clId="Web-{D3F7EA4B-5E63-4982-AEE1-613ACF8FC482}" dt="2018-03-21T15:01:34.972" v="3"/>
          <ac:spMkLst>
            <pc:docMk/>
            <pc:sldMk cId="3593084726" sldId="512"/>
            <ac:spMk id="4" creationId="{00000000-0000-0000-0000-000000000000}"/>
          </ac:spMkLst>
        </pc:spChg>
      </pc:sldChg>
    </pc:docChg>
  </pc:docChgLst>
  <pc:docChgLst>
    <pc:chgData name="William Staud" userId="S::wstaud@silotechgroup.com::e26e624f-2a90-4e0a-92b9-b5772258a062" providerId="AD" clId="Web-{F51DFF4B-2B1A-4C16-9B63-2020A77F0942}"/>
    <pc:docChg chg="modSld">
      <pc:chgData name="William Staud" userId="S::wstaud@silotechgroup.com::e26e624f-2a90-4e0a-92b9-b5772258a062" providerId="AD" clId="Web-{F51DFF4B-2B1A-4C16-9B63-2020A77F0942}" dt="2018-03-22T14:54:24.119" v="151"/>
      <pc:docMkLst>
        <pc:docMk/>
      </pc:docMkLst>
      <pc:sldChg chg="addSp modSp">
        <pc:chgData name="William Staud" userId="S::wstaud@silotechgroup.com::e26e624f-2a90-4e0a-92b9-b5772258a062" providerId="AD" clId="Web-{F51DFF4B-2B1A-4C16-9B63-2020A77F0942}" dt="2018-03-22T14:54:24.119" v="151"/>
        <pc:sldMkLst>
          <pc:docMk/>
          <pc:sldMk cId="3169441582" sldId="527"/>
        </pc:sldMkLst>
        <pc:spChg chg="mod">
          <ac:chgData name="William Staud" userId="S::wstaud@silotechgroup.com::e26e624f-2a90-4e0a-92b9-b5772258a062" providerId="AD" clId="Web-{F51DFF4B-2B1A-4C16-9B63-2020A77F0942}" dt="2018-03-22T14:49:58.018" v="4"/>
          <ac:spMkLst>
            <pc:docMk/>
            <pc:sldMk cId="3169441582" sldId="527"/>
            <ac:spMk id="3" creationId="{00000000-0000-0000-0000-000000000000}"/>
          </ac:spMkLst>
        </pc:spChg>
        <pc:spChg chg="add mod">
          <ac:chgData name="William Staud" userId="S::wstaud@silotechgroup.com::e26e624f-2a90-4e0a-92b9-b5772258a062" providerId="AD" clId="Web-{F51DFF4B-2B1A-4C16-9B63-2020A77F0942}" dt="2018-03-22T14:50:59.707" v="34"/>
          <ac:spMkLst>
            <pc:docMk/>
            <pc:sldMk cId="3169441582" sldId="527"/>
            <ac:spMk id="6" creationId="{D1BC2C41-D9A4-47E3-AB35-F7E171C529A6}"/>
          </ac:spMkLst>
        </pc:spChg>
        <pc:spChg chg="add">
          <ac:chgData name="William Staud" userId="S::wstaud@silotechgroup.com::e26e624f-2a90-4e0a-92b9-b5772258a062" providerId="AD" clId="Web-{F51DFF4B-2B1A-4C16-9B63-2020A77F0942}" dt="2018-03-22T14:51:06.348" v="35"/>
          <ac:spMkLst>
            <pc:docMk/>
            <pc:sldMk cId="3169441582" sldId="527"/>
            <ac:spMk id="7" creationId="{A3E872D6-82D3-4456-9D39-4868A7377FD6}"/>
          </ac:spMkLst>
        </pc:spChg>
        <pc:spChg chg="add mod">
          <ac:chgData name="William Staud" userId="S::wstaud@silotechgroup.com::e26e624f-2a90-4e0a-92b9-b5772258a062" providerId="AD" clId="Web-{F51DFF4B-2B1A-4C16-9B63-2020A77F0942}" dt="2018-03-22T14:54:24.119" v="151"/>
          <ac:spMkLst>
            <pc:docMk/>
            <pc:sldMk cId="3169441582" sldId="527"/>
            <ac:spMk id="8" creationId="{D846976A-94A7-49DC-AADC-302810CB30D8}"/>
          </ac:spMkLst>
        </pc:spChg>
        <pc:picChg chg="mod">
          <ac:chgData name="William Staud" userId="S::wstaud@silotechgroup.com::e26e624f-2a90-4e0a-92b9-b5772258a062" providerId="AD" clId="Web-{F51DFF4B-2B1A-4C16-9B63-2020A77F0942}" dt="2018-03-22T14:53:49.399" v="143"/>
          <ac:picMkLst>
            <pc:docMk/>
            <pc:sldMk cId="3169441582" sldId="527"/>
            <ac:picMk id="5" creationId="{00000000-0000-0000-0000-000000000000}"/>
          </ac:picMkLst>
        </pc:picChg>
      </pc:sldChg>
    </pc:docChg>
  </pc:docChgLst>
  <pc:docChgLst>
    <pc:chgData name="William Staud" userId="S::wstaud@silotechgroup.com::e26e624f-2a90-4e0a-92b9-b5772258a062" providerId="AD" clId="Web-{F074ECB1-4D57-4FB5-B2DF-44624D2B3DBA}"/>
    <pc:docChg chg="modSld">
      <pc:chgData name="William Staud" userId="S::wstaud@silotechgroup.com::e26e624f-2a90-4e0a-92b9-b5772258a062" providerId="AD" clId="Web-{F074ECB1-4D57-4FB5-B2DF-44624D2B3DBA}" dt="2018-03-21T18:08:12.503" v="2"/>
      <pc:docMkLst>
        <pc:docMk/>
      </pc:docMkLst>
      <pc:sldChg chg="modSp">
        <pc:chgData name="William Staud" userId="S::wstaud@silotechgroup.com::e26e624f-2a90-4e0a-92b9-b5772258a062" providerId="AD" clId="Web-{F074ECB1-4D57-4FB5-B2DF-44624D2B3DBA}" dt="2018-03-21T18:08:12.503" v="2"/>
        <pc:sldMkLst>
          <pc:docMk/>
          <pc:sldMk cId="2379632720" sldId="547"/>
        </pc:sldMkLst>
        <pc:spChg chg="mod">
          <ac:chgData name="William Staud" userId="S::wstaud@silotechgroup.com::e26e624f-2a90-4e0a-92b9-b5772258a062" providerId="AD" clId="Web-{F074ECB1-4D57-4FB5-B2DF-44624D2B3DBA}" dt="2018-03-21T18:08:12.503" v="2"/>
          <ac:spMkLst>
            <pc:docMk/>
            <pc:sldMk cId="2379632720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38764" y="8751028"/>
            <a:ext cx="2869372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6D4ABCD-497E-49F1-A9CD-24D7BB16C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1682" y="76096"/>
            <a:ext cx="302196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83646" y="76096"/>
            <a:ext cx="196325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T-1201 Curriculum Mgmt - Lesson Format</a:t>
            </a:r>
          </a:p>
        </p:txBody>
      </p:sp>
    </p:spTree>
    <p:extLst>
      <p:ext uri="{BB962C8B-B14F-4D97-AF65-F5344CB8AC3E}">
        <p14:creationId xmlns:p14="http://schemas.microsoft.com/office/powerpoint/2010/main" val="232478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570" y="4410394"/>
            <a:ext cx="5093764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6553521-8552-43F4-BA98-63BEA087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4908-DAA9-4CEF-A1DC-303F6E4AB33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3113" y="800100"/>
            <a:ext cx="3054350" cy="2292350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60" y="3579967"/>
            <a:ext cx="6174498" cy="5012529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F84F-B150-493B-BD7F-C6D81D5DDF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039" y="4413565"/>
            <a:ext cx="6342822" cy="4873308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561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9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1"/>
          <p:cNvSpPr>
            <a:spLocks noChangeArrowheads="1"/>
          </p:cNvSpPr>
          <p:nvPr userDrawn="1"/>
        </p:nvSpPr>
        <p:spPr bwMode="auto">
          <a:xfrm>
            <a:off x="914400" y="1905000"/>
            <a:ext cx="1214438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AutoShape 1032"/>
          <p:cNvSpPr>
            <a:spLocks noChangeArrowheads="1"/>
          </p:cNvSpPr>
          <p:nvPr userDrawn="1"/>
        </p:nvSpPr>
        <p:spPr bwMode="auto">
          <a:xfrm>
            <a:off x="304800" y="1600200"/>
            <a:ext cx="2438400" cy="838200"/>
          </a:xfrm>
          <a:prstGeom prst="ellipseRibbon">
            <a:avLst>
              <a:gd name="adj1" fmla="val 25000"/>
              <a:gd name="adj2" fmla="val 63935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57475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6563" y="6248400"/>
            <a:ext cx="3200400" cy="457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9274-21D8-4136-BCBC-B1D19FD4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865189"/>
            <a:ext cx="8335963" cy="125412"/>
            <a:chOff x="0" y="534"/>
            <a:chExt cx="5443" cy="85"/>
          </a:xfrm>
          <a:solidFill>
            <a:schemeClr val="accent6">
              <a:lumMod val="50000"/>
            </a:schemeClr>
          </a:solidFill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</p:grpSp>
      <p:sp>
        <p:nvSpPr>
          <p:cNvPr id="307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3076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78" name="Picture 10" descr="AFSP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55" y="46724"/>
            <a:ext cx="1262566" cy="12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7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9" r:id="rId1"/>
    <p:sldLayoutId id="2147483810" r:id="rId2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Lucida Grande"/>
        <a:buChar char="-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6527" y="2747561"/>
            <a:ext cx="4472316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90 COS/DOT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Introduction to Assembly Programming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endParaRPr lang="en-US" sz="2800" b="1" i="1" dirty="0">
              <a:solidFill>
                <a:srgbClr val="0C2D83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53054"/>
            <a:ext cx="9144000" cy="701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Briefing Classification: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" y="2884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767" y="4027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467" y="49421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7" y="55517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23367" y="4637312"/>
            <a:ext cx="228600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16" y="1549717"/>
            <a:ext cx="3200600" cy="3288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order bytes appear in memory </a:t>
            </a:r>
          </a:p>
          <a:p>
            <a:r>
              <a:rPr lang="en-US" dirty="0"/>
              <a:t>Big Endian stores the most significant (or biggest) value first</a:t>
            </a:r>
          </a:p>
          <a:p>
            <a:pPr lvl="1"/>
            <a:r>
              <a:rPr lang="en-US" dirty="0"/>
              <a:t>The memory address: 0x10203040 would appear as: </a:t>
            </a:r>
          </a:p>
          <a:p>
            <a:pPr marL="914400" lvl="2" indent="0">
              <a:buNone/>
            </a:pPr>
            <a:r>
              <a:rPr lang="en-US" dirty="0"/>
              <a:t>0x10 0x20 0x30 0x40 </a:t>
            </a:r>
          </a:p>
          <a:p>
            <a:pPr marL="914400" lvl="2" indent="0">
              <a:buNone/>
            </a:pPr>
            <a:endParaRPr lang="en-US" dirty="0"/>
          </a:p>
          <a:p>
            <a:pPr marL="342900" lvl="2" indent="-342900"/>
            <a:r>
              <a:rPr lang="en-US" sz="2400" dirty="0">
                <a:ea typeface="+mn-ea"/>
                <a:cs typeface="+mn-cs"/>
              </a:rPr>
              <a:t>Little Endian puts the least significant (or little) value first</a:t>
            </a:r>
          </a:p>
          <a:p>
            <a:pPr marL="914400" lvl="2" indent="0">
              <a:buNone/>
            </a:pPr>
            <a:r>
              <a:rPr lang="en-US" dirty="0"/>
              <a:t>The memory address: 0x10203040 would appear as: </a:t>
            </a:r>
          </a:p>
          <a:p>
            <a:pPr marL="914400" lvl="2" indent="0">
              <a:buNone/>
            </a:pPr>
            <a:r>
              <a:rPr lang="en-US" dirty="0"/>
              <a:t> 0x40 0x30 0x20 0x10 	</a:t>
            </a:r>
          </a:p>
        </p:txBody>
      </p:sp>
    </p:spTree>
    <p:extLst>
      <p:ext uri="{BB962C8B-B14F-4D97-AF65-F5344CB8AC3E}">
        <p14:creationId xmlns:p14="http://schemas.microsoft.com/office/powerpoint/2010/main" val="26606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x86(_64) is Little Endian</a:t>
            </a:r>
          </a:p>
          <a:p>
            <a:r>
              <a:rPr lang="en-US" dirty="0"/>
              <a:t>Again, least significant byte (not bit) appears first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memory, this address: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4197754"/>
            <a:ext cx="700185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Becomes: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3190842"/>
            <a:ext cx="702090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2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68" y="2624787"/>
            <a:ext cx="4315427" cy="2067213"/>
          </a:xfrm>
        </p:spPr>
      </p:pic>
    </p:spTree>
    <p:extLst>
      <p:ext uri="{BB962C8B-B14F-4D97-AF65-F5344CB8AC3E}">
        <p14:creationId xmlns:p14="http://schemas.microsoft.com/office/powerpoint/2010/main" val="301429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Memory components take differing amounts of time to access </a:t>
            </a:r>
          </a:p>
          <a:p>
            <a:r>
              <a:rPr lang="en-US" dirty="0"/>
              <a:t>Most higher level languages (such as C or Python) abstract this away, and the developer is not very exposed to it </a:t>
            </a:r>
          </a:p>
          <a:p>
            <a:r>
              <a:rPr lang="en-US" dirty="0"/>
              <a:t>Assembly gives you more control (though some things are still hidden on most modern platforms)</a:t>
            </a:r>
          </a:p>
        </p:txBody>
      </p:sp>
    </p:spTree>
    <p:extLst>
      <p:ext uri="{BB962C8B-B14F-4D97-AF65-F5344CB8AC3E}">
        <p14:creationId xmlns:p14="http://schemas.microsoft.com/office/powerpoint/2010/main" val="146167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fastest access to slowest: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Cache (L1/L2/L3) </a:t>
            </a:r>
          </a:p>
          <a:p>
            <a:pPr lvl="1"/>
            <a:r>
              <a:rPr lang="en-US" dirty="0"/>
              <a:t>System Memory </a:t>
            </a:r>
          </a:p>
          <a:p>
            <a:pPr lvl="1"/>
            <a:r>
              <a:rPr lang="en-US" dirty="0"/>
              <a:t>Disk </a:t>
            </a:r>
          </a:p>
        </p:txBody>
      </p:sp>
    </p:spTree>
    <p:extLst>
      <p:ext uri="{BB962C8B-B14F-4D97-AF65-F5344CB8AC3E}">
        <p14:creationId xmlns:p14="http://schemas.microsoft.com/office/powerpoint/2010/main" val="21718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allows abstraction of memory addressing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addressing deals with virtual addresses, which are translated (via lookup table) to physical addresses 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than one “view” of a physical memory segment can exist (in different processes)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user mode process appears to have a full range of addressable memory and resources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Most modern OS support paging</a:t>
            </a:r>
          </a:p>
        </p:txBody>
      </p:sp>
    </p:spTree>
    <p:extLst>
      <p:ext uri="{BB962C8B-B14F-4D97-AF65-F5344CB8AC3E}">
        <p14:creationId xmlns:p14="http://schemas.microsoft.com/office/powerpoint/2010/main" val="359308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high level view: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68" y="1404390"/>
            <a:ext cx="353426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segments typically grow from high memory addresses to low </a:t>
            </a:r>
          </a:p>
          <a:p>
            <a:r>
              <a:rPr lang="en-US" dirty="0"/>
              <a:t>Modules in the previous diagram indicate executable files loaded into the process space. This includes:</a:t>
            </a:r>
          </a:p>
          <a:p>
            <a:pPr lvl="1"/>
            <a:r>
              <a:rPr lang="en-US" dirty="0"/>
              <a:t>Glibc (specifically, the .so containing the </a:t>
            </a:r>
            <a:r>
              <a:rPr lang="en-US" dirty="0" err="1"/>
              <a:t>libc</a:t>
            </a:r>
            <a:r>
              <a:rPr lang="en-US" dirty="0"/>
              <a:t> code)</a:t>
            </a:r>
          </a:p>
          <a:p>
            <a:pPr lvl="1"/>
            <a:r>
              <a:rPr lang="en-US" dirty="0"/>
              <a:t>Kernel32.dll</a:t>
            </a:r>
          </a:p>
          <a:p>
            <a:pPr lvl="1"/>
            <a:r>
              <a:rPr lang="en-US" dirty="0"/>
              <a:t>Currently running executable </a:t>
            </a:r>
          </a:p>
          <a:p>
            <a:pPr marL="457200" lvl="1" indent="0">
              <a:buNone/>
            </a:pPr>
            <a:endParaRPr lang="en-US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Heap sections and Anonymous Mappings</a:t>
            </a:r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Kernel Memory </a:t>
            </a:r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Other items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4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programming gives us total control over access to registers </a:t>
            </a:r>
          </a:p>
          <a:p>
            <a:r>
              <a:rPr lang="en-US" dirty="0"/>
              <a:t>Special hardware instructions on the processor </a:t>
            </a:r>
          </a:p>
          <a:p>
            <a:r>
              <a:rPr lang="en-US" dirty="0"/>
              <a:t>Some are general purpose (can store any type of data) </a:t>
            </a:r>
          </a:p>
          <a:p>
            <a:r>
              <a:rPr lang="en-US" dirty="0"/>
              <a:t>Others are specialized, and may contain status codes, flags, or be associated to specific hardware. </a:t>
            </a:r>
          </a:p>
          <a:p>
            <a:r>
              <a:rPr lang="en-US" dirty="0"/>
              <a:t>Limited in number </a:t>
            </a:r>
          </a:p>
        </p:txBody>
      </p:sp>
    </p:spTree>
    <p:extLst>
      <p:ext uri="{BB962C8B-B14F-4D97-AF65-F5344CB8AC3E}">
        <p14:creationId xmlns:p14="http://schemas.microsoft.com/office/powerpoint/2010/main" val="4094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524000" y="202296"/>
            <a:ext cx="6248400" cy="539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Course Roadmap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5" y="1371600"/>
            <a:ext cx="5193125" cy="5334000"/>
          </a:xfrm>
        </p:spPr>
      </p:pic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1284C0D-456C-472E-904F-1D8CE2AD17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registers have addressable </a:t>
            </a:r>
            <a:r>
              <a:rPr lang="en-US" dirty="0" err="1"/>
              <a:t>subregisters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64 bit/32 bit/16 bit/8 bit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X86_64 contains many more general purpose registers than x86 (though they don’t all have </a:t>
            </a:r>
            <a:r>
              <a:rPr lang="en-US" dirty="0" err="1"/>
              <a:t>subregisters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9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and x64 Registers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74" y="1678788"/>
            <a:ext cx="3848637" cy="1838582"/>
          </a:xfrm>
        </p:spPr>
      </p:pic>
      <p:sp>
        <p:nvSpPr>
          <p:cNvPr id="7" name="TextBox 6"/>
          <p:cNvSpPr txBox="1"/>
          <p:nvPr/>
        </p:nvSpPr>
        <p:spPr>
          <a:xfrm>
            <a:off x="933855" y="4085617"/>
            <a:ext cx="743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ebp</a:t>
            </a:r>
            <a:r>
              <a:rPr lang="en-US" sz="2400" dirty="0">
                <a:solidFill>
                  <a:schemeClr val="bg1"/>
                </a:solidFill>
              </a:rPr>
              <a:t> – Base pointer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esp</a:t>
            </a:r>
            <a:r>
              <a:rPr lang="en-US" sz="2400" dirty="0">
                <a:solidFill>
                  <a:schemeClr val="bg1"/>
                </a:solidFill>
              </a:rPr>
              <a:t> – Stack pointer </a:t>
            </a:r>
          </a:p>
        </p:txBody>
      </p:sp>
    </p:spTree>
    <p:extLst>
      <p:ext uri="{BB962C8B-B14F-4D97-AF65-F5344CB8AC3E}">
        <p14:creationId xmlns:p14="http://schemas.microsoft.com/office/powerpoint/2010/main" val="91027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rip/</a:t>
            </a:r>
            <a:r>
              <a:rPr lang="en-US" dirty="0" err="1"/>
              <a:t>eip</a:t>
            </a:r>
            <a:r>
              <a:rPr lang="en-US" dirty="0"/>
              <a:t> – Instruction pointer (or Program Counter) </a:t>
            </a:r>
          </a:p>
          <a:p>
            <a:r>
              <a:rPr lang="en-US" dirty="0"/>
              <a:t>Additional x86_64 registers: r8 – r15</a:t>
            </a:r>
          </a:p>
        </p:txBody>
      </p:sp>
    </p:spTree>
    <p:extLst>
      <p:ext uri="{BB962C8B-B14F-4D97-AF65-F5344CB8AC3E}">
        <p14:creationId xmlns:p14="http://schemas.microsoft.com/office/powerpoint/2010/main" val="29141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Data and Pointers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Registers can contain up to pointer-sized amounts of data (4 bytes on 32 bit, 8 on 64) </a:t>
            </a:r>
          </a:p>
          <a:p>
            <a:r>
              <a:rPr lang="en-US" dirty="0"/>
              <a:t>They can also contain memory addresses (pointers) to blocks of data residing elsewhere in the process. </a:t>
            </a:r>
          </a:p>
          <a:p>
            <a:r>
              <a:rPr lang="en-US" dirty="0"/>
              <a:t>Addresses can be manipulated via addition, subtraction, multiplication, etc. </a:t>
            </a:r>
          </a:p>
          <a:p>
            <a:r>
              <a:rPr lang="en-US" dirty="0"/>
              <a:t>Square brackets dereference (access the stuff stored at the memory address) 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46" y="4949540"/>
            <a:ext cx="703043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Data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we’ll store a pointer (memory address) in </a:t>
            </a:r>
            <a:r>
              <a:rPr lang="en-US" dirty="0" err="1"/>
              <a:t>rax</a:t>
            </a:r>
            <a:r>
              <a:rPr lang="en-US" dirty="0"/>
              <a:t>, then store some stuff there…: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8" y="2531977"/>
            <a:ext cx="7030431" cy="72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35" y="4295735"/>
            <a:ext cx="188621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3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Data and Pointers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we’ll copy that address into </a:t>
            </a:r>
            <a:r>
              <a:rPr lang="en-US" dirty="0" err="1"/>
              <a:t>rcx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8" y="2174402"/>
            <a:ext cx="7011378" cy="485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73" y="3315293"/>
            <a:ext cx="1876687" cy="166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017" y="5564221"/>
            <a:ext cx="470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Both point to the same place </a:t>
            </a:r>
          </a:p>
        </p:txBody>
      </p:sp>
    </p:spTree>
    <p:extLst>
      <p:ext uri="{BB962C8B-B14F-4D97-AF65-F5344CB8AC3E}">
        <p14:creationId xmlns:p14="http://schemas.microsoft.com/office/powerpoint/2010/main" val="73666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Data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we’ll access the data stored at the address, and copy it into </a:t>
            </a:r>
            <a:r>
              <a:rPr lang="en-US" dirty="0" err="1"/>
              <a:t>rcx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Please note that this replaces the old value in </a:t>
            </a:r>
            <a:r>
              <a:rPr lang="en-US" dirty="0" err="1"/>
              <a:t>rcx</a:t>
            </a:r>
            <a:r>
              <a:rPr lang="en-US" dirty="0"/>
              <a:t>, which was just the address we’re accessing.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588129"/>
            <a:ext cx="6992326" cy="514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01" y="3336015"/>
            <a:ext cx="185763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 – No Operation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nothing (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padding/alignment/timing reasons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Idempotent instruction (does not affect anything else in the system)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byte NOP instruction translates to opcode: 0x90</a:t>
            </a:r>
          </a:p>
        </p:txBody>
      </p:sp>
    </p:spTree>
    <p:extLst>
      <p:ext uri="{BB962C8B-B14F-4D97-AF65-F5344CB8AC3E}">
        <p14:creationId xmlns:p14="http://schemas.microsoft.com/office/powerpoint/2010/main" val="97539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the GNU Project Debugger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Command line Debugger, provides a large set of features </a:t>
            </a:r>
          </a:p>
          <a:p>
            <a:pPr lvl="1"/>
            <a:r>
              <a:rPr lang="en-US" dirty="0"/>
              <a:t>Natively supports Python scripting</a:t>
            </a:r>
          </a:p>
          <a:p>
            <a:pPr lvl="1"/>
            <a:r>
              <a:rPr lang="en-US" dirty="0"/>
              <a:t>Supports a large number of architectures (and even quite a few languages) </a:t>
            </a:r>
          </a:p>
          <a:p>
            <a:pPr lvl="1"/>
            <a:r>
              <a:rPr lang="en-US" dirty="0"/>
              <a:t>Provides a Text User Interface (TUI) mode </a:t>
            </a:r>
          </a:p>
        </p:txBody>
      </p:sp>
    </p:spTree>
    <p:extLst>
      <p:ext uri="{BB962C8B-B14F-4D97-AF65-F5344CB8AC3E}">
        <p14:creationId xmlns:p14="http://schemas.microsoft.com/office/powerpoint/2010/main" val="1804677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breakpoints programmatically may be difficult at times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strategy may include applying breakpoints directly in your code for debugging purposes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Fortunately, an assembly instruction exists for doing just this!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relationship between assembly language and opcodes </a:t>
            </a:r>
          </a:p>
          <a:p>
            <a:r>
              <a:rPr lang="en-US" dirty="0"/>
              <a:t>Understand byte ordering, as it pertains to Assembly Programming </a:t>
            </a:r>
          </a:p>
          <a:p>
            <a:r>
              <a:rPr lang="en-US" dirty="0"/>
              <a:t>Identify x86(_64) General Purpose Registers </a:t>
            </a:r>
          </a:p>
          <a:p>
            <a:r>
              <a:rPr lang="en-US" dirty="0"/>
              <a:t>Perform basic memory access operations </a:t>
            </a:r>
          </a:p>
          <a:p>
            <a:r>
              <a:rPr lang="en-US" dirty="0"/>
              <a:t>Begin debugging with the GNU Source-Level Debugger (GDB) </a:t>
            </a:r>
          </a:p>
          <a:p>
            <a:r>
              <a:rPr lang="en-US" dirty="0"/>
              <a:t>Understand basic data sizes and types with regard to x86(_64)</a:t>
            </a:r>
          </a:p>
        </p:txBody>
      </p:sp>
    </p:spTree>
    <p:extLst>
      <p:ext uri="{BB962C8B-B14F-4D97-AF65-F5344CB8AC3E}">
        <p14:creationId xmlns:p14="http://schemas.microsoft.com/office/powerpoint/2010/main" val="235850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translates to the opcode: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63" y="1712439"/>
            <a:ext cx="6973273" cy="49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3" y="3866913"/>
            <a:ext cx="703043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1774800"/>
          </a:xfrm>
        </p:spPr>
        <p:txBody>
          <a:bodyPr/>
          <a:lstStyle/>
          <a:p>
            <a:r>
              <a:rPr lang="en-US" dirty="0" err="1"/>
              <a:t>Preconfiguration</a:t>
            </a:r>
            <a:endParaRPr lang="en-US" dirty="0"/>
          </a:p>
          <a:p>
            <a:pPr lvl="1"/>
            <a:r>
              <a:rPr lang="en-US" dirty="0" err="1"/>
              <a:t>Gdbinit</a:t>
            </a:r>
            <a:r>
              <a:rPr lang="en-US" dirty="0"/>
              <a:t> provides a way to run a number of setup commands on launch </a:t>
            </a:r>
          </a:p>
          <a:p>
            <a:pPr lvl="1"/>
            <a:r>
              <a:rPr lang="en-US" dirty="0"/>
              <a:t>Just copy the config file to your home directory: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3182078"/>
            <a:ext cx="7011378" cy="47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5288836"/>
            <a:ext cx="7011378" cy="118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C2C41-D9A4-47E3-AB35-F7E171C529A6}"/>
              </a:ext>
            </a:extLst>
          </p:cNvPr>
          <p:cNvSpPr txBox="1"/>
          <p:nvPr/>
        </p:nvSpPr>
        <p:spPr>
          <a:xfrm>
            <a:off x="983729" y="3856220"/>
            <a:ext cx="623028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Arial"/>
              </a:rPr>
              <a:t>Launching a program with GDB </a:t>
            </a:r>
            <a:endParaRPr lang="en-US" sz="2400" b="1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872D6-82D3-4456-9D39-4868A7377FD6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6976A-94A7-49DC-AADC-302810CB30D8}"/>
              </a:ext>
            </a:extLst>
          </p:cNvPr>
          <p:cNvSpPr txBox="1"/>
          <p:nvPr/>
        </p:nvSpPr>
        <p:spPr>
          <a:xfrm>
            <a:off x="983729" y="4360554"/>
            <a:ext cx="6997121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First we need to </a:t>
            </a:r>
            <a:r>
              <a:rPr lang="en-US" sz="1400" b="1" dirty="0">
                <a:solidFill>
                  <a:srgbClr val="000000"/>
                </a:solidFill>
                <a:cs typeface="Arial"/>
              </a:rPr>
              <a:t>make the files:</a:t>
            </a:r>
            <a:endParaRPr lang="en-US" sz="1400" b="1"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cd ~/path/to/lab1/</a:t>
            </a:r>
            <a:endParaRPr lang="en-US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cmake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. &amp;&amp;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cmake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–-build .</a:t>
            </a:r>
          </a:p>
        </p:txBody>
      </p:sp>
    </p:spTree>
    <p:extLst>
      <p:ext uri="{BB962C8B-B14F-4D97-AF65-F5344CB8AC3E}">
        <p14:creationId xmlns:p14="http://schemas.microsoft.com/office/powerpoint/2010/main" val="316944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usage: </a:t>
            </a:r>
          </a:p>
          <a:p>
            <a:pPr lvl="1"/>
            <a:r>
              <a:rPr lang="en-US" dirty="0"/>
              <a:t>info – displays information (in general, or about a specific command) </a:t>
            </a:r>
          </a:p>
          <a:p>
            <a:pPr lvl="1"/>
            <a:r>
              <a:rPr lang="en-US" dirty="0"/>
              <a:t>help – can provide context-specific help; e.g., listing available commands/options </a:t>
            </a:r>
          </a:p>
          <a:p>
            <a:pPr lvl="1"/>
            <a:endParaRPr lang="en-US" dirty="0"/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Refresh: will redraw the console window </a:t>
            </a:r>
          </a:p>
        </p:txBody>
      </p:sp>
    </p:spTree>
    <p:extLst>
      <p:ext uri="{BB962C8B-B14F-4D97-AF65-F5344CB8AC3E}">
        <p14:creationId xmlns:p14="http://schemas.microsoft.com/office/powerpoint/2010/main" val="981072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stepping (step/s)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stepi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Stepping Over (next/n)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nexti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15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(break) </a:t>
            </a:r>
          </a:p>
          <a:p>
            <a:pPr lvl="1"/>
            <a:r>
              <a:rPr lang="en-US" dirty="0"/>
              <a:t>Allows us to programmatically set breakpoints without modifying application source code </a:t>
            </a:r>
          </a:p>
          <a:p>
            <a:r>
              <a:rPr lang="en-US" dirty="0"/>
              <a:t>info break – shows us information about all currently set breakpoints </a:t>
            </a:r>
          </a:p>
          <a:p>
            <a:r>
              <a:rPr lang="en-US" dirty="0"/>
              <a:t>Removing breakpoints (clear and delete)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4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GDB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366814"/>
            <a:ext cx="702090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6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begin looking at instructions to copy and access data from various locations in memory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Additionally, we will begin examining address calculation </a:t>
            </a:r>
          </a:p>
        </p:txBody>
      </p:sp>
    </p:spTree>
    <p:extLst>
      <p:ext uri="{BB962C8B-B14F-4D97-AF65-F5344CB8AC3E}">
        <p14:creationId xmlns:p14="http://schemas.microsoft.com/office/powerpoint/2010/main" val="494300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</a:t>
            </a:r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Moves a small block of memory from a source (right hand operand) to the destination (left hand operand)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Amount of data can be specified (more to come later)</a:t>
            </a:r>
          </a:p>
        </p:txBody>
      </p:sp>
    </p:spTree>
    <p:extLst>
      <p:ext uri="{BB962C8B-B14F-4D97-AF65-F5344CB8AC3E}">
        <p14:creationId xmlns:p14="http://schemas.microsoft.com/office/powerpoint/2010/main" val="2260532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</a:t>
            </a:r>
            <a:r>
              <a:rPr lang="en-US" dirty="0" err="1"/>
              <a:t>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Usage: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2819315"/>
            <a:ext cx="701137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4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 – Load Effective Address </a:t>
            </a:r>
          </a:p>
          <a:p>
            <a:endParaRPr lang="en-US" dirty="0"/>
          </a:p>
          <a:p>
            <a:r>
              <a:rPr lang="en-US" dirty="0"/>
              <a:t>Calculates an address, but does not attempt to access it </a:t>
            </a:r>
          </a:p>
        </p:txBody>
      </p:sp>
    </p:spTree>
    <p:extLst>
      <p:ext uri="{BB962C8B-B14F-4D97-AF65-F5344CB8AC3E}">
        <p14:creationId xmlns:p14="http://schemas.microsoft.com/office/powerpoint/2010/main" val="38691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Assembly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assembly?</a:t>
            </a:r>
          </a:p>
          <a:p>
            <a:pPr lvl="1"/>
            <a:r>
              <a:rPr lang="en-US" dirty="0"/>
              <a:t>Provides “instructions” (human-friendly) that map to “opcodes” (processor-friendly)</a:t>
            </a:r>
          </a:p>
          <a:p>
            <a:pPr lvl="1"/>
            <a:r>
              <a:rPr lang="en-US" dirty="0"/>
              <a:t>Typically very hardware-specific.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Why use assembly?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Utilize otherwise unexposed hardware features </a:t>
            </a:r>
          </a:p>
          <a:p>
            <a:pPr lvl="1"/>
            <a:r>
              <a:rPr lang="en-US" dirty="0"/>
              <a:t>Some operations can’t easily be expressed in higher level languages (such as C) </a:t>
            </a:r>
          </a:p>
        </p:txBody>
      </p:sp>
    </p:spTree>
    <p:extLst>
      <p:ext uri="{BB962C8B-B14F-4D97-AF65-F5344CB8AC3E}">
        <p14:creationId xmlns:p14="http://schemas.microsoft.com/office/powerpoint/2010/main" val="193059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Usage: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481130"/>
            <a:ext cx="702090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</a:t>
            </a:r>
            <a:r>
              <a:rPr lang="en-US" dirty="0" err="1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xchg</a:t>
            </a:r>
            <a:r>
              <a:rPr lang="en-US" dirty="0"/>
              <a:t> – exchange</a:t>
            </a:r>
          </a:p>
          <a:p>
            <a:endParaRPr lang="en-US" dirty="0"/>
          </a:p>
          <a:p>
            <a:r>
              <a:rPr lang="en-US" dirty="0"/>
              <a:t>Exchanges the values provided atomically (more on this later) </a:t>
            </a:r>
          </a:p>
        </p:txBody>
      </p:sp>
    </p:spTree>
    <p:extLst>
      <p:ext uri="{BB962C8B-B14F-4D97-AF65-F5344CB8AC3E}">
        <p14:creationId xmlns:p14="http://schemas.microsoft.com/office/powerpoint/2010/main" val="1959638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- </a:t>
            </a:r>
            <a:r>
              <a:rPr lang="en-US" dirty="0" err="1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Usage: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2947920"/>
            <a:ext cx="700185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0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endParaRPr lang="en-US" dirty="0"/>
          </a:p>
          <a:p>
            <a:r>
              <a:rPr lang="en-US" dirty="0"/>
              <a:t>Copy the Lab1 folder and contents </a:t>
            </a:r>
          </a:p>
          <a:p>
            <a:r>
              <a:rPr lang="en-US" dirty="0"/>
              <a:t>Modify the *.</a:t>
            </a:r>
            <a:r>
              <a:rPr lang="en-US" dirty="0" err="1"/>
              <a:t>nasm</a:t>
            </a:r>
            <a:r>
              <a:rPr lang="en-US" dirty="0"/>
              <a:t> file (Each function should have a comment block – lines starting with ‘;’ containing instructions </a:t>
            </a:r>
          </a:p>
          <a:p>
            <a:r>
              <a:rPr lang="en-US" dirty="0"/>
              <a:t>Build and run using the following commands: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8" y="4701448"/>
            <a:ext cx="702090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concept than in higher level language</a:t>
            </a:r>
          </a:p>
          <a:p>
            <a:pPr lvl="1"/>
            <a:r>
              <a:rPr lang="en-US" dirty="0"/>
              <a:t>Typically just bytes in a buffer</a:t>
            </a:r>
          </a:p>
          <a:p>
            <a:pPr lvl="1"/>
            <a:r>
              <a:rPr lang="en-US" dirty="0"/>
              <a:t>Data type is just an interpretation</a:t>
            </a:r>
          </a:p>
          <a:p>
            <a:pPr lvl="1"/>
            <a:r>
              <a:rPr lang="en-US" dirty="0"/>
              <a:t>Differentiated by size, alignment, and certain bits being 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operations preserve special properties in a given data set (such as sign, e.g. (+/-))</a:t>
            </a:r>
          </a:p>
          <a:p>
            <a:r>
              <a:rPr lang="en-US" dirty="0"/>
              <a:t>Other operations may expect different alignments in data, or may have issues with certain values (like floating points) </a:t>
            </a:r>
          </a:p>
        </p:txBody>
      </p:sp>
    </p:spTree>
    <p:extLst>
      <p:ext uri="{BB962C8B-B14F-4D97-AF65-F5344CB8AC3E}">
        <p14:creationId xmlns:p14="http://schemas.microsoft.com/office/powerpoint/2010/main" val="3855821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X86(_64) General Data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– smallest addressable unit (8 bit)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Word – 2 bytes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Dword</a:t>
            </a:r>
            <a:r>
              <a:rPr lang="en-US" dirty="0"/>
              <a:t> – double word (4 bytes – x86 pointer width)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Qword – quad word (8 bytes – x64 pointer width)  </a:t>
            </a:r>
          </a:p>
        </p:txBody>
      </p:sp>
    </p:spTree>
    <p:extLst>
      <p:ext uri="{BB962C8B-B14F-4D97-AF65-F5344CB8AC3E}">
        <p14:creationId xmlns:p14="http://schemas.microsoft.com/office/powerpoint/2010/main" val="4229008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Examining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GDB to examining various places in memory “x” (for “</a:t>
            </a:r>
            <a:r>
              <a:rPr lang="en-US" dirty="0" err="1"/>
              <a:t>eXamine</a:t>
            </a:r>
            <a:r>
              <a:rPr lang="en-US" dirty="0"/>
              <a:t>”) </a:t>
            </a:r>
          </a:p>
          <a:p>
            <a:endParaRPr lang="en-US" dirty="0"/>
          </a:p>
          <a:p>
            <a:r>
              <a:rPr lang="en-US" dirty="0"/>
              <a:t>x has several options:</a:t>
            </a:r>
          </a:p>
          <a:p>
            <a:pPr lvl="1"/>
            <a:r>
              <a:rPr lang="en-US" dirty="0"/>
              <a:t>x/</a:t>
            </a:r>
            <a:r>
              <a:rPr lang="en-US" dirty="0" err="1"/>
              <a:t>nfu</a:t>
            </a:r>
            <a:r>
              <a:rPr lang="en-US" dirty="0"/>
              <a:t> – where n is the Number of things to examine, f is the Format, and u is the Unit size </a:t>
            </a:r>
          </a:p>
          <a:p>
            <a:pPr lvl="1"/>
            <a:r>
              <a:rPr lang="en-US" dirty="0"/>
              <a:t>x </a:t>
            </a:r>
            <a:r>
              <a:rPr lang="en-US" dirty="0" err="1"/>
              <a:t>addr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 $&lt;register&gt; - examines the memory address pointed to by the register </a:t>
            </a:r>
          </a:p>
        </p:txBody>
      </p:sp>
    </p:spTree>
    <p:extLst>
      <p:ext uri="{BB962C8B-B14F-4D97-AF65-F5344CB8AC3E}">
        <p14:creationId xmlns:p14="http://schemas.microsoft.com/office/powerpoint/2010/main" val="2310971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“f” in x/</a:t>
            </a:r>
            <a:r>
              <a:rPr lang="en-US" dirty="0" err="1"/>
              <a:t>nfu</a:t>
            </a:r>
            <a:endParaRPr lang="en-US" dirty="0"/>
          </a:p>
          <a:p>
            <a:r>
              <a:rPr lang="en-US" dirty="0"/>
              <a:t>Format options include: </a:t>
            </a:r>
          </a:p>
          <a:p>
            <a:pPr lvl="1"/>
            <a:r>
              <a:rPr lang="en-US" dirty="0"/>
              <a:t>s – For a NULL-terminated string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– For a machine instruction</a:t>
            </a:r>
          </a:p>
          <a:p>
            <a:pPr lvl="1"/>
            <a:r>
              <a:rPr lang="en-US" dirty="0"/>
              <a:t>x – for a hexadecimal (the default, which changes when x is used) </a:t>
            </a:r>
          </a:p>
          <a:p>
            <a:r>
              <a:rPr lang="en-US" dirty="0"/>
              <a:t>For example: Disassembling at RIP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5" y="5048825"/>
            <a:ext cx="703043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2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Unit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“u” in x/</a:t>
            </a:r>
            <a:r>
              <a:rPr lang="en-US" dirty="0" err="1"/>
              <a:t>nfu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Unit size options are a bit confusing in the context of x86(_64) assembly, and include:</a:t>
            </a:r>
          </a:p>
          <a:p>
            <a:pPr lvl="2"/>
            <a:r>
              <a:rPr lang="en-US" dirty="0"/>
              <a:t>b – bytes</a:t>
            </a:r>
          </a:p>
          <a:p>
            <a:pPr lvl="2"/>
            <a:r>
              <a:rPr lang="en-US" dirty="0"/>
              <a:t>h – </a:t>
            </a:r>
            <a:r>
              <a:rPr lang="en-US" dirty="0" err="1"/>
              <a:t>halfwords</a:t>
            </a:r>
            <a:r>
              <a:rPr lang="en-US" dirty="0"/>
              <a:t> (equivalent to “word” in x86(_64) </a:t>
            </a:r>
            <a:r>
              <a:rPr lang="en-US" dirty="0" err="1"/>
              <a:t>asm</a:t>
            </a:r>
            <a:r>
              <a:rPr lang="en-US" dirty="0"/>
              <a:t>; e.g., 2 bytes) </a:t>
            </a:r>
          </a:p>
          <a:p>
            <a:pPr lvl="2"/>
            <a:r>
              <a:rPr lang="en-US" dirty="0"/>
              <a:t>w – words (4 bytes, equivalent to </a:t>
            </a:r>
            <a:r>
              <a:rPr lang="en-US" dirty="0" err="1"/>
              <a:t>dwords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g – giant words (8 bytes, equivalent to qwords) </a:t>
            </a:r>
          </a:p>
        </p:txBody>
      </p:sp>
    </p:spTree>
    <p:extLst>
      <p:ext uri="{BB962C8B-B14F-4D97-AF65-F5344CB8AC3E}">
        <p14:creationId xmlns:p14="http://schemas.microsoft.com/office/powerpoint/2010/main" val="2842236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Registers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Subregisters</a:t>
            </a:r>
            <a:r>
              <a:rPr lang="en-US" dirty="0"/>
              <a:t> are still part of the bigger “parent” register</a:t>
            </a:r>
          </a:p>
          <a:p>
            <a:r>
              <a:rPr lang="en-US" dirty="0"/>
              <a:t>Unless special instructions (not yet mentioned) are used, will NOT modify data in the other portions of the register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81" y="4012733"/>
            <a:ext cx="384863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Instructions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consist of an instruction of some kind, and some operands. </a:t>
            </a:r>
          </a:p>
          <a:p>
            <a:r>
              <a:rPr lang="en-US" dirty="0"/>
              <a:t>Operands can consist of several things, including: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Memory Addresses </a:t>
            </a:r>
          </a:p>
          <a:p>
            <a:pPr lvl="1"/>
            <a:r>
              <a:rPr lang="en-US" dirty="0"/>
              <a:t>Immediate (literal) Values </a:t>
            </a:r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Other data types and some prefixes (which modify what the instruction does) also exist</a:t>
            </a:r>
          </a:p>
        </p:txBody>
      </p:sp>
    </p:spTree>
    <p:extLst>
      <p:ext uri="{BB962C8B-B14F-4D97-AF65-F5344CB8AC3E}">
        <p14:creationId xmlns:p14="http://schemas.microsoft.com/office/powerpoint/2010/main" val="1468452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Memory/Register Access - </a:t>
            </a:r>
            <a:r>
              <a:rPr lang="en-US" dirty="0" err="1"/>
              <a:t>mov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When accessing memory, amount of data to copy can be specified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data can be copied from </a:t>
            </a:r>
            <a:r>
              <a:rPr lang="en-US" dirty="0" err="1"/>
              <a:t>subregister</a:t>
            </a:r>
            <a:r>
              <a:rPr lang="en-US" dirty="0"/>
              <a:t> to </a:t>
            </a:r>
            <a:r>
              <a:rPr lang="en-US" dirty="0" err="1"/>
              <a:t>subregister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84" y="2705761"/>
            <a:ext cx="7030431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5" y="4774706"/>
            <a:ext cx="703043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7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Access - </a:t>
            </a:r>
            <a:r>
              <a:rPr lang="en-US" dirty="0" err="1"/>
              <a:t>movzx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  <a:p>
            <a:pPr lvl="1"/>
            <a:r>
              <a:rPr lang="en-US" dirty="0"/>
              <a:t>Move with zero extend. When moving source data that is smaller than the destination size, zero out the remaining bits. </a:t>
            </a:r>
            <a:endParaRPr lang="en-US" dirty="0">
              <a:cs typeface="Arial"/>
            </a:endParaRPr>
          </a:p>
          <a:p>
            <a:pPr lvl="1"/>
            <a:endParaRPr lang="en-US" dirty="0"/>
          </a:p>
          <a:p>
            <a:r>
              <a:rPr lang="en-US" dirty="0"/>
              <a:t>Basic 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4239283"/>
            <a:ext cx="701137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3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subregisters</a:t>
            </a:r>
            <a:r>
              <a:rPr lang="en-US" dirty="0"/>
              <a:t>, accessing smaller values and zero extending </a:t>
            </a:r>
          </a:p>
          <a:p>
            <a:pPr lvl="1"/>
            <a:r>
              <a:rPr lang="en-US" dirty="0"/>
              <a:t>Copy the Lab2 folder and its contents </a:t>
            </a:r>
          </a:p>
          <a:p>
            <a:pPr lvl="1"/>
            <a:r>
              <a:rPr lang="en-US" dirty="0"/>
              <a:t>Modify the *.</a:t>
            </a:r>
            <a:r>
              <a:rPr lang="en-US" dirty="0" err="1"/>
              <a:t>nasm</a:t>
            </a:r>
            <a:r>
              <a:rPr lang="en-US" dirty="0"/>
              <a:t> file (Each function should have a comment block – lines starting with ‘;’ containing instructions </a:t>
            </a:r>
          </a:p>
          <a:p>
            <a:pPr lvl="1"/>
            <a:r>
              <a:rPr lang="en-US" dirty="0"/>
              <a:t>Build and run using the following commands: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5" y="4346287"/>
            <a:ext cx="700185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NASM provides a data structure concept for convenience in handling complex data types </a:t>
            </a:r>
          </a:p>
          <a:p>
            <a:r>
              <a:rPr lang="en-US" dirty="0"/>
              <a:t>More of a macro than something representative of a C-style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r>
              <a:rPr lang="en-US" dirty="0"/>
              <a:t>Very useful for keeping track of local variables or parameters (among other things) </a:t>
            </a:r>
          </a:p>
        </p:txBody>
      </p:sp>
    </p:spTree>
    <p:extLst>
      <p:ext uri="{BB962C8B-B14F-4D97-AF65-F5344CB8AC3E}">
        <p14:creationId xmlns:p14="http://schemas.microsoft.com/office/powerpoint/2010/main" val="3699554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9" y="2477129"/>
            <a:ext cx="7020905" cy="2362530"/>
          </a:xfrm>
        </p:spPr>
      </p:pic>
    </p:spTree>
    <p:extLst>
      <p:ext uri="{BB962C8B-B14F-4D97-AF65-F5344CB8AC3E}">
        <p14:creationId xmlns:p14="http://schemas.microsoft.com/office/powerpoint/2010/main" val="183259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ordering </a:t>
            </a:r>
          </a:p>
          <a:p>
            <a:r>
              <a:rPr lang="en-US" dirty="0"/>
              <a:t>Process layout </a:t>
            </a:r>
          </a:p>
          <a:p>
            <a:r>
              <a:rPr lang="en-US" dirty="0"/>
              <a:t>Registers </a:t>
            </a:r>
          </a:p>
          <a:p>
            <a:pPr lvl="1"/>
            <a:r>
              <a:rPr lang="en-US" dirty="0"/>
              <a:t>Stack pointer</a:t>
            </a:r>
          </a:p>
          <a:p>
            <a:pPr lvl="1"/>
            <a:r>
              <a:rPr lang="en-US" dirty="0"/>
              <a:t>Base pointer</a:t>
            </a:r>
          </a:p>
          <a:p>
            <a:pPr lvl="1"/>
            <a:r>
              <a:rPr lang="en-US" dirty="0"/>
              <a:t>Instruction pointer</a:t>
            </a:r>
          </a:p>
          <a:p>
            <a:r>
              <a:rPr lang="en-US" dirty="0"/>
              <a:t>Dereferencing pointers via Register</a:t>
            </a:r>
          </a:p>
          <a:p>
            <a:r>
              <a:rPr lang="en-US" dirty="0"/>
              <a:t>Sub registers </a:t>
            </a:r>
          </a:p>
        </p:txBody>
      </p:sp>
    </p:spTree>
    <p:extLst>
      <p:ext uri="{BB962C8B-B14F-4D97-AF65-F5344CB8AC3E}">
        <p14:creationId xmlns:p14="http://schemas.microsoft.com/office/powerpoint/2010/main" val="6006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bytes that the processor decodes (and executes)</a:t>
            </a:r>
          </a:p>
          <a:p>
            <a:r>
              <a:rPr lang="en-US" dirty="0"/>
              <a:t>Typically direct translations from assembly language instructions </a:t>
            </a:r>
          </a:p>
          <a:p>
            <a:r>
              <a:rPr lang="en-US" dirty="0"/>
              <a:t>x86 and x86_64 instructions are variable length </a:t>
            </a:r>
          </a:p>
          <a:p>
            <a:r>
              <a:rPr lang="en-US" dirty="0"/>
              <a:t>Syntax is (slightly) complicated </a:t>
            </a:r>
          </a:p>
        </p:txBody>
      </p:sp>
    </p:spTree>
    <p:extLst>
      <p:ext uri="{BB962C8B-B14F-4D97-AF65-F5344CB8AC3E}">
        <p14:creationId xmlns:p14="http://schemas.microsoft.com/office/powerpoint/2010/main" val="377068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Instructions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856" y="1275944"/>
            <a:ext cx="8294687" cy="4725988"/>
          </a:xfrm>
        </p:spPr>
        <p:txBody>
          <a:bodyPr/>
          <a:lstStyle/>
          <a:p>
            <a:r>
              <a:rPr lang="en-US" dirty="0"/>
              <a:t>This set of instructions: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becomes </a:t>
            </a:r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0" y="2047608"/>
            <a:ext cx="7735380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2" y="4229756"/>
            <a:ext cx="703043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Assemblers and Syntax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different options exist for assemblers</a:t>
            </a:r>
          </a:p>
          <a:p>
            <a:pPr lvl="1"/>
            <a:r>
              <a:rPr lang="en-US" dirty="0"/>
              <a:t>GAS – the GNU Assembler</a:t>
            </a:r>
          </a:p>
          <a:p>
            <a:pPr lvl="1"/>
            <a:r>
              <a:rPr lang="en-US" dirty="0" err="1"/>
              <a:t>nasm</a:t>
            </a:r>
            <a:r>
              <a:rPr lang="en-US" dirty="0"/>
              <a:t>/</a:t>
            </a:r>
            <a:r>
              <a:rPr lang="en-US" dirty="0" err="1"/>
              <a:t>yasm</a:t>
            </a:r>
            <a:r>
              <a:rPr lang="en-US" dirty="0"/>
              <a:t> – The </a:t>
            </a:r>
            <a:r>
              <a:rPr lang="en-US" dirty="0" err="1"/>
              <a:t>Netwide</a:t>
            </a:r>
            <a:r>
              <a:rPr lang="en-US" dirty="0"/>
              <a:t> Assembler/Yet Another Assembler (a rewrite of </a:t>
            </a:r>
            <a:r>
              <a:rPr lang="en-US" dirty="0" err="1"/>
              <a:t>nasm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Masm</a:t>
            </a:r>
            <a:r>
              <a:rPr lang="en-US" dirty="0"/>
              <a:t> – the Microsoft assembler </a:t>
            </a:r>
          </a:p>
          <a:p>
            <a:pPr lvl="1"/>
            <a:endParaRPr lang="en-US" dirty="0"/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Most of special quirks and slight differences in how syntax is handled (though they are similar) </a:t>
            </a:r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  <a:p>
            <a:pPr marL="342900" lvl="1" indent="-342900">
              <a:buFont typeface="Lucida Grande"/>
              <a:buChar char="•"/>
            </a:pPr>
            <a:r>
              <a:rPr lang="en-US" sz="2400" dirty="0">
                <a:ea typeface="+mn-ea"/>
                <a:cs typeface="+mn-cs"/>
              </a:rPr>
              <a:t>This course will focus on </a:t>
            </a:r>
            <a:r>
              <a:rPr lang="en-US" sz="2400" dirty="0" err="1">
                <a:ea typeface="+mn-ea"/>
                <a:cs typeface="+mn-cs"/>
              </a:rPr>
              <a:t>nasm</a:t>
            </a:r>
            <a:r>
              <a:rPr lang="en-US" sz="2400" dirty="0">
                <a:ea typeface="+mn-ea"/>
                <a:cs typeface="+mn-cs"/>
              </a:rPr>
              <a:t>, which uses Intel syntax </a:t>
            </a:r>
          </a:p>
        </p:txBody>
      </p:sp>
    </p:spTree>
    <p:extLst>
      <p:ext uri="{BB962C8B-B14F-4D97-AF65-F5344CB8AC3E}">
        <p14:creationId xmlns:p14="http://schemas.microsoft.com/office/powerpoint/2010/main" val="296454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syntax: Used by NASM/YASM and others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AT&amp;T syntax: Used by GAS and others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syntaxes exist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5" y="1940737"/>
            <a:ext cx="7001852" cy="46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5" y="3288118"/>
            <a:ext cx="702090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4071"/>
      </p:ext>
    </p:extLst>
  </p:cSld>
  <p:clrMapOvr>
    <a:masterClrMapping/>
  </p:clrMapOvr>
</p:sld>
</file>

<file path=ppt/theme/theme1.xml><?xml version="1.0" encoding="utf-8"?>
<a:theme xmlns:a="http://schemas.openxmlformats.org/drawingml/2006/main" name="1_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30487</TotalTime>
  <Words>1767</Words>
  <Application>Microsoft Office PowerPoint</Application>
  <PresentationFormat>On-screen Show (4:3)</PresentationFormat>
  <Paragraphs>307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1_Generic</vt:lpstr>
      <vt:lpstr>PowerPoint Presentation</vt:lpstr>
      <vt:lpstr>Course Roadmap</vt:lpstr>
      <vt:lpstr>Objectives </vt:lpstr>
      <vt:lpstr>Understanding Assembly</vt:lpstr>
      <vt:lpstr>Assembly Instructions</vt:lpstr>
      <vt:lpstr>Opcodes</vt:lpstr>
      <vt:lpstr>Assembly Instructions </vt:lpstr>
      <vt:lpstr>Assemblers and Syntax </vt:lpstr>
      <vt:lpstr>Syntax Differences</vt:lpstr>
      <vt:lpstr>Byte Ordering</vt:lpstr>
      <vt:lpstr>Byte Ordering</vt:lpstr>
      <vt:lpstr>Byte Ordering</vt:lpstr>
      <vt:lpstr>Byte Ordering</vt:lpstr>
      <vt:lpstr>Memory</vt:lpstr>
      <vt:lpstr>Memory</vt:lpstr>
      <vt:lpstr>Virtual Memory</vt:lpstr>
      <vt:lpstr>Process Memory Layout</vt:lpstr>
      <vt:lpstr>Process Memory Layout</vt:lpstr>
      <vt:lpstr>Registers</vt:lpstr>
      <vt:lpstr>General Purpose Registers </vt:lpstr>
      <vt:lpstr>x86 and x64 Registers </vt:lpstr>
      <vt:lpstr>Registers </vt:lpstr>
      <vt:lpstr>Register Data and Pointers </vt:lpstr>
      <vt:lpstr>Register Data and Pointers</vt:lpstr>
      <vt:lpstr>Register Data and Pointers </vt:lpstr>
      <vt:lpstr>Register Data and Pointers</vt:lpstr>
      <vt:lpstr>Instruction</vt:lpstr>
      <vt:lpstr>Debugging Assembly</vt:lpstr>
      <vt:lpstr>Debugging Assembly</vt:lpstr>
      <vt:lpstr>Debugging Assembly</vt:lpstr>
      <vt:lpstr>Debugging with GDB</vt:lpstr>
      <vt:lpstr>Debugging with GDB</vt:lpstr>
      <vt:lpstr>Debugging with GDB</vt:lpstr>
      <vt:lpstr>Debugging with GDB</vt:lpstr>
      <vt:lpstr>Debugging with GDB </vt:lpstr>
      <vt:lpstr>Memory Access</vt:lpstr>
      <vt:lpstr>Memory Access - mov</vt:lpstr>
      <vt:lpstr>Memory Access - mov</vt:lpstr>
      <vt:lpstr>Memory Access - lea</vt:lpstr>
      <vt:lpstr>Memory Access - lea</vt:lpstr>
      <vt:lpstr>Memory Access - xchg</vt:lpstr>
      <vt:lpstr>Memory Access - xchg</vt:lpstr>
      <vt:lpstr>Lab 1 </vt:lpstr>
      <vt:lpstr>Assembly and Data Types</vt:lpstr>
      <vt:lpstr>X86(_64) General Data Sizes</vt:lpstr>
      <vt:lpstr>GDB: Examining Memory</vt:lpstr>
      <vt:lpstr>GDB Formatting </vt:lpstr>
      <vt:lpstr>GDB Unit Sizes</vt:lpstr>
      <vt:lpstr>Sub Registers </vt:lpstr>
      <vt:lpstr>Memory/Register Access - mov </vt:lpstr>
      <vt:lpstr>Register Access - movzx</vt:lpstr>
      <vt:lpstr>Lab 2 </vt:lpstr>
      <vt:lpstr>Structures </vt:lpstr>
      <vt:lpstr>Structures </vt:lpstr>
      <vt:lpstr>Section Review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ClarkDR</dc:creator>
  <cp:lastModifiedBy>VOGEL, JAMES G CTR USAF AFSPC 90 COS/DOT</cp:lastModifiedBy>
  <cp:revision>1116</cp:revision>
  <cp:lastPrinted>2016-11-22T17:03:59Z</cp:lastPrinted>
  <dcterms:created xsi:type="dcterms:W3CDTF">2002-10-29T20:01:03Z</dcterms:created>
  <dcterms:modified xsi:type="dcterms:W3CDTF">2018-03-22T14:54:32Z</dcterms:modified>
</cp:coreProperties>
</file>