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0"/>
  </p:notesMasterIdLst>
  <p:handoutMasterIdLst>
    <p:handoutMasterId r:id="rId41"/>
  </p:handout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35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336699"/>
    <a:srgbClr val="660066"/>
    <a:srgbClr val="00FF00"/>
    <a:srgbClr val="0000FF"/>
    <a:srgbClr val="008080"/>
    <a:srgbClr val="5F5F5F"/>
    <a:srgbClr val="0000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015AD-EB6B-4DD5-AFD5-D49B9846D9B0}" v="80" dt="2018-03-21T19:47:12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082" autoAdjust="0"/>
  </p:normalViewPr>
  <p:slideViewPr>
    <p:cSldViewPr snapToGrid="0">
      <p:cViewPr varScale="1">
        <p:scale>
          <a:sx n="95" d="100"/>
          <a:sy n="95" d="100"/>
        </p:scale>
        <p:origin x="989" y="77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4"/>
    </p:cViewPr>
  </p:sorterViewPr>
  <p:notesViewPr>
    <p:cSldViewPr snapToGrid="0">
      <p:cViewPr>
        <p:scale>
          <a:sx n="59" d="100"/>
          <a:sy n="59" d="100"/>
        </p:scale>
        <p:origin x="-2742" y="90"/>
      </p:cViewPr>
      <p:guideLst>
        <p:guide orient="horz" pos="2972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38764" y="8751028"/>
            <a:ext cx="2869372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6D4ABCD-497E-49F1-A9CD-24D7BB16C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1682" y="76096"/>
            <a:ext cx="302196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83646" y="76096"/>
            <a:ext cx="196325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T-1201 Curriculum Mgmt - Lesson Format</a:t>
            </a:r>
          </a:p>
        </p:txBody>
      </p:sp>
    </p:spTree>
    <p:extLst>
      <p:ext uri="{BB962C8B-B14F-4D97-AF65-F5344CB8AC3E}">
        <p14:creationId xmlns:p14="http://schemas.microsoft.com/office/powerpoint/2010/main" val="232478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570" y="4410394"/>
            <a:ext cx="5093764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6553521-8552-43F4-BA98-63BEA087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4908-DAA9-4CEF-A1DC-303F6E4AB33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3113" y="800100"/>
            <a:ext cx="3054350" cy="2292350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60" y="3579967"/>
            <a:ext cx="6174498" cy="5012529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9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1"/>
          <p:cNvSpPr>
            <a:spLocks noChangeArrowheads="1"/>
          </p:cNvSpPr>
          <p:nvPr userDrawn="1"/>
        </p:nvSpPr>
        <p:spPr bwMode="auto">
          <a:xfrm>
            <a:off x="914400" y="1905000"/>
            <a:ext cx="1214438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AutoShape 1032"/>
          <p:cNvSpPr>
            <a:spLocks noChangeArrowheads="1"/>
          </p:cNvSpPr>
          <p:nvPr userDrawn="1"/>
        </p:nvSpPr>
        <p:spPr bwMode="auto">
          <a:xfrm>
            <a:off x="304800" y="1600200"/>
            <a:ext cx="2438400" cy="838200"/>
          </a:xfrm>
          <a:prstGeom prst="ellipseRibbon">
            <a:avLst>
              <a:gd name="adj1" fmla="val 25000"/>
              <a:gd name="adj2" fmla="val 63935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57475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6563" y="6248400"/>
            <a:ext cx="3200400" cy="457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9274-21D8-4136-BCBC-B1D19FD4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865189"/>
            <a:ext cx="8335963" cy="125412"/>
            <a:chOff x="0" y="534"/>
            <a:chExt cx="5443" cy="85"/>
          </a:xfrm>
          <a:solidFill>
            <a:schemeClr val="accent6">
              <a:lumMod val="50000"/>
            </a:schemeClr>
          </a:solidFill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</p:grpSp>
      <p:sp>
        <p:nvSpPr>
          <p:cNvPr id="307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3076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78" name="Picture 10" descr="AFSP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55" y="46724"/>
            <a:ext cx="1262566" cy="12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7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9" r:id="rId1"/>
    <p:sldLayoutId id="2147483810" r:id="rId2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Lucida Grande"/>
        <a:buChar char="-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6799" y="2393919"/>
            <a:ext cx="4472316" cy="1428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90 COS/DOT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Assembly Programming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>
                <a:solidFill>
                  <a:srgbClr val="0C2D83"/>
                </a:solidFill>
                <a:latin typeface="Arial" charset="0"/>
              </a:rPr>
              <a:t>Basic Operations</a:t>
            </a:r>
            <a:endParaRPr lang="en-US" sz="2800" b="1" i="1" dirty="0">
              <a:solidFill>
                <a:srgbClr val="0C2D83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53054"/>
            <a:ext cx="9144000" cy="701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Briefing Classification: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" y="2884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767" y="4027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467" y="49421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7" y="55517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23367" y="4637312"/>
            <a:ext cx="228600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16" y="1549717"/>
            <a:ext cx="3200600" cy="3288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Grows from high memory to low memory</a:t>
            </a:r>
          </a:p>
          <a:p>
            <a:r>
              <a:rPr lang="en-US" dirty="0"/>
              <a:t>Current function typically exists within a stack “frame” (but not always)</a:t>
            </a:r>
          </a:p>
        </p:txBody>
      </p:sp>
    </p:spTree>
    <p:extLst>
      <p:ext uri="{BB962C8B-B14F-4D97-AF65-F5344CB8AC3E}">
        <p14:creationId xmlns:p14="http://schemas.microsoft.com/office/powerpoint/2010/main" val="153059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Strack</a:t>
            </a:r>
            <a:r>
              <a:rPr lang="en-US" dirty="0"/>
              <a:t>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RSP (or ESP) points to the top of the stack </a:t>
            </a:r>
          </a:p>
          <a:p>
            <a:r>
              <a:rPr lang="en-US" dirty="0"/>
              <a:t>RBP (or EBP) points to the “base” of the stack frame </a:t>
            </a:r>
          </a:p>
        </p:txBody>
      </p:sp>
    </p:spTree>
    <p:extLst>
      <p:ext uri="{BB962C8B-B14F-4D97-AF65-F5344CB8AC3E}">
        <p14:creationId xmlns:p14="http://schemas.microsoft.com/office/powerpoint/2010/main" val="281593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 Layout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8FF6508-5D55-4C99-98B8-F4D9FB71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8" y="1279293"/>
            <a:ext cx="4971689" cy="520518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6CE8D0-1E8B-45FD-BB55-D0ED22284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4044"/>
              </p:ext>
            </p:extLst>
          </p:nvPr>
        </p:nvGraphicFramePr>
        <p:xfrm>
          <a:off x="243265" y="2620186"/>
          <a:ext cx="3759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596">
                  <a:extLst>
                    <a:ext uri="{9D8B030D-6E8A-4147-A177-3AD203B41FA5}">
                      <a16:colId xmlns:a16="http://schemas.microsoft.com/office/drawing/2014/main" val="1992386359"/>
                    </a:ext>
                  </a:extLst>
                </a:gridCol>
                <a:gridCol w="1879596">
                  <a:extLst>
                    <a:ext uri="{9D8B030D-6E8A-4147-A177-3AD203B41FA5}">
                      <a16:colId xmlns:a16="http://schemas.microsoft.com/office/drawing/2014/main" val="1043443026"/>
                    </a:ext>
                  </a:extLst>
                </a:gridCol>
              </a:tblGrid>
              <a:tr h="302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VALUE/REG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019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50396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33463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99109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0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62D87-F032-4E27-BAEE-D2DBFAFD6211}"/>
              </a:ext>
            </a:extLst>
          </p:cNvPr>
          <p:cNvSpPr txBox="1">
            <a:spLocks/>
          </p:cNvSpPr>
          <p:nvPr/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6pPr>
            <a:lvl7pPr marL="9144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7pPr>
            <a:lvl8pPr marL="13716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8pPr>
            <a:lvl9pPr marL="18288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Stack Frame Layout</a:t>
            </a:r>
            <a:r>
              <a:rPr lang="en-US" sz="3200" kern="0" dirty="0">
                <a:cs typeface="Arial"/>
              </a:rPr>
              <a:t> </a:t>
            </a:r>
            <a:r>
              <a:rPr lang="en-US" sz="3200" kern="0" dirty="0" err="1">
                <a:cs typeface="Arial"/>
              </a:rPr>
              <a:t>Cont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C6763D-C4E9-4AE8-A51D-A8B9F63B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94" y="1133207"/>
            <a:ext cx="4427507" cy="55261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E0C12C-B103-459B-A39B-3BE9E591223B}"/>
              </a:ext>
            </a:extLst>
          </p:cNvPr>
          <p:cNvCxnSpPr/>
          <p:nvPr/>
        </p:nvCxnSpPr>
        <p:spPr bwMode="auto">
          <a:xfrm flipH="1" flipV="1">
            <a:off x="6855123" y="1981200"/>
            <a:ext cx="1616015" cy="11559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EC2DA3-F1E2-45CB-B592-3639263E8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5765" y="3625968"/>
            <a:ext cx="1659147" cy="21939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15FBB6-D803-41ED-B80B-F710746B5405}"/>
              </a:ext>
            </a:extLst>
          </p:cNvPr>
          <p:cNvSpPr txBox="1"/>
          <p:nvPr/>
        </p:nvSpPr>
        <p:spPr>
          <a:xfrm>
            <a:off x="7096664" y="3193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Stack Frame</a:t>
            </a:r>
            <a:endParaRPr lang="en-US" sz="18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7AD5-1ECC-47D6-9A67-74A4BEADB561}"/>
              </a:ext>
            </a:extLst>
          </p:cNvPr>
          <p:cNvSpPr txBox="1"/>
          <p:nvPr/>
        </p:nvSpPr>
        <p:spPr>
          <a:xfrm>
            <a:off x="109268" y="1654835"/>
            <a:ext cx="3505200" cy="50167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/>
              </a:rPr>
              <a:t>- The green represents function parameters</a:t>
            </a:r>
          </a:p>
          <a:p>
            <a:endParaRPr lang="en-US" sz="2000" dirty="0">
              <a:solidFill>
                <a:srgbClr val="000000"/>
              </a:solidFill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cs typeface="Arial"/>
              </a:rPr>
              <a:t>- The blue represents local variables</a:t>
            </a:r>
          </a:p>
          <a:p>
            <a:endParaRPr lang="en-US" sz="2000" dirty="0">
              <a:solidFill>
                <a:srgbClr val="000000"/>
              </a:solidFill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cs typeface="Arial"/>
              </a:rPr>
              <a:t>- The base pointer separates this for us, giving us a point in the stack frame to offset from in order to grab variables</a:t>
            </a:r>
          </a:p>
          <a:p>
            <a:endParaRPr lang="en-US" sz="2000" dirty="0">
              <a:solidFill>
                <a:srgbClr val="000000"/>
              </a:solidFill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cs typeface="Arial"/>
              </a:rPr>
              <a:t>- When working on a stack, the return address will always be EBP + 4</a:t>
            </a:r>
          </a:p>
          <a:p>
            <a:endParaRPr lang="en-US" sz="20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68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modify the value of the RSP directly to allocate more stack space: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you must always ensure you clean up before the function returns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9" y="2738605"/>
            <a:ext cx="7020905" cy="48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6" y="5092699"/>
            <a:ext cx="701137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x86_64 expects 16 byte stack alignment </a:t>
            </a:r>
          </a:p>
          <a:p>
            <a:r>
              <a:rPr lang="en-US" dirty="0"/>
              <a:t>Allocating odd amounts of space can cause things to break</a:t>
            </a:r>
          </a:p>
          <a:p>
            <a:r>
              <a:rPr lang="en-US" dirty="0"/>
              <a:t>ALWAYS make sure you clean up your stack before returning </a:t>
            </a:r>
          </a:p>
        </p:txBody>
      </p:sp>
    </p:spTree>
    <p:extLst>
      <p:ext uri="{BB962C8B-B14F-4D97-AF65-F5344CB8AC3E}">
        <p14:creationId xmlns:p14="http://schemas.microsoft.com/office/powerpoint/2010/main" val="270700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Stack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the Call Stack (</a:t>
            </a:r>
            <a:r>
              <a:rPr lang="en-US" dirty="0" err="1"/>
              <a:t>backtrace</a:t>
            </a:r>
            <a:r>
              <a:rPr lang="en-US" dirty="0"/>
              <a:t> / </a:t>
            </a:r>
            <a:r>
              <a:rPr lang="en-US" dirty="0" err="1"/>
              <a:t>bt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Frames and information</a:t>
            </a:r>
          </a:p>
          <a:p>
            <a:pPr lvl="1"/>
            <a:r>
              <a:rPr lang="en-US" b="0" dirty="0"/>
              <a:t>frame || f – Get information about the current frame</a:t>
            </a:r>
          </a:p>
          <a:p>
            <a:pPr lvl="1"/>
            <a:r>
              <a:rPr lang="en-US" b="0" dirty="0"/>
              <a:t>info </a:t>
            </a:r>
            <a:r>
              <a:rPr lang="en-US" b="0" dirty="0" err="1"/>
              <a:t>args</a:t>
            </a:r>
            <a:r>
              <a:rPr lang="en-US" b="0" dirty="0"/>
              <a:t> – Get information about function arguments </a:t>
            </a:r>
          </a:p>
          <a:p>
            <a:pPr lvl="1"/>
            <a:r>
              <a:rPr lang="en-US" b="0" dirty="0"/>
              <a:t>info locals – information about local variables </a:t>
            </a:r>
          </a:p>
        </p:txBody>
      </p:sp>
    </p:spTree>
    <p:extLst>
      <p:ext uri="{BB962C8B-B14F-4D97-AF65-F5344CB8AC3E}">
        <p14:creationId xmlns:p14="http://schemas.microsoft.com/office/powerpoint/2010/main" val="115584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Instructions: push and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2205768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sz="1800" b="0" dirty="0"/>
              <a:t>Push will subtract a pointer-width amount of space from RSP, and place the argument in the newly-allocated location. Pop performs the opposite action, storing the value just below RSP in the register provided, and adding a pointer-width amount to RSP. For every push, you will need to pop!</a:t>
            </a:r>
            <a:r>
              <a:rPr lang="en-US" sz="1800" b="0" dirty="0">
                <a:cs typeface="Arial"/>
              </a:rPr>
              <a:t> It is important to pop in the opposite order in which you pushed. </a:t>
            </a:r>
          </a:p>
          <a:p>
            <a:r>
              <a:rPr lang="en-US" sz="2000" dirty="0"/>
              <a:t>Basic Use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56D78E-0E3F-471A-A592-DD23AEBE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20" y="3780408"/>
            <a:ext cx="4401487" cy="2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push operation: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A201F3-4576-49C5-8132-589E4F55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13328"/>
              </p:ext>
            </p:extLst>
          </p:nvPr>
        </p:nvGraphicFramePr>
        <p:xfrm>
          <a:off x="2040375" y="2357966"/>
          <a:ext cx="5120640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70266278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71405612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VALUE/REG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9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8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Old RSP/Pushed </a:t>
                      </a:r>
                      <a:r>
                        <a:rPr lang="en-US" dirty="0" err="1"/>
                        <a:t>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 RSP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3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7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pop operation 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CEB053-AF53-4A55-ABEF-89DD3D30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72740"/>
              </p:ext>
            </p:extLst>
          </p:nvPr>
        </p:nvGraphicFramePr>
        <p:xfrm>
          <a:off x="2088199" y="2204928"/>
          <a:ext cx="5120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60304535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427190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VALUE/REG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0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8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0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Old RSP/Popped 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6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Utilize basic arithmetic and bit operations</a:t>
            </a:r>
          </a:p>
          <a:p>
            <a:r>
              <a:rPr lang="en-US" b="0" dirty="0"/>
              <a:t>Understand the difference between signed and unsigned values, from an assembly perspective</a:t>
            </a:r>
          </a:p>
          <a:p>
            <a:r>
              <a:rPr lang="en-US" b="0" dirty="0"/>
              <a:t>Understand the Two's Complement representation of signed numbers</a:t>
            </a:r>
          </a:p>
          <a:p>
            <a:r>
              <a:rPr lang="en-US" b="0" dirty="0"/>
              <a:t>Understand the Stack as it pertains to assembly programming, and implement functions that utilize it to load and store data</a:t>
            </a:r>
          </a:p>
        </p:txBody>
      </p:sp>
    </p:spTree>
    <p:extLst>
      <p:ext uri="{BB962C8B-B14F-4D97-AF65-F5344CB8AC3E}">
        <p14:creationId xmlns:p14="http://schemas.microsoft.com/office/powerpoint/2010/main" val="232706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Operations </a:t>
            </a:r>
          </a:p>
          <a:p>
            <a:pPr lvl="1"/>
            <a:r>
              <a:rPr lang="en-US" b="0" dirty="0"/>
              <a:t>Copy the Lab4 folder (and its contents) </a:t>
            </a:r>
          </a:p>
          <a:p>
            <a:pPr lvl="1"/>
            <a:r>
              <a:rPr lang="en-US" b="0" dirty="0"/>
              <a:t>Modify the *.</a:t>
            </a:r>
            <a:r>
              <a:rPr lang="en-US" b="0" dirty="0" err="1"/>
              <a:t>nasm</a:t>
            </a:r>
            <a:r>
              <a:rPr lang="en-US" b="0" dirty="0"/>
              <a:t> file (Each function should have a comment block – lines starting with ‘;’ containing instructions)</a:t>
            </a:r>
          </a:p>
          <a:p>
            <a:pPr lvl="1"/>
            <a:r>
              <a:rPr lang="en-US" b="0" dirty="0"/>
              <a:t>Build and run using the following commands: </a:t>
            </a:r>
          </a:p>
          <a:p>
            <a:pPr marL="457200" lvl="1" indent="0">
              <a:buNone/>
            </a:pPr>
            <a:endParaRPr lang="en-US" b="0" dirty="0"/>
          </a:p>
          <a:p>
            <a:pPr marL="457200" lvl="1" indent="0">
              <a:buNone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7" y="4419346"/>
            <a:ext cx="702090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3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  <a:p>
            <a:pPr lvl="1"/>
            <a:r>
              <a:rPr lang="en-US" b="0" dirty="0"/>
              <a:t>Negative numbers of the x86(_64) platform are represented via Two’s Complement </a:t>
            </a:r>
            <a:endParaRPr lang="en-US" b="0" dirty="0">
              <a:cs typeface="Arial"/>
            </a:endParaRPr>
          </a:p>
          <a:p>
            <a:pPr lvl="1"/>
            <a:r>
              <a:rPr lang="en-US" b="0" dirty="0">
                <a:cs typeface="Arial"/>
              </a:rPr>
              <a:t>In short, two's complement is just a way to tell between negative and positive numbers on the binary level. </a:t>
            </a:r>
          </a:p>
          <a:p>
            <a:pPr lvl="1"/>
            <a:r>
              <a:rPr lang="en-US" b="0" dirty="0">
                <a:cs typeface="Arial"/>
              </a:rPr>
              <a:t>Positive numbers remain mostly unchanged from what we have learned in previous courses. 0011 for instance is 3. </a:t>
            </a:r>
          </a:p>
          <a:p>
            <a:pPr lvl="1"/>
            <a:r>
              <a:rPr lang="en-US" b="0" dirty="0">
                <a:cs typeface="Arial"/>
              </a:rPr>
              <a:t>Negative numbers on the other hand use the "complement" of positive numbers. So instead of starting at 0000... negative numbers start at 1111. The 1s and 0s are flipped. </a:t>
            </a:r>
          </a:p>
          <a:p>
            <a:pPr lvl="1"/>
            <a:r>
              <a:rPr lang="en-US" b="0" dirty="0">
                <a:cs typeface="Arial"/>
              </a:rPr>
              <a:t>If the left most bit is 0, then the number is positive. 1 is negative. </a:t>
            </a:r>
          </a:p>
        </p:txBody>
      </p:sp>
    </p:spTree>
    <p:extLst>
      <p:ext uri="{BB962C8B-B14F-4D97-AF65-F5344CB8AC3E}">
        <p14:creationId xmlns:p14="http://schemas.microsoft.com/office/powerpoint/2010/main" val="215257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dirty="0">
                <a:cs typeface="Arial"/>
              </a:rPr>
              <a:t> get the negative version of a number... take the positive number, subtract by 1, then invert. </a:t>
            </a:r>
          </a:p>
          <a:p>
            <a:r>
              <a:rPr lang="en-US" dirty="0">
                <a:cs typeface="Arial"/>
              </a:rPr>
              <a:t>This may be hard to understand at first, but let's look at it via positive numbers first. 3 = 0011. Let's get –3. Subtract 1 from 3. 3-1=2. 2 = 0010. Invert. -3 = 1101. </a:t>
            </a:r>
          </a:p>
          <a:p>
            <a:r>
              <a:rPr lang="en-US" dirty="0">
                <a:cs typeface="Arial"/>
              </a:rPr>
              <a:t>Example 2:</a:t>
            </a:r>
          </a:p>
          <a:p>
            <a:r>
              <a:rPr lang="en-US" b="0" dirty="0">
                <a:cs typeface="Arial"/>
              </a:rPr>
              <a:t>4 = 0100.</a:t>
            </a:r>
          </a:p>
          <a:p>
            <a:r>
              <a:rPr lang="en-US" b="0" dirty="0">
                <a:cs typeface="Arial"/>
              </a:rPr>
              <a:t>4-1 = 3 ::: 3 = 0011</a:t>
            </a:r>
          </a:p>
          <a:p>
            <a:r>
              <a:rPr lang="en-US" b="0" dirty="0">
                <a:cs typeface="Arial"/>
              </a:rPr>
              <a:t>Invert: -4 = 1100</a:t>
            </a: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57" y="3592548"/>
            <a:ext cx="383911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2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addition operations </a:t>
            </a:r>
          </a:p>
          <a:p>
            <a:r>
              <a:rPr lang="en-US" dirty="0"/>
              <a:t>Unified add/sub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Adding 2 and 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3998576"/>
            <a:ext cx="701137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Registers and Sign Extending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copying smaller data into a register, sign extending may be used (rather than zero extending) </a:t>
            </a:r>
          </a:p>
          <a:p>
            <a:r>
              <a:rPr lang="en-US" dirty="0"/>
              <a:t>Sign extending preserves the “signed” attributes of the data being copied </a:t>
            </a:r>
          </a:p>
          <a:p>
            <a:r>
              <a:rPr lang="en-US" dirty="0"/>
              <a:t>The </a:t>
            </a:r>
            <a:r>
              <a:rPr lang="en-US" dirty="0" err="1"/>
              <a:t>movsx</a:t>
            </a:r>
            <a:r>
              <a:rPr lang="en-US" dirty="0"/>
              <a:t> instruction (just like </a:t>
            </a:r>
            <a:r>
              <a:rPr lang="en-US" dirty="0" err="1"/>
              <a:t>movzx</a:t>
            </a:r>
            <a:r>
              <a:rPr lang="en-US" dirty="0"/>
              <a:t>) handles this. </a:t>
            </a:r>
          </a:p>
        </p:txBody>
      </p:sp>
    </p:spTree>
    <p:extLst>
      <p:ext uri="{BB962C8B-B14F-4D97-AF65-F5344CB8AC3E}">
        <p14:creationId xmlns:p14="http://schemas.microsoft.com/office/powerpoint/2010/main" val="181746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movsx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movsx</a:t>
            </a:r>
            <a:r>
              <a:rPr lang="en-US" dirty="0"/>
              <a:t> </a:t>
            </a:r>
          </a:p>
          <a:p>
            <a:r>
              <a:rPr lang="en-US" dirty="0"/>
              <a:t>Description </a:t>
            </a:r>
          </a:p>
          <a:p>
            <a:pPr lvl="1"/>
            <a:r>
              <a:rPr lang="en-US" b="0" dirty="0"/>
              <a:t>Much like </a:t>
            </a:r>
            <a:r>
              <a:rPr lang="en-US" b="0" dirty="0" err="1"/>
              <a:t>movzx</a:t>
            </a:r>
            <a:r>
              <a:rPr lang="en-US" b="0" dirty="0"/>
              <a:t>, </a:t>
            </a:r>
            <a:r>
              <a:rPr lang="en-US" b="0" dirty="0" err="1"/>
              <a:t>movsx</a:t>
            </a:r>
            <a:r>
              <a:rPr lang="en-US" b="0" dirty="0"/>
              <a:t> can be used to move data into a portion of a larger register, while preserving its sign</a:t>
            </a:r>
          </a:p>
        </p:txBody>
      </p:sp>
    </p:spTree>
    <p:extLst>
      <p:ext uri="{BB962C8B-B14F-4D97-AF65-F5344CB8AC3E}">
        <p14:creationId xmlns:p14="http://schemas.microsoft.com/office/powerpoint/2010/main" val="45404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– Bit Shifting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unsigned shift operations:</a:t>
            </a:r>
          </a:p>
          <a:p>
            <a:pPr lvl="1"/>
            <a:r>
              <a:rPr lang="en-US" b="0" dirty="0" err="1"/>
              <a:t>shl</a:t>
            </a:r>
            <a:r>
              <a:rPr lang="en-US" b="0" dirty="0"/>
              <a:t> – shift left </a:t>
            </a:r>
          </a:p>
          <a:p>
            <a:pPr lvl="1"/>
            <a:r>
              <a:rPr lang="en-US" b="0" dirty="0" err="1"/>
              <a:t>shr</a:t>
            </a:r>
            <a:r>
              <a:rPr lang="en-US" b="0" dirty="0"/>
              <a:t> – shift right </a:t>
            </a:r>
          </a:p>
          <a:p>
            <a:pPr marL="457200" lvl="1" indent="0">
              <a:buNone/>
            </a:pPr>
            <a:endParaRPr lang="en-US" b="0" dirty="0"/>
          </a:p>
          <a:p>
            <a:r>
              <a:rPr lang="en-US" dirty="0"/>
              <a:t>Shifting moves the bits in the register over the direction (left or right) and number of bits specified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Bits that fall off the end (and overflow) will disappear, except for the last one, which ends up in the carry flag </a:t>
            </a:r>
          </a:p>
          <a:p>
            <a:r>
              <a:rPr lang="en-US" dirty="0"/>
              <a:t>Extra space is padded with 0’s</a:t>
            </a:r>
          </a:p>
        </p:txBody>
      </p:sp>
    </p:spTree>
    <p:extLst>
      <p:ext uri="{BB962C8B-B14F-4D97-AF65-F5344CB8AC3E}">
        <p14:creationId xmlns:p14="http://schemas.microsoft.com/office/powerpoint/2010/main" val="27710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snippet of assembly: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modelled by the following 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2023792"/>
            <a:ext cx="7011378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29" y="4206212"/>
            <a:ext cx="388674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 following snippet of assembly: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be modelled by the following 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2150252"/>
            <a:ext cx="7001852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81" y="4448597"/>
            <a:ext cx="384863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2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and/or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can be used to determine whether or not one or more bits are set in </a:t>
            </a:r>
          </a:p>
          <a:p>
            <a:r>
              <a:rPr lang="en-US" dirty="0"/>
              <a:t>Or will tell you if the bit is set in at least one place</a:t>
            </a:r>
          </a:p>
          <a:p>
            <a:r>
              <a:rPr lang="en-US" dirty="0"/>
              <a:t>Both take two operands, left will hold the result after the operation completes </a:t>
            </a:r>
            <a:endParaRPr lang="en-US" dirty="0">
              <a:cs typeface="Arial"/>
            </a:endParaRPr>
          </a:p>
          <a:p>
            <a:r>
              <a:rPr lang="en-US" dirty="0"/>
              <a:t>Use: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5" y="4052179"/>
            <a:ext cx="700185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add and sub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and sub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b="0" dirty="0"/>
              <a:t>Adds and subtracts arbitrary values. The destination (where the result is stored) is the first value provided.</a:t>
            </a:r>
          </a:p>
          <a:p>
            <a:r>
              <a:rPr lang="en-US" dirty="0"/>
              <a:t>Basic Use</a:t>
            </a:r>
          </a:p>
          <a:p>
            <a:pPr lvl="1"/>
            <a:r>
              <a:rPr lang="en-US" b="0" dirty="0"/>
              <a:t>We can use a combination of registers and </a:t>
            </a:r>
            <a:r>
              <a:rPr lang="en-US" b="0" dirty="0" err="1"/>
              <a:t>immediates</a:t>
            </a:r>
            <a:r>
              <a:rPr lang="en-US" b="0" dirty="0"/>
              <a:t> as operands: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4354280"/>
            <a:ext cx="700185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8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89" y="3058235"/>
            <a:ext cx="3829584" cy="1200318"/>
          </a:xfrm>
        </p:spPr>
      </p:pic>
    </p:spTree>
    <p:extLst>
      <p:ext uri="{BB962C8B-B14F-4D97-AF65-F5344CB8AC3E}">
        <p14:creationId xmlns:p14="http://schemas.microsoft.com/office/powerpoint/2010/main" val="337108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47" y="2962972"/>
            <a:ext cx="4258269" cy="1390844"/>
          </a:xfrm>
        </p:spPr>
      </p:pic>
    </p:spTree>
    <p:extLst>
      <p:ext uri="{BB962C8B-B14F-4D97-AF65-F5344CB8AC3E}">
        <p14:creationId xmlns:p14="http://schemas.microsoft.com/office/powerpoint/2010/main" val="261359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56" y="1160395"/>
            <a:ext cx="8294687" cy="4725988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Inverts the bits in a given register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Similarly: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7" y="2789862"/>
            <a:ext cx="7011378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42916"/>
            <a:ext cx="522726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65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eXclusive</a:t>
            </a:r>
            <a:r>
              <a:rPr lang="en-US" dirty="0"/>
              <a:t>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XOR yields 1 only if the bit is set in either the source or destination, but NOT both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Any value </a:t>
            </a:r>
            <a:r>
              <a:rPr lang="en-US" sz="2000" dirty="0" err="1"/>
              <a:t>XOR’d</a:t>
            </a:r>
            <a:r>
              <a:rPr lang="en-US" sz="2000" dirty="0"/>
              <a:t> with itself is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0 </a:t>
            </a:r>
            <a:r>
              <a:rPr lang="en-US" sz="2000" dirty="0" err="1"/>
              <a:t>XOR’d</a:t>
            </a:r>
            <a:r>
              <a:rPr lang="en-US" sz="2000" dirty="0"/>
              <a:t> with any value is that value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numbers A,B, and C, if A ^ B = C, then C ^ A = B </a:t>
            </a:r>
            <a:r>
              <a:rPr lang="en-US" sz="2000" dirty="0" err="1"/>
              <a:t>abd</a:t>
            </a:r>
            <a:r>
              <a:rPr lang="en-US" sz="2000" dirty="0"/>
              <a:t> C ^ B = A</a:t>
            </a:r>
          </a:p>
        </p:txBody>
      </p:sp>
    </p:spTree>
    <p:extLst>
      <p:ext uri="{BB962C8B-B14F-4D97-AF65-F5344CB8AC3E}">
        <p14:creationId xmlns:p14="http://schemas.microsoft.com/office/powerpoint/2010/main" val="316488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5" y="2939156"/>
            <a:ext cx="4143953" cy="1438476"/>
          </a:xfrm>
        </p:spPr>
      </p:pic>
    </p:spTree>
    <p:extLst>
      <p:ext uri="{BB962C8B-B14F-4D97-AF65-F5344CB8AC3E}">
        <p14:creationId xmlns:p14="http://schemas.microsoft.com/office/powerpoint/2010/main" val="1357902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values in the register are rotated the indicated number of places to the right or left</a:t>
            </a:r>
          </a:p>
          <a:p>
            <a:r>
              <a:rPr lang="en-US" sz="2000" dirty="0"/>
              <a:t>Bits that are rotated off the end of the register and moved back to the beginning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Instruction: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2" y="3658394"/>
            <a:ext cx="703995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4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Shift operations that are sign aware exist (SAR for right and SAL for left) </a:t>
            </a:r>
          </a:p>
          <a:p>
            <a:endParaRPr lang="en-US" sz="2000" dirty="0"/>
          </a:p>
          <a:p>
            <a:r>
              <a:rPr lang="en-US" sz="2000" dirty="0"/>
              <a:t>Work in the same fashion as </a:t>
            </a:r>
            <a:r>
              <a:rPr lang="en-US" sz="2000" dirty="0" err="1"/>
              <a:t>shr</a:t>
            </a:r>
            <a:r>
              <a:rPr lang="en-US" sz="2000" dirty="0"/>
              <a:t>/</a:t>
            </a:r>
            <a:r>
              <a:rPr lang="en-US" sz="2000" dirty="0" err="1"/>
              <a:t>shl</a:t>
            </a:r>
            <a:r>
              <a:rPr lang="en-US" sz="2000" dirty="0"/>
              <a:t>, except for how bits shifted off the end are treated (bits still disappear, but the sign of the resulting value is retained)</a:t>
            </a:r>
          </a:p>
        </p:txBody>
      </p:sp>
    </p:spTree>
    <p:extLst>
      <p:ext uri="{BB962C8B-B14F-4D97-AF65-F5344CB8AC3E}">
        <p14:creationId xmlns:p14="http://schemas.microsoft.com/office/powerpoint/2010/main" val="2966131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Bit Operations </a:t>
            </a:r>
          </a:p>
          <a:p>
            <a:r>
              <a:rPr lang="en-US" sz="2000" dirty="0"/>
              <a:t>Copy the Lab5 folder (and its contents) </a:t>
            </a:r>
          </a:p>
          <a:p>
            <a:r>
              <a:rPr lang="en-US" sz="2000" dirty="0"/>
              <a:t>Modify the *.</a:t>
            </a:r>
            <a:r>
              <a:rPr lang="en-US" sz="2000" dirty="0" err="1"/>
              <a:t>nasm</a:t>
            </a:r>
            <a:r>
              <a:rPr lang="en-US" sz="2000" dirty="0"/>
              <a:t> file (Each function should have a comment block – lines starting with ‘;’ containing instructions) </a:t>
            </a:r>
          </a:p>
          <a:p>
            <a:r>
              <a:rPr lang="en-US" sz="2000" dirty="0"/>
              <a:t>Build and run using the following commands: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3762830"/>
            <a:ext cx="700185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Arithmetic Operations </a:t>
            </a:r>
          </a:p>
          <a:p>
            <a:endParaRPr lang="en-US" sz="2000" dirty="0"/>
          </a:p>
          <a:p>
            <a:r>
              <a:rPr lang="en-US" sz="2000" dirty="0"/>
              <a:t>The Stack</a:t>
            </a:r>
          </a:p>
          <a:p>
            <a:pPr lvl="1"/>
            <a:r>
              <a:rPr lang="en-US" sz="2000" dirty="0"/>
              <a:t>Stack frames </a:t>
            </a:r>
          </a:p>
          <a:p>
            <a:pPr lvl="1"/>
            <a:r>
              <a:rPr lang="en-US" sz="2000" dirty="0"/>
              <a:t>Stack Alignment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Signed values and Two’s Complement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Bit Operations </a:t>
            </a:r>
          </a:p>
        </p:txBody>
      </p:sp>
    </p:spTree>
    <p:extLst>
      <p:ext uri="{BB962C8B-B14F-4D97-AF65-F5344CB8AC3E}">
        <p14:creationId xmlns:p14="http://schemas.microsoft.com/office/powerpoint/2010/main" val="137596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mul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</a:t>
            </a:r>
            <a:r>
              <a:rPr lang="en-US" dirty="0"/>
              <a:t> 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b="0" dirty="0"/>
              <a:t>Allow multiplication of arbitrary values. Takes a single argument, multiplies </a:t>
            </a:r>
            <a:r>
              <a:rPr lang="en-US" b="0" dirty="0" err="1"/>
              <a:t>rax</a:t>
            </a:r>
            <a:r>
              <a:rPr lang="en-US" b="0" dirty="0"/>
              <a:t>/</a:t>
            </a:r>
            <a:r>
              <a:rPr lang="en-US" b="0" dirty="0" err="1"/>
              <a:t>eax</a:t>
            </a:r>
            <a:r>
              <a:rPr lang="en-US" b="0" dirty="0"/>
              <a:t>/ax (depending on operand size) by </a:t>
            </a:r>
            <a:r>
              <a:rPr lang="en-US" b="0" i="1" dirty="0" err="1"/>
              <a:t>src</a:t>
            </a:r>
            <a:r>
              <a:rPr lang="en-US" b="0" i="1" dirty="0"/>
              <a:t> (whatever follows </a:t>
            </a:r>
            <a:r>
              <a:rPr lang="en-US" b="0" i="1" dirty="0" err="1"/>
              <a:t>mul</a:t>
            </a:r>
            <a:r>
              <a:rPr lang="en-US" b="0" i="1" dirty="0"/>
              <a:t> instruction)</a:t>
            </a:r>
            <a:r>
              <a:rPr lang="en-US" b="0" dirty="0"/>
              <a:t>.</a:t>
            </a:r>
            <a:r>
              <a:rPr lang="en-US" b="0" dirty="0">
                <a:cs typeface="Arial"/>
              </a:rPr>
              <a:t> Result is stored in </a:t>
            </a:r>
            <a:r>
              <a:rPr lang="en-US" b="0" dirty="0" err="1">
                <a:cs typeface="Arial"/>
              </a:rPr>
              <a:t>rax</a:t>
            </a:r>
            <a:r>
              <a:rPr lang="en-US" b="0" dirty="0">
                <a:cs typeface="Arial"/>
              </a:rPr>
              <a:t>/</a:t>
            </a:r>
            <a:r>
              <a:rPr lang="en-US" b="0" dirty="0" err="1">
                <a:cs typeface="Arial"/>
              </a:rPr>
              <a:t>eax</a:t>
            </a:r>
            <a:r>
              <a:rPr lang="en-US" b="0" dirty="0">
                <a:cs typeface="Arial"/>
              </a:rPr>
              <a:t>/ax</a:t>
            </a:r>
          </a:p>
          <a:p>
            <a:r>
              <a:rPr lang="en-US" dirty="0"/>
              <a:t>Basic 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7" y="4394337"/>
            <a:ext cx="702090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</a:t>
            </a:r>
            <a:r>
              <a:rPr lang="en-US" dirty="0"/>
              <a:t>: storing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are stored in the source (possible), or in a combination of registers in the configuration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18" y="2552577"/>
            <a:ext cx="385816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3882792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sz="2000" b="0" dirty="0">
                <a:ea typeface="+mn-ea"/>
                <a:cs typeface="+mn-cs"/>
              </a:rPr>
              <a:t>As with </a:t>
            </a:r>
            <a:r>
              <a:rPr lang="en-US" sz="2000" b="0" dirty="0" err="1">
                <a:ea typeface="+mn-ea"/>
                <a:cs typeface="+mn-cs"/>
              </a:rPr>
              <a:t>mul</a:t>
            </a:r>
            <a:r>
              <a:rPr lang="en-US" sz="2000" b="0" dirty="0">
                <a:ea typeface="+mn-ea"/>
                <a:cs typeface="+mn-cs"/>
              </a:rPr>
              <a:t>, div takes a single argument, and divides the value stored in the dividend register(s) by it. This is typically AX/EAX/RAX (and the *dx equivalents), but may vary a bit depending on the size (chart provided on the next slide).</a:t>
            </a:r>
            <a:endParaRPr lang="en-US" sz="2000" b="0" dirty="0">
              <a:ea typeface="+mn-ea"/>
              <a:cs typeface="Arial"/>
            </a:endParaRPr>
          </a:p>
          <a:p>
            <a:pPr lvl="1"/>
            <a:r>
              <a:rPr lang="en-US" sz="2000" b="0" dirty="0">
                <a:cs typeface="Arial"/>
              </a:rPr>
              <a:t>RDX is also needed. RDX is where the remainder will be stored. This register will need to be set to 0 before division can take place otherwise you'll get a SIGFPE.</a:t>
            </a:r>
            <a:endParaRPr lang="en-US" sz="2000" b="0" dirty="0"/>
          </a:p>
          <a:p>
            <a:pPr lvl="1"/>
            <a:r>
              <a:rPr lang="en-US" sz="2000" dirty="0" err="1">
                <a:cs typeface="Arial"/>
              </a:rPr>
              <a:t>Tl;dr</a:t>
            </a:r>
            <a:r>
              <a:rPr lang="en-US" sz="2000" dirty="0">
                <a:cs typeface="Arial"/>
              </a:rPr>
              <a:t>: </a:t>
            </a:r>
            <a:r>
              <a:rPr lang="en-US" sz="2000" b="0" dirty="0">
                <a:cs typeface="Arial"/>
              </a:rPr>
              <a:t>RAX/</a:t>
            </a:r>
            <a:r>
              <a:rPr lang="en-US" sz="2000" b="0" i="1" dirty="0" err="1">
                <a:cs typeface="Arial"/>
              </a:rPr>
              <a:t>src</a:t>
            </a:r>
            <a:r>
              <a:rPr lang="en-US" sz="2000" b="0" i="1" dirty="0">
                <a:cs typeface="Arial"/>
              </a:rPr>
              <a:t> </a:t>
            </a:r>
            <a:r>
              <a:rPr lang="en-US" sz="2000" b="0" dirty="0">
                <a:cs typeface="Arial"/>
              </a:rPr>
              <a:t>(</a:t>
            </a:r>
            <a:r>
              <a:rPr lang="en-US" sz="2000" b="0" dirty="0" err="1">
                <a:cs typeface="Arial"/>
              </a:rPr>
              <a:t>src</a:t>
            </a:r>
            <a:r>
              <a:rPr lang="en-US" sz="2000" b="0" dirty="0">
                <a:cs typeface="Arial"/>
              </a:rPr>
              <a:t> = </a:t>
            </a:r>
            <a:r>
              <a:rPr lang="en-US" sz="2000" b="0" dirty="0" err="1">
                <a:cs typeface="Arial"/>
              </a:rPr>
              <a:t>rcx</a:t>
            </a:r>
            <a:r>
              <a:rPr lang="en-US" sz="2000" b="0" dirty="0">
                <a:cs typeface="Arial"/>
              </a:rPr>
              <a:t> in this case). Results stored in RAX, remainder stored in RDX.</a:t>
            </a:r>
          </a:p>
          <a:p>
            <a:r>
              <a:rPr lang="en-US" dirty="0"/>
              <a:t>Basic Use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2" y="5077619"/>
            <a:ext cx="703995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: Storing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Where to retrieve the results of a div from depends on the size of the arguments. The table below illustrates this relationship: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3377216"/>
            <a:ext cx="510611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2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</a:t>
            </a:r>
            <a:r>
              <a:rPr lang="en-US" dirty="0"/>
              <a:t> and </a:t>
            </a:r>
            <a:r>
              <a:rPr lang="en-US" dirty="0" err="1"/>
              <a:t>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b="0" dirty="0"/>
              <a:t>Adds or subtracts one from the provided register, storing the result in place.</a:t>
            </a:r>
          </a:p>
          <a:p>
            <a:r>
              <a:rPr lang="en-US" dirty="0"/>
              <a:t>Basic Use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5" y="3553451"/>
            <a:ext cx="700185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Copy the Lab3 folder (and its contents) </a:t>
            </a:r>
          </a:p>
          <a:p>
            <a:pPr lvl="1"/>
            <a:r>
              <a:rPr lang="en-US" dirty="0"/>
              <a:t>Modify the *.</a:t>
            </a:r>
            <a:r>
              <a:rPr lang="en-US" dirty="0" err="1"/>
              <a:t>nasm</a:t>
            </a:r>
            <a:r>
              <a:rPr lang="en-US" dirty="0"/>
              <a:t> file (Each function should have a comment block – lines starting with ‘;’ containing instructions)</a:t>
            </a:r>
          </a:p>
          <a:p>
            <a:pPr lvl="1"/>
            <a:r>
              <a:rPr lang="en-US" dirty="0"/>
              <a:t>Build and run using the following commands: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5" y="4385198"/>
            <a:ext cx="700185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9499"/>
      </p:ext>
    </p:extLst>
  </p:cSld>
  <p:clrMapOvr>
    <a:masterClrMapping/>
  </p:clrMapOvr>
</p:sld>
</file>

<file path=ppt/theme/theme1.xml><?xml version="1.0" encoding="utf-8"?>
<a:theme xmlns:a="http://schemas.openxmlformats.org/drawingml/2006/main" name="1_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30910</TotalTime>
  <Words>1090</Words>
  <Application>Microsoft Office PowerPoint</Application>
  <PresentationFormat>On-screen Show (4:3)</PresentationFormat>
  <Paragraphs>170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1_Generic</vt:lpstr>
      <vt:lpstr>PowerPoint Presentation</vt:lpstr>
      <vt:lpstr>Objectives</vt:lpstr>
      <vt:lpstr>The add and sub instructions</vt:lpstr>
      <vt:lpstr>The mul instruction</vt:lpstr>
      <vt:lpstr>Mul: storing results</vt:lpstr>
      <vt:lpstr>The div instruction</vt:lpstr>
      <vt:lpstr>Div: Storing Results</vt:lpstr>
      <vt:lpstr>inc and dec</vt:lpstr>
      <vt:lpstr>Lab 3</vt:lpstr>
      <vt:lpstr>The Stack</vt:lpstr>
      <vt:lpstr>Strack Frames</vt:lpstr>
      <vt:lpstr>Stack Frame Layout</vt:lpstr>
      <vt:lpstr>PowerPoint Presentation</vt:lpstr>
      <vt:lpstr>Expanding the Stack Frame</vt:lpstr>
      <vt:lpstr>Stack Alignment</vt:lpstr>
      <vt:lpstr>GDB – Stack Frames</vt:lpstr>
      <vt:lpstr>New Instructions: push and pop</vt:lpstr>
      <vt:lpstr>Growing the Stack</vt:lpstr>
      <vt:lpstr>Restoring the Stack</vt:lpstr>
      <vt:lpstr>Lab 4</vt:lpstr>
      <vt:lpstr>Negative Numbers</vt:lpstr>
      <vt:lpstr>Two’s Complement</vt:lpstr>
      <vt:lpstr>Two’s Complement (cont’d)</vt:lpstr>
      <vt:lpstr>Sub Registers and Sign Extending</vt:lpstr>
      <vt:lpstr>The movsx Instruction</vt:lpstr>
      <vt:lpstr>Bitwise Operations – Bit Shifting  </vt:lpstr>
      <vt:lpstr>Left Shift </vt:lpstr>
      <vt:lpstr>Right Shift</vt:lpstr>
      <vt:lpstr>Binary and/or</vt:lpstr>
      <vt:lpstr>And Table</vt:lpstr>
      <vt:lpstr>Or Table</vt:lpstr>
      <vt:lpstr>Binary Not</vt:lpstr>
      <vt:lpstr>Properties of eXclusive OR</vt:lpstr>
      <vt:lpstr>XOR Table</vt:lpstr>
      <vt:lpstr>Rotating Bits</vt:lpstr>
      <vt:lpstr>Signed Bit Operations</vt:lpstr>
      <vt:lpstr>Lab 5</vt:lpstr>
      <vt:lpstr>Section Review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ClarkDR</dc:creator>
  <cp:lastModifiedBy>VOGEL, JAMES G CTR USAF AFSPC 90 COS/DOT</cp:lastModifiedBy>
  <cp:revision>1188</cp:revision>
  <cp:lastPrinted>2016-11-22T17:03:59Z</cp:lastPrinted>
  <dcterms:created xsi:type="dcterms:W3CDTF">2002-10-29T20:01:03Z</dcterms:created>
  <dcterms:modified xsi:type="dcterms:W3CDTF">2018-04-23T23:18:45Z</dcterms:modified>
</cp:coreProperties>
</file>