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58"/>
  </p:notesMasterIdLst>
  <p:handoutMasterIdLst>
    <p:handoutMasterId r:id="rId59"/>
  </p:handout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336699"/>
    <a:srgbClr val="660066"/>
    <a:srgbClr val="00FF00"/>
    <a:srgbClr val="0000FF"/>
    <a:srgbClr val="008080"/>
    <a:srgbClr val="5F5F5F"/>
    <a:srgbClr val="0000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082" autoAdjust="0"/>
  </p:normalViewPr>
  <p:slideViewPr>
    <p:cSldViewPr snapToGrid="0">
      <p:cViewPr varScale="1">
        <p:scale>
          <a:sx n="95" d="100"/>
          <a:sy n="95" d="100"/>
        </p:scale>
        <p:origin x="989" y="77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4"/>
    </p:cViewPr>
  </p:sorterViewPr>
  <p:notesViewPr>
    <p:cSldViewPr snapToGrid="0">
      <p:cViewPr>
        <p:scale>
          <a:sx n="59" d="100"/>
          <a:sy n="59" d="100"/>
        </p:scale>
        <p:origin x="-2742" y="90"/>
      </p:cViewPr>
      <p:guideLst>
        <p:guide orient="horz" pos="2972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38764" y="8751028"/>
            <a:ext cx="2869372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6D4ABCD-497E-49F1-A9CD-24D7BB16C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1682" y="76096"/>
            <a:ext cx="302196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83646" y="76096"/>
            <a:ext cx="196325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T-1201 Curriculum Mgmt - Lesson Format</a:t>
            </a:r>
          </a:p>
        </p:txBody>
      </p:sp>
    </p:spTree>
    <p:extLst>
      <p:ext uri="{BB962C8B-B14F-4D97-AF65-F5344CB8AC3E}">
        <p14:creationId xmlns:p14="http://schemas.microsoft.com/office/powerpoint/2010/main" val="232478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570" y="4410394"/>
            <a:ext cx="5093764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6553521-8552-43F4-BA98-63BEA087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4908-DAA9-4CEF-A1DC-303F6E4AB33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3113" y="800100"/>
            <a:ext cx="3054350" cy="2292350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60" y="3579967"/>
            <a:ext cx="6174498" cy="5012529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9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1"/>
          <p:cNvSpPr>
            <a:spLocks noChangeArrowheads="1"/>
          </p:cNvSpPr>
          <p:nvPr userDrawn="1"/>
        </p:nvSpPr>
        <p:spPr bwMode="auto">
          <a:xfrm>
            <a:off x="914400" y="1905000"/>
            <a:ext cx="1214438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AutoShape 1032"/>
          <p:cNvSpPr>
            <a:spLocks noChangeArrowheads="1"/>
          </p:cNvSpPr>
          <p:nvPr userDrawn="1"/>
        </p:nvSpPr>
        <p:spPr bwMode="auto">
          <a:xfrm>
            <a:off x="304800" y="1600200"/>
            <a:ext cx="2438400" cy="838200"/>
          </a:xfrm>
          <a:prstGeom prst="ellipseRibbon">
            <a:avLst>
              <a:gd name="adj1" fmla="val 25000"/>
              <a:gd name="adj2" fmla="val 63935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57475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6563" y="6248400"/>
            <a:ext cx="3200400" cy="457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9274-21D8-4136-BCBC-B1D19FD4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865189"/>
            <a:ext cx="8335963" cy="125412"/>
            <a:chOff x="0" y="534"/>
            <a:chExt cx="5443" cy="85"/>
          </a:xfrm>
          <a:solidFill>
            <a:schemeClr val="accent6">
              <a:lumMod val="50000"/>
            </a:schemeClr>
          </a:solidFill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</p:grpSp>
      <p:sp>
        <p:nvSpPr>
          <p:cNvPr id="307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3076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78" name="Picture 10" descr="AFSP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55" y="46724"/>
            <a:ext cx="1262566" cy="12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7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9" r:id="rId1"/>
    <p:sldLayoutId id="2147483810" r:id="rId2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Lucida Grande"/>
        <a:buChar char="-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oldnewthing/20040114-00/?p=41053/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eli.thegreenplace.net/2011/09/06/stack-frame-layout-on-x86-64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5710" y="2405289"/>
            <a:ext cx="4472316" cy="1428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90 COS/DOT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Assembly Programming 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>
                <a:solidFill>
                  <a:srgbClr val="0C2D83"/>
                </a:solidFill>
                <a:latin typeface="Arial" charset="0"/>
              </a:rPr>
              <a:t>Control Flow</a:t>
            </a:r>
            <a:endParaRPr lang="en-US" sz="2800" b="1" i="1" dirty="0">
              <a:solidFill>
                <a:srgbClr val="0C2D83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53054"/>
            <a:ext cx="9144000" cy="701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Briefing Classification: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" y="2884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767" y="4027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467" y="49421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7" y="55517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23367" y="4637312"/>
            <a:ext cx="228600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16" y="1549717"/>
            <a:ext cx="3200600" cy="3288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Control Flow </a:t>
            </a:r>
          </a:p>
        </p:txBody>
      </p:sp>
    </p:spTree>
    <p:extLst>
      <p:ext uri="{BB962C8B-B14F-4D97-AF65-F5344CB8AC3E}">
        <p14:creationId xmlns:p14="http://schemas.microsoft.com/office/powerpoint/2010/main" val="159256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and local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043317"/>
            <a:ext cx="703995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Everybody </a:t>
            </a:r>
            <a:r>
              <a:rPr lang="en-US" dirty="0" err="1"/>
              <a:t>jmp</a:t>
            </a:r>
            <a:r>
              <a:rPr lang="en-US" dirty="0"/>
              <a:t> .around (lol rly?)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jmp</a:t>
            </a:r>
            <a:r>
              <a:rPr lang="en-US" dirty="0"/>
              <a:t> provides an unconditional branch, or transfer of execution to the target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722244"/>
            <a:ext cx="702090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9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jmp</a:t>
            </a:r>
            <a:r>
              <a:rPr lang="en-US" dirty="0"/>
              <a:t>, but with a few key differences </a:t>
            </a:r>
          </a:p>
          <a:p>
            <a:r>
              <a:rPr lang="en-US" dirty="0"/>
              <a:t>Functionally equivalent to: push rip followed by a </a:t>
            </a:r>
            <a:r>
              <a:rPr lang="en-US" dirty="0" err="1"/>
              <a:t>jmp</a:t>
            </a:r>
            <a:r>
              <a:rPr lang="en-US" dirty="0"/>
              <a:t> X </a:t>
            </a:r>
          </a:p>
          <a:p>
            <a:r>
              <a:rPr lang="en-US" dirty="0"/>
              <a:t>Typically indicates a function call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3354474"/>
            <a:ext cx="703043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DA3FBE-D33B-43EA-ABDB-54EAB22769A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2742" y="3594472"/>
            <a:ext cx="2368258" cy="21654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r>
              <a:rPr lang="en-US" dirty="0"/>
              <a:t>Pops the return pointer off the stack and jumps to it </a:t>
            </a:r>
          </a:p>
          <a:p>
            <a:r>
              <a:rPr lang="en-US" dirty="0"/>
              <a:t>Used to return to the last point of execution (as shown on the previous slide)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3AFC0BF-2356-440B-9F28-5779B76B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03" y="2234848"/>
            <a:ext cx="3586341" cy="4454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2BDE1B-E413-4169-BE97-C66858B29065}"/>
              </a:ext>
            </a:extLst>
          </p:cNvPr>
          <p:cNvSpPr txBox="1"/>
          <p:nvPr/>
        </p:nvSpPr>
        <p:spPr>
          <a:xfrm>
            <a:off x="-32521" y="2765199"/>
            <a:ext cx="3852722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Arial"/>
              </a:rPr>
              <a:t>- First we </a:t>
            </a:r>
            <a:r>
              <a:rPr lang="en-US" sz="1600" dirty="0">
                <a:solidFill>
                  <a:srgbClr val="00B0F0"/>
                </a:solidFill>
                <a:cs typeface="Arial"/>
              </a:rPr>
              <a:t>call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a function which: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cs typeface="Arial"/>
              </a:rPr>
              <a:t>--</a:t>
            </a:r>
            <a:r>
              <a:rPr lang="en-US" sz="1600" dirty="0" err="1">
                <a:solidFill>
                  <a:srgbClr val="000000"/>
                </a:solidFill>
                <a:cs typeface="Arial"/>
              </a:rPr>
              <a:t>Pushs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ret address</a:t>
            </a:r>
          </a:p>
          <a:p>
            <a:r>
              <a:rPr lang="en-US" sz="1600" dirty="0">
                <a:solidFill>
                  <a:srgbClr val="000000"/>
                </a:solidFill>
                <a:cs typeface="Arial"/>
              </a:rPr>
              <a:t>--</a:t>
            </a:r>
            <a:r>
              <a:rPr lang="en-US" sz="1600" dirty="0" err="1">
                <a:solidFill>
                  <a:srgbClr val="000000"/>
                </a:solidFill>
                <a:cs typeface="Arial"/>
              </a:rPr>
              <a:t>Jmps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to location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- Second, </a:t>
            </a:r>
            <a:r>
              <a:rPr lang="en-US" sz="1600" dirty="0">
                <a:solidFill>
                  <a:srgbClr val="FFC000"/>
                </a:solidFill>
                <a:cs typeface="Arial"/>
              </a:rPr>
              <a:t>pop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EBP</a:t>
            </a:r>
            <a:endParaRPr lang="en-US">
              <a:cs typeface="Arial"/>
            </a:endParaRPr>
          </a:p>
          <a:p>
            <a:endParaRPr lang="en-US" sz="1600" dirty="0">
              <a:solidFill>
                <a:srgbClr val="000000"/>
              </a:solidFill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cs typeface="Arial"/>
              </a:rPr>
              <a:t>- Third (ret), </a:t>
            </a:r>
            <a:r>
              <a:rPr lang="en-US" sz="1600" dirty="0">
                <a:solidFill>
                  <a:srgbClr val="FF1919"/>
                </a:solidFill>
                <a:cs typeface="Arial"/>
              </a:rPr>
              <a:t>pop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return address</a:t>
            </a:r>
          </a:p>
          <a:p>
            <a:endParaRPr lang="en-US" sz="1600" dirty="0">
              <a:solidFill>
                <a:srgbClr val="000000"/>
              </a:solidFill>
              <a:cs typeface="Arial"/>
            </a:endParaRPr>
          </a:p>
          <a:p>
            <a:r>
              <a:rPr lang="en-US" sz="1600" dirty="0">
                <a:solidFill>
                  <a:srgbClr val="000000"/>
                </a:solidFill>
                <a:cs typeface="Arial"/>
              </a:rPr>
              <a:t>- Fourth (ret), </a:t>
            </a:r>
            <a:r>
              <a:rPr lang="en-US" sz="1600" dirty="0" err="1">
                <a:solidFill>
                  <a:srgbClr val="00B050"/>
                </a:solidFill>
                <a:cs typeface="Arial"/>
              </a:rPr>
              <a:t>jmp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to return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02D65F-2853-47DF-BD41-E06EC243241F}"/>
              </a:ext>
            </a:extLst>
          </p:cNvPr>
          <p:cNvCxnSpPr/>
          <p:nvPr/>
        </p:nvCxnSpPr>
        <p:spPr bwMode="auto">
          <a:xfrm>
            <a:off x="2794851" y="3292219"/>
            <a:ext cx="723103" cy="822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08C0A9-A5B5-4B21-9F89-8280372ABA9E}"/>
              </a:ext>
            </a:extLst>
          </p:cNvPr>
          <p:cNvSpPr txBox="1"/>
          <p:nvPr/>
        </p:nvSpPr>
        <p:spPr>
          <a:xfrm>
            <a:off x="2607378" y="3243441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cs typeface="Arial"/>
              </a:rPr>
              <a:t>call function1</a:t>
            </a:r>
          </a:p>
          <a:p>
            <a:pPr algn="ctr"/>
            <a:r>
              <a:rPr lang="en-US" dirty="0">
                <a:solidFill>
                  <a:srgbClr val="7030A0"/>
                </a:solidFill>
                <a:cs typeface="Arial"/>
              </a:rPr>
              <a:t>some instruction</a:t>
            </a:r>
          </a:p>
          <a:p>
            <a:pPr algn="ctr"/>
            <a:r>
              <a:rPr lang="en-US" dirty="0">
                <a:solidFill>
                  <a:srgbClr val="7030A0"/>
                </a:solidFill>
                <a:cs typeface="Arial"/>
              </a:rPr>
              <a:t>some instruction</a:t>
            </a:r>
          </a:p>
          <a:p>
            <a:pPr algn="ctr"/>
            <a:r>
              <a:rPr lang="en-US" dirty="0">
                <a:solidFill>
                  <a:srgbClr val="7030A0"/>
                </a:solidFill>
                <a:cs typeface="Arial"/>
              </a:rPr>
              <a:t>some instruction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28522-C6D4-4196-989A-6246547CC486}"/>
              </a:ext>
            </a:extLst>
          </p:cNvPr>
          <p:cNvSpPr txBox="1"/>
          <p:nvPr/>
        </p:nvSpPr>
        <p:spPr>
          <a:xfrm>
            <a:off x="6050726" y="25834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</a:rPr>
              <a:t>FUNCTION 1</a:t>
            </a:r>
            <a:endParaRPr lang="en-US" sz="1800" b="1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1E685-2FCE-4318-B1A7-1262726ABDAF}"/>
              </a:ext>
            </a:extLst>
          </p:cNvPr>
          <p:cNvCxnSpPr>
            <a:cxnSpLocks/>
          </p:cNvCxnSpPr>
          <p:nvPr/>
        </p:nvCxnSpPr>
        <p:spPr bwMode="auto">
          <a:xfrm>
            <a:off x="4516524" y="3330479"/>
            <a:ext cx="2224785" cy="6944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63D96A-5F77-4D93-A2F9-90CEFCD9AC21}"/>
              </a:ext>
            </a:extLst>
          </p:cNvPr>
          <p:cNvCxnSpPr>
            <a:cxnSpLocks/>
          </p:cNvCxnSpPr>
          <p:nvPr/>
        </p:nvCxnSpPr>
        <p:spPr bwMode="auto">
          <a:xfrm>
            <a:off x="4516524" y="3330479"/>
            <a:ext cx="2176961" cy="943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CF3B7A-5FE9-4D49-9DDB-63177C45A761}"/>
              </a:ext>
            </a:extLst>
          </p:cNvPr>
          <p:cNvSpPr txBox="1"/>
          <p:nvPr/>
        </p:nvSpPr>
        <p:spPr>
          <a:xfrm>
            <a:off x="3401261" y="3033014"/>
            <a:ext cx="1165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MAIN</a:t>
            </a:r>
            <a:endParaRPr lang="en-US" sz="1400" b="1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28B7D-8A63-4AC6-AF38-490123A912ED}"/>
              </a:ext>
            </a:extLst>
          </p:cNvPr>
          <p:cNvSpPr txBox="1"/>
          <p:nvPr/>
        </p:nvSpPr>
        <p:spPr>
          <a:xfrm>
            <a:off x="3315178" y="4630343"/>
            <a:ext cx="1165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function1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F33F5-B0AA-4502-9409-123B6BF36F28}"/>
              </a:ext>
            </a:extLst>
          </p:cNvPr>
          <p:cNvSpPr txBox="1"/>
          <p:nvPr/>
        </p:nvSpPr>
        <p:spPr>
          <a:xfrm>
            <a:off x="2521295" y="4850336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6666"/>
                </a:solidFill>
                <a:cs typeface="Arial"/>
              </a:rPr>
              <a:t>push </a:t>
            </a:r>
            <a:r>
              <a:rPr lang="en-US" dirty="0" err="1">
                <a:solidFill>
                  <a:srgbClr val="FF6666"/>
                </a:solidFill>
                <a:cs typeface="Arial"/>
              </a:rPr>
              <a:t>ebp</a:t>
            </a:r>
          </a:p>
          <a:p>
            <a:pPr algn="ctr"/>
            <a:r>
              <a:rPr lang="en-US" dirty="0" err="1">
                <a:solidFill>
                  <a:srgbClr val="FF6666"/>
                </a:solidFill>
                <a:cs typeface="Arial"/>
              </a:rPr>
              <a:t>mov</a:t>
            </a:r>
            <a:r>
              <a:rPr lang="en-US" dirty="0">
                <a:solidFill>
                  <a:srgbClr val="FF6666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FF6666"/>
                </a:solidFill>
                <a:cs typeface="Arial"/>
              </a:rPr>
              <a:t>ebp</a:t>
            </a:r>
            <a:r>
              <a:rPr lang="en-US" dirty="0">
                <a:solidFill>
                  <a:srgbClr val="FF6666"/>
                </a:solidFill>
                <a:cs typeface="Arial"/>
              </a:rPr>
              <a:t>, </a:t>
            </a:r>
            <a:r>
              <a:rPr lang="en-US" dirty="0" err="1">
                <a:solidFill>
                  <a:srgbClr val="FF6666"/>
                </a:solidFill>
                <a:cs typeface="Arial"/>
              </a:rPr>
              <a:t>esp</a:t>
            </a:r>
          </a:p>
          <a:p>
            <a:pPr algn="ctr"/>
            <a:r>
              <a:rPr lang="en-US" dirty="0">
                <a:solidFill>
                  <a:srgbClr val="FF6666"/>
                </a:solidFill>
                <a:cs typeface="Arial"/>
              </a:rPr>
              <a:t>some instructions</a:t>
            </a:r>
          </a:p>
          <a:p>
            <a:pPr algn="ctr"/>
            <a:r>
              <a:rPr lang="en-US" dirty="0">
                <a:solidFill>
                  <a:srgbClr val="FF6666"/>
                </a:solidFill>
                <a:cs typeface="Arial"/>
              </a:rPr>
              <a:t>…</a:t>
            </a:r>
          </a:p>
          <a:p>
            <a:pPr algn="ctr"/>
            <a:r>
              <a:rPr lang="en-US" dirty="0">
                <a:solidFill>
                  <a:srgbClr val="FF6666"/>
                </a:solidFill>
                <a:cs typeface="Arial"/>
              </a:rPr>
              <a:t>pop </a:t>
            </a:r>
            <a:r>
              <a:rPr lang="en-US" dirty="0" err="1">
                <a:solidFill>
                  <a:srgbClr val="FF6666"/>
                </a:solidFill>
                <a:cs typeface="Arial"/>
              </a:rPr>
              <a:t>ebp</a:t>
            </a:r>
          </a:p>
          <a:p>
            <a:pPr algn="ctr"/>
            <a:r>
              <a:rPr lang="en-US" dirty="0">
                <a:solidFill>
                  <a:srgbClr val="FF6666"/>
                </a:solidFill>
                <a:cs typeface="Arial"/>
              </a:rPr>
              <a:t>ret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D613D6-E5B8-428D-870E-3725AA812F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604984" y="5989507"/>
            <a:ext cx="2088963" cy="153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976605-2A82-4644-A01D-9CF9C48E36C0}"/>
              </a:ext>
            </a:extLst>
          </p:cNvPr>
          <p:cNvCxnSpPr>
            <a:cxnSpLocks/>
          </p:cNvCxnSpPr>
          <p:nvPr/>
        </p:nvCxnSpPr>
        <p:spPr bwMode="auto">
          <a:xfrm flipV="1">
            <a:off x="4153060" y="4503134"/>
            <a:ext cx="2406516" cy="11420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7EE5C3-1431-4738-9D0B-C5C7350FA51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411" y="4130105"/>
            <a:ext cx="2674333" cy="17733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9804757-E16F-4800-9016-CEEAAFB4448F}"/>
              </a:ext>
            </a:extLst>
          </p:cNvPr>
          <p:cNvSpPr/>
          <p:nvPr/>
        </p:nvSpPr>
        <p:spPr bwMode="auto">
          <a:xfrm>
            <a:off x="7816396" y="3971327"/>
            <a:ext cx="302250" cy="302250"/>
          </a:xfrm>
          <a:prstGeom prst="mathMultiply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D074317A-4316-4280-8BA2-7B6E9931B55C}"/>
              </a:ext>
            </a:extLst>
          </p:cNvPr>
          <p:cNvSpPr/>
          <p:nvPr/>
        </p:nvSpPr>
        <p:spPr bwMode="auto">
          <a:xfrm>
            <a:off x="7816397" y="4306096"/>
            <a:ext cx="302250" cy="302250"/>
          </a:xfrm>
          <a:prstGeom prst="mathMultiply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31EE2A-43F4-4897-A3F7-1AF93BFA4BA1}"/>
              </a:ext>
            </a:extLst>
          </p:cNvPr>
          <p:cNvSpPr txBox="1"/>
          <p:nvPr/>
        </p:nvSpPr>
        <p:spPr>
          <a:xfrm>
            <a:off x="369202" y="5768564"/>
            <a:ext cx="1165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RETURN ADDRESS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D752A-9A34-4974-8C7B-BC7AE0BF0B4A}"/>
              </a:ext>
            </a:extLst>
          </p:cNvPr>
          <p:cNvSpPr txBox="1"/>
          <p:nvPr/>
        </p:nvSpPr>
        <p:spPr>
          <a:xfrm>
            <a:off x="2157830" y="5692040"/>
            <a:ext cx="1165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</a:rPr>
              <a:t>jmp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98623-D164-448E-822F-8705E9FB2133}"/>
              </a:ext>
            </a:extLst>
          </p:cNvPr>
          <p:cNvSpPr txBox="1"/>
          <p:nvPr/>
        </p:nvSpPr>
        <p:spPr>
          <a:xfrm rot="1620000">
            <a:off x="4702083" y="3670115"/>
            <a:ext cx="11650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jmp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23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15" y="1460771"/>
            <a:ext cx="8294687" cy="3119092"/>
          </a:xfrm>
        </p:spPr>
        <p:txBody>
          <a:bodyPr/>
          <a:lstStyle/>
          <a:p>
            <a:r>
              <a:rPr lang="en-US" sz="2000" dirty="0"/>
              <a:t>Once we get to the end, we are ready to return: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cs typeface="Arial"/>
            </a:endParaRPr>
          </a:p>
          <a:p>
            <a:r>
              <a:rPr lang="en-US" sz="2000" dirty="0"/>
              <a:t>Popping off the old RBP, then popping the return pointer, and jumping to it (effectively “pop rip”)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1994609"/>
            <a:ext cx="701137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About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Typically store the stack pointer ((E|R)SP) at the top of the function </a:t>
            </a:r>
          </a:p>
          <a:p>
            <a:r>
              <a:rPr lang="en-US" sz="1800" dirty="0"/>
              <a:t>If stored must be (re)stored before returning</a:t>
            </a:r>
          </a:p>
          <a:p>
            <a:pPr lvl="1"/>
            <a:r>
              <a:rPr lang="en-US" sz="1600" dirty="0"/>
              <a:t>If we don’t, our stack location will be off</a:t>
            </a:r>
          </a:p>
          <a:p>
            <a:pPr lvl="1"/>
            <a:r>
              <a:rPr lang="en-US" sz="1600" dirty="0"/>
              <a:t>If left at the top of the stack, we will return ONTO the stack</a:t>
            </a:r>
          </a:p>
          <a:p>
            <a:r>
              <a:rPr lang="en-US" sz="1800" dirty="0"/>
              <a:t>This is not always done, as in FPO (Frame Pointer Optimization/Omission) </a:t>
            </a:r>
          </a:p>
          <a:p>
            <a:endParaRPr lang="en-US" sz="1800" dirty="0"/>
          </a:p>
          <a:p>
            <a:r>
              <a:rPr lang="en-US" sz="1800" dirty="0"/>
              <a:t>Functions will be covered in more depth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63" y="4069086"/>
            <a:ext cx="70209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Conditional Control Flow: Comparisons</a:t>
            </a:r>
          </a:p>
        </p:txBody>
      </p:sp>
    </p:spTree>
    <p:extLst>
      <p:ext uri="{BB962C8B-B14F-4D97-AF65-F5344CB8AC3E}">
        <p14:creationId xmlns:p14="http://schemas.microsoft.com/office/powerpoint/2010/main" val="174311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two values by subtraction (e.g., SUB op1, op2) </a:t>
            </a:r>
          </a:p>
          <a:p>
            <a:r>
              <a:rPr lang="en-US" dirty="0"/>
              <a:t>Sets flags to indicate whether the values were equal, or if one was larger </a:t>
            </a:r>
          </a:p>
          <a:p>
            <a:r>
              <a:rPr lang="en-US" dirty="0"/>
              <a:t>Flags set by this instruction: CF, OF, SF, ZF, AF, and PF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4769541"/>
            <a:ext cx="703043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two values by doing a bitwise AND </a:t>
            </a:r>
          </a:p>
          <a:p>
            <a:r>
              <a:rPr lang="en-US" dirty="0"/>
              <a:t>The SF, PF, and ZF get set by this operation</a:t>
            </a:r>
          </a:p>
          <a:p>
            <a:r>
              <a:rPr lang="en-US" dirty="0"/>
              <a:t>Often used to test whether or not a register is 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Example: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5" y="3580557"/>
            <a:ext cx="700185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Utilize status flags and conditional control flow </a:t>
            </a:r>
          </a:p>
          <a:p>
            <a:r>
              <a:rPr lang="en-US" b="0" dirty="0"/>
              <a:t>Understand and utilize x86(_64) string instructions and corresponding instruction prefixes. </a:t>
            </a:r>
          </a:p>
          <a:p>
            <a:r>
              <a:rPr lang="en-US" b="0" dirty="0"/>
              <a:t>Understand and implement methods utilizing a variety of calling conventions (both x86 and x86_64) </a:t>
            </a:r>
          </a:p>
        </p:txBody>
      </p:sp>
    </p:spTree>
    <p:extLst>
      <p:ext uri="{BB962C8B-B14F-4D97-AF65-F5344CB8AC3E}">
        <p14:creationId xmlns:p14="http://schemas.microsoft.com/office/powerpoint/2010/main" val="232706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set of conditional branch instructions </a:t>
            </a:r>
          </a:p>
          <a:p>
            <a:r>
              <a:rPr lang="en-US" dirty="0"/>
              <a:t>Most execute based on the value of one or more flags </a:t>
            </a:r>
          </a:p>
          <a:p>
            <a:r>
              <a:rPr lang="en-US" dirty="0"/>
              <a:t>Some more common jumps:</a:t>
            </a:r>
          </a:p>
          <a:p>
            <a:pPr lvl="1"/>
            <a:r>
              <a:rPr lang="en-US" dirty="0"/>
              <a:t>je or </a:t>
            </a:r>
            <a:r>
              <a:rPr lang="en-US" dirty="0" err="1"/>
              <a:t>jz</a:t>
            </a:r>
            <a:r>
              <a:rPr lang="en-US" dirty="0"/>
              <a:t> – Jump if Equal (or Jump if Zero) </a:t>
            </a:r>
          </a:p>
          <a:p>
            <a:pPr lvl="1"/>
            <a:r>
              <a:rPr lang="en-US" dirty="0" err="1"/>
              <a:t>jne</a:t>
            </a:r>
            <a:r>
              <a:rPr lang="en-US" dirty="0"/>
              <a:t>, </a:t>
            </a:r>
            <a:r>
              <a:rPr lang="en-US" dirty="0" err="1"/>
              <a:t>jnz</a:t>
            </a:r>
            <a:r>
              <a:rPr lang="en-US" dirty="0"/>
              <a:t> – Jump if Not Equal (or Not Zero) </a:t>
            </a:r>
          </a:p>
          <a:p>
            <a:pPr lvl="1"/>
            <a:r>
              <a:rPr lang="en-US" dirty="0"/>
              <a:t>ja – Jump if Above (if the operand compared previously is greater)</a:t>
            </a:r>
          </a:p>
          <a:p>
            <a:pPr lvl="1"/>
            <a:r>
              <a:rPr lang="en-US" dirty="0" err="1"/>
              <a:t>jb</a:t>
            </a:r>
            <a:r>
              <a:rPr lang="en-US" dirty="0"/>
              <a:t>/</a:t>
            </a:r>
            <a:r>
              <a:rPr lang="en-US" dirty="0" err="1"/>
              <a:t>jc</a:t>
            </a:r>
            <a:r>
              <a:rPr lang="en-US" dirty="0"/>
              <a:t> – Jump if Below (or Jump if Carry)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Many others – refer to the Intel manual for a comprehensive list  </a:t>
            </a:r>
          </a:p>
        </p:txBody>
      </p:sp>
    </p:spTree>
    <p:extLst>
      <p:ext uri="{BB962C8B-B14F-4D97-AF65-F5344CB8AC3E}">
        <p14:creationId xmlns:p14="http://schemas.microsoft.com/office/powerpoint/2010/main" val="374880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check to see if the result of an operation is 0: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357288"/>
            <a:ext cx="703043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loop: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123893"/>
            <a:ext cx="703043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macro for </a:t>
            </a:r>
            <a:r>
              <a:rPr lang="en-US" dirty="0" err="1"/>
              <a:t>dec</a:t>
            </a:r>
            <a:r>
              <a:rPr lang="en-US" dirty="0"/>
              <a:t> </a:t>
            </a:r>
            <a:r>
              <a:rPr lang="en-US" dirty="0" err="1"/>
              <a:t>rcx</a:t>
            </a:r>
            <a:r>
              <a:rPr lang="en-US" dirty="0"/>
              <a:t>/test </a:t>
            </a:r>
            <a:r>
              <a:rPr lang="en-US" dirty="0" err="1"/>
              <a:t>rcx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/</a:t>
            </a:r>
            <a:r>
              <a:rPr lang="en-US" dirty="0" err="1"/>
              <a:t>jnz</a:t>
            </a:r>
            <a:r>
              <a:rPr lang="en-US" dirty="0"/>
              <a:t> &lt;target&gt;</a:t>
            </a:r>
          </a:p>
          <a:p>
            <a:r>
              <a:rPr lang="en-US" dirty="0"/>
              <a:t>Expects ECX/RCX  to be populated with a counter variable </a:t>
            </a:r>
          </a:p>
          <a:p>
            <a:r>
              <a:rPr lang="en-US" dirty="0"/>
              <a:t>The loop from the previous slide could be re-written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2" y="3577940"/>
            <a:ext cx="7011378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control flow…</a:t>
            </a:r>
          </a:p>
          <a:p>
            <a:pPr lvl="1"/>
            <a:r>
              <a:rPr lang="en-US" dirty="0"/>
              <a:t>Copy the Lab7 folder (and its contents) </a:t>
            </a:r>
          </a:p>
          <a:p>
            <a:pPr lvl="1"/>
            <a:r>
              <a:rPr lang="en-US" dirty="0"/>
              <a:t>Modify the *.</a:t>
            </a:r>
            <a:r>
              <a:rPr lang="en-US" dirty="0" err="1"/>
              <a:t>nasm</a:t>
            </a:r>
            <a:r>
              <a:rPr lang="en-US" dirty="0"/>
              <a:t> file (Each function should have a comment block – lines starting with ‘;’ containing instructions) </a:t>
            </a:r>
          </a:p>
          <a:p>
            <a:pPr lvl="1"/>
            <a:r>
              <a:rPr lang="en-US" dirty="0"/>
              <a:t>Build and run using the following commands: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1" y="4142208"/>
            <a:ext cx="703995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“string” means to x86(_64) </a:t>
            </a:r>
          </a:p>
          <a:p>
            <a:pPr lvl="1"/>
            <a:r>
              <a:rPr lang="en-US" dirty="0"/>
              <a:t>Really just a string of bytes </a:t>
            </a:r>
          </a:p>
          <a:p>
            <a:pPr lvl="1"/>
            <a:r>
              <a:rPr lang="en-US" dirty="0"/>
              <a:t>No particular qualms about terminators (e.g., ‘0’)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Several prefixes and a flag that will modify behavior (more on those later) </a:t>
            </a:r>
          </a:p>
          <a:p>
            <a:endParaRPr lang="en-US" dirty="0"/>
          </a:p>
          <a:p>
            <a:r>
              <a:rPr lang="en-US" dirty="0"/>
              <a:t>All of them have the unit to move/copy/initialize/scan appended to the end (e.g., </a:t>
            </a:r>
            <a:r>
              <a:rPr lang="en-US" dirty="0" err="1"/>
              <a:t>scasb</a:t>
            </a:r>
            <a:r>
              <a:rPr lang="en-US" dirty="0"/>
              <a:t> vs </a:t>
            </a:r>
            <a:r>
              <a:rPr lang="en-US" dirty="0" err="1"/>
              <a:t>scasw</a:t>
            </a:r>
            <a:r>
              <a:rPr lang="en-US" dirty="0"/>
              <a:t> vs scads,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843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Common features: </a:t>
            </a:r>
          </a:p>
          <a:p>
            <a:pPr lvl="1"/>
            <a:r>
              <a:rPr lang="en-US" sz="2000" dirty="0"/>
              <a:t>RSI (or ESI, in x86) is treated as a pointer to the beginning of the “source” </a:t>
            </a:r>
          </a:p>
          <a:p>
            <a:pPr lvl="1"/>
            <a:r>
              <a:rPr lang="en-US" sz="2000" dirty="0"/>
              <a:t>RDI (or EDI, in x86) is treated as a pointer to the beginning of the “destination” </a:t>
            </a:r>
          </a:p>
          <a:p>
            <a:pPr lvl="1"/>
            <a:r>
              <a:rPr lang="en-US" sz="2000" dirty="0"/>
              <a:t>RCX (or ECX, in x86) is assumed to hold the count, if needed</a:t>
            </a:r>
          </a:p>
          <a:p>
            <a:pPr lvl="1"/>
            <a:r>
              <a:rPr lang="en-US" sz="2000" dirty="0"/>
              <a:t>RAX (or EAX, in x86) is assumed to hold the value to evaluate, if needed (e.g., store, compare against, </a:t>
            </a:r>
            <a:r>
              <a:rPr lang="en-US" sz="2000" dirty="0" err="1"/>
              <a:t>etc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Typically increments source and/or destination register pointers by the amount of data operated on (e.g., </a:t>
            </a:r>
            <a:r>
              <a:rPr lang="en-US" sz="2000" dirty="0" err="1"/>
              <a:t>movsb</a:t>
            </a:r>
            <a:r>
              <a:rPr lang="en-US" sz="2000" dirty="0"/>
              <a:t> would add 1 to both RSI and RDI, where </a:t>
            </a:r>
            <a:r>
              <a:rPr lang="en-US" sz="2000" dirty="0" err="1"/>
              <a:t>movsd</a:t>
            </a:r>
            <a:r>
              <a:rPr lang="en-US" sz="2000" dirty="0"/>
              <a:t> would add 4) </a:t>
            </a:r>
          </a:p>
        </p:txBody>
      </p:sp>
    </p:spTree>
    <p:extLst>
      <p:ext uri="{BB962C8B-B14F-4D97-AF65-F5344CB8AC3E}">
        <p14:creationId xmlns:p14="http://schemas.microsoft.com/office/powerpoint/2010/main" val="167151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Scan String – </a:t>
            </a:r>
            <a:r>
              <a:rPr lang="en-US" sz="1800" dirty="0" err="1"/>
              <a:t>scas</a:t>
            </a:r>
            <a:r>
              <a:rPr lang="en-US" sz="1800" dirty="0"/>
              <a:t>(b/w/d/q) – scans a string located at RDI for value found in RAX/EAX/AX/AL (depending on the size used), and increments the pointer</a:t>
            </a:r>
          </a:p>
          <a:p>
            <a:r>
              <a:rPr lang="en-US" sz="1800" dirty="0"/>
              <a:t>Store String – </a:t>
            </a:r>
            <a:r>
              <a:rPr lang="en-US" sz="1800" dirty="0" err="1"/>
              <a:t>stos</a:t>
            </a:r>
            <a:r>
              <a:rPr lang="en-US" sz="1800" dirty="0"/>
              <a:t>(b/w/d/q) – initializes the string located at RDI to the value pointed at by RAX/EAX/AX/AL (depending on size used) and increments the pointer. </a:t>
            </a:r>
          </a:p>
          <a:p>
            <a:r>
              <a:rPr lang="en-US" sz="1800" dirty="0"/>
              <a:t>Load string – </a:t>
            </a:r>
            <a:r>
              <a:rPr lang="en-US" sz="1800" dirty="0" err="1"/>
              <a:t>lods</a:t>
            </a:r>
            <a:r>
              <a:rPr lang="en-US" sz="1800" dirty="0"/>
              <a:t>(b/w/d/q) – Copies the value from RSI into RAX/EAX/AX/AL, and increments the pointer</a:t>
            </a:r>
          </a:p>
          <a:p>
            <a:r>
              <a:rPr lang="en-US" sz="1800" dirty="0"/>
              <a:t>Move string – </a:t>
            </a:r>
            <a:r>
              <a:rPr lang="en-US" sz="1800" dirty="0" err="1"/>
              <a:t>movs</a:t>
            </a:r>
            <a:r>
              <a:rPr lang="en-US" sz="1800" dirty="0"/>
              <a:t>(b/w/d/q) – copies data from RSI into RDI, and increments both pointers </a:t>
            </a:r>
          </a:p>
          <a:p>
            <a:r>
              <a:rPr lang="en-US" sz="1800" dirty="0"/>
              <a:t>Compare string – </a:t>
            </a:r>
            <a:r>
              <a:rPr lang="en-US" sz="1800" dirty="0" err="1"/>
              <a:t>cmps</a:t>
            </a:r>
            <a:r>
              <a:rPr lang="en-US" sz="1800" dirty="0"/>
              <a:t>(b/w/d/q) – compares the values stored at RSI and RDI, and increments the pointer, updating the RFLAGS (or EFLAGS) register with the result </a:t>
            </a:r>
          </a:p>
        </p:txBody>
      </p:sp>
    </p:spTree>
    <p:extLst>
      <p:ext uri="{BB962C8B-B14F-4D97-AF65-F5344CB8AC3E}">
        <p14:creationId xmlns:p14="http://schemas.microsoft.com/office/powerpoint/2010/main" val="287495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Several instruction prefixes available to modify behavior – looping the instruction over a section of memory </a:t>
            </a:r>
          </a:p>
          <a:p>
            <a:r>
              <a:rPr lang="en-US" sz="1600" dirty="0"/>
              <a:t>All of them tend to use RCX/ECX/</a:t>
            </a:r>
            <a:r>
              <a:rPr lang="en-US" sz="1600" dirty="0" err="1"/>
              <a:t>etc</a:t>
            </a:r>
            <a:r>
              <a:rPr lang="en-US" sz="1600" dirty="0"/>
              <a:t> as a termination condition – decrementing each execution</a:t>
            </a:r>
          </a:p>
          <a:p>
            <a:endParaRPr lang="en-US" sz="1600" dirty="0"/>
          </a:p>
          <a:p>
            <a:r>
              <a:rPr lang="en-US" sz="1600" dirty="0"/>
              <a:t>Some prefixes available: </a:t>
            </a:r>
          </a:p>
          <a:p>
            <a:pPr lvl="1"/>
            <a:r>
              <a:rPr lang="en-US" sz="1400" dirty="0"/>
              <a:t>REP – continue performing the action RCX times. </a:t>
            </a:r>
          </a:p>
          <a:p>
            <a:pPr lvl="1"/>
            <a:r>
              <a:rPr lang="en-US" sz="1400" dirty="0"/>
              <a:t>REPNE – continue performing the action RCX times, or until the FLAGS register indicates the operands were equal </a:t>
            </a:r>
          </a:p>
          <a:p>
            <a:pPr lvl="1"/>
            <a:r>
              <a:rPr lang="en-US" sz="1400" dirty="0"/>
              <a:t>REPE – Continue performing the action RCX times, or until the FLAGS register indicates the operands were not equal 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600" dirty="0"/>
              <a:t>Often Used by compilers to essentially inline C string functions (such as </a:t>
            </a:r>
            <a:r>
              <a:rPr lang="en-US" sz="1600" dirty="0" err="1"/>
              <a:t>strlen</a:t>
            </a:r>
            <a:r>
              <a:rPr lang="en-US" sz="1600" dirty="0"/>
              <a:t>, </a:t>
            </a:r>
            <a:r>
              <a:rPr lang="en-US" sz="1600" dirty="0" err="1"/>
              <a:t>memset</a:t>
            </a:r>
            <a:r>
              <a:rPr lang="en-US" sz="1600" dirty="0"/>
              <a:t>, </a:t>
            </a:r>
            <a:r>
              <a:rPr lang="en-US" sz="1600" dirty="0" err="1"/>
              <a:t>memcpy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85686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Unconditional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1980188"/>
            <a:ext cx="7030431" cy="1438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3" y="4533631"/>
            <a:ext cx="703043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5105400"/>
          </a:xfrm>
        </p:spPr>
        <p:txBody>
          <a:bodyPr/>
          <a:lstStyle/>
          <a:p>
            <a:r>
              <a:rPr lang="en-US" dirty="0"/>
              <a:t>A register that contains a variety of bits representing state and status information </a:t>
            </a:r>
          </a:p>
          <a:p>
            <a:r>
              <a:rPr lang="en-US" dirty="0"/>
              <a:t>Varies in size, but many portions (in newer processors) aren’t used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50" y="3067745"/>
            <a:ext cx="226726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5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Direction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the direction buffers are traversed when using the REP* prefixes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set during execution, an operation, ALWAYS clear after (or crashes likely to occur)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3935379"/>
            <a:ext cx="703043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String Operations</a:t>
            </a:r>
          </a:p>
          <a:p>
            <a:pPr lvl="1"/>
            <a:r>
              <a:rPr lang="en-US" sz="2000" dirty="0"/>
              <a:t>Copy the Lab8 folder (and its contents)</a:t>
            </a:r>
          </a:p>
          <a:p>
            <a:pPr lvl="1"/>
            <a:r>
              <a:rPr lang="en-US" sz="2000" dirty="0"/>
              <a:t>Modify the *.</a:t>
            </a:r>
            <a:r>
              <a:rPr lang="en-US" sz="2000" dirty="0" err="1"/>
              <a:t>nasm</a:t>
            </a:r>
            <a:r>
              <a:rPr lang="en-US" sz="2000" dirty="0"/>
              <a:t> file (Each function should have a comment block – lines starting with ‘;’ containing instructions)</a:t>
            </a:r>
          </a:p>
          <a:p>
            <a:pPr lvl="1"/>
            <a:r>
              <a:rPr lang="en-US" sz="2000" dirty="0"/>
              <a:t>Build and run using the following commands: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8" y="4127717"/>
            <a:ext cx="702090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7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4716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Conventions: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Microsoft – many calling conventions exist for x86</a:t>
            </a:r>
          </a:p>
          <a:p>
            <a:pPr lvl="1"/>
            <a:r>
              <a:rPr lang="en-US" sz="1800" dirty="0"/>
              <a:t>Different implications for how arguments get passed</a:t>
            </a:r>
          </a:p>
          <a:p>
            <a:pPr lvl="1"/>
            <a:r>
              <a:rPr lang="en-US" sz="1800" dirty="0"/>
              <a:t>Different implications for stack cleanup after function returns </a:t>
            </a:r>
          </a:p>
          <a:p>
            <a:pPr lvl="1"/>
            <a:r>
              <a:rPr lang="en-US" sz="1800" dirty="0"/>
              <a:t>Name mangling is often used to differentiate</a:t>
            </a:r>
          </a:p>
          <a:p>
            <a:pPr lvl="1"/>
            <a:endParaRPr lang="en-US" sz="1800" dirty="0"/>
          </a:p>
          <a:p>
            <a:r>
              <a:rPr lang="en-US" sz="2000" dirty="0"/>
              <a:t>System V x86 Calling Convention</a:t>
            </a:r>
          </a:p>
          <a:p>
            <a:pPr lvl="1"/>
            <a:r>
              <a:rPr lang="en-US" sz="1800" dirty="0"/>
              <a:t>Most POSIX-compliant and (POSIX-like) platforms abide by this </a:t>
            </a:r>
          </a:p>
          <a:p>
            <a:pPr lvl="2"/>
            <a:r>
              <a:rPr lang="en-US" sz="1600" dirty="0"/>
              <a:t>Such as Linux, Solaris, BSD, OSX, </a:t>
            </a:r>
            <a:r>
              <a:rPr lang="en-US" sz="1600" dirty="0" err="1"/>
              <a:t>etc</a:t>
            </a:r>
            <a:endParaRPr lang="en-US" sz="1600" dirty="0"/>
          </a:p>
          <a:p>
            <a:pPr lvl="2"/>
            <a:r>
              <a:rPr lang="en-US" sz="1600" dirty="0"/>
              <a:t>Also called </a:t>
            </a:r>
            <a:r>
              <a:rPr lang="en-US" sz="1600" dirty="0" err="1"/>
              <a:t>cdecl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Other calling conventions </a:t>
            </a:r>
          </a:p>
        </p:txBody>
      </p:sp>
    </p:spTree>
    <p:extLst>
      <p:ext uri="{BB962C8B-B14F-4D97-AF65-F5344CB8AC3E}">
        <p14:creationId xmlns:p14="http://schemas.microsoft.com/office/powerpoint/2010/main" val="239129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Conventions: </a:t>
            </a:r>
            <a:r>
              <a:rPr lang="en-US" dirty="0" err="1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Indicated to compiler (from C) by _</a:t>
            </a:r>
            <a:r>
              <a:rPr lang="en-US" dirty="0" err="1"/>
              <a:t>stdcall</a:t>
            </a:r>
            <a:r>
              <a:rPr lang="en-US" dirty="0"/>
              <a:t> prefix </a:t>
            </a:r>
          </a:p>
          <a:p>
            <a:endParaRPr lang="en-US" dirty="0"/>
          </a:p>
          <a:p>
            <a:r>
              <a:rPr lang="en-US" dirty="0"/>
              <a:t>Arguments pushed on the stack (in order from right to left) </a:t>
            </a:r>
          </a:p>
          <a:p>
            <a:endParaRPr lang="en-US" dirty="0"/>
          </a:p>
          <a:p>
            <a:r>
              <a:rPr lang="en-US" dirty="0"/>
              <a:t>The function being called (the “</a:t>
            </a:r>
            <a:r>
              <a:rPr lang="en-US" dirty="0" err="1"/>
              <a:t>callee</a:t>
            </a:r>
            <a:r>
              <a:rPr lang="en-US" dirty="0"/>
              <a:t>”) cleans up the space allocated </a:t>
            </a:r>
          </a:p>
          <a:p>
            <a:endParaRPr lang="en-US" dirty="0"/>
          </a:p>
          <a:p>
            <a:r>
              <a:rPr lang="en-US" dirty="0"/>
              <a:t>Name gets decorated with an appended “@X”, where X is the number of bytes to allocate (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* 4)</a:t>
            </a:r>
          </a:p>
        </p:txBody>
      </p:sp>
    </p:spTree>
    <p:extLst>
      <p:ext uri="{BB962C8B-B14F-4D97-AF65-F5344CB8AC3E}">
        <p14:creationId xmlns:p14="http://schemas.microsoft.com/office/powerpoint/2010/main" val="3133628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Conventions: </a:t>
            </a:r>
            <a:r>
              <a:rPr lang="en-US" dirty="0" err="1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call in action – Stack Cleanup: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128656"/>
            <a:ext cx="702090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3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Conventions: </a:t>
            </a:r>
            <a:r>
              <a:rPr lang="en-US" dirty="0" err="1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62" y="1138254"/>
            <a:ext cx="8294687" cy="4725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Standard call in action – Accessing Parameters: </a:t>
            </a:r>
          </a:p>
          <a:p>
            <a:r>
              <a:rPr lang="en-US" sz="1800" dirty="0"/>
              <a:t>If EBP hasn’t been pushed to the stack: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Otherwise: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9" y="2053246"/>
            <a:ext cx="7030431" cy="1448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1" y="4416240"/>
            <a:ext cx="703995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8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Conventions: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the System V calling convention (e.g., what most non-Microsoft platforms use)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Parameters passed in the same fashion as in </a:t>
            </a:r>
            <a:r>
              <a:rPr lang="en-US" dirty="0" err="1"/>
              <a:t>stdcall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Stack cleanup is different, the calling function (e.g., caller) is responsible for cleanup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real name mangling, aside from a leading underscore “_”</a:t>
            </a:r>
          </a:p>
        </p:txBody>
      </p:sp>
    </p:spTree>
    <p:extLst>
      <p:ext uri="{BB962C8B-B14F-4D97-AF65-F5344CB8AC3E}">
        <p14:creationId xmlns:p14="http://schemas.microsoft.com/office/powerpoint/2010/main" val="264572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Convention: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cdecl</a:t>
            </a:r>
            <a:r>
              <a:rPr lang="en-US" dirty="0"/>
              <a:t> in action: Stack cleanup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7" y="2248962"/>
            <a:ext cx="702090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Conventions: </a:t>
            </a:r>
            <a:r>
              <a:rPr lang="en-US" dirty="0" err="1"/>
              <a:t>fastcall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arguments (from left to right) passed via registers (ECX and EDX)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Remaining arguments pushed on the stack (right to left, as with </a:t>
            </a:r>
            <a:r>
              <a:rPr lang="en-US" dirty="0" err="1"/>
              <a:t>cdecl</a:t>
            </a:r>
            <a:r>
              <a:rPr lang="en-US" dirty="0"/>
              <a:t> and </a:t>
            </a:r>
            <a:r>
              <a:rPr lang="en-US" dirty="0" err="1"/>
              <a:t>stdcall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Cleanup is performed by the </a:t>
            </a:r>
            <a:r>
              <a:rPr lang="en-US" dirty="0" err="1"/>
              <a:t>callee</a:t>
            </a:r>
            <a:r>
              <a:rPr lang="en-US" dirty="0"/>
              <a:t> (as with </a:t>
            </a:r>
            <a:r>
              <a:rPr lang="en-US" dirty="0" err="1"/>
              <a:t>stdcall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 mangling is similar to </a:t>
            </a:r>
            <a:r>
              <a:rPr lang="en-US" dirty="0" err="1"/>
              <a:t>stdcall</a:t>
            </a:r>
            <a:r>
              <a:rPr lang="en-US" dirty="0"/>
              <a:t>, but an additional “@” is prepended (e.g., “_@myfunc@8”) </a:t>
            </a:r>
          </a:p>
        </p:txBody>
      </p:sp>
    </p:spTree>
    <p:extLst>
      <p:ext uri="{BB962C8B-B14F-4D97-AF65-F5344CB8AC3E}">
        <p14:creationId xmlns:p14="http://schemas.microsoft.com/office/powerpoint/2010/main" val="39244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399"/>
            <a:ext cx="8294687" cy="53291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Credit: the Intel Manual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85" y="1113365"/>
            <a:ext cx="594443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Conventions: </a:t>
            </a:r>
            <a:r>
              <a:rPr lang="en-US" dirty="0" err="1"/>
              <a:t>thiscall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“Special” convention used for C++ non-static member functions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Defines a method of passing the “this” pointer (which allows those functions access to a specific instance of a class)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Slight difference between Microsoft and System V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Microsoft: The “this” pointer is passed ECX, other parameters work like </a:t>
            </a:r>
            <a:r>
              <a:rPr lang="en-US" sz="1800" dirty="0" err="1"/>
              <a:t>stdcall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System V: Works like </a:t>
            </a:r>
            <a:r>
              <a:rPr lang="en-US" sz="1800" dirty="0" err="1"/>
              <a:t>cdecl</a:t>
            </a:r>
            <a:r>
              <a:rPr lang="en-US" sz="1800" dirty="0"/>
              <a:t>, but the “this” pointer is the first argument to the function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C++ name mangling is a more complex topic (and somewhat compiler dependent) </a:t>
            </a:r>
          </a:p>
        </p:txBody>
      </p:sp>
    </p:spTree>
    <p:extLst>
      <p:ext uri="{BB962C8B-B14F-4D97-AF65-F5344CB8AC3E}">
        <p14:creationId xmlns:p14="http://schemas.microsoft.com/office/powerpoint/2010/main" val="516390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x64 Calling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Only one convention for each (Mostly…there are oddballs like </a:t>
            </a:r>
            <a:r>
              <a:rPr lang="en-US" sz="2000" dirty="0" err="1"/>
              <a:t>vectorcall</a:t>
            </a:r>
            <a:r>
              <a:rPr lang="en-US" sz="2000" dirty="0"/>
              <a:t>, but we won’t discuss those)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thiscall</a:t>
            </a:r>
            <a:r>
              <a:rPr lang="en-US" sz="2000" dirty="0"/>
              <a:t> on x64 (both conventions) passes the “this” pointer as an implicit first argument (as it does for System V x86)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Both conventions work similarly to _</a:t>
            </a:r>
            <a:r>
              <a:rPr lang="en-US" sz="2000" dirty="0" err="1"/>
              <a:t>fastcall</a:t>
            </a:r>
            <a:r>
              <a:rPr lang="en-US" sz="2000" dirty="0"/>
              <a:t>, passing arguments in registers (though the registers differ between platforms) </a:t>
            </a:r>
          </a:p>
        </p:txBody>
      </p:sp>
    </p:spTree>
    <p:extLst>
      <p:ext uri="{BB962C8B-B14F-4D97-AF65-F5344CB8AC3E}">
        <p14:creationId xmlns:p14="http://schemas.microsoft.com/office/powerpoint/2010/main" val="330753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x64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Uses 4 registers to pass the first 4 parameters (RCX, RDX, R8, and R9) </a:t>
            </a:r>
          </a:p>
          <a:p>
            <a:endParaRPr lang="en-US" sz="2000" dirty="0"/>
          </a:p>
          <a:p>
            <a:r>
              <a:rPr lang="en-US" sz="2000" dirty="0"/>
              <a:t>Floating point values are passed via SIMD registers (XMM0-3…we’ll talk more about this later) </a:t>
            </a:r>
          </a:p>
          <a:p>
            <a:endParaRPr lang="en-US" sz="2000" dirty="0"/>
          </a:p>
          <a:p>
            <a:r>
              <a:rPr lang="en-US" sz="2000" dirty="0"/>
              <a:t>Remaining values are added to the stack </a:t>
            </a:r>
          </a:p>
          <a:p>
            <a:endParaRPr lang="en-US" sz="2000" dirty="0"/>
          </a:p>
          <a:p>
            <a:r>
              <a:rPr lang="en-US" sz="2000" dirty="0"/>
              <a:t>Caller’s responsibility to clean up (as with _</a:t>
            </a:r>
            <a:r>
              <a:rPr lang="en-US" sz="2000" dirty="0" err="1"/>
              <a:t>cdecl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99472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x64 calling conventions require stack allocation for passed variables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intent is to allow function being called to immediately spill registers (if desired)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Windows API requires space to be allocated for 4 registers (regardless of function parameter count)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Additional arguments (beyond 4) are added via the stack </a:t>
            </a:r>
          </a:p>
          <a:p>
            <a:pPr lvl="1"/>
            <a:r>
              <a:rPr lang="en-US" sz="1800" dirty="0"/>
              <a:t>BUT in the location they would normally occur at if all parameters were passed that way </a:t>
            </a:r>
          </a:p>
          <a:p>
            <a:pPr lvl="1"/>
            <a:r>
              <a:rPr lang="en-US" sz="1800" dirty="0"/>
              <a:t>Example: </a:t>
            </a:r>
            <a:r>
              <a:rPr lang="en-US" sz="1800" dirty="0" err="1"/>
              <a:t>param</a:t>
            </a:r>
            <a:r>
              <a:rPr lang="en-US" sz="1800" dirty="0"/>
              <a:t> 5 would begin at [</a:t>
            </a:r>
            <a:r>
              <a:rPr lang="en-US" sz="1800" dirty="0" err="1"/>
              <a:t>rsp</a:t>
            </a:r>
            <a:r>
              <a:rPr lang="en-US" sz="1800" dirty="0"/>
              <a:t> + 0x20] </a:t>
            </a:r>
          </a:p>
        </p:txBody>
      </p:sp>
    </p:spTree>
    <p:extLst>
      <p:ext uri="{BB962C8B-B14F-4D97-AF65-F5344CB8AC3E}">
        <p14:creationId xmlns:p14="http://schemas.microsoft.com/office/powerpoint/2010/main" val="67392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x64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56" y="1275945"/>
            <a:ext cx="8294687" cy="4725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parameters: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352525"/>
            <a:ext cx="703995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6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x64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 or more parameters: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362051"/>
            <a:ext cx="703043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8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x64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additional reading on Microsoft’s x64 calling convention: </a:t>
            </a:r>
          </a:p>
          <a:p>
            <a:r>
              <a:rPr lang="en-US" b="0" dirty="0">
                <a:hlinkClick r:id="rId2"/>
              </a:rPr>
              <a:t>https://blogs.msdn.microsoft.com/oldnewthing/20040114-00/?p=41053/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4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 x64 Calling Convention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Similar to the Microsoft calling convention, but more values are passed via registers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first 6 arguments are passed via register (RDI, RSI, RDX, RCX, R8, and R9)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Floating point arguments go in SIMD registers (XMM0-7)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Additional arguments are pushed onto the stack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Shadow space is not required, but stack must remain 16-byte aligned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Red zone optimization provides free stack space for leaf functions </a:t>
            </a:r>
          </a:p>
        </p:txBody>
      </p:sp>
    </p:spTree>
    <p:extLst>
      <p:ext uri="{BB962C8B-B14F-4D97-AF65-F5344CB8AC3E}">
        <p14:creationId xmlns:p14="http://schemas.microsoft.com/office/powerpoint/2010/main" val="60330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 of the next 128 bytes below RSP without modifying stack pointer </a:t>
            </a:r>
          </a:p>
          <a:p>
            <a:endParaRPr lang="en-US" dirty="0"/>
          </a:p>
          <a:p>
            <a:r>
              <a:rPr lang="en-US" dirty="0"/>
              <a:t>Further function calls WILL clobber space </a:t>
            </a:r>
          </a:p>
          <a:p>
            <a:pPr lvl="1"/>
            <a:r>
              <a:rPr lang="en-US" dirty="0"/>
              <a:t>Because of this, Red Zone use is most suitable for leaf functions </a:t>
            </a:r>
          </a:p>
          <a:p>
            <a:pPr lvl="1"/>
            <a:r>
              <a:rPr lang="en-US" dirty="0"/>
              <a:t>Safe from interrupt handlers, etc. </a:t>
            </a:r>
          </a:p>
        </p:txBody>
      </p:sp>
    </p:spTree>
    <p:extLst>
      <p:ext uri="{BB962C8B-B14F-4D97-AF65-F5344CB8AC3E}">
        <p14:creationId xmlns:p14="http://schemas.microsoft.com/office/powerpoint/2010/main" val="2740904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 x64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2242972"/>
            <a:ext cx="701137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we care about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Flag (ZF) – set when an operation that sets the zero flag produces a zero- includes arithmetic and </a:t>
            </a:r>
            <a:r>
              <a:rPr lang="en-US" dirty="0" err="1"/>
              <a:t>bitshift</a:t>
            </a:r>
            <a:r>
              <a:rPr lang="en-US" dirty="0"/>
              <a:t> operations </a:t>
            </a:r>
          </a:p>
          <a:p>
            <a:endParaRPr lang="en-US" dirty="0"/>
          </a:p>
          <a:p>
            <a:r>
              <a:rPr lang="en-US" dirty="0"/>
              <a:t>Carry Flag (CF) – set when an arithmetic borrow or carry occurs during add/sub – e.g., the result of an add would have set bit 33 (in x86), or bit 65 (in x86_64)</a:t>
            </a:r>
          </a:p>
          <a:p>
            <a:pPr lvl="1"/>
            <a:r>
              <a:rPr lang="en-US" dirty="0"/>
              <a:t>Also set with some </a:t>
            </a:r>
            <a:r>
              <a:rPr lang="en-US" dirty="0" err="1"/>
              <a:t>bitshift</a:t>
            </a:r>
            <a:r>
              <a:rPr lang="en-US" dirty="0"/>
              <a:t> operations (such as when a bit falls off the end in a </a:t>
            </a:r>
            <a:r>
              <a:rPr lang="en-US" dirty="0" err="1"/>
              <a:t>shr</a:t>
            </a:r>
            <a:r>
              <a:rPr lang="en-US" dirty="0"/>
              <a:t>/</a:t>
            </a:r>
            <a:r>
              <a:rPr lang="en-US" dirty="0" err="1"/>
              <a:t>shr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1850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the value returned at the end of the function call will be stored in RAX (for x64), or EAX (for x86) </a:t>
            </a:r>
          </a:p>
        </p:txBody>
      </p:sp>
    </p:spTree>
    <p:extLst>
      <p:ext uri="{BB962C8B-B14F-4D97-AF65-F5344CB8AC3E}">
        <p14:creationId xmlns:p14="http://schemas.microsoft.com/office/powerpoint/2010/main" val="1609184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Preservation –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Volatile: EAX, ECX, and EDX don’t need to be saved during a function call</a:t>
            </a:r>
          </a:p>
          <a:p>
            <a:endParaRPr lang="en-US" dirty="0"/>
          </a:p>
          <a:p>
            <a:r>
              <a:rPr lang="en-US" dirty="0"/>
              <a:t>All others must be preserved </a:t>
            </a:r>
          </a:p>
        </p:txBody>
      </p:sp>
    </p:spTree>
    <p:extLst>
      <p:ext uri="{BB962C8B-B14F-4D97-AF65-F5344CB8AC3E}">
        <p14:creationId xmlns:p14="http://schemas.microsoft.com/office/powerpoint/2010/main" val="4092589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Preservation - x64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 Volatile Registers (don’t need to be reserved by </a:t>
            </a:r>
            <a:r>
              <a:rPr lang="en-US" dirty="0" err="1"/>
              <a:t>callee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RAX, RCX, RDX, R8, R9, R10, and R11</a:t>
            </a:r>
          </a:p>
          <a:p>
            <a:pPr lvl="1"/>
            <a:r>
              <a:rPr lang="en-US" dirty="0"/>
              <a:t>XMM0-3 and 5</a:t>
            </a:r>
          </a:p>
          <a:p>
            <a:pPr lvl="1"/>
            <a:r>
              <a:rPr lang="en-US" dirty="0"/>
              <a:t>All others need to be preserved </a:t>
            </a:r>
          </a:p>
          <a:p>
            <a:pPr lvl="1"/>
            <a:endParaRPr lang="en-US" dirty="0"/>
          </a:p>
          <a:p>
            <a:r>
              <a:rPr lang="en-US" dirty="0"/>
              <a:t>System V </a:t>
            </a:r>
          </a:p>
          <a:p>
            <a:pPr lvl="1"/>
            <a:r>
              <a:rPr lang="en-US" dirty="0"/>
              <a:t>Most registers are volatile (need to be preserved by caller if the values are to be retained) </a:t>
            </a:r>
          </a:p>
          <a:p>
            <a:pPr lvl="1"/>
            <a:r>
              <a:rPr lang="en-US" dirty="0"/>
              <a:t>Exception: RBP, RBX, and R12-15 are non-volatile (must be preserved)</a:t>
            </a:r>
          </a:p>
        </p:txBody>
      </p:sp>
    </p:spTree>
    <p:extLst>
      <p:ext uri="{BB962C8B-B14F-4D97-AF65-F5344CB8AC3E}">
        <p14:creationId xmlns:p14="http://schemas.microsoft.com/office/powerpoint/2010/main" val="2200125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information on both x64 calling conventions: </a:t>
            </a:r>
          </a:p>
          <a:p>
            <a:r>
              <a:rPr lang="en-US" b="0" dirty="0">
                <a:hlinkClick r:id="rId2"/>
              </a:rPr>
              <a:t>http://eli.thegreenplace.net/2011/09/06/stack-frame-layout-on-x86-64/</a:t>
            </a:r>
            <a:endParaRPr lang="en-US" b="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9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Functions </a:t>
            </a:r>
          </a:p>
          <a:p>
            <a:r>
              <a:rPr lang="en-US" sz="2000" dirty="0"/>
              <a:t>Copy the Lab9 folder (and its contents) </a:t>
            </a:r>
          </a:p>
          <a:p>
            <a:r>
              <a:rPr lang="en-US" sz="2000" dirty="0"/>
              <a:t>Modify the *.</a:t>
            </a:r>
            <a:r>
              <a:rPr lang="en-US" sz="2000" dirty="0" err="1"/>
              <a:t>nasm</a:t>
            </a:r>
            <a:r>
              <a:rPr lang="en-US" sz="2000" dirty="0"/>
              <a:t> file (Each function should have a comment block – lines starting with ‘;’ containing instructions) </a:t>
            </a:r>
          </a:p>
          <a:p>
            <a:r>
              <a:rPr lang="en-US" sz="2000" dirty="0"/>
              <a:t>Build and run using the following commands: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3658394"/>
            <a:ext cx="703043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08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Functions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Functions – Calling Conventions (x86)</a:t>
            </a:r>
          </a:p>
          <a:p>
            <a:r>
              <a:rPr lang="en-US" sz="2000" dirty="0"/>
              <a:t>Copy the </a:t>
            </a:r>
            <a:r>
              <a:rPr lang="en-US" sz="2000" dirty="0" err="1"/>
              <a:t>WinFunctions</a:t>
            </a:r>
            <a:r>
              <a:rPr lang="en-US" sz="2000" dirty="0"/>
              <a:t> folder to your Windows System</a:t>
            </a:r>
          </a:p>
          <a:p>
            <a:r>
              <a:rPr lang="en-US" sz="2000" dirty="0"/>
              <a:t>Copy the </a:t>
            </a:r>
            <a:r>
              <a:rPr lang="en-US" sz="2000" dirty="0" err="1"/>
              <a:t>nasm</a:t>
            </a:r>
            <a:r>
              <a:rPr lang="en-US" sz="2000" dirty="0"/>
              <a:t> binary to </a:t>
            </a:r>
            <a:r>
              <a:rPr lang="en-US" sz="2000" dirty="0" err="1"/>
              <a:t>WinFunctions</a:t>
            </a:r>
            <a:r>
              <a:rPr lang="en-US" sz="2000" dirty="0"/>
              <a:t>\ASM\nasm.exe</a:t>
            </a:r>
          </a:p>
          <a:p>
            <a:r>
              <a:rPr lang="en-US" sz="2000" dirty="0"/>
              <a:t>Edit </a:t>
            </a:r>
            <a:r>
              <a:rPr lang="en-US" sz="2000" dirty="0" err="1"/>
              <a:t>WinLab.nasm</a:t>
            </a:r>
            <a:r>
              <a:rPr lang="en-US" sz="2000" dirty="0"/>
              <a:t> under </a:t>
            </a:r>
            <a:r>
              <a:rPr lang="en-US" sz="2000" dirty="0" err="1"/>
              <a:t>WinFunctions</a:t>
            </a:r>
            <a:r>
              <a:rPr lang="en-US" sz="2000" dirty="0"/>
              <a:t>\ASM\ASM\</a:t>
            </a:r>
            <a:r>
              <a:rPr lang="en-US" sz="2000" dirty="0" err="1"/>
              <a:t>WinLab.nasm</a:t>
            </a:r>
            <a:endParaRPr lang="en-US" sz="2000" dirty="0"/>
          </a:p>
          <a:p>
            <a:r>
              <a:rPr lang="en-US" sz="2000" dirty="0"/>
              <a:t>build via VS2015 (as normal), or via </a:t>
            </a:r>
            <a:r>
              <a:rPr lang="en-US" sz="2000" dirty="0" err="1"/>
              <a:t>msbuild</a:t>
            </a:r>
            <a:r>
              <a:rPr lang="en-US" sz="2000" dirty="0"/>
              <a:t> using the following command: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3996092"/>
            <a:ext cx="703043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6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  <a:p>
            <a:r>
              <a:rPr lang="en-US" dirty="0"/>
              <a:t>Jumps</a:t>
            </a:r>
          </a:p>
          <a:p>
            <a:r>
              <a:rPr lang="en-US" dirty="0"/>
              <a:t>Call and ret</a:t>
            </a:r>
          </a:p>
          <a:p>
            <a:r>
              <a:rPr lang="en-US" dirty="0"/>
              <a:t>string instructions </a:t>
            </a:r>
          </a:p>
          <a:p>
            <a:pPr lvl="1"/>
            <a:r>
              <a:rPr lang="en-US" dirty="0"/>
              <a:t>prefix </a:t>
            </a:r>
          </a:p>
          <a:p>
            <a:r>
              <a:rPr lang="en-US" dirty="0"/>
              <a:t>Functions and calling conventions </a:t>
            </a:r>
          </a:p>
        </p:txBody>
      </p:sp>
    </p:spTree>
    <p:extLst>
      <p:ext uri="{BB962C8B-B14F-4D97-AF65-F5344CB8AC3E}">
        <p14:creationId xmlns:p14="http://schemas.microsoft.com/office/powerpoint/2010/main" val="12054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we care about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flag (OF) – Indicates that sign bit of the result of an operation is different than the sign bits of the operands </a:t>
            </a:r>
          </a:p>
          <a:p>
            <a:pPr lvl="1"/>
            <a:r>
              <a:rPr lang="en-US" dirty="0"/>
              <a:t>Ex: Adding two large position numbers ends up producing a negative result (due to overflow)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Sign Flag (SF) – Set to indicate the result of an operation is negative </a:t>
            </a:r>
          </a:p>
        </p:txBody>
      </p:sp>
    </p:spTree>
    <p:extLst>
      <p:ext uri="{BB962C8B-B14F-4D97-AF65-F5344CB8AC3E}">
        <p14:creationId xmlns:p14="http://schemas.microsoft.com/office/powerpoint/2010/main" val="29741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set and checked manually</a:t>
            </a:r>
          </a:p>
          <a:p>
            <a:pPr lvl="1"/>
            <a:r>
              <a:rPr lang="en-US" dirty="0"/>
              <a:t>Some have special instructions for set and clear (which we’ll talk about later) </a:t>
            </a:r>
          </a:p>
          <a:p>
            <a:pPr lvl="1"/>
            <a:r>
              <a:rPr lang="en-US" dirty="0"/>
              <a:t>Flag register can be accessed and set via </a:t>
            </a:r>
            <a:r>
              <a:rPr lang="en-US" dirty="0" err="1"/>
              <a:t>pushf</a:t>
            </a:r>
            <a:r>
              <a:rPr lang="en-US" dirty="0"/>
              <a:t>(</a:t>
            </a:r>
            <a:r>
              <a:rPr lang="en-US" dirty="0" err="1"/>
              <a:t>d|q</a:t>
            </a:r>
            <a:r>
              <a:rPr lang="en-US" dirty="0"/>
              <a:t>)/</a:t>
            </a:r>
            <a:r>
              <a:rPr lang="en-US" dirty="0" err="1"/>
              <a:t>popf</a:t>
            </a:r>
            <a:r>
              <a:rPr lang="en-US" dirty="0"/>
              <a:t>(</a:t>
            </a:r>
            <a:r>
              <a:rPr lang="en-US" dirty="0" err="1"/>
              <a:t>d|q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780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pushf</a:t>
            </a:r>
            <a:r>
              <a:rPr lang="en-US" dirty="0"/>
              <a:t> and </a:t>
            </a:r>
            <a:r>
              <a:rPr lang="en-US" dirty="0" err="1"/>
              <a:t>popf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Pushes the flag register (or the first 16 bits…</a:t>
            </a:r>
            <a:r>
              <a:rPr lang="en-US" dirty="0" err="1"/>
              <a:t>eflags</a:t>
            </a:r>
            <a:r>
              <a:rPr lang="en-US" dirty="0"/>
              <a:t>(32 bits) or </a:t>
            </a:r>
            <a:r>
              <a:rPr lang="en-US" dirty="0" err="1"/>
              <a:t>rflags</a:t>
            </a:r>
            <a:r>
              <a:rPr lang="en-US" dirty="0"/>
              <a:t> (64 bits) if </a:t>
            </a:r>
            <a:r>
              <a:rPr lang="en-US" dirty="0" err="1"/>
              <a:t>pushfd</a:t>
            </a:r>
            <a:r>
              <a:rPr lang="en-US" dirty="0"/>
              <a:t> or </a:t>
            </a:r>
            <a:r>
              <a:rPr lang="en-US" dirty="0" err="1"/>
              <a:t>pushfq</a:t>
            </a:r>
            <a:r>
              <a:rPr lang="en-US" dirty="0"/>
              <a:t>) onto the stack, and pops the value on top of the stack into the flags register (or </a:t>
            </a:r>
            <a:r>
              <a:rPr lang="en-US" dirty="0" err="1"/>
              <a:t>eflags</a:t>
            </a:r>
            <a:r>
              <a:rPr lang="en-US" dirty="0"/>
              <a:t>/</a:t>
            </a:r>
            <a:r>
              <a:rPr lang="en-US" dirty="0" err="1"/>
              <a:t>rflags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Basic Use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2" y="4163877"/>
            <a:ext cx="703995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manipulations</a:t>
            </a:r>
          </a:p>
          <a:p>
            <a:pPr lvl="1"/>
            <a:r>
              <a:rPr lang="en-US" dirty="0"/>
              <a:t>Copy the Lab6 folder (and its contents) </a:t>
            </a:r>
          </a:p>
          <a:p>
            <a:pPr lvl="1"/>
            <a:r>
              <a:rPr lang="en-US" dirty="0"/>
              <a:t>Modify the *.</a:t>
            </a:r>
            <a:r>
              <a:rPr lang="en-US" dirty="0" err="1"/>
              <a:t>nasm</a:t>
            </a:r>
            <a:r>
              <a:rPr lang="en-US" dirty="0"/>
              <a:t> file (Each function should have a comment block – lines starting with ‘;’ containing instructions)</a:t>
            </a:r>
          </a:p>
          <a:p>
            <a:pPr lvl="1"/>
            <a:r>
              <a:rPr lang="en-US" dirty="0"/>
              <a:t>Build and run using the following commands: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2" y="4297851"/>
            <a:ext cx="703995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0022"/>
      </p:ext>
    </p:extLst>
  </p:cSld>
  <p:clrMapOvr>
    <a:masterClrMapping/>
  </p:clrMapOvr>
</p:sld>
</file>

<file path=ppt/theme/theme1.xml><?xml version="1.0" encoding="utf-8"?>
<a:theme xmlns:a="http://schemas.openxmlformats.org/drawingml/2006/main" name="1_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31034</TotalTime>
  <Words>2370</Words>
  <Application>Microsoft Office PowerPoint</Application>
  <PresentationFormat>On-screen Show (4:3)</PresentationFormat>
  <Paragraphs>320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1_Generic</vt:lpstr>
      <vt:lpstr>PowerPoint Presentation</vt:lpstr>
      <vt:lpstr>Objectives</vt:lpstr>
      <vt:lpstr>FLAGS</vt:lpstr>
      <vt:lpstr>Flag Layout</vt:lpstr>
      <vt:lpstr>Flags we care about now</vt:lpstr>
      <vt:lpstr>Flags we care about now</vt:lpstr>
      <vt:lpstr>Accessing the Flags</vt:lpstr>
      <vt:lpstr>pushf and popf</vt:lpstr>
      <vt:lpstr>Lab 6 </vt:lpstr>
      <vt:lpstr>Control Flow </vt:lpstr>
      <vt:lpstr>Line labels</vt:lpstr>
      <vt:lpstr>Everybody jmp .around (lol rly?)</vt:lpstr>
      <vt:lpstr>call and ret</vt:lpstr>
      <vt:lpstr>More on ret</vt:lpstr>
      <vt:lpstr>More on ret</vt:lpstr>
      <vt:lpstr>A Side Note About Functions</vt:lpstr>
      <vt:lpstr>Conditional Control Flow: Comparisons</vt:lpstr>
      <vt:lpstr>cmp</vt:lpstr>
      <vt:lpstr>test</vt:lpstr>
      <vt:lpstr>jcc</vt:lpstr>
      <vt:lpstr>jcc </vt:lpstr>
      <vt:lpstr>jcc</vt:lpstr>
      <vt:lpstr>loop</vt:lpstr>
      <vt:lpstr>Lab 7</vt:lpstr>
      <vt:lpstr>String Instructions</vt:lpstr>
      <vt:lpstr>String Instructions </vt:lpstr>
      <vt:lpstr>Some Common Instructions</vt:lpstr>
      <vt:lpstr>Prefixes</vt:lpstr>
      <vt:lpstr>Prefix Examples</vt:lpstr>
      <vt:lpstr>The Direction Flag</vt:lpstr>
      <vt:lpstr>Lab 8 </vt:lpstr>
      <vt:lpstr>Functions</vt:lpstr>
      <vt:lpstr>Calling Conventions: x86</vt:lpstr>
      <vt:lpstr>Microsoft Conventions: stdcall</vt:lpstr>
      <vt:lpstr>Microsoft Conventions: stdcall</vt:lpstr>
      <vt:lpstr>Microsoft Conventions: stdcall</vt:lpstr>
      <vt:lpstr>Microsoft Conventions: cdecl</vt:lpstr>
      <vt:lpstr>Microsoft Convention: cdecl</vt:lpstr>
      <vt:lpstr>Microsoft Conventions: fastcall</vt:lpstr>
      <vt:lpstr>Conventions: thiscall</vt:lpstr>
      <vt:lpstr>x64 Calling Conventions</vt:lpstr>
      <vt:lpstr>Microsoft x64 Calling Convention</vt:lpstr>
      <vt:lpstr>Shadow Space</vt:lpstr>
      <vt:lpstr>Microsoft x64 Calling Convention</vt:lpstr>
      <vt:lpstr>Microsoft x64 Calling Convention</vt:lpstr>
      <vt:lpstr>Microsoft x64 Calling Convention</vt:lpstr>
      <vt:lpstr>System V x64 Calling Convention</vt:lpstr>
      <vt:lpstr>Red Zone</vt:lpstr>
      <vt:lpstr>System V x64 Example </vt:lpstr>
      <vt:lpstr>Return Values </vt:lpstr>
      <vt:lpstr>Register Preservation – x86</vt:lpstr>
      <vt:lpstr>Register Preservation - x64</vt:lpstr>
      <vt:lpstr>Additional Links</vt:lpstr>
      <vt:lpstr>Lab 9 </vt:lpstr>
      <vt:lpstr>Windows Functions Lab</vt:lpstr>
      <vt:lpstr>Section Review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ClarkDR</dc:creator>
  <cp:lastModifiedBy>VOGEL, JAMES G CTR USAF AFSPC 90 COS/DOT</cp:lastModifiedBy>
  <cp:revision>1204</cp:revision>
  <cp:lastPrinted>2016-11-22T17:03:59Z</cp:lastPrinted>
  <dcterms:created xsi:type="dcterms:W3CDTF">2002-10-29T20:01:03Z</dcterms:created>
  <dcterms:modified xsi:type="dcterms:W3CDTF">2018-04-25T01:21:25Z</dcterms:modified>
</cp:coreProperties>
</file>